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89" r:id="rId5"/>
    <p:sldId id="329" r:id="rId6"/>
    <p:sldId id="278" r:id="rId7"/>
    <p:sldId id="399" r:id="rId8"/>
    <p:sldId id="330" r:id="rId9"/>
    <p:sldId id="332" r:id="rId10"/>
    <p:sldId id="410" r:id="rId11"/>
    <p:sldId id="400" r:id="rId12"/>
    <p:sldId id="380" r:id="rId13"/>
    <p:sldId id="385" r:id="rId14"/>
    <p:sldId id="335" r:id="rId15"/>
    <p:sldId id="336" r:id="rId16"/>
    <p:sldId id="386" r:id="rId17"/>
    <p:sldId id="374" r:id="rId18"/>
    <p:sldId id="375" r:id="rId19"/>
    <p:sldId id="391" r:id="rId20"/>
    <p:sldId id="376" r:id="rId21"/>
    <p:sldId id="377" r:id="rId22"/>
    <p:sldId id="401" r:id="rId23"/>
    <p:sldId id="402" r:id="rId24"/>
    <p:sldId id="411" r:id="rId25"/>
    <p:sldId id="378" r:id="rId26"/>
    <p:sldId id="407" r:id="rId27"/>
    <p:sldId id="405" r:id="rId28"/>
    <p:sldId id="412" r:id="rId29"/>
    <p:sldId id="361" r:id="rId30"/>
    <p:sldId id="408" r:id="rId31"/>
    <p:sldId id="379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8" autoAdjust="0"/>
    <p:restoredTop sz="98939" autoAdjust="0"/>
  </p:normalViewPr>
  <p:slideViewPr>
    <p:cSldViewPr>
      <p:cViewPr>
        <p:scale>
          <a:sx n="90" d="100"/>
          <a:sy n="90" d="100"/>
        </p:scale>
        <p:origin x="-153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1DF08FCF-0611-4E39-A1E3-D178035D2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D266A8-E8C8-4D86-8295-18ABDF4E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200" smtClean="0">
                <a:latin typeface="Times New Roman" pitchFamily="18" charset="0"/>
              </a:rPr>
              <a:pPr/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F871-BA0B-4494-B580-B871063F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BA73-8294-41C4-B7CE-7E3D96E1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A83-C6E4-493D-A686-5248C76D4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A26-884A-4E29-A7DC-C9141206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3CE2-BCCC-4793-B9FC-67234113A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A02-B289-4771-9D57-2138CB44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FE69C-2669-4975-AFAA-F405DDE60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8549-3A9E-4B97-809C-4B1D18C9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A6B9-92F0-4A98-ADAC-69305DCB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B3972-F2D2-416E-94FB-2A77E15F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15AF-DB2E-4F45-A449-AE9D659D0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15393-53E7-4F09-809A-6D8C8236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7F2-6807-4642-AC99-DE41D0297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9F46-7148-4046-9B6D-9422FA66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B203-7499-4A06-8CFF-DCA10682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0C45B8-36DF-4BC5-A0B3-E8A5FF53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ECE408/CS483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Fall 2015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Applied Parallel Programming</a:t>
            </a:r>
            <a:r>
              <a:rPr lang="en-US" sz="3200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/>
            </a:r>
            <a:br>
              <a:rPr lang="en-US" sz="3200" dirty="0" smtClean="0">
                <a:latin typeface="Arial" pitchFamily="34" charset="0"/>
                <a:ea typeface="Gulim" pitchFamily="34" charset="-127"/>
                <a:cs typeface="Arial" pitchFamily="34" charset="0"/>
              </a:rPr>
            </a:br>
            <a:r>
              <a:rPr lang="en-US" sz="3200" dirty="0" smtClean="0">
                <a:latin typeface="Calibri" pitchFamily="34" charset="0"/>
                <a:ea typeface="Gulim" pitchFamily="34" charset="-127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ea typeface="Gulim" pitchFamily="34" charset="-127"/>
                <a:cs typeface="Calibri" pitchFamily="34" charset="0"/>
              </a:rPr>
            </a:br>
            <a:r>
              <a:rPr lang="en-US" altLang="zh-TW" dirty="0" smtClean="0">
                <a:ea typeface="PMingLiU" pitchFamily="18" charset="-120"/>
              </a:rPr>
              <a:t/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sz="3600" dirty="0" smtClean="0">
                <a:ea typeface="PMingLiU" pitchFamily="18" charset="-120"/>
              </a:rPr>
              <a:t>Lectures 5 and 6:</a:t>
            </a:r>
            <a:r>
              <a:rPr lang="en-US" altLang="zh-TW" dirty="0" smtClean="0">
                <a:ea typeface="PMingLiU" pitchFamily="18" charset="-120"/>
              </a:rPr>
              <a:t> </a:t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>Memory Model and Locality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48768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de-DE" sz="1200" dirty="0" smtClean="0">
                <a:ea typeface="PMingLiU" pitchFamily="18" charset="-120"/>
              </a:rPr>
              <a:t>© David Kirk/NVIDIA and Wen-mei W. Hwu, ECE408/CS483/ 2007-2012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D474176A-F983-4550-B15E-55440F679E48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Technique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 block/tile of global data that are accessed by multiple threads</a:t>
            </a:r>
          </a:p>
          <a:p>
            <a:r>
              <a:rPr lang="en-US" dirty="0" smtClean="0"/>
              <a:t>Load the block/tile from global memory into on-chip memory</a:t>
            </a:r>
          </a:p>
          <a:p>
            <a:r>
              <a:rPr lang="en-US" dirty="0" smtClean="0"/>
              <a:t>Have the multiple threads to access their data from the on-chip memory</a:t>
            </a:r>
          </a:p>
          <a:p>
            <a:r>
              <a:rPr lang="en-US" dirty="0" smtClean="0"/>
              <a:t>Move on to the next block/tile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12FF247A-3280-4619-877B-3E9C99B72D4A}" type="slidenum">
              <a:rPr lang="en-US" sz="1400" smtClean="0"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FB300DF-88F9-43A2-B27E-581E44FF8818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Idea: Use Shared Memory to reuse global memory data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26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Each input element is read by WIDTH threads.</a:t>
            </a:r>
          </a:p>
          <a:p>
            <a:pPr eaLnBrk="1" hangingPunct="1"/>
            <a:r>
              <a:rPr lang="en-US" dirty="0" smtClean="0"/>
              <a:t>Load each element into Shared Memory and have several threads use the local version to reduce the memory bandwidth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162425" y="4038600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bg1"/>
                </a:solidFill>
                <a:latin typeface="Arial" pitchFamily="34" charset="0"/>
              </a:rPr>
              <a:t>M</a:t>
            </a:r>
            <a:endParaRPr 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bg1"/>
                </a:solidFill>
                <a:latin typeface="Arial" pitchFamily="34" charset="0"/>
              </a:rPr>
              <a:t>N</a:t>
            </a:r>
            <a:endParaRPr 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675438" y="4038600"/>
            <a:ext cx="2468562" cy="24685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bg1"/>
                </a:solidFill>
                <a:latin typeface="Arial" pitchFamily="34" charset="0"/>
              </a:rPr>
              <a:t>P</a:t>
            </a:r>
            <a:endParaRPr 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45719" cy="2362199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8077200" y="4038600"/>
            <a:ext cx="26988" cy="1524001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8001000" y="4038600"/>
            <a:ext cx="46038" cy="14938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 flipV="1">
            <a:off x="6675438" y="6510338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6619875" y="5616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rot="10800000">
            <a:off x="8991600" y="1676399"/>
            <a:ext cx="6350" cy="2392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rot="10800000">
            <a:off x="8993188" y="40386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H="1" flipV="1">
            <a:off x="4162425" y="6510338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 rot="-5400000">
            <a:off x="8658226" y="28352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 rot="-5400000">
            <a:off x="8658226" y="53498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5183188" y="632142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7640638" y="631983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213725" y="4551363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ty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7070725" y="5541963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tx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4162425" y="53340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6705600" y="54102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6705600" y="53340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8047038" y="53340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7B0A17F-3822-40F7-ADDE-D20C42B292F6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latin typeface="Times New Roman" pitchFamily="18" charset="0"/>
            </a:endParaRPr>
          </a:p>
        </p:txBody>
      </p:sp>
      <p:grpSp>
        <p:nvGrpSpPr>
          <p:cNvPr id="1843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</a:rPr>
                <a:t>M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</a:rPr>
                <a:t>N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</a:rPr>
                <a:t>P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1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5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18478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18479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0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81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482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83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9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0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1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18494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18495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6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502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  <a:p>
              <a:pPr algn="ctr" eaLnBrk="1" hangingPunct="1"/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19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2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4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5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eaLnBrk="1" hangingPunct="1"/>
            <a:r>
              <a:rPr lang="en-US" smtClean="0"/>
              <a:t>Tiled Multiply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Break up the execution of the kernel into phases so that the data accesses in each phase is focused on one subset (tile) of M and N</a:t>
            </a:r>
          </a:p>
        </p:txBody>
      </p:sp>
      <p:sp>
        <p:nvSpPr>
          <p:cNvPr id="18438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2238"/>
            <a:ext cx="4800600" cy="309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threads in a block participate</a:t>
            </a:r>
          </a:p>
          <a:p>
            <a:pPr lvl="1"/>
            <a:r>
              <a:rPr lang="en-US" smtClean="0"/>
              <a:t>Each thread loads one Md element and one Nd element in based tiled code</a:t>
            </a:r>
          </a:p>
          <a:p>
            <a:pPr lvl="1"/>
            <a:endParaRPr lang="en-US" smtClean="0"/>
          </a:p>
          <a:p>
            <a:r>
              <a:rPr lang="en-US" smtClean="0"/>
              <a:t>Assign the loaded element to each thread such that the accesses within each warp is coalesced (more later).</a:t>
            </a:r>
          </a:p>
        </p:txBody>
      </p:sp>
      <p:sp>
        <p:nvSpPr>
          <p:cNvPr id="1946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FDD4E6EC-FAD4-4A64-891F-71620CFE6ED8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8305800" cy="1143000"/>
          </a:xfrm>
        </p:spPr>
        <p:txBody>
          <a:bodyPr/>
          <a:lstStyle/>
          <a:p>
            <a:r>
              <a:rPr lang="en-US" smtClean="0"/>
              <a:t>Work for Block (0,0)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4419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7239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6781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67818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00200" y="25177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26701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00200" y="29749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109913"/>
            <a:ext cx="5334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00200" y="46402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057400" y="52498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7400" y="47926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600200" y="50974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7010400" y="1828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0610" name="Slide Number Placeholder 13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2FF24F5-F844-49EE-9B6F-1DBA9E057434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0"/>
          <p:cNvSpPr>
            <a:spLocks noChangeShapeType="1"/>
          </p:cNvSpPr>
          <p:nvPr/>
        </p:nvSpPr>
        <p:spPr bwMode="auto">
          <a:xfrm>
            <a:off x="6934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Line 60"/>
          <p:cNvSpPr>
            <a:spLocks noChangeShapeType="1"/>
          </p:cNvSpPr>
          <p:nvPr/>
        </p:nvSpPr>
        <p:spPr bwMode="auto">
          <a:xfrm>
            <a:off x="7086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60"/>
          <p:cNvSpPr>
            <a:spLocks noChangeShapeType="1"/>
          </p:cNvSpPr>
          <p:nvPr/>
        </p:nvSpPr>
        <p:spPr bwMode="auto">
          <a:xfrm>
            <a:off x="7315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60"/>
          <p:cNvSpPr>
            <a:spLocks noChangeShapeType="1"/>
          </p:cNvSpPr>
          <p:nvPr/>
        </p:nvSpPr>
        <p:spPr bwMode="auto">
          <a:xfrm>
            <a:off x="7467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1"/>
          <p:cNvSpPr>
            <a:spLocks noChangeShapeType="1"/>
          </p:cNvSpPr>
          <p:nvPr/>
        </p:nvSpPr>
        <p:spPr bwMode="auto">
          <a:xfrm>
            <a:off x="46482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1"/>
          <p:cNvSpPr>
            <a:spLocks noChangeShapeType="1"/>
          </p:cNvSpPr>
          <p:nvPr/>
        </p:nvSpPr>
        <p:spPr bwMode="auto">
          <a:xfrm>
            <a:off x="46482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1"/>
          <p:cNvSpPr>
            <a:spLocks noChangeShapeType="1"/>
          </p:cNvSpPr>
          <p:nvPr/>
        </p:nvSpPr>
        <p:spPr bwMode="auto">
          <a:xfrm>
            <a:off x="46482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61"/>
          <p:cNvSpPr>
            <a:spLocks noChangeShapeType="1"/>
          </p:cNvSpPr>
          <p:nvPr/>
        </p:nvSpPr>
        <p:spPr bwMode="auto">
          <a:xfrm>
            <a:off x="46482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(0,0)</a:t>
            </a:r>
          </a:p>
        </p:txBody>
      </p:sp>
      <p:sp>
        <p:nvSpPr>
          <p:cNvPr id="21515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1516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1526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1530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35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1536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1537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1538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1539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1540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45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1546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1547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1548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53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54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555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1561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1565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569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70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1571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1572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1573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1574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1575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7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80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1581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1582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1583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88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89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1590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2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4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5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1596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7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8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1600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2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1604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605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1606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1607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1608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1609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1610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1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2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3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4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615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1616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1617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1618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9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0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1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2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3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24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625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6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627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8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9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30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631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32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633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60"/>
          <p:cNvSpPr>
            <a:spLocks noChangeShapeType="1"/>
          </p:cNvSpPr>
          <p:nvPr/>
        </p:nvSpPr>
        <p:spPr bwMode="auto">
          <a:xfrm>
            <a:off x="6934200" y="3124200"/>
            <a:ext cx="0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60"/>
          <p:cNvSpPr>
            <a:spLocks noChangeShapeType="1"/>
          </p:cNvSpPr>
          <p:nvPr/>
        </p:nvSpPr>
        <p:spPr bwMode="auto">
          <a:xfrm>
            <a:off x="7086600" y="3124200"/>
            <a:ext cx="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60"/>
          <p:cNvSpPr>
            <a:spLocks noChangeShapeType="1"/>
          </p:cNvSpPr>
          <p:nvPr/>
        </p:nvSpPr>
        <p:spPr bwMode="auto">
          <a:xfrm flipH="1">
            <a:off x="7315200" y="3124200"/>
            <a:ext cx="15875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0"/>
          <p:cNvSpPr>
            <a:spLocks noChangeShapeType="1"/>
          </p:cNvSpPr>
          <p:nvPr/>
        </p:nvSpPr>
        <p:spPr bwMode="auto">
          <a:xfrm flipH="1">
            <a:off x="7467600" y="3200400"/>
            <a:ext cx="39688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1"/>
          <p:cNvSpPr>
            <a:spLocks noChangeShapeType="1"/>
          </p:cNvSpPr>
          <p:nvPr/>
        </p:nvSpPr>
        <p:spPr bwMode="auto">
          <a:xfrm flipV="1">
            <a:off x="5145088" y="4724400"/>
            <a:ext cx="1712912" cy="174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61"/>
          <p:cNvSpPr>
            <a:spLocks noChangeShapeType="1"/>
          </p:cNvSpPr>
          <p:nvPr/>
        </p:nvSpPr>
        <p:spPr bwMode="auto">
          <a:xfrm>
            <a:off x="5145088" y="5181600"/>
            <a:ext cx="17129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61"/>
          <p:cNvSpPr>
            <a:spLocks noChangeShapeType="1"/>
          </p:cNvSpPr>
          <p:nvPr/>
        </p:nvSpPr>
        <p:spPr bwMode="auto">
          <a:xfrm>
            <a:off x="5145088" y="48768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61"/>
          <p:cNvSpPr>
            <a:spLocks noChangeShapeType="1"/>
          </p:cNvSpPr>
          <p:nvPr/>
        </p:nvSpPr>
        <p:spPr bwMode="auto">
          <a:xfrm>
            <a:off x="5145088" y="53340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(0,0)</a:t>
            </a:r>
          </a:p>
        </p:txBody>
      </p:sp>
      <p:sp>
        <p:nvSpPr>
          <p:cNvPr id="22539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0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1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42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544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2550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2554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558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59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2560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2562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2563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2564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569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2570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2571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2572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77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78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579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2585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2589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593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94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2595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2596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2597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2598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2599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04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2605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2606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2607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12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13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2614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2620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2624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2628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629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2630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2631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2632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2633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2634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39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2640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2641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2642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47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48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649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651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2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53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54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655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657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r>
              <a:rPr lang="en-US" baseline="-25000" dirty="0" smtClean="0"/>
              <a:t>,0</a:t>
            </a:r>
            <a:endParaRPr lang="en-US" baseline="-25000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(0,0)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3352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35052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76400" y="3733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9624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46482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95600" y="52578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95600" y="48006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514600" y="51054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Slide Number Placeholder 1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E10A3F5-39FC-40EC-AFD7-785BD0FCDA8E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3565" name="Footer Placeholder 1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365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365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6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366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366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0,3</a:t>
            </a:r>
            <a:endParaRPr lang="en-US" dirty="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0,2</a:t>
            </a:r>
            <a:endParaRPr lang="en-US" dirty="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7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,1</a:t>
            </a:r>
            <a:endParaRPr lang="en-US" dirty="0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,0</a:t>
            </a:r>
            <a:endParaRPr lang="en-US" dirty="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(0,0)</a:t>
            </a:r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858000" y="3429000"/>
            <a:ext cx="0" cy="1295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4724400"/>
            <a:ext cx="1371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0104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4876800"/>
            <a:ext cx="1828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356225" y="5181600"/>
            <a:ext cx="1577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356225" y="5334000"/>
            <a:ext cx="1958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315200" y="3429000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4676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096000" y="34290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4588" name="Slide Number Placeholder 13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F56AB82-7646-4467-B6E1-9390000ADD31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4589" name="Footer Placeholder 1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356225" y="4114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3</a:t>
            </a:r>
            <a:r>
              <a:rPr lang="en-US" baseline="-25000" dirty="0" smtClean="0"/>
              <a:t>,0</a:t>
            </a:r>
            <a:endParaRPr lang="en-US" baseline="-25000" dirty="0"/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0,3</a:t>
            </a:r>
            <a:endParaRPr lang="en-US" dirty="0"/>
          </a:p>
        </p:txBody>
      </p:sp>
      <p:sp>
        <p:nvSpPr>
          <p:cNvPr id="138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0,2</a:t>
            </a:r>
            <a:endParaRPr lang="en-US" dirty="0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142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,1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baseline="-25000" dirty="0" smtClean="0"/>
              <a:t>,0</a:t>
            </a:r>
            <a:endParaRPr lang="en-US" dirty="0"/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1,3</a:t>
            </a:r>
            <a:endParaRPr lang="en-US" baseline="-25000" dirty="0"/>
          </a:p>
        </p:txBody>
      </p:sp>
      <p:sp>
        <p:nvSpPr>
          <p:cNvPr id="147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948642-E62B-4EAB-9A33-A69FDF2A78DC}" type="slidenum">
              <a:rPr lang="en-US" sz="14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5623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4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8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9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642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5643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4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6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51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5661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5662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63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64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65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72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73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5677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5678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9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83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85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8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90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91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92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701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2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5703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704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705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6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7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8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</a:t>
            </a:r>
            <a:r>
              <a:rPr lang="en-US" dirty="0"/>
              <a:t>I</a:t>
            </a:r>
            <a:r>
              <a:rPr lang="en-US" dirty="0" smtClean="0"/>
              <a:t>nput Tile 0</a:t>
            </a:r>
          </a:p>
        </p:txBody>
      </p:sp>
      <p:sp>
        <p:nvSpPr>
          <p:cNvPr id="25605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"/>
          <p:cNvSpPr>
            <a:spLocks noChangeArrowheads="1"/>
          </p:cNvSpPr>
          <p:nvPr/>
        </p:nvSpPr>
        <p:spPr bwMode="auto">
          <a:xfrm>
            <a:off x="4449763" y="550545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3"/>
          <p:cNvSpPr>
            <a:spLocks noChangeArrowheads="1"/>
          </p:cNvSpPr>
          <p:nvPr/>
        </p:nvSpPr>
        <p:spPr bwMode="auto">
          <a:xfrm>
            <a:off x="7843838" y="2171700"/>
            <a:ext cx="80962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Box 2"/>
          <p:cNvSpPr txBox="1">
            <a:spLocks noChangeArrowheads="1"/>
          </p:cNvSpPr>
          <p:nvPr/>
        </p:nvSpPr>
        <p:spPr bwMode="auto">
          <a:xfrm>
            <a:off x="885825" y="1371600"/>
            <a:ext cx="38559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Accessing tile 0 2D </a:t>
            </a:r>
            <a:r>
              <a:rPr lang="en-US" dirty="0">
                <a:solidFill>
                  <a:schemeClr val="tx1"/>
                </a:solidFill>
              </a:rPr>
              <a:t>indexing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</p:spTree>
    <p:extLst>
      <p:ext uri="{BB962C8B-B14F-4D97-AF65-F5344CB8AC3E}">
        <p14:creationId xmlns:p14="http://schemas.microsoft.com/office/powerpoint/2010/main" val="3668609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5A92C18-71D3-4A4D-92BD-5421FCA77A81}" type="slidenum">
              <a:rPr lang="en-US" sz="1400" smtClean="0">
                <a:latin typeface="Times New Roman" pitchFamily="18" charset="0"/>
              </a:rPr>
              <a:pPr eaLnBrk="1" hangingPunct="1"/>
              <a:t>2</a:t>
            </a:fld>
            <a:endParaRPr lang="en-US" sz="1400" dirty="0" smtClean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Programmer View of  CUDA Memories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Each thread can:</a:t>
            </a:r>
          </a:p>
          <a:p>
            <a:pPr marL="974725" lvl="1" indent="-403225" eaLnBrk="1" hangingPunct="1"/>
            <a:r>
              <a:rPr lang="en-US" sz="2100" smtClean="0"/>
              <a:t>Read/write per-thread </a:t>
            </a:r>
            <a:r>
              <a:rPr lang="en-US" sz="2100" b="1" smtClean="0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/>
            <a:r>
              <a:rPr lang="en-US" sz="2100" smtClean="0"/>
              <a:t>Read/write per-block </a:t>
            </a:r>
            <a:r>
              <a:rPr lang="en-US" sz="2100" b="1" smtClean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 smtClean="0"/>
              <a:t>Read/write per-grid </a:t>
            </a:r>
            <a:r>
              <a:rPr lang="en-US" sz="2100" b="1" smtClean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r>
              <a:rPr lang="en-US" sz="2100" smtClean="0"/>
              <a:t>Read/only per-grid</a:t>
            </a:r>
            <a:r>
              <a:rPr lang="en-US" sz="2100" smtClean="0">
                <a:solidFill>
                  <a:schemeClr val="accent2"/>
                </a:solidFill>
              </a:rPr>
              <a:t> </a:t>
            </a:r>
            <a:r>
              <a:rPr lang="en-US" sz="2100" b="1" smtClean="0">
                <a:solidFill>
                  <a:schemeClr val="accent2"/>
                </a:solidFill>
              </a:rPr>
              <a:t>constant memory (~5 cycles with caching)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45113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 smtClean="0"/>
              <a:t>© David Kirk/NVIDIA and Wen-mei W. Hwu, </a:t>
            </a:r>
          </a:p>
          <a:p>
            <a:pPr eaLnBrk="1" hangingPunct="1"/>
            <a:r>
              <a:rPr lang="en-US" sz="1200" dirty="0" smtClean="0"/>
              <a:t>ECE408/CS483/ECE498al, 2007-2012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Input Tile 1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TextBox 2"/>
          <p:cNvSpPr txBox="1">
            <a:spLocks noChangeArrowheads="1"/>
          </p:cNvSpPr>
          <p:nvPr/>
        </p:nvSpPr>
        <p:spPr bwMode="auto">
          <a:xfrm>
            <a:off x="885825" y="1447800"/>
            <a:ext cx="53688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Accessing tile 1 in </a:t>
            </a:r>
            <a:r>
              <a:rPr lang="en-US" dirty="0">
                <a:solidFill>
                  <a:schemeClr val="tx1"/>
                </a:solidFill>
              </a:rPr>
              <a:t>2D indexing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</p:spTree>
    <p:extLst>
      <p:ext uri="{BB962C8B-B14F-4D97-AF65-F5344CB8AC3E}">
        <p14:creationId xmlns:p14="http://schemas.microsoft.com/office/powerpoint/2010/main" val="3161417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 smtClean="0"/>
              <a:t>Loading an Input Tile m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/>
              <a:t>However, M and N are dynamically allocated and can only use 1D indexing: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	</a:t>
            </a:r>
            <a:r>
              <a:rPr lang="en-US" sz="1800" dirty="0">
                <a:latin typeface="Courier New"/>
                <a:cs typeface="Courier New"/>
              </a:rPr>
              <a:t>M[Row][m*</a:t>
            </a:r>
            <a:r>
              <a:rPr lang="en-US" sz="1800" dirty="0" err="1">
                <a:latin typeface="Courier New"/>
                <a:cs typeface="Courier New"/>
              </a:rPr>
              <a:t>TILE_WIDTH+tx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M[Row*Width + m*TILE_WIDTH + </a:t>
            </a:r>
            <a:r>
              <a:rPr lang="en-US" sz="1800" dirty="0" err="1">
                <a:latin typeface="Courier New"/>
                <a:cs typeface="Courier New"/>
              </a:rPr>
              <a:t>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endParaRPr lang="en-US" sz="1800" dirty="0">
              <a:latin typeface="Courier New"/>
              <a:cs typeface="Courier New"/>
            </a:endParaRP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][Col]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N[(m*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) * Width + Col]</a:t>
            </a:r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>
            <a:off x="7239000" y="1600200"/>
            <a:ext cx="0" cy="1676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0" y="2286000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8" name="Line 28"/>
          <p:cNvSpPr>
            <a:spLocks noChangeShapeType="1"/>
          </p:cNvSpPr>
          <p:nvPr/>
        </p:nvSpPr>
        <p:spPr bwMode="auto">
          <a:xfrm flipV="1">
            <a:off x="4038600" y="4800600"/>
            <a:ext cx="16002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587195" y="4462046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80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function call in CUDA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threads in the same block must reach the __</a:t>
            </a:r>
            <a:r>
              <a:rPr lang="en-US" dirty="0" err="1" smtClean="0"/>
              <a:t>syncthreads</a:t>
            </a:r>
            <a:r>
              <a:rPr lang="en-US" dirty="0" smtClean="0"/>
              <a:t>() before any can move on</a:t>
            </a:r>
          </a:p>
          <a:p>
            <a:endParaRPr lang="en-US" dirty="0" smtClean="0"/>
          </a:p>
          <a:p>
            <a:r>
              <a:rPr lang="en-US" dirty="0" smtClean="0"/>
              <a:t>Best used to coordinate tiled algorithms</a:t>
            </a:r>
          </a:p>
          <a:p>
            <a:pPr lvl="1"/>
            <a:r>
              <a:rPr lang="en-US" dirty="0" smtClean="0"/>
              <a:t>To ensure that all elements of a tile are loaded</a:t>
            </a:r>
          </a:p>
          <a:p>
            <a:pPr lvl="1"/>
            <a:r>
              <a:rPr lang="en-US" dirty="0" smtClean="0"/>
              <a:t>To ensure that all elements of a tile are consumed</a:t>
            </a:r>
          </a:p>
          <a:p>
            <a:pPr lvl="1"/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5DB0C17-2020-4F08-9A66-9C57CB46811D}" type="slidenum">
              <a:rPr lang="en-US" sz="1400" smtClean="0">
                <a:latin typeface="Times New Roman" pitchFamily="18" charset="0"/>
              </a:rPr>
              <a:pPr eaLnBrk="1" hangingPunct="1"/>
              <a:t>22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52849"/>
            <a:ext cx="7404710" cy="6562114"/>
            <a:chOff x="685800" y="52849"/>
            <a:chExt cx="7404710" cy="6562114"/>
          </a:xfrm>
        </p:grpSpPr>
        <p:sp>
          <p:nvSpPr>
            <p:cNvPr id="5" name="Right Arrow 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5663" y="6245631"/>
              <a:ext cx="646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 4.11 An example execution timing of barrier synchronization.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9150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tx2"/>
                  </a:solidFill>
                </a:rPr>
                <a:t>…</a:t>
              </a:r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44368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969396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922" y="150771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212" y="206969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213" y="260150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348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tx2"/>
                  </a:solidFill>
                </a:rPr>
                <a:t>…</a:t>
              </a:r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9" y="426934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419" y="4945628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78" y="5524093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N-1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175" y="1524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7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63E4636-9266-4B7A-87F1-22DDD0C7925F}" type="slidenum">
              <a:rPr lang="en-US" sz="1400" smtClean="0">
                <a:latin typeface="Times New Roman" pitchFamily="18" charset="0"/>
              </a:rPr>
              <a:pPr eaLnBrk="1" hangingPunct="1"/>
              <a:t>24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__global__ void </a:t>
            </a:r>
            <a:r>
              <a:rPr lang="en-US" sz="1400" dirty="0" err="1" smtClean="0">
                <a:latin typeface="Courier New"/>
                <a:cs typeface="Courier New"/>
              </a:rPr>
              <a:t>MatrixMulKernel</a:t>
            </a:r>
            <a:r>
              <a:rPr lang="en-US" sz="14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  <a:endParaRPr lang="en-US" sz="14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3.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bx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blockIdx.x</a:t>
            </a:r>
            <a:r>
              <a:rPr lang="en-US" sz="1400" dirty="0" smtClean="0">
                <a:latin typeface="Courier New"/>
                <a:cs typeface="Courier New"/>
              </a:rPr>
              <a:t>;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by = </a:t>
            </a:r>
            <a:r>
              <a:rPr lang="en-US" sz="1400" dirty="0" err="1" smtClean="0">
                <a:latin typeface="Courier New"/>
                <a:cs typeface="Courier New"/>
              </a:rPr>
              <a:t>blockIdx.y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4.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threadIdx.x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threadIdx.y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5.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Row = by * TILE_WIDTH + 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6.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Col = </a:t>
            </a:r>
            <a:r>
              <a:rPr lang="en-US" sz="1400" dirty="0" err="1" smtClean="0">
                <a:latin typeface="Courier New"/>
                <a:cs typeface="Courier New"/>
              </a:rPr>
              <a:t>bx</a:t>
            </a:r>
            <a:r>
              <a:rPr lang="en-US" sz="1400" dirty="0" smtClean="0">
                <a:latin typeface="Courier New"/>
                <a:cs typeface="Courier New"/>
              </a:rPr>
              <a:t> * TILE_WIDTH + 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7.  float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// Loop over the M and N tiles required to compute the P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8.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9.	 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 = M[Row*Width + m*</a:t>
            </a:r>
            <a:r>
              <a:rPr lang="en-US" sz="1400" dirty="0" err="1" smtClean="0">
                <a:latin typeface="Courier New"/>
                <a:cs typeface="Courier New"/>
              </a:rPr>
              <a:t>TILE_WIDTH+tx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 = N[(m*</a:t>
            </a:r>
            <a:r>
              <a:rPr lang="en-US" sz="1400" dirty="0" err="1" smtClean="0">
                <a:latin typeface="Courier New"/>
                <a:cs typeface="Courier New"/>
              </a:rPr>
              <a:t>TILE_WIDTH+ty</a:t>
            </a:r>
            <a:r>
              <a:rPr lang="en-US" sz="1400" dirty="0" smtClean="0">
                <a:latin typeface="Courier New"/>
                <a:cs typeface="Courier New"/>
              </a:rPr>
              <a:t>)*</a:t>
            </a:r>
            <a:r>
              <a:rPr lang="en-US" sz="1400" dirty="0" err="1" smtClean="0">
                <a:latin typeface="Courier New"/>
                <a:cs typeface="Courier New"/>
              </a:rPr>
              <a:t>Width+Col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 smtClean="0">
                <a:latin typeface="Courier New"/>
                <a:cs typeface="Courier New"/>
              </a:rPr>
              <a:t>  __</a:t>
            </a:r>
            <a:r>
              <a:rPr lang="en-US" sz="1400" dirty="0" err="1" smtClean="0">
                <a:latin typeface="Courier New"/>
                <a:cs typeface="Courier New"/>
              </a:rPr>
              <a:t>syncthreads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12.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13.		 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 += </a:t>
            </a:r>
            <a:r>
              <a:rPr lang="en-US" sz="1400" dirty="0" err="1" smtClean="0">
                <a:latin typeface="Courier New"/>
                <a:cs typeface="Courier New"/>
              </a:rPr>
              <a:t>subTileM</a:t>
            </a:r>
            <a:r>
              <a:rPr lang="en-US" sz="1400" dirty="0" smtClean="0">
                <a:latin typeface="Courier New"/>
                <a:cs typeface="Courier New"/>
              </a:rPr>
              <a:t>[</a:t>
            </a:r>
            <a:r>
              <a:rPr lang="en-US" sz="1400" dirty="0" err="1" smtClean="0">
                <a:latin typeface="Courier New"/>
                <a:cs typeface="Courier New"/>
              </a:rPr>
              <a:t>ty</a:t>
            </a:r>
            <a:r>
              <a:rPr lang="en-US" sz="1400" dirty="0" smtClean="0">
                <a:latin typeface="Courier New"/>
                <a:cs typeface="Courier New"/>
              </a:rPr>
              <a:t>][k] * </a:t>
            </a:r>
            <a:r>
              <a:rPr lang="en-US" sz="1400" dirty="0" err="1" smtClean="0">
                <a:latin typeface="Courier New"/>
                <a:cs typeface="Courier New"/>
              </a:rPr>
              <a:t>subTileN</a:t>
            </a:r>
            <a:r>
              <a:rPr lang="en-US" sz="1400" dirty="0" smtClean="0">
                <a:latin typeface="Courier New"/>
                <a:cs typeface="Courier New"/>
              </a:rPr>
              <a:t>[k][</a:t>
            </a:r>
            <a:r>
              <a:rPr lang="en-US" sz="1400" dirty="0" err="1" smtClean="0">
                <a:latin typeface="Courier New"/>
                <a:cs typeface="Courier New"/>
              </a:rPr>
              <a:t>tx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14. 	  __</a:t>
            </a:r>
            <a:r>
              <a:rPr lang="en-US" sz="1400" dirty="0" err="1" smtClean="0">
                <a:latin typeface="Courier New"/>
                <a:cs typeface="Courier New"/>
              </a:rPr>
              <a:t>synchthreads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16. P[Row*</a:t>
            </a:r>
            <a:r>
              <a:rPr lang="en-US" sz="1400" dirty="0" err="1" smtClean="0">
                <a:latin typeface="Courier New"/>
                <a:cs typeface="Courier New"/>
              </a:rPr>
              <a:t>Width+Col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Pvalue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2007-2011</a:t>
            </a:r>
          </a:p>
        </p:txBody>
      </p:sp>
    </p:spTree>
    <p:extLst>
      <p:ext uri="{BB962C8B-B14F-4D97-AF65-F5344CB8AC3E}">
        <p14:creationId xmlns:p14="http://schemas.microsoft.com/office/powerpoint/2010/main" val="1241235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dirty="0" smtClean="0"/>
              <a:t>Compare with Base Kernel</a:t>
            </a:r>
            <a:endParaRPr 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__global__ void </a:t>
            </a:r>
            <a:r>
              <a:rPr lang="en-US" sz="1600" dirty="0" err="1" smtClean="0">
                <a:latin typeface="Courier New"/>
                <a:cs typeface="Courier New"/>
              </a:rPr>
              <a:t>MatrixMulKernel</a:t>
            </a:r>
            <a:r>
              <a:rPr lang="en-US" sz="16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</a:t>
            </a: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176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400" smtClean="0">
                <a:latin typeface="Times New Roman" pitchFamily="18" charset="0"/>
              </a:rPr>
              <a:pPr eaLnBrk="1" hangingPunct="1"/>
              <a:t>26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Each SM in Maxwell has 64KB shared memory (48KB max per block)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For TILE_WIDTH = 16, each thread block uses 2*256*4B = 2KB of shared memory. 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Can potentially have up to </a:t>
            </a:r>
            <a:r>
              <a:rPr lang="en-US" altLang="zh-TW" sz="2000" dirty="0" smtClean="0">
                <a:ea typeface="PMingLiU" pitchFamily="18" charset="-120"/>
              </a:rPr>
              <a:t>32</a:t>
            </a:r>
            <a:r>
              <a:rPr lang="en-US" altLang="zh-TW" sz="2000" dirty="0" smtClean="0">
                <a:ea typeface="PMingLiU" pitchFamily="18" charset="-120"/>
              </a:rPr>
              <a:t> </a:t>
            </a:r>
            <a:r>
              <a:rPr lang="en-US" altLang="zh-TW" sz="2000" dirty="0" smtClean="0">
                <a:ea typeface="PMingLiU" pitchFamily="18" charset="-120"/>
              </a:rPr>
              <a:t>Thread Blocks actively executing </a:t>
            </a:r>
          </a:p>
          <a:p>
            <a:pPr lvl="2" eaLnBrk="1" hangingPunct="1"/>
            <a:r>
              <a:rPr lang="en-US" altLang="zh-TW" sz="1800" dirty="0" smtClean="0">
                <a:ea typeface="PMingLiU" pitchFamily="18" charset="-120"/>
              </a:rPr>
              <a:t>This allows up to 8*512 = 4,096 pending loads. (2 per thread, 256 threads per block)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The next TILE_WIDTH 32 would lead to 2*32*32*4B= 8KB shared memory usage per thread block, allowing </a:t>
            </a:r>
            <a:r>
              <a:rPr lang="en-US" altLang="zh-TW" sz="2000" dirty="0">
                <a:ea typeface="PMingLiU" pitchFamily="18" charset="-120"/>
              </a:rPr>
              <a:t>8</a:t>
            </a:r>
            <a:r>
              <a:rPr lang="en-US" altLang="zh-TW" sz="2000" dirty="0" smtClean="0">
                <a:ea typeface="PMingLiU" pitchFamily="18" charset="-120"/>
              </a:rPr>
              <a:t> thread blocks active at the same time</a:t>
            </a:r>
          </a:p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Using 16x16 tiling, we reduce the accesses to the global memory by a factor of 16</a:t>
            </a: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The 150GB/s bandwidth can now support (150/4)*16 = 600 GFLOPS!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ea typeface="PMingLiU" pitchFamily="18" charset="-120"/>
              </a:rPr>
              <a:t>				</a:t>
            </a:r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39608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"/>
            <a:ext cx="8305800" cy="811481"/>
          </a:xfrm>
        </p:spPr>
        <p:txBody>
          <a:bodyPr/>
          <a:lstStyle/>
          <a:p>
            <a:r>
              <a:rPr lang="en-US" dirty="0" smtClean="0"/>
              <a:t>Device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4572000"/>
          </a:xfrm>
        </p:spPr>
        <p:txBody>
          <a:bodyPr/>
          <a:lstStyle/>
          <a:p>
            <a:r>
              <a:rPr lang="en-US" dirty="0" smtClean="0"/>
              <a:t>Number of devices in the system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dev_count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err="1" smtClean="0"/>
              <a:t>cudaGetDeviceCount</a:t>
            </a:r>
            <a:r>
              <a:rPr lang="en-US" dirty="0" smtClean="0"/>
              <a:t>( &amp;</a:t>
            </a:r>
            <a:r>
              <a:rPr lang="en-US" dirty="0" err="1" smtClean="0"/>
              <a:t>dev_count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Capability of devices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cudaDeviceProp</a:t>
            </a:r>
            <a:r>
              <a:rPr lang="en-US" dirty="0"/>
              <a:t>	</a:t>
            </a:r>
            <a:r>
              <a:rPr lang="en-US" dirty="0" err="1"/>
              <a:t>dev_prop</a:t>
            </a:r>
            <a:r>
              <a:rPr lang="en-US" dirty="0" smtClean="0"/>
              <a:t>;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dev_count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n-US" sz="3200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cudaGetDeviceProperties</a:t>
            </a:r>
            <a:r>
              <a:rPr lang="en-US" dirty="0"/>
              <a:t>( &amp;</a:t>
            </a:r>
            <a:r>
              <a:rPr lang="en-US" dirty="0" err="1"/>
              <a:t>dev_prop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 smtClean="0"/>
              <a:t>);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decide if device has sufficient resources and </a:t>
            </a:r>
            <a:r>
              <a:rPr lang="en-US" sz="2000" dirty="0" smtClean="0"/>
              <a:t>capabilities</a:t>
            </a:r>
            <a:r>
              <a:rPr lang="en-US" dirty="0"/>
              <a:t> 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sz="3200" dirty="0"/>
          </a:p>
          <a:p>
            <a:r>
              <a:rPr lang="en-US" dirty="0" err="1" smtClean="0"/>
              <a:t>cudaDeviceProp</a:t>
            </a:r>
            <a:r>
              <a:rPr lang="en-US" dirty="0" smtClean="0"/>
              <a:t> is a built-in C structure type </a:t>
            </a:r>
          </a:p>
          <a:p>
            <a:pPr lvl="1"/>
            <a:r>
              <a:rPr lang="en-US" dirty="0" err="1" smtClean="0"/>
              <a:t>dev_prop.dev_prop.maxThreadsPerBlock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Dev_prop.sharedMemoryPerBlock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marL="914400" lvl="2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Chapter 5!</a:t>
            </a:r>
            <a:endParaRPr lang="en-US" dirty="0"/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1888B9F-B1BE-4995-A091-A2C097CFCFCC}" type="slidenum">
              <a:rPr lang="en-US" sz="1400" smtClean="0">
                <a:latin typeface="Times New Roman" pitchFamily="18" charset="0"/>
              </a:rPr>
              <a:pPr eaLnBrk="1" hangingPunct="1"/>
              <a:t>28</a:t>
            </a:fld>
            <a:endParaRPr lang="en-US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648700" cy="30353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smtClean="0"/>
              <a:t> is optional when used with 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smtClean="0"/>
              <a:t>, or 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Automatic variables</a:t>
            </a:r>
            <a:r>
              <a:rPr lang="en-US" smtClean="0"/>
              <a:t> without any qualifier reside in a </a:t>
            </a:r>
            <a:r>
              <a:rPr lang="en-US" smtClean="0">
                <a:solidFill>
                  <a:schemeClr val="accent2"/>
                </a:solidFill>
              </a:rPr>
              <a:t>register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Except per-thread arrays</a:t>
            </a:r>
            <a:r>
              <a:rPr lang="en-US" smtClean="0"/>
              <a:t> that reside in global memory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95179C0-4EE0-4C9A-B0AA-7BCE4890C23F}" type="slidenum">
              <a:rPr lang="en-US" sz="1400" smtClean="0"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1066800"/>
          </a:xfrm>
        </p:spPr>
        <p:txBody>
          <a:bodyPr/>
          <a:lstStyle/>
          <a:p>
            <a:pPr eaLnBrk="1" hangingPunct="1"/>
            <a:r>
              <a:rPr lang="en-US" smtClean="0"/>
              <a:t>CUDA Variable Type Qualifiers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/>
        </p:nvGraphicFramePr>
        <p:xfrm>
          <a:off x="419100" y="1123950"/>
          <a:ext cx="8724900" cy="2057400"/>
        </p:xfrm>
        <a:graphic>
          <a:graphicData uri="http://schemas.openxmlformats.org/drawingml/2006/table">
            <a:tbl>
              <a:tblPr/>
              <a:tblGrid>
                <a:gridCol w="5189538"/>
                <a:gridCol w="1173162"/>
                <a:gridCol w="914400"/>
                <a:gridCol w="14478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LocalVar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SharedVar;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int GlobalVar;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int ConstantVar;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4953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2007-2011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B81EAAF4-0DB3-44B1-B7C2-884667B2F017}" type="slidenum">
              <a:rPr lang="en-US" sz="1400" smtClean="0"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57200" y="2546350"/>
            <a:ext cx="86106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__global__ void </a:t>
            </a:r>
            <a:r>
              <a:rPr lang="en-US" sz="1400" dirty="0" err="1">
                <a:latin typeface="Courier New"/>
                <a:cs typeface="Courier New"/>
              </a:rPr>
              <a:t>MatrixMulKernel</a:t>
            </a:r>
            <a:r>
              <a:rPr lang="en-US" sz="1400" dirty="0">
                <a:latin typeface="Courier New"/>
                <a:cs typeface="Courier New"/>
              </a:rPr>
              <a:t>(float* </a:t>
            </a:r>
            <a:r>
              <a:rPr lang="en-US" sz="1400" dirty="0" smtClean="0">
                <a:latin typeface="Courier New"/>
                <a:cs typeface="Courier New"/>
              </a:rPr>
              <a:t>M</a:t>
            </a:r>
            <a:r>
              <a:rPr lang="en-US" sz="1400" dirty="0">
                <a:latin typeface="Courier New"/>
                <a:cs typeface="Courier New"/>
              </a:rPr>
              <a:t>, float* </a:t>
            </a:r>
            <a:r>
              <a:rPr lang="en-US" sz="1400" dirty="0" smtClean="0">
                <a:latin typeface="Courier New"/>
                <a:cs typeface="Courier New"/>
              </a:rPr>
              <a:t>N</a:t>
            </a:r>
            <a:r>
              <a:rPr lang="en-US" sz="1400" dirty="0">
                <a:latin typeface="Courier New"/>
                <a:cs typeface="Courier New"/>
              </a:rPr>
              <a:t>, float* </a:t>
            </a:r>
            <a:r>
              <a:rPr lang="en-US" sz="1400" dirty="0" smtClean="0">
                <a:latin typeface="Courier New"/>
                <a:cs typeface="Courier New"/>
              </a:rPr>
              <a:t>P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Width)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533400" indent="-533400">
              <a:lnSpc>
                <a:spcPct val="80000"/>
              </a:lnSpc>
            </a:pPr>
            <a:endParaRPr lang="en-US" sz="14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 smtClean="0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</p:txBody>
      </p:sp>
    </p:spTree>
    <p:extLst>
      <p:ext uri="{BB962C8B-B14F-4D97-AF65-F5344CB8AC3E}">
        <p14:creationId xmlns:p14="http://schemas.microsoft.com/office/powerpoint/2010/main" val="347443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2FFAA5E-0514-4B97-9256-A96821479202}" type="slidenum">
              <a:rPr lang="en-US" sz="1400" smtClean="0"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A Common Programming Strategy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724900" cy="4572000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Global memory resides in device memory (DRAM) </a:t>
            </a:r>
          </a:p>
          <a:p>
            <a:pPr marL="457200" indent="-457200" eaLnBrk="1" hangingPunct="1"/>
            <a:r>
              <a:rPr lang="en-US" dirty="0"/>
              <a:t>A</a:t>
            </a:r>
            <a:r>
              <a:rPr lang="en-US" dirty="0" smtClean="0"/>
              <a:t> profitable way of performing computation on the device is to </a:t>
            </a:r>
            <a:r>
              <a:rPr lang="en-US" dirty="0" smtClean="0">
                <a:solidFill>
                  <a:schemeClr val="accent2"/>
                </a:solidFill>
              </a:rPr>
              <a:t>tile the input data</a:t>
            </a:r>
            <a:r>
              <a:rPr lang="en-US" dirty="0" smtClean="0"/>
              <a:t> to take advantage of fast shared memory:</a:t>
            </a:r>
          </a:p>
          <a:p>
            <a:pPr marL="974725" lvl="1" indent="-403225" eaLnBrk="1" hangingPunct="1"/>
            <a:r>
              <a:rPr lang="en-US" dirty="0" smtClean="0">
                <a:solidFill>
                  <a:schemeClr val="accent2"/>
                </a:solidFill>
              </a:rPr>
              <a:t>Partition </a:t>
            </a:r>
            <a:r>
              <a:rPr lang="en-US" dirty="0" smtClean="0"/>
              <a:t>data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into</a:t>
            </a:r>
            <a:r>
              <a:rPr lang="en-US" dirty="0" smtClean="0">
                <a:solidFill>
                  <a:schemeClr val="accent2"/>
                </a:solidFill>
              </a:rPr>
              <a:t> subsets</a:t>
            </a:r>
            <a:r>
              <a:rPr lang="en-US" dirty="0" smtClean="0"/>
              <a:t> that fit into shared memory</a:t>
            </a:r>
          </a:p>
          <a:p>
            <a:pPr marL="974725" lvl="1" indent="-403225" eaLnBrk="1" hangingPunct="1"/>
            <a:r>
              <a:rPr lang="en-US" dirty="0" smtClean="0"/>
              <a:t>Handle </a:t>
            </a:r>
            <a:r>
              <a:rPr lang="en-US" dirty="0" smtClean="0">
                <a:solidFill>
                  <a:schemeClr val="accent2"/>
                </a:solidFill>
              </a:rPr>
              <a:t>each data subset with one thread block</a:t>
            </a:r>
            <a:r>
              <a:rPr lang="en-US" dirty="0" smtClean="0"/>
              <a:t> by:</a:t>
            </a:r>
          </a:p>
          <a:p>
            <a:pPr marL="1431925" lvl="2" indent="-342900" eaLnBrk="1" hangingPunct="1"/>
            <a:r>
              <a:rPr lang="en-US" dirty="0" smtClean="0"/>
              <a:t>Loading the subset from global memory to shared memory, </a:t>
            </a:r>
            <a:r>
              <a:rPr lang="en-US" dirty="0" smtClean="0">
                <a:solidFill>
                  <a:srgbClr val="FF0000"/>
                </a:solidFill>
              </a:rPr>
              <a:t>using multiple threads to exploit memory-level parallelism</a:t>
            </a:r>
          </a:p>
          <a:p>
            <a:pPr marL="1431925" lvl="2" indent="-342900" eaLnBrk="1" hangingPunct="1"/>
            <a:r>
              <a:rPr lang="en-US" dirty="0" smtClean="0"/>
              <a:t>Performing the computation on the subset from shared memory; each thread can efficiently multi-pass over any data element</a:t>
            </a:r>
          </a:p>
          <a:p>
            <a:pPr marL="1431925" lvl="2" indent="-342900" eaLnBrk="1" hangingPunct="1"/>
            <a:r>
              <a:rPr lang="en-US" dirty="0" smtClean="0"/>
              <a:t>Copying results from shared memory to global memory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34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12572AD-A0BD-4D21-8B8A-5BC58A62007D}" type="slidenum">
              <a:rPr lang="en-US" sz="1400" smtClean="0"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Matrix-Matrix Multiplication using </a:t>
            </a:r>
            <a:br>
              <a:rPr lang="en-US" smtClean="0"/>
            </a:br>
            <a:r>
              <a:rPr lang="en-US" smtClean="0"/>
              <a:t>Shared Memory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5105400" cy="30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Hwu, ECE408/CS483/ECE498al, 2007-2012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smtClean="0"/>
              <a:t>A Simple Matrix Multiplication Kernel</a:t>
            </a:r>
            <a:endParaRPr lang="en-US" sz="32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__global__ void </a:t>
            </a:r>
            <a:r>
              <a:rPr lang="en-US" sz="1600" dirty="0" err="1" smtClean="0">
                <a:latin typeface="Courier New"/>
                <a:cs typeface="Courier New"/>
              </a:rPr>
              <a:t>MatrixMulKernel</a:t>
            </a:r>
            <a:r>
              <a:rPr lang="en-US" sz="16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</a:t>
            </a: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760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2244841-9FE7-4D6C-BF01-85984A11B294}" type="slidenum">
              <a:rPr lang="en-US" sz="1400" smtClean="0"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35843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Grid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(0, 0)</a:t>
            </a: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9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9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2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6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7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73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48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How about performance?</a:t>
            </a:r>
          </a:p>
        </p:txBody>
      </p:sp>
      <p:sp>
        <p:nvSpPr>
          <p:cNvPr id="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451350" cy="45720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All threads access global memory for their input matrix elements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Two memory accesses (8 bytes) per floating point multiply-add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4B/s of memory bandwidth/FLOPS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4*1,000 = 4,000 GB/s required to achieve peak FLOP rating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 smtClean="0"/>
              <a:t>150 GB/s limits the code at 37.5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The actual code runs at about 25 GFLOPS on Fermi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 smtClean="0"/>
              <a:t>Need to drastically cut down memory accesses to get closer to the peak 1,000 GFLOPS</a:t>
            </a:r>
          </a:p>
        </p:txBody>
      </p:sp>
      <p:sp>
        <p:nvSpPr>
          <p:cNvPr id="35876" name="Line 42"/>
          <p:cNvSpPr>
            <a:spLocks noChangeShapeType="1"/>
          </p:cNvSpPr>
          <p:nvPr/>
        </p:nvSpPr>
        <p:spPr bwMode="auto">
          <a:xfrm>
            <a:off x="3733800" y="2057400"/>
            <a:ext cx="2209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191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2007-2011</a:t>
            </a:r>
          </a:p>
        </p:txBody>
      </p:sp>
    </p:spTree>
    <p:extLst>
      <p:ext uri="{BB962C8B-B14F-4D97-AF65-F5344CB8AC3E}">
        <p14:creationId xmlns:p14="http://schemas.microsoft.com/office/powerpoint/2010/main" val="2789215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01650" y="0"/>
            <a:ext cx="8642350" cy="685800"/>
          </a:xfrm>
        </p:spPr>
        <p:txBody>
          <a:bodyPr/>
          <a:lstStyle/>
          <a:p>
            <a:r>
              <a:rPr lang="en-US" smtClean="0"/>
              <a:t>Shared Memory Blocking Basic Idea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78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35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2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49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06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364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821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78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35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192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50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107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>
            <a:off x="2763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  <a:p>
            <a:r>
              <a:rPr lang="en-US" sz="1800"/>
              <a:t>Thread 1</a:t>
            </a:r>
          </a:p>
        </p:txBody>
      </p:sp>
      <p:sp>
        <p:nvSpPr>
          <p:cNvPr id="10256" name="Oval 23"/>
          <p:cNvSpPr>
            <a:spLocks noChangeArrowheads="1"/>
          </p:cNvSpPr>
          <p:nvPr/>
        </p:nvSpPr>
        <p:spPr bwMode="auto">
          <a:xfrm>
            <a:off x="4668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  <a:p>
            <a:r>
              <a:rPr lang="en-US" sz="1800"/>
              <a:t>Thread 2</a:t>
            </a:r>
          </a:p>
        </p:txBody>
      </p:sp>
      <p:cxnSp>
        <p:nvCxnSpPr>
          <p:cNvPr id="10257" name="Straight Arrow Connector 25"/>
          <p:cNvCxnSpPr>
            <a:cxnSpLocks noChangeShapeType="1"/>
            <a:stCxn id="10243" idx="2"/>
            <a:endCxn id="10255" idx="1"/>
          </p:cNvCxnSpPr>
          <p:nvPr/>
        </p:nvCxnSpPr>
        <p:spPr bwMode="auto">
          <a:xfrm rot="16200000" flipH="1">
            <a:off x="2116138" y="1562100"/>
            <a:ext cx="1050925" cy="669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2497138" y="17145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Box 72"/>
          <p:cNvSpPr txBox="1">
            <a:spLocks noChangeArrowheads="1"/>
          </p:cNvSpPr>
          <p:nvPr/>
        </p:nvSpPr>
        <p:spPr bwMode="auto">
          <a:xfrm>
            <a:off x="6497638" y="21336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/>
              <a:t>…</a:t>
            </a:r>
          </a:p>
        </p:txBody>
      </p:sp>
      <p:sp>
        <p:nvSpPr>
          <p:cNvPr id="10260" name="TextBox 73"/>
          <p:cNvSpPr txBox="1">
            <a:spLocks noChangeArrowheads="1"/>
          </p:cNvSpPr>
          <p:nvPr/>
        </p:nvSpPr>
        <p:spPr bwMode="auto">
          <a:xfrm>
            <a:off x="1392238" y="914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in</a:t>
            </a:r>
          </a:p>
        </p:txBody>
      </p:sp>
      <p:cxnSp>
        <p:nvCxnSpPr>
          <p:cNvPr id="10261" name="Straight Arrow Connector 48"/>
          <p:cNvCxnSpPr>
            <a:cxnSpLocks noChangeShapeType="1"/>
            <a:stCxn id="10245" idx="2"/>
          </p:cNvCxnSpPr>
          <p:nvPr/>
        </p:nvCxnSpPr>
        <p:spPr bwMode="auto">
          <a:xfrm rot="16200000" flipH="1">
            <a:off x="2840038" y="1752600"/>
            <a:ext cx="838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50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 rot="5400000">
            <a:off x="3163888" y="169545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52"/>
          <p:cNvCxnSpPr>
            <a:cxnSpLocks noChangeShapeType="1"/>
            <a:stCxn id="10247" idx="2"/>
          </p:cNvCxnSpPr>
          <p:nvPr/>
        </p:nvCxnSpPr>
        <p:spPr bwMode="auto">
          <a:xfrm rot="5400000">
            <a:off x="3449638" y="1524000"/>
            <a:ext cx="838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54"/>
          <p:cNvCxnSpPr>
            <a:cxnSpLocks noChangeShapeType="1"/>
            <a:stCxn id="10248" idx="2"/>
          </p:cNvCxnSpPr>
          <p:nvPr/>
        </p:nvCxnSpPr>
        <p:spPr bwMode="auto">
          <a:xfrm rot="5400000">
            <a:off x="3754438" y="1371600"/>
            <a:ext cx="8382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56"/>
          <p:cNvCxnSpPr>
            <a:cxnSpLocks noChangeShapeType="1"/>
            <a:stCxn id="10249" idx="2"/>
          </p:cNvCxnSpPr>
          <p:nvPr/>
        </p:nvCxnSpPr>
        <p:spPr bwMode="auto">
          <a:xfrm rot="5400000">
            <a:off x="4021138" y="1257300"/>
            <a:ext cx="9144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59"/>
          <p:cNvCxnSpPr>
            <a:cxnSpLocks noChangeShapeType="1"/>
            <a:stCxn id="10250" idx="2"/>
            <a:endCxn id="10255" idx="7"/>
          </p:cNvCxnSpPr>
          <p:nvPr/>
        </p:nvCxnSpPr>
        <p:spPr bwMode="auto">
          <a:xfrm rot="5400000">
            <a:off x="4227513" y="1143000"/>
            <a:ext cx="1050925" cy="150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61"/>
          <p:cNvCxnSpPr>
            <a:cxnSpLocks noChangeShapeType="1"/>
            <a:stCxn id="10251" idx="2"/>
          </p:cNvCxnSpPr>
          <p:nvPr/>
        </p:nvCxnSpPr>
        <p:spPr bwMode="auto">
          <a:xfrm rot="5400000">
            <a:off x="4478338" y="1028700"/>
            <a:ext cx="114300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64"/>
          <p:cNvCxnSpPr>
            <a:cxnSpLocks noChangeShapeType="1"/>
            <a:stCxn id="10252" idx="2"/>
          </p:cNvCxnSpPr>
          <p:nvPr/>
        </p:nvCxnSpPr>
        <p:spPr bwMode="auto">
          <a:xfrm rot="5400000">
            <a:off x="4668838" y="838200"/>
            <a:ext cx="12192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68"/>
          <p:cNvCxnSpPr>
            <a:cxnSpLocks noChangeShapeType="1"/>
            <a:stCxn id="10243" idx="2"/>
          </p:cNvCxnSpPr>
          <p:nvPr/>
        </p:nvCxnSpPr>
        <p:spPr bwMode="auto">
          <a:xfrm rot="16200000" flipH="1">
            <a:off x="3221038" y="457200"/>
            <a:ext cx="914400" cy="274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75"/>
          <p:cNvCxnSpPr>
            <a:cxnSpLocks noChangeShapeType="1"/>
            <a:stCxn id="10244" idx="2"/>
          </p:cNvCxnSpPr>
          <p:nvPr/>
        </p:nvCxnSpPr>
        <p:spPr bwMode="auto">
          <a:xfrm rot="16200000" flipH="1">
            <a:off x="3563938" y="571500"/>
            <a:ext cx="838200" cy="2438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78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16200000" flipH="1">
            <a:off x="3887788" y="704850"/>
            <a:ext cx="838200" cy="2171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81"/>
          <p:cNvCxnSpPr>
            <a:cxnSpLocks noChangeShapeType="1"/>
            <a:stCxn id="10246" idx="2"/>
            <a:endCxn id="10256" idx="0"/>
          </p:cNvCxnSpPr>
          <p:nvPr/>
        </p:nvCxnSpPr>
        <p:spPr bwMode="auto">
          <a:xfrm rot="16200000" flipH="1">
            <a:off x="4116388" y="933450"/>
            <a:ext cx="8382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83"/>
          <p:cNvCxnSpPr>
            <a:cxnSpLocks noChangeShapeType="1"/>
            <a:stCxn id="10247" idx="2"/>
            <a:endCxn id="10256" idx="0"/>
          </p:cNvCxnSpPr>
          <p:nvPr/>
        </p:nvCxnSpPr>
        <p:spPr bwMode="auto">
          <a:xfrm rot="16200000" flipH="1">
            <a:off x="4344988" y="1162050"/>
            <a:ext cx="83820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85"/>
          <p:cNvCxnSpPr>
            <a:cxnSpLocks noChangeShapeType="1"/>
            <a:stCxn id="10248" idx="2"/>
          </p:cNvCxnSpPr>
          <p:nvPr/>
        </p:nvCxnSpPr>
        <p:spPr bwMode="auto">
          <a:xfrm rot="16200000" flipH="1">
            <a:off x="4630738" y="1333500"/>
            <a:ext cx="762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87"/>
          <p:cNvCxnSpPr>
            <a:cxnSpLocks noChangeShapeType="1"/>
            <a:stCxn id="10249" idx="2"/>
          </p:cNvCxnSpPr>
          <p:nvPr/>
        </p:nvCxnSpPr>
        <p:spPr bwMode="auto">
          <a:xfrm rot="16200000" flipH="1">
            <a:off x="4859338" y="15621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89"/>
          <p:cNvCxnSpPr>
            <a:cxnSpLocks noChangeShapeType="1"/>
            <a:stCxn id="10250" idx="2"/>
            <a:endCxn id="10256" idx="0"/>
          </p:cNvCxnSpPr>
          <p:nvPr/>
        </p:nvCxnSpPr>
        <p:spPr bwMode="auto">
          <a:xfrm rot="5400000">
            <a:off x="5030788" y="1733550"/>
            <a:ext cx="8382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Arrow Connector 91"/>
          <p:cNvCxnSpPr>
            <a:cxnSpLocks noChangeShapeType="1"/>
            <a:stCxn id="10251" idx="2"/>
          </p:cNvCxnSpPr>
          <p:nvPr/>
        </p:nvCxnSpPr>
        <p:spPr bwMode="auto">
          <a:xfrm rot="5400000">
            <a:off x="5316538" y="14859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Straight Arrow Connector 93"/>
          <p:cNvCxnSpPr>
            <a:cxnSpLocks noChangeShapeType="1"/>
            <a:stCxn id="10253" idx="2"/>
          </p:cNvCxnSpPr>
          <p:nvPr/>
        </p:nvCxnSpPr>
        <p:spPr bwMode="auto">
          <a:xfrm rot="5400000">
            <a:off x="4973638" y="609600"/>
            <a:ext cx="114300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Straight Arrow Connector 95"/>
          <p:cNvCxnSpPr>
            <a:cxnSpLocks noChangeShapeType="1"/>
            <a:stCxn id="10254" idx="2"/>
          </p:cNvCxnSpPr>
          <p:nvPr/>
        </p:nvCxnSpPr>
        <p:spPr bwMode="auto">
          <a:xfrm rot="5400000">
            <a:off x="5164138" y="419100"/>
            <a:ext cx="1219200" cy="312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Straight Arrow Connector 9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rot="5400000">
            <a:off x="5487988" y="1276350"/>
            <a:ext cx="838200" cy="1028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Straight Arrow Connector 99"/>
          <p:cNvCxnSpPr>
            <a:cxnSpLocks noChangeShapeType="1"/>
            <a:stCxn id="10253" idx="2"/>
          </p:cNvCxnSpPr>
          <p:nvPr/>
        </p:nvCxnSpPr>
        <p:spPr bwMode="auto">
          <a:xfrm rot="5400000">
            <a:off x="5811838" y="1143000"/>
            <a:ext cx="8382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Straight Arrow Connector 101"/>
          <p:cNvCxnSpPr>
            <a:cxnSpLocks noChangeShapeType="1"/>
            <a:stCxn id="10254" idx="2"/>
          </p:cNvCxnSpPr>
          <p:nvPr/>
        </p:nvCxnSpPr>
        <p:spPr bwMode="auto">
          <a:xfrm rot="5400000">
            <a:off x="6078538" y="1028700"/>
            <a:ext cx="9144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25438" y="1431925"/>
            <a:ext cx="2157412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Global Memory</a:t>
            </a:r>
          </a:p>
        </p:txBody>
      </p:sp>
      <p:sp>
        <p:nvSpPr>
          <p:cNvPr id="10284" name="Rectangle 3"/>
          <p:cNvSpPr>
            <a:spLocks noChangeArrowheads="1"/>
          </p:cNvSpPr>
          <p:nvPr/>
        </p:nvSpPr>
        <p:spPr bwMode="auto">
          <a:xfrm>
            <a:off x="1925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5" name="Rectangle 4"/>
          <p:cNvSpPr>
            <a:spLocks noChangeArrowheads="1"/>
          </p:cNvSpPr>
          <p:nvPr/>
        </p:nvSpPr>
        <p:spPr bwMode="auto">
          <a:xfrm>
            <a:off x="2382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6" name="Rectangle 5"/>
          <p:cNvSpPr>
            <a:spLocks noChangeArrowheads="1"/>
          </p:cNvSpPr>
          <p:nvPr/>
        </p:nvSpPr>
        <p:spPr bwMode="auto">
          <a:xfrm>
            <a:off x="28400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Rectangle 6"/>
          <p:cNvSpPr>
            <a:spLocks noChangeArrowheads="1"/>
          </p:cNvSpPr>
          <p:nvPr/>
        </p:nvSpPr>
        <p:spPr bwMode="auto">
          <a:xfrm>
            <a:off x="32972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Rectangle 7"/>
          <p:cNvSpPr>
            <a:spLocks noChangeArrowheads="1"/>
          </p:cNvSpPr>
          <p:nvPr/>
        </p:nvSpPr>
        <p:spPr bwMode="auto">
          <a:xfrm>
            <a:off x="37544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Rectangle 8"/>
          <p:cNvSpPr>
            <a:spLocks noChangeArrowheads="1"/>
          </p:cNvSpPr>
          <p:nvPr/>
        </p:nvSpPr>
        <p:spPr bwMode="auto">
          <a:xfrm>
            <a:off x="4211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Rectangle 9"/>
          <p:cNvSpPr>
            <a:spLocks noChangeArrowheads="1"/>
          </p:cNvSpPr>
          <p:nvPr/>
        </p:nvSpPr>
        <p:spPr bwMode="auto">
          <a:xfrm>
            <a:off x="4668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Rectangle 10"/>
          <p:cNvSpPr>
            <a:spLocks noChangeArrowheads="1"/>
          </p:cNvSpPr>
          <p:nvPr/>
        </p:nvSpPr>
        <p:spPr bwMode="auto">
          <a:xfrm>
            <a:off x="51260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2" name="Rectangle 11"/>
          <p:cNvSpPr>
            <a:spLocks noChangeArrowheads="1"/>
          </p:cNvSpPr>
          <p:nvPr/>
        </p:nvSpPr>
        <p:spPr bwMode="auto">
          <a:xfrm>
            <a:off x="55832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3" name="Rectangle 12"/>
          <p:cNvSpPr>
            <a:spLocks noChangeArrowheads="1"/>
          </p:cNvSpPr>
          <p:nvPr/>
        </p:nvSpPr>
        <p:spPr bwMode="auto">
          <a:xfrm>
            <a:off x="60404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4" name="Rectangle 13"/>
          <p:cNvSpPr>
            <a:spLocks noChangeArrowheads="1"/>
          </p:cNvSpPr>
          <p:nvPr/>
        </p:nvSpPr>
        <p:spPr bwMode="auto">
          <a:xfrm>
            <a:off x="64976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5" name="Rectangle 14"/>
          <p:cNvSpPr>
            <a:spLocks noChangeArrowheads="1"/>
          </p:cNvSpPr>
          <p:nvPr/>
        </p:nvSpPr>
        <p:spPr bwMode="auto">
          <a:xfrm>
            <a:off x="6954838" y="41148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Oval 22"/>
          <p:cNvSpPr>
            <a:spLocks noChangeArrowheads="1"/>
          </p:cNvSpPr>
          <p:nvPr/>
        </p:nvSpPr>
        <p:spPr bwMode="auto">
          <a:xfrm>
            <a:off x="2382838" y="54102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  <a:p>
            <a:r>
              <a:rPr lang="en-US" sz="1800"/>
              <a:t>Thread 1</a:t>
            </a:r>
          </a:p>
        </p:txBody>
      </p:sp>
      <p:sp>
        <p:nvSpPr>
          <p:cNvPr id="10297" name="Oval 23"/>
          <p:cNvSpPr>
            <a:spLocks noChangeArrowheads="1"/>
          </p:cNvSpPr>
          <p:nvPr/>
        </p:nvSpPr>
        <p:spPr bwMode="auto">
          <a:xfrm>
            <a:off x="4935538" y="54102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  <a:p>
            <a:r>
              <a:rPr lang="en-US" sz="1800"/>
              <a:t>Thread 2</a:t>
            </a:r>
          </a:p>
        </p:txBody>
      </p:sp>
      <p:sp>
        <p:nvSpPr>
          <p:cNvPr id="10298" name="TextBox 72"/>
          <p:cNvSpPr txBox="1">
            <a:spLocks noChangeArrowheads="1"/>
          </p:cNvSpPr>
          <p:nvPr/>
        </p:nvSpPr>
        <p:spPr bwMode="auto">
          <a:xfrm>
            <a:off x="6116638" y="53340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/>
              <a:t>…</a:t>
            </a:r>
          </a:p>
        </p:txBody>
      </p:sp>
      <p:sp>
        <p:nvSpPr>
          <p:cNvPr id="10299" name="Rectangle 3"/>
          <p:cNvSpPr>
            <a:spLocks noChangeArrowheads="1"/>
          </p:cNvSpPr>
          <p:nvPr/>
        </p:nvSpPr>
        <p:spPr bwMode="auto">
          <a:xfrm>
            <a:off x="35258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Rectangle 4"/>
          <p:cNvSpPr>
            <a:spLocks noChangeArrowheads="1"/>
          </p:cNvSpPr>
          <p:nvPr/>
        </p:nvSpPr>
        <p:spPr bwMode="auto">
          <a:xfrm>
            <a:off x="39830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Rectangle 5"/>
          <p:cNvSpPr>
            <a:spLocks noChangeArrowheads="1"/>
          </p:cNvSpPr>
          <p:nvPr/>
        </p:nvSpPr>
        <p:spPr bwMode="auto">
          <a:xfrm>
            <a:off x="44402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Rectangle 6"/>
          <p:cNvSpPr>
            <a:spLocks noChangeArrowheads="1"/>
          </p:cNvSpPr>
          <p:nvPr/>
        </p:nvSpPr>
        <p:spPr bwMode="auto">
          <a:xfrm>
            <a:off x="4897438" y="4876800"/>
            <a:ext cx="457200" cy="457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303" name="Straight Arrow Connector 74"/>
          <p:cNvCxnSpPr>
            <a:cxnSpLocks noChangeShapeType="1"/>
            <a:stCxn id="10284" idx="2"/>
            <a:endCxn id="10299" idx="0"/>
          </p:cNvCxnSpPr>
          <p:nvPr/>
        </p:nvCxnSpPr>
        <p:spPr bwMode="auto">
          <a:xfrm rot="16200000" flipH="1">
            <a:off x="28019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4" name="Straight Arrow Connector 76"/>
          <p:cNvCxnSpPr>
            <a:cxnSpLocks noChangeShapeType="1"/>
            <a:stCxn id="10285" idx="2"/>
            <a:endCxn id="10300" idx="0"/>
          </p:cNvCxnSpPr>
          <p:nvPr/>
        </p:nvCxnSpPr>
        <p:spPr bwMode="auto">
          <a:xfrm rot="16200000" flipH="1">
            <a:off x="32591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5" name="Straight Arrow Connector 78"/>
          <p:cNvCxnSpPr>
            <a:cxnSpLocks noChangeShapeType="1"/>
            <a:stCxn id="10286" idx="2"/>
            <a:endCxn id="10301" idx="0"/>
          </p:cNvCxnSpPr>
          <p:nvPr/>
        </p:nvCxnSpPr>
        <p:spPr bwMode="auto">
          <a:xfrm rot="16200000" flipH="1">
            <a:off x="3716338" y="3924300"/>
            <a:ext cx="304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6" name="Straight Arrow Connector 80"/>
          <p:cNvCxnSpPr>
            <a:cxnSpLocks noChangeShapeType="1"/>
            <a:endCxn id="10302" idx="0"/>
          </p:cNvCxnSpPr>
          <p:nvPr/>
        </p:nvCxnSpPr>
        <p:spPr bwMode="auto">
          <a:xfrm>
            <a:off x="3678238" y="4572000"/>
            <a:ext cx="1447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7" name="Straight Arrow Connector 82"/>
          <p:cNvCxnSpPr>
            <a:cxnSpLocks noChangeShapeType="1"/>
            <a:stCxn id="10288" idx="2"/>
            <a:endCxn id="10299" idx="0"/>
          </p:cNvCxnSpPr>
          <p:nvPr/>
        </p:nvCxnSpPr>
        <p:spPr bwMode="auto">
          <a:xfrm rot="5400000">
            <a:off x="37163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Straight Arrow Connector 84"/>
          <p:cNvCxnSpPr>
            <a:cxnSpLocks noChangeShapeType="1"/>
            <a:stCxn id="10289" idx="2"/>
            <a:endCxn id="10300" idx="0"/>
          </p:cNvCxnSpPr>
          <p:nvPr/>
        </p:nvCxnSpPr>
        <p:spPr bwMode="auto">
          <a:xfrm rot="5400000">
            <a:off x="41735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Straight Arrow Connector 86"/>
          <p:cNvCxnSpPr>
            <a:cxnSpLocks noChangeShapeType="1"/>
            <a:stCxn id="10290" idx="2"/>
            <a:endCxn id="10301" idx="0"/>
          </p:cNvCxnSpPr>
          <p:nvPr/>
        </p:nvCxnSpPr>
        <p:spPr bwMode="auto">
          <a:xfrm rot="5400000">
            <a:off x="46307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Straight Arrow Connector 88"/>
          <p:cNvCxnSpPr>
            <a:cxnSpLocks noChangeShapeType="1"/>
            <a:stCxn id="10291" idx="2"/>
            <a:endCxn id="10302" idx="0"/>
          </p:cNvCxnSpPr>
          <p:nvPr/>
        </p:nvCxnSpPr>
        <p:spPr bwMode="auto">
          <a:xfrm rot="5400000">
            <a:off x="5087938" y="46101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1" name="Straight Arrow Connector 90"/>
          <p:cNvCxnSpPr>
            <a:cxnSpLocks noChangeShapeType="1"/>
            <a:stCxn id="10299" idx="2"/>
          </p:cNvCxnSpPr>
          <p:nvPr/>
        </p:nvCxnSpPr>
        <p:spPr bwMode="auto">
          <a:xfrm rot="5400000">
            <a:off x="3525838" y="5257800"/>
            <a:ext cx="152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2" name="Straight Arrow Connector 92"/>
          <p:cNvCxnSpPr>
            <a:cxnSpLocks noChangeShapeType="1"/>
            <a:stCxn id="10300" idx="2"/>
            <a:endCxn id="10296" idx="7"/>
          </p:cNvCxnSpPr>
          <p:nvPr/>
        </p:nvCxnSpPr>
        <p:spPr bwMode="auto">
          <a:xfrm rot="5400000">
            <a:off x="3770313" y="5181600"/>
            <a:ext cx="288925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3" name="Straight Arrow Connector 94"/>
          <p:cNvCxnSpPr>
            <a:cxnSpLocks noChangeShapeType="1"/>
            <a:stCxn id="10301" idx="2"/>
          </p:cNvCxnSpPr>
          <p:nvPr/>
        </p:nvCxnSpPr>
        <p:spPr bwMode="auto">
          <a:xfrm rot="5400000">
            <a:off x="3944938" y="50673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4" name="Straight Arrow Connector 97"/>
          <p:cNvCxnSpPr>
            <a:cxnSpLocks noChangeShapeType="1"/>
            <a:stCxn id="10302" idx="2"/>
          </p:cNvCxnSpPr>
          <p:nvPr/>
        </p:nvCxnSpPr>
        <p:spPr bwMode="auto">
          <a:xfrm rot="5400000">
            <a:off x="4211638" y="4953000"/>
            <a:ext cx="5334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Straight Arrow Connector 99"/>
          <p:cNvCxnSpPr>
            <a:cxnSpLocks noChangeShapeType="1"/>
            <a:stCxn id="10299" idx="2"/>
          </p:cNvCxnSpPr>
          <p:nvPr/>
        </p:nvCxnSpPr>
        <p:spPr bwMode="auto">
          <a:xfrm rot="16200000" flipH="1">
            <a:off x="4068763" y="5019675"/>
            <a:ext cx="552450" cy="1181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Straight Arrow Connector 101"/>
          <p:cNvCxnSpPr>
            <a:cxnSpLocks noChangeShapeType="1"/>
            <a:stCxn id="10300" idx="2"/>
          </p:cNvCxnSpPr>
          <p:nvPr/>
        </p:nvCxnSpPr>
        <p:spPr bwMode="auto">
          <a:xfrm rot="16200000" flipH="1">
            <a:off x="4412457" y="5133181"/>
            <a:ext cx="438150" cy="839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Straight Arrow Connector 103"/>
          <p:cNvCxnSpPr>
            <a:cxnSpLocks noChangeShapeType="1"/>
            <a:stCxn id="10301" idx="2"/>
            <a:endCxn id="10297" idx="1"/>
          </p:cNvCxnSpPr>
          <p:nvPr/>
        </p:nvCxnSpPr>
        <p:spPr bwMode="auto">
          <a:xfrm rot="16200000" flipH="1">
            <a:off x="4764088" y="5238750"/>
            <a:ext cx="288925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Straight Arrow Connector 105"/>
          <p:cNvCxnSpPr>
            <a:cxnSpLocks noChangeShapeType="1"/>
          </p:cNvCxnSpPr>
          <p:nvPr/>
        </p:nvCxnSpPr>
        <p:spPr bwMode="auto">
          <a:xfrm rot="16200000" flipH="1">
            <a:off x="5176044" y="5436394"/>
            <a:ext cx="246063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25438" y="3581400"/>
            <a:ext cx="2157412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Global Memory</a:t>
            </a:r>
          </a:p>
        </p:txBody>
      </p:sp>
      <p:sp>
        <p:nvSpPr>
          <p:cNvPr id="10320" name="TextBox 73"/>
          <p:cNvSpPr txBox="1">
            <a:spLocks noChangeArrowheads="1"/>
          </p:cNvSpPr>
          <p:nvPr/>
        </p:nvSpPr>
        <p:spPr bwMode="auto">
          <a:xfrm>
            <a:off x="1392238" y="41148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8838" y="4876800"/>
            <a:ext cx="2406650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On-chip Memory</a:t>
            </a:r>
          </a:p>
        </p:txBody>
      </p:sp>
      <p:sp>
        <p:nvSpPr>
          <p:cNvPr id="10322" name="Down Arrow 109"/>
          <p:cNvSpPr>
            <a:spLocks noChangeArrowheads="1"/>
          </p:cNvSpPr>
          <p:nvPr/>
        </p:nvSpPr>
        <p:spPr bwMode="auto">
          <a:xfrm>
            <a:off x="4287838" y="35052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3" name="Slide Number Placeholder 8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48A3758E-D1D8-4DEB-90EE-F1B2C0212217}" type="slidenum">
              <a:rPr lang="en-US" sz="1400" smtClean="0"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Hwu, ECE408/CS483/ECE498al, 2007-2012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EDFCE5-49D7-4675-A6CF-27F00E627672}"/>
</file>

<file path=customXml/itemProps2.xml><?xml version="1.0" encoding="utf-8"?>
<ds:datastoreItem xmlns:ds="http://schemas.openxmlformats.org/officeDocument/2006/customXml" ds:itemID="{37F7F353-2A86-4E14-ACCC-010A39EF8F9B}"/>
</file>

<file path=customXml/itemProps3.xml><?xml version="1.0" encoding="utf-8"?>
<ds:datastoreItem xmlns:ds="http://schemas.openxmlformats.org/officeDocument/2006/customXml" ds:itemID="{90DB61FD-E091-4827-8587-F602D966AD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42148</TotalTime>
  <Words>2354</Words>
  <Application>Microsoft Macintosh PowerPoint</Application>
  <PresentationFormat>On-screen Show (4:3)</PresentationFormat>
  <Paragraphs>730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ECE408/CS483 Fall 2015 Applied Parallel Programming   Lectures 5 and 6:  Memory Model and Locality</vt:lpstr>
      <vt:lpstr>Programmer View of  CUDA Memories</vt:lpstr>
      <vt:lpstr>CUDA Variable Type Qualifiers</vt:lpstr>
      <vt:lpstr>PowerPoint Presentation</vt:lpstr>
      <vt:lpstr>A Common Programming Strategy</vt:lpstr>
      <vt:lpstr>Matrix-Matrix Multiplication using  Shared Memory</vt:lpstr>
      <vt:lpstr>A Simple Matrix Multiplication Kernel</vt:lpstr>
      <vt:lpstr>How about performance?</vt:lpstr>
      <vt:lpstr>Shared Memory Blocking Basic Idea</vt:lpstr>
      <vt:lpstr>Outline of Technique</vt:lpstr>
      <vt:lpstr>Idea: Use Shared Memory to reuse global memory data</vt:lpstr>
      <vt:lpstr>Tiled Multiply</vt:lpstr>
      <vt:lpstr>Loading a Tile</vt:lpstr>
      <vt:lpstr>Work for Block (0,0)</vt:lpstr>
      <vt:lpstr>Work for Block (0,0)</vt:lpstr>
      <vt:lpstr>Work for Block (0,0)</vt:lpstr>
      <vt:lpstr>Work for Block (0,0)</vt:lpstr>
      <vt:lpstr>Work for Block (0,0)</vt:lpstr>
      <vt:lpstr>Loading an Input Tile 0</vt:lpstr>
      <vt:lpstr>Loading an Input Tile 1</vt:lpstr>
      <vt:lpstr>Loading an Input Tile m</vt:lpstr>
      <vt:lpstr>Barrier Synchronization</vt:lpstr>
      <vt:lpstr>PowerPoint Presentation</vt:lpstr>
      <vt:lpstr>Tiled Matrix Multiplication Kernel</vt:lpstr>
      <vt:lpstr>Compare with Base Kernel</vt:lpstr>
      <vt:lpstr>Shared Memory and Threading</vt:lpstr>
      <vt:lpstr>Device Query</vt:lpstr>
      <vt:lpstr>Any more questions? Read Chapter 5!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Sanjay Patel</cp:lastModifiedBy>
  <cp:revision>213</cp:revision>
  <dcterms:created xsi:type="dcterms:W3CDTF">1601-01-01T00:00:00Z</dcterms:created>
  <dcterms:modified xsi:type="dcterms:W3CDTF">2015-09-10T17:37:10Z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