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23"/>
  </p:notesMasterIdLst>
  <p:sldIdLst>
    <p:sldId id="256" r:id="rId5"/>
    <p:sldId id="311" r:id="rId6"/>
    <p:sldId id="340" r:id="rId7"/>
    <p:sldId id="341" r:id="rId8"/>
    <p:sldId id="342" r:id="rId9"/>
    <p:sldId id="344" r:id="rId10"/>
    <p:sldId id="345" r:id="rId11"/>
    <p:sldId id="346" r:id="rId12"/>
    <p:sldId id="347" r:id="rId13"/>
    <p:sldId id="348" r:id="rId14"/>
    <p:sldId id="352" r:id="rId15"/>
    <p:sldId id="361" r:id="rId16"/>
    <p:sldId id="353" r:id="rId17"/>
    <p:sldId id="354" r:id="rId18"/>
    <p:sldId id="355" r:id="rId19"/>
    <p:sldId id="356" r:id="rId20"/>
    <p:sldId id="360" r:id="rId21"/>
    <p:sldId id="310" r:id="rId22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9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2" autoAdjust="0"/>
    <p:restoredTop sz="94576" autoAdjust="0"/>
  </p:normalViewPr>
  <p:slideViewPr>
    <p:cSldViewPr>
      <p:cViewPr>
        <p:scale>
          <a:sx n="103" d="100"/>
          <a:sy n="103" d="100"/>
        </p:scale>
        <p:origin x="-968" y="-3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150" y="180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44" y="-102"/>
      </p:cViewPr>
      <p:guideLst>
        <p:guide orient="horz" pos="2983"/>
        <p:guide pos="225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68650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t" anchorCtr="0" compatLnSpc="1">
            <a:prstTxWarp prst="textNoShape">
              <a:avLst/>
            </a:prstTxWarp>
          </a:bodyPr>
          <a:lstStyle>
            <a:lvl1pPr defTabSz="466725"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143375" y="0"/>
            <a:ext cx="3168650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t" anchorCtr="0" compatLnSpc="1">
            <a:prstTxWarp prst="textNoShape">
              <a:avLst/>
            </a:prstTxWarp>
          </a:bodyPr>
          <a:lstStyle>
            <a:lvl1pPr algn="r" defTabSz="466725"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0250" y="4560888"/>
            <a:ext cx="5853113" cy="431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b" anchorCtr="0" compatLnSpc="1">
            <a:prstTxWarp prst="textNoShape">
              <a:avLst/>
            </a:prstTxWarp>
          </a:bodyPr>
          <a:lstStyle>
            <a:lvl1pPr defTabSz="466725"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438" tIns="48588" rIns="93438" bIns="48588" numCol="1" anchor="b" anchorCtr="0" compatLnSpc="1">
            <a:prstTxWarp prst="textNoShape">
              <a:avLst/>
            </a:prstTxWarp>
          </a:bodyPr>
          <a:lstStyle>
            <a:lvl1pPr algn="r" defTabSz="466725"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8CA6C84-92B0-4282-A7FF-42E784592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09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6725" eaLnBrk="0" hangingPunct="0"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defTabSz="466725" eaLnBrk="0" hangingPunct="0"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defTabSz="466725" eaLnBrk="0" hangingPunct="0"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defTabSz="466725" eaLnBrk="0" hangingPunct="0"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defTabSz="466725" eaLnBrk="0" hangingPunct="0"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667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667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667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667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49325" algn="l"/>
                <a:tab pos="1898650" algn="l"/>
                <a:tab pos="2847975" algn="l"/>
                <a:tab pos="3797300" algn="l"/>
                <a:tab pos="4746625" algn="l"/>
                <a:tab pos="5695950" algn="l"/>
                <a:tab pos="6645275" algn="l"/>
                <a:tab pos="7594600" algn="l"/>
                <a:tab pos="8543925" algn="l"/>
                <a:tab pos="9493250" algn="l"/>
                <a:tab pos="10442575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EAE381-A94E-46C8-A189-978CF3B89E36}" type="slidenum">
              <a:rPr lang="en-US" sz="1200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4933" tIns="47467" rIns="94933" bIns="47467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©Wen-mei W. Hwu and David Kirk/NVIDIA, ECE408/CS483/ECE498AL, University of Illinois, 2007-2012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45A55-A0C6-4C57-9588-C63BA465E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3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©Wen-mei W. Hwu and David Kirk/NVIDIA, ECE408/CS483/ECE498AL, University of Illinois, 2007-2012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1AB5E-99A2-46A3-B05B-700093AB0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1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4863" cy="5865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5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©Wen-mei W. Hwu and David Kirk/NVIDIA, ECE408/CS483/ECE498AL, University of Illinois, 2007-2012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94397-66FD-44D8-BD22-7E2D3742C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24260" y="6462995"/>
            <a:ext cx="4306825" cy="2809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©Wen-mei W. Hwu and David Kirk/NVIDIA, ECE408/CS483/ECE498AL, University of Illinois, 2007-2012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49BB3-1872-44E7-A9A2-E32968986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4213" cy="2208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4613"/>
            <a:ext cx="8304213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62665" y="6424590"/>
            <a:ext cx="4345230" cy="2809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©Wen-mei W. Hwu and David Kirk/NVIDIA, ECE408/CS483/ECE498AL, University of Illinois, 2007-2012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380D2-7239-4366-BBE0-9C689DE0F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69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5113" cy="4570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3313" y="1524000"/>
            <a:ext cx="4076700" cy="4570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24260" y="6424590"/>
            <a:ext cx="4575660" cy="2809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©Wen-mei W. Hwu and David Kirk/NVIDIA, ECE408/CS483/ECE498AL, University of Illinois, 2007-2012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3334B-CF19-491E-9DC1-80232007A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5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42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8304213" cy="2208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84613"/>
            <a:ext cx="8304213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xfrm>
            <a:off x="424260" y="6424590"/>
            <a:ext cx="4652470" cy="2809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©Wen-mei W. Hwu and David Kirk/NVIDIA, ECE408/CS483/ECE498AL, University of Illinois, 2007-2012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EDF49-0F7A-42B4-964F-ED769FA05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0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©Wen-mei W. Hwu and David Kirk/NVIDIA, ECE408/CS483/ECE498AL, University of Illinois, 2007-2012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4123-8F4C-45EF-AB11-FC40701C8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©Wen-mei W. Hwu and David Kirk/NVIDIA, ECE408/CS483/ECE498AL, University of Illinois, 2007-2012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FEB64-3FBF-4E39-BB15-D513737B4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4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51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3313" y="1524000"/>
            <a:ext cx="40767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©Wen-mei W. Hwu and David Kirk/NVIDIA, ECE408/CS483/ECE498AL, University of Illinois, 2007-2012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FCEE0-CD24-4B06-9211-5D163A7CA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7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©Wen-mei W. Hwu and David Kirk/NVIDIA, ECE408/CS483/ECE498AL, University of Illinois, 2007-2012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C88EF-7BE3-488A-BCB2-61780E3712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5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©Wen-mei W. Hwu and David Kirk/NVIDIA, ECE408/CS483/ECE498AL, University of Illinois, 2007-2012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1E196-2107-4162-A551-C51FE72FA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1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©Wen-mei W. Hwu and David Kirk/NVIDIA, ECE408/CS483/ECE498AL, University of Illinois, 2007-2012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8FA72-1DCC-4B5B-8F02-986FBC655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©Wen-mei W. Hwu and David Kirk/NVIDIA, ECE408/CS483/ECE498AL, University of Illinois, 2007-2012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7E49C-A51A-45C3-86DD-BEB8B3994E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8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©Wen-mei W. Hwu and David Kirk/NVIDIA, ECE408/CS483/ECE498AL, University of Illinois, 2007-2012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3C4BD-D703-40E6-B18D-27A2ECF8F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3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42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4213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457200" y="6500813"/>
            <a:ext cx="5075238" cy="280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Palatino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Palatino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©Wen-mei W. Hwu and David Kirk/NVIDIA, ECE408/CS483/ECE498AL, University of Illinois, 2007-2012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104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7C42DAA-799E-468B-B757-AB8821CEB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304800" y="228600"/>
            <a:ext cx="1588" cy="6400800"/>
          </a:xfrm>
          <a:prstGeom prst="line">
            <a:avLst/>
          </a:prstGeom>
          <a:noFill/>
          <a:ln w="3816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381000" y="228600"/>
            <a:ext cx="1588" cy="6400800"/>
          </a:xfrm>
          <a:prstGeom prst="line">
            <a:avLst/>
          </a:prstGeom>
          <a:noFill/>
          <a:ln w="3816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5pPr>
      <a:lvl6pPr marL="4572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6pPr>
      <a:lvl7pPr marL="9144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7pPr>
      <a:lvl8pPr marL="1371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8pPr>
      <a:lvl9pPr marL="18288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4000">
          <a:solidFill>
            <a:srgbClr val="000000"/>
          </a:solidFill>
          <a:latin typeface="Arial" charset="0"/>
        </a:defRPr>
      </a:lvl9pPr>
    </p:titleStyle>
    <p:bodyStyle>
      <a:lvl1pPr marL="341313" indent="-341313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2007-2012</a:t>
            </a:r>
          </a:p>
        </p:txBody>
      </p:sp>
      <p:sp>
        <p:nvSpPr>
          <p:cNvPr id="2051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555625"/>
            <a:ext cx="8305800" cy="506095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/>
              <a:t>ECE408/CS483</a:t>
            </a:r>
            <a:br>
              <a:rPr lang="en-US" sz="2800" dirty="0" smtClean="0"/>
            </a:br>
            <a:r>
              <a:rPr lang="en-US" sz="2800" dirty="0" smtClean="0"/>
              <a:t>Fall 2015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Applied Parallel Programming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dirty="0" smtClean="0">
                <a:ea typeface="Gulim" pitchFamily="34" charset="-127"/>
              </a:rPr>
              <a:t/>
            </a:r>
            <a:br>
              <a:rPr lang="en-US" dirty="0" smtClean="0">
                <a:ea typeface="Gulim" pitchFamily="34" charset="-127"/>
              </a:rPr>
            </a:br>
            <a:r>
              <a:rPr lang="en-US" sz="4400" dirty="0" smtClean="0"/>
              <a:t>Lecture 7: DRAM Bandwidth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3CD136-541A-400D-948E-978F77414CF7}" type="slidenum">
              <a:rPr lang="en-US" sz="1400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sz="1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DRAM Bursting for the 8x2 Bank</a:t>
            </a:r>
          </a:p>
        </p:txBody>
      </p:sp>
      <p:sp>
        <p:nvSpPr>
          <p:cNvPr id="64515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2007-2012</a:t>
            </a:r>
          </a:p>
        </p:txBody>
      </p:sp>
      <p:cxnSp>
        <p:nvCxnSpPr>
          <p:cNvPr id="64516" name="Straight Arrow Connector 4"/>
          <p:cNvCxnSpPr>
            <a:cxnSpLocks noChangeShapeType="1"/>
          </p:cNvCxnSpPr>
          <p:nvPr/>
        </p:nvCxnSpPr>
        <p:spPr bwMode="auto">
          <a:xfrm>
            <a:off x="381000" y="3048000"/>
            <a:ext cx="8763000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17" name="TextBox 5"/>
          <p:cNvSpPr txBox="1">
            <a:spLocks noChangeArrowheads="1"/>
          </p:cNvSpPr>
          <p:nvPr/>
        </p:nvSpPr>
        <p:spPr bwMode="auto">
          <a:xfrm>
            <a:off x="7772400" y="2438400"/>
            <a:ext cx="73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4518" name="TextBox 6"/>
          <p:cNvSpPr txBox="1">
            <a:spLocks noChangeArrowheads="1"/>
          </p:cNvSpPr>
          <p:nvPr/>
        </p:nvSpPr>
        <p:spPr bwMode="auto">
          <a:xfrm>
            <a:off x="381000" y="15240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</a:rPr>
              <a:t>Address bits to decoder</a:t>
            </a:r>
          </a:p>
        </p:txBody>
      </p:sp>
      <p:cxnSp>
        <p:nvCxnSpPr>
          <p:cNvPr id="64519" name="Straight Arrow Connector 10"/>
          <p:cNvCxnSpPr>
            <a:cxnSpLocks noChangeShapeType="1"/>
          </p:cNvCxnSpPr>
          <p:nvPr/>
        </p:nvCxnSpPr>
        <p:spPr bwMode="auto">
          <a:xfrm rot="5400000">
            <a:off x="343694" y="2551906"/>
            <a:ext cx="838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Straight Arrow Connector 12"/>
          <p:cNvCxnSpPr>
            <a:cxnSpLocks noChangeShapeType="1"/>
          </p:cNvCxnSpPr>
          <p:nvPr/>
        </p:nvCxnSpPr>
        <p:spPr bwMode="auto">
          <a:xfrm>
            <a:off x="762000" y="2667000"/>
            <a:ext cx="5562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TextBox 13"/>
          <p:cNvSpPr txBox="1">
            <a:spLocks noChangeArrowheads="1"/>
          </p:cNvSpPr>
          <p:nvPr/>
        </p:nvSpPr>
        <p:spPr bwMode="auto">
          <a:xfrm>
            <a:off x="2133600" y="220980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Core Array access delay</a:t>
            </a:r>
          </a:p>
        </p:txBody>
      </p:sp>
      <p:cxnSp>
        <p:nvCxnSpPr>
          <p:cNvPr id="64522" name="Straight Arrow Connector 15"/>
          <p:cNvCxnSpPr>
            <a:cxnSpLocks noChangeShapeType="1"/>
          </p:cNvCxnSpPr>
          <p:nvPr/>
        </p:nvCxnSpPr>
        <p:spPr bwMode="auto">
          <a:xfrm>
            <a:off x="6324600" y="26670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3" name="Straight Arrow Connector 17"/>
          <p:cNvCxnSpPr>
            <a:cxnSpLocks noChangeShapeType="1"/>
          </p:cNvCxnSpPr>
          <p:nvPr/>
        </p:nvCxnSpPr>
        <p:spPr bwMode="auto">
          <a:xfrm>
            <a:off x="6705600" y="26670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4" name="TextBox 20"/>
          <p:cNvSpPr txBox="1">
            <a:spLocks noChangeArrowheads="1"/>
          </p:cNvSpPr>
          <p:nvPr/>
        </p:nvSpPr>
        <p:spPr bwMode="auto">
          <a:xfrm>
            <a:off x="6172200" y="2057400"/>
            <a:ext cx="658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1"/>
                </a:solidFill>
              </a:rPr>
              <a:t>2 bits</a:t>
            </a:r>
          </a:p>
          <a:p>
            <a:pPr eaLnBrk="1" hangingPunct="1"/>
            <a:r>
              <a:rPr lang="en-US" sz="1600">
                <a:solidFill>
                  <a:schemeClr val="tx1"/>
                </a:solidFill>
              </a:rPr>
              <a:t>to pin</a:t>
            </a:r>
          </a:p>
        </p:txBody>
      </p:sp>
      <p:sp>
        <p:nvSpPr>
          <p:cNvPr id="64525" name="TextBox 21"/>
          <p:cNvSpPr txBox="1">
            <a:spLocks noChangeArrowheads="1"/>
          </p:cNvSpPr>
          <p:nvPr/>
        </p:nvSpPr>
        <p:spPr bwMode="auto">
          <a:xfrm>
            <a:off x="6705600" y="2057400"/>
            <a:ext cx="658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1"/>
                </a:solidFill>
              </a:rPr>
              <a:t>2 bits</a:t>
            </a:r>
          </a:p>
          <a:p>
            <a:pPr eaLnBrk="1" hangingPunct="1"/>
            <a:r>
              <a:rPr lang="en-US" sz="1600">
                <a:solidFill>
                  <a:schemeClr val="tx1"/>
                </a:solidFill>
              </a:rPr>
              <a:t>to pin</a:t>
            </a:r>
          </a:p>
        </p:txBody>
      </p:sp>
      <p:sp>
        <p:nvSpPr>
          <p:cNvPr id="64526" name="Rectangle 29"/>
          <p:cNvSpPr>
            <a:spLocks noChangeArrowheads="1"/>
          </p:cNvSpPr>
          <p:nvPr/>
        </p:nvSpPr>
        <p:spPr bwMode="auto">
          <a:xfrm>
            <a:off x="685800" y="3657600"/>
            <a:ext cx="2514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7" name="Rectangle 30"/>
          <p:cNvSpPr>
            <a:spLocks noChangeArrowheads="1"/>
          </p:cNvSpPr>
          <p:nvPr/>
        </p:nvSpPr>
        <p:spPr bwMode="auto">
          <a:xfrm>
            <a:off x="3200400" y="36576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8" name="Rectangle 31"/>
          <p:cNvSpPr>
            <a:spLocks noChangeArrowheads="1"/>
          </p:cNvSpPr>
          <p:nvPr/>
        </p:nvSpPr>
        <p:spPr bwMode="auto">
          <a:xfrm>
            <a:off x="3505200" y="36576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9" name="Rectangle 33"/>
          <p:cNvSpPr>
            <a:spLocks noChangeArrowheads="1"/>
          </p:cNvSpPr>
          <p:nvPr/>
        </p:nvSpPr>
        <p:spPr bwMode="auto">
          <a:xfrm>
            <a:off x="2133600" y="3962400"/>
            <a:ext cx="6184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Single-Bank burst timing, dead time on interface</a:t>
            </a:r>
          </a:p>
        </p:txBody>
      </p:sp>
      <p:sp>
        <p:nvSpPr>
          <p:cNvPr id="64530" name="Rectangle 25"/>
          <p:cNvSpPr>
            <a:spLocks noChangeArrowheads="1"/>
          </p:cNvSpPr>
          <p:nvPr/>
        </p:nvSpPr>
        <p:spPr bwMode="auto">
          <a:xfrm>
            <a:off x="3810000" y="36576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1" name="Rectangle 27"/>
          <p:cNvSpPr>
            <a:spLocks noChangeArrowheads="1"/>
          </p:cNvSpPr>
          <p:nvPr/>
        </p:nvSpPr>
        <p:spPr bwMode="auto">
          <a:xfrm>
            <a:off x="4114800" y="36576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2" name="Rectangle 36"/>
          <p:cNvSpPr>
            <a:spLocks noChangeArrowheads="1"/>
          </p:cNvSpPr>
          <p:nvPr/>
        </p:nvSpPr>
        <p:spPr bwMode="auto">
          <a:xfrm>
            <a:off x="4419600" y="3657600"/>
            <a:ext cx="2514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3" name="Rectangle 37"/>
          <p:cNvSpPr>
            <a:spLocks noChangeArrowheads="1"/>
          </p:cNvSpPr>
          <p:nvPr/>
        </p:nvSpPr>
        <p:spPr bwMode="auto">
          <a:xfrm>
            <a:off x="6934200" y="36576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4" name="Rectangle 38"/>
          <p:cNvSpPr>
            <a:spLocks noChangeArrowheads="1"/>
          </p:cNvSpPr>
          <p:nvPr/>
        </p:nvSpPr>
        <p:spPr bwMode="auto">
          <a:xfrm>
            <a:off x="7239000" y="36576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5" name="Rectangle 39"/>
          <p:cNvSpPr>
            <a:spLocks noChangeArrowheads="1"/>
          </p:cNvSpPr>
          <p:nvPr/>
        </p:nvSpPr>
        <p:spPr bwMode="auto">
          <a:xfrm>
            <a:off x="7543800" y="36576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6" name="Rectangle 40"/>
          <p:cNvSpPr>
            <a:spLocks noChangeArrowheads="1"/>
          </p:cNvSpPr>
          <p:nvPr/>
        </p:nvSpPr>
        <p:spPr bwMode="auto">
          <a:xfrm>
            <a:off x="7848600" y="36576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7" name="Rectangle 41"/>
          <p:cNvSpPr>
            <a:spLocks noChangeArrowheads="1"/>
          </p:cNvSpPr>
          <p:nvPr/>
        </p:nvSpPr>
        <p:spPr bwMode="auto">
          <a:xfrm>
            <a:off x="685800" y="5105400"/>
            <a:ext cx="2514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8" name="Rectangle 42"/>
          <p:cNvSpPr>
            <a:spLocks noChangeArrowheads="1"/>
          </p:cNvSpPr>
          <p:nvPr/>
        </p:nvSpPr>
        <p:spPr bwMode="auto">
          <a:xfrm>
            <a:off x="3200400" y="51054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9" name="Rectangle 43"/>
          <p:cNvSpPr>
            <a:spLocks noChangeArrowheads="1"/>
          </p:cNvSpPr>
          <p:nvPr/>
        </p:nvSpPr>
        <p:spPr bwMode="auto">
          <a:xfrm>
            <a:off x="3505200" y="51054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0" name="Rectangle 44"/>
          <p:cNvSpPr>
            <a:spLocks noChangeArrowheads="1"/>
          </p:cNvSpPr>
          <p:nvPr/>
        </p:nvSpPr>
        <p:spPr bwMode="auto">
          <a:xfrm>
            <a:off x="3810000" y="51054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1" name="Rectangle 45"/>
          <p:cNvSpPr>
            <a:spLocks noChangeArrowheads="1"/>
          </p:cNvSpPr>
          <p:nvPr/>
        </p:nvSpPr>
        <p:spPr bwMode="auto">
          <a:xfrm>
            <a:off x="4114800" y="51054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2" name="Rectangle 46"/>
          <p:cNvSpPr>
            <a:spLocks noChangeArrowheads="1"/>
          </p:cNvSpPr>
          <p:nvPr/>
        </p:nvSpPr>
        <p:spPr bwMode="auto">
          <a:xfrm>
            <a:off x="4419600" y="5105400"/>
            <a:ext cx="2514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3" name="Rectangle 47"/>
          <p:cNvSpPr>
            <a:spLocks noChangeArrowheads="1"/>
          </p:cNvSpPr>
          <p:nvPr/>
        </p:nvSpPr>
        <p:spPr bwMode="auto">
          <a:xfrm>
            <a:off x="6934200" y="51054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4" name="Rectangle 48"/>
          <p:cNvSpPr>
            <a:spLocks noChangeArrowheads="1"/>
          </p:cNvSpPr>
          <p:nvPr/>
        </p:nvSpPr>
        <p:spPr bwMode="auto">
          <a:xfrm>
            <a:off x="7239000" y="51054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5" name="Rectangle 49"/>
          <p:cNvSpPr>
            <a:spLocks noChangeArrowheads="1"/>
          </p:cNvSpPr>
          <p:nvPr/>
        </p:nvSpPr>
        <p:spPr bwMode="auto">
          <a:xfrm>
            <a:off x="7543800" y="51054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6" name="Rectangle 50"/>
          <p:cNvSpPr>
            <a:spLocks noChangeArrowheads="1"/>
          </p:cNvSpPr>
          <p:nvPr/>
        </p:nvSpPr>
        <p:spPr bwMode="auto">
          <a:xfrm>
            <a:off x="7848600" y="51054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7" name="Rectangle 51"/>
          <p:cNvSpPr>
            <a:spLocks noChangeArrowheads="1"/>
          </p:cNvSpPr>
          <p:nvPr/>
        </p:nvSpPr>
        <p:spPr bwMode="auto">
          <a:xfrm>
            <a:off x="685800" y="5638800"/>
            <a:ext cx="12954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8" name="Rectangle 52"/>
          <p:cNvSpPr>
            <a:spLocks noChangeArrowheads="1"/>
          </p:cNvSpPr>
          <p:nvPr/>
        </p:nvSpPr>
        <p:spPr bwMode="auto">
          <a:xfrm>
            <a:off x="1981200" y="56388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9" name="Rectangle 53"/>
          <p:cNvSpPr>
            <a:spLocks noChangeArrowheads="1"/>
          </p:cNvSpPr>
          <p:nvPr/>
        </p:nvSpPr>
        <p:spPr bwMode="auto">
          <a:xfrm>
            <a:off x="2286000" y="56388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50" name="Rectangle 54"/>
          <p:cNvSpPr>
            <a:spLocks noChangeArrowheads="1"/>
          </p:cNvSpPr>
          <p:nvPr/>
        </p:nvSpPr>
        <p:spPr bwMode="auto">
          <a:xfrm>
            <a:off x="2590800" y="56388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51" name="Rectangle 55"/>
          <p:cNvSpPr>
            <a:spLocks noChangeArrowheads="1"/>
          </p:cNvSpPr>
          <p:nvPr/>
        </p:nvSpPr>
        <p:spPr bwMode="auto">
          <a:xfrm>
            <a:off x="2895600" y="56388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52" name="Rectangle 56"/>
          <p:cNvSpPr>
            <a:spLocks noChangeArrowheads="1"/>
          </p:cNvSpPr>
          <p:nvPr/>
        </p:nvSpPr>
        <p:spPr bwMode="auto">
          <a:xfrm>
            <a:off x="3200400" y="5638800"/>
            <a:ext cx="2514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53" name="Rectangle 57"/>
          <p:cNvSpPr>
            <a:spLocks noChangeArrowheads="1"/>
          </p:cNvSpPr>
          <p:nvPr/>
        </p:nvSpPr>
        <p:spPr bwMode="auto">
          <a:xfrm>
            <a:off x="5715000" y="56388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54" name="Rectangle 58"/>
          <p:cNvSpPr>
            <a:spLocks noChangeArrowheads="1"/>
          </p:cNvSpPr>
          <p:nvPr/>
        </p:nvSpPr>
        <p:spPr bwMode="auto">
          <a:xfrm>
            <a:off x="6019800" y="56388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55" name="Rectangle 59"/>
          <p:cNvSpPr>
            <a:spLocks noChangeArrowheads="1"/>
          </p:cNvSpPr>
          <p:nvPr/>
        </p:nvSpPr>
        <p:spPr bwMode="auto">
          <a:xfrm>
            <a:off x="6324600" y="56388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56" name="Rectangle 60"/>
          <p:cNvSpPr>
            <a:spLocks noChangeArrowheads="1"/>
          </p:cNvSpPr>
          <p:nvPr/>
        </p:nvSpPr>
        <p:spPr bwMode="auto">
          <a:xfrm>
            <a:off x="6629400" y="56388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57" name="Rectangle 61"/>
          <p:cNvSpPr>
            <a:spLocks noChangeArrowheads="1"/>
          </p:cNvSpPr>
          <p:nvPr/>
        </p:nvSpPr>
        <p:spPr bwMode="auto">
          <a:xfrm>
            <a:off x="6934200" y="5638800"/>
            <a:ext cx="12954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58" name="Rectangle 62"/>
          <p:cNvSpPr>
            <a:spLocks noChangeArrowheads="1"/>
          </p:cNvSpPr>
          <p:nvPr/>
        </p:nvSpPr>
        <p:spPr bwMode="auto">
          <a:xfrm>
            <a:off x="2514600" y="5867400"/>
            <a:ext cx="567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Multi-Bank burst timing, reduced dead time </a:t>
            </a:r>
          </a:p>
        </p:txBody>
      </p:sp>
      <p:sp>
        <p:nvSpPr>
          <p:cNvPr id="64559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4F5EBE8-B2DF-46D4-8FC4-11C8F44599EC}" type="slidenum">
              <a:rPr lang="en-US" sz="1400" smtClean="0">
                <a:solidFill>
                  <a:srgbClr val="000000"/>
                </a:solidFill>
              </a:rPr>
              <a:pPr eaLnBrk="1" hangingPunct="1"/>
              <a:t>10</a:t>
            </a:fld>
            <a:endParaRPr lang="en-US" sz="1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657600" y="40449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114800" y="40449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572000" y="267335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0,2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114800" y="3587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114800" y="313055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114800" y="267335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0,1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3657600" y="267335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657600" y="313055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1,0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657600" y="3587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029200" y="267335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0,3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4572000" y="40449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4572000" y="3587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4572000" y="313055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5029200" y="40449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5029200" y="3587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029200" y="313055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9234" name="Rectangle 19"/>
          <p:cNvSpPr>
            <a:spLocks noChangeArrowheads="1"/>
          </p:cNvSpPr>
          <p:nvPr/>
        </p:nvSpPr>
        <p:spPr bwMode="auto">
          <a:xfrm>
            <a:off x="9144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20"/>
          <p:cNvSpPr>
            <a:spLocks noChangeArrowheads="1"/>
          </p:cNvSpPr>
          <p:nvPr/>
        </p:nvSpPr>
        <p:spPr bwMode="auto">
          <a:xfrm>
            <a:off x="13716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1"/>
          <p:cNvSpPr>
            <a:spLocks noChangeArrowheads="1"/>
          </p:cNvSpPr>
          <p:nvPr/>
        </p:nvSpPr>
        <p:spPr bwMode="auto">
          <a:xfrm>
            <a:off x="18288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2"/>
          <p:cNvSpPr>
            <a:spLocks noChangeArrowheads="1"/>
          </p:cNvSpPr>
          <p:nvPr/>
        </p:nvSpPr>
        <p:spPr bwMode="auto">
          <a:xfrm>
            <a:off x="22860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3"/>
          <p:cNvSpPr>
            <a:spLocks noChangeArrowheads="1"/>
          </p:cNvSpPr>
          <p:nvPr/>
        </p:nvSpPr>
        <p:spPr bwMode="auto">
          <a:xfrm>
            <a:off x="27432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24"/>
          <p:cNvSpPr>
            <a:spLocks noChangeArrowheads="1"/>
          </p:cNvSpPr>
          <p:nvPr/>
        </p:nvSpPr>
        <p:spPr bwMode="auto">
          <a:xfrm>
            <a:off x="32004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25"/>
          <p:cNvSpPr>
            <a:spLocks noChangeArrowheads="1"/>
          </p:cNvSpPr>
          <p:nvPr/>
        </p:nvSpPr>
        <p:spPr bwMode="auto">
          <a:xfrm>
            <a:off x="36576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26"/>
          <p:cNvSpPr>
            <a:spLocks noChangeArrowheads="1"/>
          </p:cNvSpPr>
          <p:nvPr/>
        </p:nvSpPr>
        <p:spPr bwMode="auto">
          <a:xfrm>
            <a:off x="41148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7"/>
          <p:cNvSpPr>
            <a:spLocks noChangeArrowheads="1"/>
          </p:cNvSpPr>
          <p:nvPr/>
        </p:nvSpPr>
        <p:spPr bwMode="auto">
          <a:xfrm>
            <a:off x="45720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28"/>
          <p:cNvSpPr>
            <a:spLocks noChangeArrowheads="1"/>
          </p:cNvSpPr>
          <p:nvPr/>
        </p:nvSpPr>
        <p:spPr bwMode="auto">
          <a:xfrm>
            <a:off x="50292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Rectangle 29"/>
          <p:cNvSpPr>
            <a:spLocks noChangeArrowheads="1"/>
          </p:cNvSpPr>
          <p:nvPr/>
        </p:nvSpPr>
        <p:spPr bwMode="auto">
          <a:xfrm>
            <a:off x="54864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Rectangle 30"/>
          <p:cNvSpPr>
            <a:spLocks noChangeArrowheads="1"/>
          </p:cNvSpPr>
          <p:nvPr/>
        </p:nvSpPr>
        <p:spPr bwMode="auto">
          <a:xfrm>
            <a:off x="59436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Rectangle 31"/>
          <p:cNvSpPr>
            <a:spLocks noChangeArrowheads="1"/>
          </p:cNvSpPr>
          <p:nvPr/>
        </p:nvSpPr>
        <p:spPr bwMode="auto">
          <a:xfrm>
            <a:off x="1828800" y="511175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0,2</a:t>
            </a:r>
          </a:p>
        </p:txBody>
      </p:sp>
      <p:sp>
        <p:nvSpPr>
          <p:cNvPr id="9247" name="Rectangle 32"/>
          <p:cNvSpPr>
            <a:spLocks noChangeArrowheads="1"/>
          </p:cNvSpPr>
          <p:nvPr/>
        </p:nvSpPr>
        <p:spPr bwMode="auto">
          <a:xfrm>
            <a:off x="1371600" y="511175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0,1</a:t>
            </a:r>
          </a:p>
        </p:txBody>
      </p:sp>
      <p:sp>
        <p:nvSpPr>
          <p:cNvPr id="9248" name="Rectangle 33"/>
          <p:cNvSpPr>
            <a:spLocks noChangeArrowheads="1"/>
          </p:cNvSpPr>
          <p:nvPr/>
        </p:nvSpPr>
        <p:spPr bwMode="auto">
          <a:xfrm>
            <a:off x="914400" y="511175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9249" name="Rectangle 34"/>
          <p:cNvSpPr>
            <a:spLocks noChangeArrowheads="1"/>
          </p:cNvSpPr>
          <p:nvPr/>
        </p:nvSpPr>
        <p:spPr bwMode="auto">
          <a:xfrm>
            <a:off x="2286000" y="5111751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M</a:t>
            </a:r>
            <a:r>
              <a:rPr lang="en-US" sz="1600" baseline="-25000"/>
              <a:t>0,3</a:t>
            </a:r>
          </a:p>
        </p:txBody>
      </p:sp>
      <p:sp>
        <p:nvSpPr>
          <p:cNvPr id="9250" name="Rectangle 35"/>
          <p:cNvSpPr>
            <a:spLocks noChangeArrowheads="1"/>
          </p:cNvSpPr>
          <p:nvPr/>
        </p:nvSpPr>
        <p:spPr bwMode="auto">
          <a:xfrm>
            <a:off x="3200400" y="511175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9251" name="Rectangle 36"/>
          <p:cNvSpPr>
            <a:spLocks noChangeArrowheads="1"/>
          </p:cNvSpPr>
          <p:nvPr/>
        </p:nvSpPr>
        <p:spPr bwMode="auto">
          <a:xfrm>
            <a:off x="2743200" y="511175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1,0</a:t>
            </a:r>
          </a:p>
        </p:txBody>
      </p:sp>
      <p:sp>
        <p:nvSpPr>
          <p:cNvPr id="9252" name="Rectangle 37"/>
          <p:cNvSpPr>
            <a:spLocks noChangeArrowheads="1"/>
          </p:cNvSpPr>
          <p:nvPr/>
        </p:nvSpPr>
        <p:spPr bwMode="auto">
          <a:xfrm>
            <a:off x="3657600" y="511175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9253" name="Rectangle 38"/>
          <p:cNvSpPr>
            <a:spLocks noChangeArrowheads="1"/>
          </p:cNvSpPr>
          <p:nvPr/>
        </p:nvSpPr>
        <p:spPr bwMode="auto">
          <a:xfrm>
            <a:off x="4114800" y="5111751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9254" name="Rectangle 39"/>
          <p:cNvSpPr>
            <a:spLocks noChangeArrowheads="1"/>
          </p:cNvSpPr>
          <p:nvPr/>
        </p:nvSpPr>
        <p:spPr bwMode="auto">
          <a:xfrm>
            <a:off x="5029200" y="511175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9255" name="Rectangle 40"/>
          <p:cNvSpPr>
            <a:spLocks noChangeArrowheads="1"/>
          </p:cNvSpPr>
          <p:nvPr/>
        </p:nvSpPr>
        <p:spPr bwMode="auto">
          <a:xfrm>
            <a:off x="4572000" y="511175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2,0</a:t>
            </a:r>
          </a:p>
        </p:txBody>
      </p:sp>
      <p:sp>
        <p:nvSpPr>
          <p:cNvPr id="9256" name="Rectangle 41"/>
          <p:cNvSpPr>
            <a:spLocks noChangeArrowheads="1"/>
          </p:cNvSpPr>
          <p:nvPr/>
        </p:nvSpPr>
        <p:spPr bwMode="auto">
          <a:xfrm>
            <a:off x="5486400" y="511175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9257" name="Rectangle 42"/>
          <p:cNvSpPr>
            <a:spLocks noChangeArrowheads="1"/>
          </p:cNvSpPr>
          <p:nvPr/>
        </p:nvSpPr>
        <p:spPr bwMode="auto">
          <a:xfrm>
            <a:off x="5943600" y="511175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9258" name="Rectangle 43"/>
          <p:cNvSpPr>
            <a:spLocks noChangeArrowheads="1"/>
          </p:cNvSpPr>
          <p:nvPr/>
        </p:nvSpPr>
        <p:spPr bwMode="auto">
          <a:xfrm>
            <a:off x="3657600" y="3587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Rectangle 44"/>
          <p:cNvSpPr>
            <a:spLocks noChangeArrowheads="1"/>
          </p:cNvSpPr>
          <p:nvPr/>
        </p:nvSpPr>
        <p:spPr bwMode="auto">
          <a:xfrm>
            <a:off x="4114800" y="3587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Rectangle 45"/>
          <p:cNvSpPr>
            <a:spLocks noChangeArrowheads="1"/>
          </p:cNvSpPr>
          <p:nvPr/>
        </p:nvSpPr>
        <p:spPr bwMode="auto">
          <a:xfrm>
            <a:off x="4572000" y="3587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Rectangle 46"/>
          <p:cNvSpPr>
            <a:spLocks noChangeArrowheads="1"/>
          </p:cNvSpPr>
          <p:nvPr/>
        </p:nvSpPr>
        <p:spPr bwMode="auto">
          <a:xfrm>
            <a:off x="5029200" y="3587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Rectangle 47"/>
          <p:cNvSpPr>
            <a:spLocks noChangeArrowheads="1"/>
          </p:cNvSpPr>
          <p:nvPr/>
        </p:nvSpPr>
        <p:spPr bwMode="auto">
          <a:xfrm>
            <a:off x="4114800" y="358775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9263" name="Rectangle 48"/>
          <p:cNvSpPr>
            <a:spLocks noChangeArrowheads="1"/>
          </p:cNvSpPr>
          <p:nvPr/>
        </p:nvSpPr>
        <p:spPr bwMode="auto">
          <a:xfrm>
            <a:off x="3657600" y="358775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2,0</a:t>
            </a:r>
          </a:p>
        </p:txBody>
      </p:sp>
      <p:sp>
        <p:nvSpPr>
          <p:cNvPr id="9264" name="Rectangle 49"/>
          <p:cNvSpPr>
            <a:spLocks noChangeArrowheads="1"/>
          </p:cNvSpPr>
          <p:nvPr/>
        </p:nvSpPr>
        <p:spPr bwMode="auto">
          <a:xfrm>
            <a:off x="4572000" y="358775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9265" name="Rectangle 50"/>
          <p:cNvSpPr>
            <a:spLocks noChangeArrowheads="1"/>
          </p:cNvSpPr>
          <p:nvPr/>
        </p:nvSpPr>
        <p:spPr bwMode="auto">
          <a:xfrm>
            <a:off x="5029200" y="3587751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9266" name="Rectangle 51"/>
          <p:cNvSpPr>
            <a:spLocks noChangeArrowheads="1"/>
          </p:cNvSpPr>
          <p:nvPr/>
        </p:nvSpPr>
        <p:spPr bwMode="auto">
          <a:xfrm>
            <a:off x="3657600" y="40449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Rectangle 52"/>
          <p:cNvSpPr>
            <a:spLocks noChangeArrowheads="1"/>
          </p:cNvSpPr>
          <p:nvPr/>
        </p:nvSpPr>
        <p:spPr bwMode="auto">
          <a:xfrm>
            <a:off x="4114800" y="40449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Rectangle 53"/>
          <p:cNvSpPr>
            <a:spLocks noChangeArrowheads="1"/>
          </p:cNvSpPr>
          <p:nvPr/>
        </p:nvSpPr>
        <p:spPr bwMode="auto">
          <a:xfrm>
            <a:off x="4572000" y="40449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Rectangle 54"/>
          <p:cNvSpPr>
            <a:spLocks noChangeArrowheads="1"/>
          </p:cNvSpPr>
          <p:nvPr/>
        </p:nvSpPr>
        <p:spPr bwMode="auto">
          <a:xfrm>
            <a:off x="5029200" y="40449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0" name="Rectangle 55"/>
          <p:cNvSpPr>
            <a:spLocks noChangeArrowheads="1"/>
          </p:cNvSpPr>
          <p:nvPr/>
        </p:nvSpPr>
        <p:spPr bwMode="auto">
          <a:xfrm>
            <a:off x="4114800" y="404495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9271" name="Rectangle 56"/>
          <p:cNvSpPr>
            <a:spLocks noChangeArrowheads="1"/>
          </p:cNvSpPr>
          <p:nvPr/>
        </p:nvSpPr>
        <p:spPr bwMode="auto">
          <a:xfrm>
            <a:off x="3657600" y="404495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3,0</a:t>
            </a:r>
          </a:p>
        </p:txBody>
      </p:sp>
      <p:sp>
        <p:nvSpPr>
          <p:cNvPr id="9272" name="Rectangle 57"/>
          <p:cNvSpPr>
            <a:spLocks noChangeArrowheads="1"/>
          </p:cNvSpPr>
          <p:nvPr/>
        </p:nvSpPr>
        <p:spPr bwMode="auto">
          <a:xfrm>
            <a:off x="4572000" y="404495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9273" name="Rectangle 58"/>
          <p:cNvSpPr>
            <a:spLocks noChangeArrowheads="1"/>
          </p:cNvSpPr>
          <p:nvPr/>
        </p:nvSpPr>
        <p:spPr bwMode="auto">
          <a:xfrm>
            <a:off x="5029200" y="404495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9274" name="Rectangle 59"/>
          <p:cNvSpPr>
            <a:spLocks noChangeArrowheads="1"/>
          </p:cNvSpPr>
          <p:nvPr/>
        </p:nvSpPr>
        <p:spPr bwMode="auto">
          <a:xfrm>
            <a:off x="64008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5" name="Rectangle 60"/>
          <p:cNvSpPr>
            <a:spLocks noChangeArrowheads="1"/>
          </p:cNvSpPr>
          <p:nvPr/>
        </p:nvSpPr>
        <p:spPr bwMode="auto">
          <a:xfrm>
            <a:off x="68580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6" name="Rectangle 61"/>
          <p:cNvSpPr>
            <a:spLocks noChangeArrowheads="1"/>
          </p:cNvSpPr>
          <p:nvPr/>
        </p:nvSpPr>
        <p:spPr bwMode="auto">
          <a:xfrm>
            <a:off x="73152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7" name="Rectangle 62"/>
          <p:cNvSpPr>
            <a:spLocks noChangeArrowheads="1"/>
          </p:cNvSpPr>
          <p:nvPr/>
        </p:nvSpPr>
        <p:spPr bwMode="auto">
          <a:xfrm>
            <a:off x="77724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Rectangle 63"/>
          <p:cNvSpPr>
            <a:spLocks noChangeArrowheads="1"/>
          </p:cNvSpPr>
          <p:nvPr/>
        </p:nvSpPr>
        <p:spPr bwMode="auto">
          <a:xfrm>
            <a:off x="64008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Rectangle 64"/>
          <p:cNvSpPr>
            <a:spLocks noChangeArrowheads="1"/>
          </p:cNvSpPr>
          <p:nvPr/>
        </p:nvSpPr>
        <p:spPr bwMode="auto">
          <a:xfrm>
            <a:off x="68580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0" name="Rectangle 65"/>
          <p:cNvSpPr>
            <a:spLocks noChangeArrowheads="1"/>
          </p:cNvSpPr>
          <p:nvPr/>
        </p:nvSpPr>
        <p:spPr bwMode="auto">
          <a:xfrm>
            <a:off x="73152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1" name="Rectangle 66"/>
          <p:cNvSpPr>
            <a:spLocks noChangeArrowheads="1"/>
          </p:cNvSpPr>
          <p:nvPr/>
        </p:nvSpPr>
        <p:spPr bwMode="auto">
          <a:xfrm>
            <a:off x="7772400" y="5111751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2" name="Rectangle 67"/>
          <p:cNvSpPr>
            <a:spLocks noChangeArrowheads="1"/>
          </p:cNvSpPr>
          <p:nvPr/>
        </p:nvSpPr>
        <p:spPr bwMode="auto">
          <a:xfrm>
            <a:off x="6858000" y="511175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9283" name="Rectangle 68"/>
          <p:cNvSpPr>
            <a:spLocks noChangeArrowheads="1"/>
          </p:cNvSpPr>
          <p:nvPr/>
        </p:nvSpPr>
        <p:spPr bwMode="auto">
          <a:xfrm>
            <a:off x="6400800" y="511175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3,0</a:t>
            </a:r>
          </a:p>
        </p:txBody>
      </p:sp>
      <p:sp>
        <p:nvSpPr>
          <p:cNvPr id="9284" name="Rectangle 69"/>
          <p:cNvSpPr>
            <a:spLocks noChangeArrowheads="1"/>
          </p:cNvSpPr>
          <p:nvPr/>
        </p:nvSpPr>
        <p:spPr bwMode="auto">
          <a:xfrm>
            <a:off x="7315200" y="511175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9285" name="Rectangle 70"/>
          <p:cNvSpPr>
            <a:spLocks noChangeArrowheads="1"/>
          </p:cNvSpPr>
          <p:nvPr/>
        </p:nvSpPr>
        <p:spPr bwMode="auto">
          <a:xfrm>
            <a:off x="7772400" y="5111751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9286" name="Line 71"/>
          <p:cNvSpPr>
            <a:spLocks noChangeShapeType="1"/>
          </p:cNvSpPr>
          <p:nvPr/>
        </p:nvSpPr>
        <p:spPr bwMode="auto">
          <a:xfrm>
            <a:off x="914400" y="473075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87" name="Text Box 72"/>
          <p:cNvSpPr txBox="1">
            <a:spLocks noChangeArrowheads="1"/>
          </p:cNvSpPr>
          <p:nvPr/>
        </p:nvSpPr>
        <p:spPr bwMode="auto">
          <a:xfrm>
            <a:off x="669925" y="4240213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M</a:t>
            </a:r>
          </a:p>
        </p:txBody>
      </p:sp>
      <p:sp>
        <p:nvSpPr>
          <p:cNvPr id="9288" name="AutoShape 74"/>
          <p:cNvSpPr>
            <a:spLocks noChangeArrowheads="1"/>
          </p:cNvSpPr>
          <p:nvPr/>
        </p:nvSpPr>
        <p:spPr bwMode="auto">
          <a:xfrm>
            <a:off x="4343400" y="4654551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89" name="Text Box 75"/>
          <p:cNvSpPr txBox="1">
            <a:spLocks noChangeArrowheads="1"/>
          </p:cNvSpPr>
          <p:nvPr/>
        </p:nvSpPr>
        <p:spPr bwMode="auto">
          <a:xfrm>
            <a:off x="2528888" y="5645151"/>
            <a:ext cx="527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linearized order in increasing address</a:t>
            </a:r>
          </a:p>
        </p:txBody>
      </p:sp>
      <p:sp>
        <p:nvSpPr>
          <p:cNvPr id="9291" name="Line 74"/>
          <p:cNvSpPr>
            <a:spLocks noChangeShapeType="1"/>
          </p:cNvSpPr>
          <p:nvPr/>
        </p:nvSpPr>
        <p:spPr bwMode="auto">
          <a:xfrm>
            <a:off x="3352800" y="5645151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>
            <a:stCxn id="9224" idx="1"/>
            <a:endCxn id="9234" idx="0"/>
          </p:cNvCxnSpPr>
          <p:nvPr/>
        </p:nvCxnSpPr>
        <p:spPr>
          <a:xfrm flipH="1">
            <a:off x="1143000" y="2901951"/>
            <a:ext cx="2514600" cy="2209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225" idx="1"/>
            <a:endCxn id="9238" idx="0"/>
          </p:cNvCxnSpPr>
          <p:nvPr/>
        </p:nvCxnSpPr>
        <p:spPr>
          <a:xfrm flipH="1">
            <a:off x="2971800" y="3359151"/>
            <a:ext cx="685800" cy="1752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9263" idx="1"/>
            <a:endCxn id="9255" idx="0"/>
          </p:cNvCxnSpPr>
          <p:nvPr/>
        </p:nvCxnSpPr>
        <p:spPr>
          <a:xfrm>
            <a:off x="3657600" y="3816351"/>
            <a:ext cx="114300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218" idx="1"/>
            <a:endCxn id="9274" idx="0"/>
          </p:cNvCxnSpPr>
          <p:nvPr/>
        </p:nvCxnSpPr>
        <p:spPr>
          <a:xfrm>
            <a:off x="3657600" y="4273551"/>
            <a:ext cx="29718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a 2D C array into linear memory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1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1066800"/>
          </a:xfrm>
        </p:spPr>
        <p:txBody>
          <a:bodyPr/>
          <a:lstStyle/>
          <a:p>
            <a:r>
              <a:rPr lang="en-US" smtClean="0"/>
              <a:t>A Simple Matrix Multiplication Kernel</a:t>
            </a:r>
            <a:endParaRPr lang="en-US" sz="32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486400"/>
          </a:xfrm>
          <a:solidFill>
            <a:schemeClr val="bg1"/>
          </a:solidFill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cs typeface="Courier New"/>
              </a:rPr>
              <a:t>__global__ void </a:t>
            </a:r>
            <a:r>
              <a:rPr lang="en-US" sz="1600" dirty="0" err="1" smtClean="0">
                <a:latin typeface="Courier New"/>
                <a:cs typeface="Courier New"/>
              </a:rPr>
              <a:t>MatrixMulKernel</a:t>
            </a:r>
            <a:r>
              <a:rPr lang="en-US" sz="1600" dirty="0" smtClean="0">
                <a:latin typeface="Courier New"/>
                <a:cs typeface="Courier New"/>
              </a:rPr>
              <a:t>(float* M, float* N, float* P,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Width)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// Calculate the row index of the P element and M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Row =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blockIdx.y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*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blockDim.y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+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threadIdx.y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// Calculate the column index of P and N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Col =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blockIdx.x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*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blockDim.x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+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threadIdx.x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1600" dirty="0" smtClean="0">
              <a:latin typeface="Courier New"/>
              <a:ea typeface="Times New Roman" pitchFamily="18" charset="0"/>
              <a:cs typeface="Courier New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if ((Row &lt; Width) &amp;&amp; (Col &lt; Width)) {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	float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= 0;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/>
                <a:ea typeface="Times New Roman" pitchFamily="18" charset="0"/>
                <a:cs typeface="Courier New"/>
              </a:rPr>
              <a:t> 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// each thread computes one element of the block sub-matrix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	for (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int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k = 0; k &lt; Width; ++k)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  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+= M[Row*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Width+k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] * N[k*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Width+Col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];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</a:t>
            </a:r>
            <a:endParaRPr lang="en-US" sz="1600" dirty="0">
              <a:latin typeface="Courier New"/>
              <a:ea typeface="Times New Roman" pitchFamily="18" charset="0"/>
              <a:cs typeface="Courier New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  P[Row*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Width+Col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] = </a:t>
            </a:r>
            <a:r>
              <a:rPr lang="en-US" sz="1600" dirty="0" err="1" smtClean="0">
                <a:latin typeface="Courier New"/>
                <a:ea typeface="Times New Roman" pitchFamily="18" charset="0"/>
                <a:cs typeface="Courier New"/>
              </a:rPr>
              <a:t>Pvalue</a:t>
            </a: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  }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1600" dirty="0" smtClean="0">
                <a:latin typeface="Courier New"/>
                <a:ea typeface="Times New Roman" pitchFamily="18" charset="0"/>
                <a:cs typeface="Courier New"/>
              </a:rPr>
              <a:t>}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66800" y="6375400"/>
            <a:ext cx="4876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 eaLnBrk="1" hangingPunct="1"/>
            <a:r>
              <a:rPr lang="de-DE" sz="1200" smtClean="0">
                <a:ea typeface="PMingLiU" pitchFamily="18" charset="-120"/>
              </a:rPr>
              <a:t>© David Kirk/NVIDIA and Wen-mei Hwu, 2007-2012     ECE408/CS483/ECE498al, University of Illinois, Urbana-Champaign</a:t>
            </a:r>
            <a:endParaRPr lang="en-US" sz="120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24925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Access Patterns </a:t>
            </a:r>
            <a:endParaRPr lang="en-US" dirty="0"/>
          </a:p>
        </p:txBody>
      </p:sp>
      <p:sp>
        <p:nvSpPr>
          <p:cNvPr id="27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9D9F5C1C-3783-41DD-97A9-F02F4CAFBB3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0243" name="Freeform 4"/>
          <p:cNvSpPr>
            <a:spLocks/>
          </p:cNvSpPr>
          <p:nvPr/>
        </p:nvSpPr>
        <p:spPr bwMode="auto">
          <a:xfrm>
            <a:off x="2457450" y="2865439"/>
            <a:ext cx="2143125" cy="1974850"/>
          </a:xfrm>
          <a:custGeom>
            <a:avLst/>
            <a:gdLst>
              <a:gd name="T0" fmla="*/ 0 w 1350"/>
              <a:gd name="T1" fmla="*/ 0 h 1244"/>
              <a:gd name="T2" fmla="*/ 0 w 1350"/>
              <a:gd name="T3" fmla="*/ 2147483647 h 1244"/>
              <a:gd name="T4" fmla="*/ 2147483647 w 1350"/>
              <a:gd name="T5" fmla="*/ 2147483647 h 1244"/>
              <a:gd name="T6" fmla="*/ 2147483647 w 1350"/>
              <a:gd name="T7" fmla="*/ 0 h 1244"/>
              <a:gd name="T8" fmla="*/ 0 w 1350"/>
              <a:gd name="T9" fmla="*/ 0 h 1244"/>
              <a:gd name="T10" fmla="*/ 0 w 1350"/>
              <a:gd name="T11" fmla="*/ 0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1244">
                <a:moveTo>
                  <a:pt x="0" y="0"/>
                </a:moveTo>
                <a:lnTo>
                  <a:pt x="0" y="1244"/>
                </a:lnTo>
                <a:lnTo>
                  <a:pt x="1350" y="1244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2457450" y="2865439"/>
            <a:ext cx="2143125" cy="1974850"/>
          </a:xfrm>
          <a:prstGeom prst="rect">
            <a:avLst/>
          </a:prstGeom>
          <a:noFill/>
          <a:ln w="9525" cap="rnd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2584450" y="2921001"/>
            <a:ext cx="4111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FFFFFF"/>
                </a:solidFill>
                <a:latin typeface="Arial" charset="0"/>
              </a:rPr>
              <a:t>d_M</a:t>
            </a:r>
            <a:endParaRPr lang="en-US" sz="1600"/>
          </a:p>
        </p:txBody>
      </p:sp>
      <p:sp>
        <p:nvSpPr>
          <p:cNvPr id="10246" name="Freeform 7"/>
          <p:cNvSpPr>
            <a:spLocks/>
          </p:cNvSpPr>
          <p:nvPr/>
        </p:nvSpPr>
        <p:spPr bwMode="auto">
          <a:xfrm>
            <a:off x="4921250" y="2868614"/>
            <a:ext cx="2144713" cy="1971675"/>
          </a:xfrm>
          <a:custGeom>
            <a:avLst/>
            <a:gdLst>
              <a:gd name="T0" fmla="*/ 0 w 1351"/>
              <a:gd name="T1" fmla="*/ 0 h 1242"/>
              <a:gd name="T2" fmla="*/ 0 w 1351"/>
              <a:gd name="T3" fmla="*/ 2147483647 h 1242"/>
              <a:gd name="T4" fmla="*/ 2147483647 w 1351"/>
              <a:gd name="T5" fmla="*/ 2147483647 h 1242"/>
              <a:gd name="T6" fmla="*/ 2147483647 w 1351"/>
              <a:gd name="T7" fmla="*/ 0 h 1242"/>
              <a:gd name="T8" fmla="*/ 0 w 1351"/>
              <a:gd name="T9" fmla="*/ 0 h 1242"/>
              <a:gd name="T10" fmla="*/ 0 w 1351"/>
              <a:gd name="T11" fmla="*/ 0 h 1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1" h="1242">
                <a:moveTo>
                  <a:pt x="0" y="0"/>
                </a:moveTo>
                <a:lnTo>
                  <a:pt x="0" y="1242"/>
                </a:lnTo>
                <a:lnTo>
                  <a:pt x="1351" y="1242"/>
                </a:lnTo>
                <a:lnTo>
                  <a:pt x="1351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4921250" y="2868614"/>
            <a:ext cx="2144713" cy="1971675"/>
          </a:xfrm>
          <a:prstGeom prst="rect">
            <a:avLst/>
          </a:prstGeom>
          <a:noFill/>
          <a:ln w="9525" cap="rnd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5049838" y="2927351"/>
            <a:ext cx="3857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FFFFFF"/>
                </a:solidFill>
                <a:latin typeface="Arial" charset="0"/>
              </a:rPr>
              <a:t>d_N</a:t>
            </a:r>
            <a:endParaRPr lang="en-US" sz="1600"/>
          </a:p>
        </p:txBody>
      </p:sp>
      <p:sp>
        <p:nvSpPr>
          <p:cNvPr id="10249" name="Freeform 10"/>
          <p:cNvSpPr>
            <a:spLocks/>
          </p:cNvSpPr>
          <p:nvPr/>
        </p:nvSpPr>
        <p:spPr bwMode="auto">
          <a:xfrm>
            <a:off x="6100763" y="2865439"/>
            <a:ext cx="53975" cy="1974850"/>
          </a:xfrm>
          <a:custGeom>
            <a:avLst/>
            <a:gdLst>
              <a:gd name="T0" fmla="*/ 0 w 34"/>
              <a:gd name="T1" fmla="*/ 0 h 1244"/>
              <a:gd name="T2" fmla="*/ 0 w 34"/>
              <a:gd name="T3" fmla="*/ 2147483647 h 1244"/>
              <a:gd name="T4" fmla="*/ 2147483647 w 34"/>
              <a:gd name="T5" fmla="*/ 2147483647 h 1244"/>
              <a:gd name="T6" fmla="*/ 2147483647 w 34"/>
              <a:gd name="T7" fmla="*/ 0 h 1244"/>
              <a:gd name="T8" fmla="*/ 0 w 34"/>
              <a:gd name="T9" fmla="*/ 0 h 1244"/>
              <a:gd name="T10" fmla="*/ 0 w 34"/>
              <a:gd name="T11" fmla="*/ 0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" h="1244">
                <a:moveTo>
                  <a:pt x="0" y="0"/>
                </a:moveTo>
                <a:lnTo>
                  <a:pt x="0" y="1244"/>
                </a:lnTo>
                <a:lnTo>
                  <a:pt x="34" y="1244"/>
                </a:lnTo>
                <a:lnTo>
                  <a:pt x="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Freeform 11"/>
          <p:cNvSpPr>
            <a:spLocks/>
          </p:cNvSpPr>
          <p:nvPr/>
        </p:nvSpPr>
        <p:spPr bwMode="auto">
          <a:xfrm>
            <a:off x="2457450" y="4051301"/>
            <a:ext cx="2143125" cy="47625"/>
          </a:xfrm>
          <a:custGeom>
            <a:avLst/>
            <a:gdLst>
              <a:gd name="T0" fmla="*/ 0 w 1350"/>
              <a:gd name="T1" fmla="*/ 0 h 30"/>
              <a:gd name="T2" fmla="*/ 0 w 1350"/>
              <a:gd name="T3" fmla="*/ 2147483647 h 30"/>
              <a:gd name="T4" fmla="*/ 2147483647 w 1350"/>
              <a:gd name="T5" fmla="*/ 2147483647 h 30"/>
              <a:gd name="T6" fmla="*/ 2147483647 w 1350"/>
              <a:gd name="T7" fmla="*/ 0 h 30"/>
              <a:gd name="T8" fmla="*/ 0 w 1350"/>
              <a:gd name="T9" fmla="*/ 0 h 30"/>
              <a:gd name="T10" fmla="*/ 0 w 1350"/>
              <a:gd name="T11" fmla="*/ 0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30">
                <a:moveTo>
                  <a:pt x="0" y="0"/>
                </a:moveTo>
                <a:lnTo>
                  <a:pt x="0" y="30"/>
                </a:lnTo>
                <a:lnTo>
                  <a:pt x="1350" y="30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 rot="-5400000">
            <a:off x="6792119" y="3910807"/>
            <a:ext cx="1016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W</a:t>
            </a:r>
            <a:endParaRPr lang="en-US"/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 rot="-5400000">
            <a:off x="6823075" y="3844926"/>
            <a:ext cx="396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I</a:t>
            </a:r>
            <a:endParaRPr lang="en-US"/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 rot="-5400000">
            <a:off x="6806406" y="3786983"/>
            <a:ext cx="7302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D</a:t>
            </a:r>
            <a:endParaRPr lang="en-US"/>
          </a:p>
        </p:txBody>
      </p:sp>
      <p:sp>
        <p:nvSpPr>
          <p:cNvPr id="10254" name="Rectangle 15"/>
          <p:cNvSpPr>
            <a:spLocks noChangeArrowheads="1"/>
          </p:cNvSpPr>
          <p:nvPr/>
        </p:nvSpPr>
        <p:spPr bwMode="auto">
          <a:xfrm rot="-5400000">
            <a:off x="6808788" y="3717926"/>
            <a:ext cx="68262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T</a:t>
            </a:r>
            <a:endParaRPr lang="en-US"/>
          </a:p>
        </p:txBody>
      </p:sp>
      <p:sp>
        <p:nvSpPr>
          <p:cNvPr id="10255" name="Rectangle 16"/>
          <p:cNvSpPr>
            <a:spLocks noChangeArrowheads="1"/>
          </p:cNvSpPr>
          <p:nvPr/>
        </p:nvSpPr>
        <p:spPr bwMode="auto">
          <a:xfrm rot="-5400000">
            <a:off x="6803231" y="3645695"/>
            <a:ext cx="7937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H</a:t>
            </a:r>
            <a:endParaRPr lang="en-US"/>
          </a:p>
        </p:txBody>
      </p:sp>
      <p:sp>
        <p:nvSpPr>
          <p:cNvPr id="10256" name="Rectangle 17"/>
          <p:cNvSpPr>
            <a:spLocks noChangeArrowheads="1"/>
          </p:cNvSpPr>
          <p:nvPr/>
        </p:nvSpPr>
        <p:spPr bwMode="auto">
          <a:xfrm>
            <a:off x="3335338" y="4638676"/>
            <a:ext cx="3619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="1">
                <a:solidFill>
                  <a:srgbClr val="FFFFFF"/>
                </a:solidFill>
                <a:latin typeface="Times New Roman" pitchFamily="18" charset="0"/>
              </a:rPr>
              <a:t>WIDTH</a:t>
            </a:r>
            <a:endParaRPr lang="en-US"/>
          </a:p>
        </p:txBody>
      </p:sp>
      <p:sp>
        <p:nvSpPr>
          <p:cNvPr id="10257" name="Freeform 18"/>
          <p:cNvSpPr>
            <a:spLocks/>
          </p:cNvSpPr>
          <p:nvPr/>
        </p:nvSpPr>
        <p:spPr bwMode="auto">
          <a:xfrm>
            <a:off x="2457450" y="3779839"/>
            <a:ext cx="2143125" cy="47625"/>
          </a:xfrm>
          <a:custGeom>
            <a:avLst/>
            <a:gdLst>
              <a:gd name="T0" fmla="*/ 0 w 1350"/>
              <a:gd name="T1" fmla="*/ 0 h 30"/>
              <a:gd name="T2" fmla="*/ 0 w 1350"/>
              <a:gd name="T3" fmla="*/ 2147483647 h 30"/>
              <a:gd name="T4" fmla="*/ 2147483647 w 1350"/>
              <a:gd name="T5" fmla="*/ 2147483647 h 30"/>
              <a:gd name="T6" fmla="*/ 2147483647 w 1350"/>
              <a:gd name="T7" fmla="*/ 0 h 30"/>
              <a:gd name="T8" fmla="*/ 0 w 1350"/>
              <a:gd name="T9" fmla="*/ 0 h 30"/>
              <a:gd name="T10" fmla="*/ 0 w 1350"/>
              <a:gd name="T11" fmla="*/ 0 h 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50" h="30">
                <a:moveTo>
                  <a:pt x="0" y="0"/>
                </a:moveTo>
                <a:lnTo>
                  <a:pt x="0" y="30"/>
                </a:lnTo>
                <a:lnTo>
                  <a:pt x="1350" y="30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2914650" y="377983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Text Box 20"/>
          <p:cNvSpPr txBox="1">
            <a:spLocks noChangeArrowheads="1"/>
          </p:cNvSpPr>
          <p:nvPr/>
        </p:nvSpPr>
        <p:spPr bwMode="auto">
          <a:xfrm>
            <a:off x="1146175" y="3563939"/>
            <a:ext cx="1182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Thread 1</a:t>
            </a:r>
          </a:p>
        </p:txBody>
      </p:sp>
      <p:sp>
        <p:nvSpPr>
          <p:cNvPr id="10260" name="Text Box 21"/>
          <p:cNvSpPr txBox="1">
            <a:spLocks noChangeArrowheads="1"/>
          </p:cNvSpPr>
          <p:nvPr/>
        </p:nvSpPr>
        <p:spPr bwMode="auto">
          <a:xfrm>
            <a:off x="1146175" y="3944939"/>
            <a:ext cx="1182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Thread 2</a:t>
            </a:r>
          </a:p>
        </p:txBody>
      </p:sp>
      <p:sp>
        <p:nvSpPr>
          <p:cNvPr id="10261" name="Freeform 22"/>
          <p:cNvSpPr>
            <a:spLocks/>
          </p:cNvSpPr>
          <p:nvPr/>
        </p:nvSpPr>
        <p:spPr bwMode="auto">
          <a:xfrm>
            <a:off x="5810250" y="2865439"/>
            <a:ext cx="53975" cy="1974850"/>
          </a:xfrm>
          <a:custGeom>
            <a:avLst/>
            <a:gdLst>
              <a:gd name="T0" fmla="*/ 0 w 34"/>
              <a:gd name="T1" fmla="*/ 0 h 1244"/>
              <a:gd name="T2" fmla="*/ 0 w 34"/>
              <a:gd name="T3" fmla="*/ 2147483647 h 1244"/>
              <a:gd name="T4" fmla="*/ 2147483647 w 34"/>
              <a:gd name="T5" fmla="*/ 2147483647 h 1244"/>
              <a:gd name="T6" fmla="*/ 2147483647 w 34"/>
              <a:gd name="T7" fmla="*/ 0 h 1244"/>
              <a:gd name="T8" fmla="*/ 0 w 34"/>
              <a:gd name="T9" fmla="*/ 0 h 1244"/>
              <a:gd name="T10" fmla="*/ 0 w 34"/>
              <a:gd name="T11" fmla="*/ 0 h 1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" h="1244">
                <a:moveTo>
                  <a:pt x="0" y="0"/>
                </a:moveTo>
                <a:lnTo>
                  <a:pt x="0" y="1244"/>
                </a:lnTo>
                <a:lnTo>
                  <a:pt x="34" y="1244"/>
                </a:lnTo>
                <a:lnTo>
                  <a:pt x="3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24"/>
          <p:cNvSpPr>
            <a:spLocks noChangeShapeType="1"/>
          </p:cNvSpPr>
          <p:nvPr/>
        </p:nvSpPr>
        <p:spPr bwMode="auto">
          <a:xfrm>
            <a:off x="5810250" y="317023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Text Box 27"/>
          <p:cNvSpPr txBox="1">
            <a:spLocks noChangeArrowheads="1"/>
          </p:cNvSpPr>
          <p:nvPr/>
        </p:nvSpPr>
        <p:spPr bwMode="auto">
          <a:xfrm>
            <a:off x="3051175" y="4859339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(a)</a:t>
            </a:r>
          </a:p>
        </p:txBody>
      </p:sp>
      <p:sp>
        <p:nvSpPr>
          <p:cNvPr id="10267" name="Text Box 28"/>
          <p:cNvSpPr txBox="1">
            <a:spLocks noChangeArrowheads="1"/>
          </p:cNvSpPr>
          <p:nvPr/>
        </p:nvSpPr>
        <p:spPr bwMode="auto">
          <a:xfrm>
            <a:off x="5718175" y="4873626"/>
            <a:ext cx="49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/>
              <a:t>(b)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8242" y="5502467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[Row*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Width+k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9837" y="5520766"/>
            <a:ext cx="2770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[k*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Width+Col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294" y="6084538"/>
            <a:ext cx="7723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is loop counter in the inner product loop of the kernel code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9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0B945F69-308C-4648-B7F9-559F2B5839E1}" type="slidenum">
              <a:rPr lang="en-US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1267" name="Group 1"/>
          <p:cNvGrpSpPr>
            <a:grpSpLocks/>
          </p:cNvGrpSpPr>
          <p:nvPr/>
        </p:nvGrpSpPr>
        <p:grpSpPr bwMode="auto">
          <a:xfrm>
            <a:off x="863600" y="1290833"/>
            <a:ext cx="7569200" cy="4496058"/>
            <a:chOff x="965200" y="477837"/>
            <a:chExt cx="7569200" cy="4495800"/>
          </a:xfrm>
        </p:grpSpPr>
        <p:sp>
          <p:nvSpPr>
            <p:cNvPr id="11268" name="Line 71"/>
            <p:cNvSpPr>
              <a:spLocks noChangeShapeType="1"/>
            </p:cNvSpPr>
            <p:nvPr/>
          </p:nvSpPr>
          <p:spPr bwMode="auto">
            <a:xfrm>
              <a:off x="1209675" y="41354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9" name="Text Box 72"/>
            <p:cNvSpPr txBox="1">
              <a:spLocks noChangeArrowheads="1"/>
            </p:cNvSpPr>
            <p:nvPr/>
          </p:nvSpPr>
          <p:spPr bwMode="auto">
            <a:xfrm>
              <a:off x="965200" y="3644900"/>
              <a:ext cx="407484" cy="461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1270" name="Text Box 73"/>
            <p:cNvSpPr txBox="1">
              <a:spLocks noChangeArrowheads="1"/>
            </p:cNvSpPr>
            <p:nvPr/>
          </p:nvSpPr>
          <p:spPr bwMode="auto">
            <a:xfrm>
              <a:off x="1209675" y="3221037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0</a:t>
              </a:r>
            </a:p>
          </p:txBody>
        </p:sp>
        <p:sp>
          <p:nvSpPr>
            <p:cNvPr id="11271" name="Text Box 74"/>
            <p:cNvSpPr txBox="1">
              <a:spLocks noChangeArrowheads="1"/>
            </p:cNvSpPr>
            <p:nvPr/>
          </p:nvSpPr>
          <p:spPr bwMode="auto">
            <a:xfrm>
              <a:off x="1666875" y="3221037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11272" name="Text Box 75"/>
            <p:cNvSpPr txBox="1">
              <a:spLocks noChangeArrowheads="1"/>
            </p:cNvSpPr>
            <p:nvPr/>
          </p:nvSpPr>
          <p:spPr bwMode="auto">
            <a:xfrm>
              <a:off x="2124075" y="3221037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11273" name="Text Box 76"/>
            <p:cNvSpPr txBox="1">
              <a:spLocks noChangeArrowheads="1"/>
            </p:cNvSpPr>
            <p:nvPr/>
          </p:nvSpPr>
          <p:spPr bwMode="auto">
            <a:xfrm>
              <a:off x="2581275" y="3221037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3</a:t>
              </a:r>
            </a:p>
          </p:txBody>
        </p:sp>
        <p:sp>
          <p:nvSpPr>
            <p:cNvPr id="11274" name="Text Box 79"/>
            <p:cNvSpPr txBox="1">
              <a:spLocks noChangeArrowheads="1"/>
            </p:cNvSpPr>
            <p:nvPr/>
          </p:nvSpPr>
          <p:spPr bwMode="auto">
            <a:xfrm>
              <a:off x="1285875" y="2840037"/>
              <a:ext cx="165893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/>
                <a:t>Load iteration 0</a:t>
              </a:r>
            </a:p>
          </p:txBody>
        </p:sp>
        <p:sp>
          <p:nvSpPr>
            <p:cNvPr id="11275" name="Text Box 80"/>
            <p:cNvSpPr txBox="1">
              <a:spLocks noChangeArrowheads="1"/>
            </p:cNvSpPr>
            <p:nvPr/>
          </p:nvSpPr>
          <p:spPr bwMode="auto">
            <a:xfrm>
              <a:off x="3114675" y="3221037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0</a:t>
              </a:r>
            </a:p>
          </p:txBody>
        </p:sp>
        <p:sp>
          <p:nvSpPr>
            <p:cNvPr id="11276" name="Text Box 81"/>
            <p:cNvSpPr txBox="1">
              <a:spLocks noChangeArrowheads="1"/>
            </p:cNvSpPr>
            <p:nvPr/>
          </p:nvSpPr>
          <p:spPr bwMode="auto">
            <a:xfrm>
              <a:off x="3571875" y="3221037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11277" name="Text Box 82"/>
            <p:cNvSpPr txBox="1">
              <a:spLocks noChangeArrowheads="1"/>
            </p:cNvSpPr>
            <p:nvPr/>
          </p:nvSpPr>
          <p:spPr bwMode="auto">
            <a:xfrm>
              <a:off x="4029075" y="3221037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11278" name="Text Box 83"/>
            <p:cNvSpPr txBox="1">
              <a:spLocks noChangeArrowheads="1"/>
            </p:cNvSpPr>
            <p:nvPr/>
          </p:nvSpPr>
          <p:spPr bwMode="auto">
            <a:xfrm>
              <a:off x="4486275" y="3221037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3</a:t>
              </a:r>
            </a:p>
          </p:txBody>
        </p:sp>
        <p:sp>
          <p:nvSpPr>
            <p:cNvPr id="11279" name="Text Box 84"/>
            <p:cNvSpPr txBox="1">
              <a:spLocks noChangeArrowheads="1"/>
            </p:cNvSpPr>
            <p:nvPr/>
          </p:nvSpPr>
          <p:spPr bwMode="auto">
            <a:xfrm>
              <a:off x="3190875" y="2840037"/>
              <a:ext cx="165893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/>
                <a:t>Load iteration 1</a:t>
              </a:r>
            </a:p>
          </p:txBody>
        </p:sp>
        <p:sp>
          <p:nvSpPr>
            <p:cNvPr id="11280" name="Text Box 85"/>
            <p:cNvSpPr txBox="1">
              <a:spLocks noChangeArrowheads="1"/>
            </p:cNvSpPr>
            <p:nvPr/>
          </p:nvSpPr>
          <p:spPr bwMode="auto">
            <a:xfrm>
              <a:off x="2124075" y="630237"/>
              <a:ext cx="1524000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Access direction in Kernel code</a:t>
              </a:r>
            </a:p>
          </p:txBody>
        </p:sp>
        <p:sp>
          <p:nvSpPr>
            <p:cNvPr id="11281" name="Line 86"/>
            <p:cNvSpPr>
              <a:spLocks noChangeShapeType="1"/>
            </p:cNvSpPr>
            <p:nvPr/>
          </p:nvSpPr>
          <p:spPr bwMode="auto">
            <a:xfrm flipV="1">
              <a:off x="14382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87"/>
            <p:cNvSpPr>
              <a:spLocks noChangeShapeType="1"/>
            </p:cNvSpPr>
            <p:nvPr/>
          </p:nvSpPr>
          <p:spPr bwMode="auto">
            <a:xfrm flipV="1">
              <a:off x="18954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" name="Line 88"/>
            <p:cNvSpPr>
              <a:spLocks noChangeShapeType="1"/>
            </p:cNvSpPr>
            <p:nvPr/>
          </p:nvSpPr>
          <p:spPr bwMode="auto">
            <a:xfrm flipV="1">
              <a:off x="23526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89"/>
            <p:cNvSpPr>
              <a:spLocks noChangeShapeType="1"/>
            </p:cNvSpPr>
            <p:nvPr/>
          </p:nvSpPr>
          <p:spPr bwMode="auto">
            <a:xfrm flipV="1">
              <a:off x="28098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90"/>
            <p:cNvSpPr>
              <a:spLocks noChangeShapeType="1"/>
            </p:cNvSpPr>
            <p:nvPr/>
          </p:nvSpPr>
          <p:spPr bwMode="auto">
            <a:xfrm flipV="1">
              <a:off x="33432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91"/>
            <p:cNvSpPr>
              <a:spLocks noChangeShapeType="1"/>
            </p:cNvSpPr>
            <p:nvPr/>
          </p:nvSpPr>
          <p:spPr bwMode="auto">
            <a:xfrm flipV="1">
              <a:off x="38004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" name="Line 92"/>
            <p:cNvSpPr>
              <a:spLocks noChangeShapeType="1"/>
            </p:cNvSpPr>
            <p:nvPr/>
          </p:nvSpPr>
          <p:spPr bwMode="auto">
            <a:xfrm flipV="1">
              <a:off x="42576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93"/>
            <p:cNvSpPr>
              <a:spLocks noChangeShapeType="1"/>
            </p:cNvSpPr>
            <p:nvPr/>
          </p:nvSpPr>
          <p:spPr bwMode="auto">
            <a:xfrm flipV="1">
              <a:off x="4714875" y="3602037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Rectangle 94"/>
            <p:cNvSpPr>
              <a:spLocks noChangeArrowheads="1"/>
            </p:cNvSpPr>
            <p:nvPr/>
          </p:nvSpPr>
          <p:spPr bwMode="auto">
            <a:xfrm>
              <a:off x="1209675" y="2840037"/>
              <a:ext cx="1828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95"/>
            <p:cNvSpPr>
              <a:spLocks noChangeArrowheads="1"/>
            </p:cNvSpPr>
            <p:nvPr/>
          </p:nvSpPr>
          <p:spPr bwMode="auto">
            <a:xfrm>
              <a:off x="3114675" y="2840037"/>
              <a:ext cx="1828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Text Box 96"/>
            <p:cNvSpPr txBox="1">
              <a:spLocks noChangeArrowheads="1"/>
            </p:cNvSpPr>
            <p:nvPr/>
          </p:nvSpPr>
          <p:spPr bwMode="auto">
            <a:xfrm>
              <a:off x="5711825" y="2954337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…</a:t>
              </a:r>
            </a:p>
          </p:txBody>
        </p:sp>
        <p:sp>
          <p:nvSpPr>
            <p:cNvPr id="11293" name="Rectangle 2"/>
            <p:cNvSpPr>
              <a:spLocks noChangeArrowheads="1"/>
            </p:cNvSpPr>
            <p:nvPr/>
          </p:nvSpPr>
          <p:spPr bwMode="auto">
            <a:xfrm>
              <a:off x="38004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"/>
            <p:cNvSpPr>
              <a:spLocks noChangeArrowheads="1"/>
            </p:cNvSpPr>
            <p:nvPr/>
          </p:nvSpPr>
          <p:spPr bwMode="auto">
            <a:xfrm>
              <a:off x="42576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4"/>
            <p:cNvSpPr>
              <a:spLocks noChangeArrowheads="1"/>
            </p:cNvSpPr>
            <p:nvPr/>
          </p:nvSpPr>
          <p:spPr bwMode="auto">
            <a:xfrm>
              <a:off x="4714875" y="4778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/>
                <a:t>0,2</a:t>
              </a:r>
              <a:endParaRPr lang="en-US" sz="1600" baseline="-25000" dirty="0"/>
            </a:p>
          </p:txBody>
        </p:sp>
        <p:sp>
          <p:nvSpPr>
            <p:cNvPr id="11296" name="Rectangle 5"/>
            <p:cNvSpPr>
              <a:spLocks noChangeArrowheads="1"/>
            </p:cNvSpPr>
            <p:nvPr/>
          </p:nvSpPr>
          <p:spPr bwMode="auto">
            <a:xfrm>
              <a:off x="42576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6"/>
            <p:cNvSpPr>
              <a:spLocks noChangeArrowheads="1"/>
            </p:cNvSpPr>
            <p:nvPr/>
          </p:nvSpPr>
          <p:spPr bwMode="auto">
            <a:xfrm>
              <a:off x="4257675" y="9350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1,1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298" name="Rectangle 7"/>
            <p:cNvSpPr>
              <a:spLocks noChangeArrowheads="1"/>
            </p:cNvSpPr>
            <p:nvPr/>
          </p:nvSpPr>
          <p:spPr bwMode="auto">
            <a:xfrm>
              <a:off x="4257675" y="4778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/>
                <a:t>0,1</a:t>
              </a:r>
              <a:endParaRPr lang="en-US" sz="1600" baseline="-25000" dirty="0"/>
            </a:p>
          </p:txBody>
        </p:sp>
        <p:sp>
          <p:nvSpPr>
            <p:cNvPr id="11299" name="Rectangle 8"/>
            <p:cNvSpPr>
              <a:spLocks noChangeArrowheads="1"/>
            </p:cNvSpPr>
            <p:nvPr/>
          </p:nvSpPr>
          <p:spPr bwMode="auto">
            <a:xfrm>
              <a:off x="3800475" y="4778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/>
                <a:t>0,0</a:t>
              </a:r>
              <a:endParaRPr lang="en-US" sz="1600" baseline="-25000" dirty="0"/>
            </a:p>
          </p:txBody>
        </p:sp>
        <p:sp>
          <p:nvSpPr>
            <p:cNvPr id="11300" name="Rectangle 9"/>
            <p:cNvSpPr>
              <a:spLocks noChangeArrowheads="1"/>
            </p:cNvSpPr>
            <p:nvPr/>
          </p:nvSpPr>
          <p:spPr bwMode="auto">
            <a:xfrm>
              <a:off x="3800475" y="9350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1,0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01" name="Rectangle 10"/>
            <p:cNvSpPr>
              <a:spLocks noChangeArrowheads="1"/>
            </p:cNvSpPr>
            <p:nvPr/>
          </p:nvSpPr>
          <p:spPr bwMode="auto">
            <a:xfrm>
              <a:off x="38004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2" name="Rectangle 11"/>
            <p:cNvSpPr>
              <a:spLocks noChangeArrowheads="1"/>
            </p:cNvSpPr>
            <p:nvPr/>
          </p:nvSpPr>
          <p:spPr bwMode="auto">
            <a:xfrm>
              <a:off x="5172075" y="4778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/>
                <a:t>0,3</a:t>
              </a:r>
              <a:endParaRPr lang="en-US" sz="1600" baseline="-25000" dirty="0"/>
            </a:p>
          </p:txBody>
        </p:sp>
        <p:sp>
          <p:nvSpPr>
            <p:cNvPr id="11303" name="Rectangle 12"/>
            <p:cNvSpPr>
              <a:spLocks noChangeArrowheads="1"/>
            </p:cNvSpPr>
            <p:nvPr/>
          </p:nvSpPr>
          <p:spPr bwMode="auto">
            <a:xfrm>
              <a:off x="47148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13"/>
            <p:cNvSpPr>
              <a:spLocks noChangeArrowheads="1"/>
            </p:cNvSpPr>
            <p:nvPr/>
          </p:nvSpPr>
          <p:spPr bwMode="auto">
            <a:xfrm>
              <a:off x="47148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14"/>
            <p:cNvSpPr>
              <a:spLocks noChangeArrowheads="1"/>
            </p:cNvSpPr>
            <p:nvPr/>
          </p:nvSpPr>
          <p:spPr bwMode="auto">
            <a:xfrm>
              <a:off x="4714875" y="9350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1,2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06" name="Rectangle 15"/>
            <p:cNvSpPr>
              <a:spLocks noChangeArrowheads="1"/>
            </p:cNvSpPr>
            <p:nvPr/>
          </p:nvSpPr>
          <p:spPr bwMode="auto">
            <a:xfrm>
              <a:off x="51720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16"/>
            <p:cNvSpPr>
              <a:spLocks noChangeArrowheads="1"/>
            </p:cNvSpPr>
            <p:nvPr/>
          </p:nvSpPr>
          <p:spPr bwMode="auto">
            <a:xfrm>
              <a:off x="51720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17"/>
            <p:cNvSpPr>
              <a:spLocks noChangeArrowheads="1"/>
            </p:cNvSpPr>
            <p:nvPr/>
          </p:nvSpPr>
          <p:spPr bwMode="auto">
            <a:xfrm>
              <a:off x="5172075" y="9350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1,3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09" name="Rectangle 43"/>
            <p:cNvSpPr>
              <a:spLocks noChangeArrowheads="1"/>
            </p:cNvSpPr>
            <p:nvPr/>
          </p:nvSpPr>
          <p:spPr bwMode="auto">
            <a:xfrm>
              <a:off x="38004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4"/>
            <p:cNvSpPr>
              <a:spLocks noChangeArrowheads="1"/>
            </p:cNvSpPr>
            <p:nvPr/>
          </p:nvSpPr>
          <p:spPr bwMode="auto">
            <a:xfrm>
              <a:off x="42576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5"/>
            <p:cNvSpPr>
              <a:spLocks noChangeArrowheads="1"/>
            </p:cNvSpPr>
            <p:nvPr/>
          </p:nvSpPr>
          <p:spPr bwMode="auto">
            <a:xfrm>
              <a:off x="47148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6"/>
            <p:cNvSpPr>
              <a:spLocks noChangeArrowheads="1"/>
            </p:cNvSpPr>
            <p:nvPr/>
          </p:nvSpPr>
          <p:spPr bwMode="auto">
            <a:xfrm>
              <a:off x="5172075" y="1392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7"/>
            <p:cNvSpPr>
              <a:spLocks noChangeArrowheads="1"/>
            </p:cNvSpPr>
            <p:nvPr/>
          </p:nvSpPr>
          <p:spPr bwMode="auto">
            <a:xfrm>
              <a:off x="4257675" y="1392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2,1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14" name="Rectangle 48"/>
            <p:cNvSpPr>
              <a:spLocks noChangeArrowheads="1"/>
            </p:cNvSpPr>
            <p:nvPr/>
          </p:nvSpPr>
          <p:spPr bwMode="auto">
            <a:xfrm>
              <a:off x="3800475" y="1392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2,0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15" name="Rectangle 49"/>
            <p:cNvSpPr>
              <a:spLocks noChangeArrowheads="1"/>
            </p:cNvSpPr>
            <p:nvPr/>
          </p:nvSpPr>
          <p:spPr bwMode="auto">
            <a:xfrm>
              <a:off x="4714875" y="1392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2,2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16" name="Rectangle 50"/>
            <p:cNvSpPr>
              <a:spLocks noChangeArrowheads="1"/>
            </p:cNvSpPr>
            <p:nvPr/>
          </p:nvSpPr>
          <p:spPr bwMode="auto">
            <a:xfrm>
              <a:off x="5172075" y="1392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2,3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17" name="Rectangle 51"/>
            <p:cNvSpPr>
              <a:spLocks noChangeArrowheads="1"/>
            </p:cNvSpPr>
            <p:nvPr/>
          </p:nvSpPr>
          <p:spPr bwMode="auto">
            <a:xfrm>
              <a:off x="38004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2"/>
            <p:cNvSpPr>
              <a:spLocks noChangeArrowheads="1"/>
            </p:cNvSpPr>
            <p:nvPr/>
          </p:nvSpPr>
          <p:spPr bwMode="auto">
            <a:xfrm>
              <a:off x="42576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53"/>
            <p:cNvSpPr>
              <a:spLocks noChangeArrowheads="1"/>
            </p:cNvSpPr>
            <p:nvPr/>
          </p:nvSpPr>
          <p:spPr bwMode="auto">
            <a:xfrm>
              <a:off x="47148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54"/>
            <p:cNvSpPr>
              <a:spLocks noChangeArrowheads="1"/>
            </p:cNvSpPr>
            <p:nvPr/>
          </p:nvSpPr>
          <p:spPr bwMode="auto">
            <a:xfrm>
              <a:off x="5172075" y="18494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5"/>
            <p:cNvSpPr>
              <a:spLocks noChangeArrowheads="1"/>
            </p:cNvSpPr>
            <p:nvPr/>
          </p:nvSpPr>
          <p:spPr bwMode="auto">
            <a:xfrm>
              <a:off x="4257675" y="18494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3,1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22" name="Rectangle 56"/>
            <p:cNvSpPr>
              <a:spLocks noChangeArrowheads="1"/>
            </p:cNvSpPr>
            <p:nvPr/>
          </p:nvSpPr>
          <p:spPr bwMode="auto">
            <a:xfrm>
              <a:off x="3800475" y="18494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3,0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23" name="Rectangle 57"/>
            <p:cNvSpPr>
              <a:spLocks noChangeArrowheads="1"/>
            </p:cNvSpPr>
            <p:nvPr/>
          </p:nvSpPr>
          <p:spPr bwMode="auto">
            <a:xfrm>
              <a:off x="4714875" y="18494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3,2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24" name="Rectangle 58"/>
            <p:cNvSpPr>
              <a:spLocks noChangeArrowheads="1"/>
            </p:cNvSpPr>
            <p:nvPr/>
          </p:nvSpPr>
          <p:spPr bwMode="auto">
            <a:xfrm>
              <a:off x="5172075" y="18494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3,3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632200" y="477837"/>
              <a:ext cx="0" cy="182869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26" name="Rectangle 19"/>
            <p:cNvSpPr>
              <a:spLocks noChangeArrowheads="1"/>
            </p:cNvSpPr>
            <p:nvPr/>
          </p:nvSpPr>
          <p:spPr bwMode="auto">
            <a:xfrm>
              <a:off x="1219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20"/>
            <p:cNvSpPr>
              <a:spLocks noChangeArrowheads="1"/>
            </p:cNvSpPr>
            <p:nvPr/>
          </p:nvSpPr>
          <p:spPr bwMode="auto">
            <a:xfrm>
              <a:off x="16764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21"/>
            <p:cNvSpPr>
              <a:spLocks noChangeArrowheads="1"/>
            </p:cNvSpPr>
            <p:nvPr/>
          </p:nvSpPr>
          <p:spPr bwMode="auto">
            <a:xfrm>
              <a:off x="21336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22"/>
            <p:cNvSpPr>
              <a:spLocks noChangeArrowheads="1"/>
            </p:cNvSpPr>
            <p:nvPr/>
          </p:nvSpPr>
          <p:spPr bwMode="auto">
            <a:xfrm>
              <a:off x="25908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23"/>
            <p:cNvSpPr>
              <a:spLocks noChangeArrowheads="1"/>
            </p:cNvSpPr>
            <p:nvPr/>
          </p:nvSpPr>
          <p:spPr bwMode="auto">
            <a:xfrm>
              <a:off x="30480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24"/>
            <p:cNvSpPr>
              <a:spLocks noChangeArrowheads="1"/>
            </p:cNvSpPr>
            <p:nvPr/>
          </p:nvSpPr>
          <p:spPr bwMode="auto">
            <a:xfrm>
              <a:off x="3505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25"/>
            <p:cNvSpPr>
              <a:spLocks noChangeArrowheads="1"/>
            </p:cNvSpPr>
            <p:nvPr/>
          </p:nvSpPr>
          <p:spPr bwMode="auto">
            <a:xfrm>
              <a:off x="39624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26"/>
            <p:cNvSpPr>
              <a:spLocks noChangeArrowheads="1"/>
            </p:cNvSpPr>
            <p:nvPr/>
          </p:nvSpPr>
          <p:spPr bwMode="auto">
            <a:xfrm>
              <a:off x="44196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27"/>
            <p:cNvSpPr>
              <a:spLocks noChangeArrowheads="1"/>
            </p:cNvSpPr>
            <p:nvPr/>
          </p:nvSpPr>
          <p:spPr bwMode="auto">
            <a:xfrm>
              <a:off x="48768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28"/>
            <p:cNvSpPr>
              <a:spLocks noChangeArrowheads="1"/>
            </p:cNvSpPr>
            <p:nvPr/>
          </p:nvSpPr>
          <p:spPr bwMode="auto">
            <a:xfrm>
              <a:off x="53340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29"/>
            <p:cNvSpPr>
              <a:spLocks noChangeArrowheads="1"/>
            </p:cNvSpPr>
            <p:nvPr/>
          </p:nvSpPr>
          <p:spPr bwMode="auto">
            <a:xfrm>
              <a:off x="5791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30"/>
            <p:cNvSpPr>
              <a:spLocks noChangeArrowheads="1"/>
            </p:cNvSpPr>
            <p:nvPr/>
          </p:nvSpPr>
          <p:spPr bwMode="auto">
            <a:xfrm>
              <a:off x="62484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Rectangle 31"/>
            <p:cNvSpPr>
              <a:spLocks noChangeArrowheads="1"/>
            </p:cNvSpPr>
            <p:nvPr/>
          </p:nvSpPr>
          <p:spPr bwMode="auto">
            <a:xfrm>
              <a:off x="2133600" y="44402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/>
                <a:t>0,2</a:t>
              </a:r>
              <a:endParaRPr lang="en-US" sz="1600" baseline="-25000" dirty="0"/>
            </a:p>
          </p:txBody>
        </p:sp>
        <p:sp>
          <p:nvSpPr>
            <p:cNvPr id="11339" name="Rectangle 32"/>
            <p:cNvSpPr>
              <a:spLocks noChangeArrowheads="1"/>
            </p:cNvSpPr>
            <p:nvPr/>
          </p:nvSpPr>
          <p:spPr bwMode="auto">
            <a:xfrm>
              <a:off x="1676400" y="44402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/>
                <a:t>0,1</a:t>
              </a:r>
              <a:endParaRPr lang="en-US" sz="1600" baseline="-25000" dirty="0"/>
            </a:p>
          </p:txBody>
        </p:sp>
        <p:sp>
          <p:nvSpPr>
            <p:cNvPr id="11340" name="Rectangle 33"/>
            <p:cNvSpPr>
              <a:spLocks noChangeArrowheads="1"/>
            </p:cNvSpPr>
            <p:nvPr/>
          </p:nvSpPr>
          <p:spPr bwMode="auto">
            <a:xfrm>
              <a:off x="1219200" y="44402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/>
                <a:t>0,0</a:t>
              </a:r>
              <a:endParaRPr lang="en-US" sz="1600" baseline="-25000" dirty="0"/>
            </a:p>
          </p:txBody>
        </p:sp>
        <p:sp>
          <p:nvSpPr>
            <p:cNvPr id="11341" name="Rectangle 34"/>
            <p:cNvSpPr>
              <a:spLocks noChangeArrowheads="1"/>
            </p:cNvSpPr>
            <p:nvPr/>
          </p:nvSpPr>
          <p:spPr bwMode="auto">
            <a:xfrm>
              <a:off x="2590800" y="4440237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/>
                <a:t>0,3</a:t>
              </a:r>
              <a:endParaRPr lang="en-US" sz="1600" baseline="-25000" dirty="0"/>
            </a:p>
          </p:txBody>
        </p:sp>
        <p:sp>
          <p:nvSpPr>
            <p:cNvPr id="11342" name="Rectangle 35"/>
            <p:cNvSpPr>
              <a:spLocks noChangeArrowheads="1"/>
            </p:cNvSpPr>
            <p:nvPr/>
          </p:nvSpPr>
          <p:spPr bwMode="auto">
            <a:xfrm>
              <a:off x="3505200" y="44402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1,1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43" name="Rectangle 36"/>
            <p:cNvSpPr>
              <a:spLocks noChangeArrowheads="1"/>
            </p:cNvSpPr>
            <p:nvPr/>
          </p:nvSpPr>
          <p:spPr bwMode="auto">
            <a:xfrm>
              <a:off x="3048000" y="44402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1,0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44" name="Rectangle 37"/>
            <p:cNvSpPr>
              <a:spLocks noChangeArrowheads="1"/>
            </p:cNvSpPr>
            <p:nvPr/>
          </p:nvSpPr>
          <p:spPr bwMode="auto">
            <a:xfrm>
              <a:off x="3962400" y="44402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1,2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45" name="Rectangle 38"/>
            <p:cNvSpPr>
              <a:spLocks noChangeArrowheads="1"/>
            </p:cNvSpPr>
            <p:nvPr/>
          </p:nvSpPr>
          <p:spPr bwMode="auto">
            <a:xfrm>
              <a:off x="4419600" y="4440237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1,3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46" name="Rectangle 39"/>
            <p:cNvSpPr>
              <a:spLocks noChangeArrowheads="1"/>
            </p:cNvSpPr>
            <p:nvPr/>
          </p:nvSpPr>
          <p:spPr bwMode="auto">
            <a:xfrm>
              <a:off x="5334000" y="4440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2,1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47" name="Rectangle 40"/>
            <p:cNvSpPr>
              <a:spLocks noChangeArrowheads="1"/>
            </p:cNvSpPr>
            <p:nvPr/>
          </p:nvSpPr>
          <p:spPr bwMode="auto">
            <a:xfrm>
              <a:off x="4876800" y="4440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2,0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48" name="Rectangle 41"/>
            <p:cNvSpPr>
              <a:spLocks noChangeArrowheads="1"/>
            </p:cNvSpPr>
            <p:nvPr/>
          </p:nvSpPr>
          <p:spPr bwMode="auto">
            <a:xfrm>
              <a:off x="5791200" y="4440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2,2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49" name="Rectangle 42"/>
            <p:cNvSpPr>
              <a:spLocks noChangeArrowheads="1"/>
            </p:cNvSpPr>
            <p:nvPr/>
          </p:nvSpPr>
          <p:spPr bwMode="auto">
            <a:xfrm>
              <a:off x="6248400" y="4440237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2,3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50" name="Rectangle 59"/>
            <p:cNvSpPr>
              <a:spLocks noChangeArrowheads="1"/>
            </p:cNvSpPr>
            <p:nvPr/>
          </p:nvSpPr>
          <p:spPr bwMode="auto">
            <a:xfrm>
              <a:off x="67056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60"/>
            <p:cNvSpPr>
              <a:spLocks noChangeArrowheads="1"/>
            </p:cNvSpPr>
            <p:nvPr/>
          </p:nvSpPr>
          <p:spPr bwMode="auto">
            <a:xfrm>
              <a:off x="71628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61"/>
            <p:cNvSpPr>
              <a:spLocks noChangeArrowheads="1"/>
            </p:cNvSpPr>
            <p:nvPr/>
          </p:nvSpPr>
          <p:spPr bwMode="auto">
            <a:xfrm>
              <a:off x="76200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62"/>
            <p:cNvSpPr>
              <a:spLocks noChangeArrowheads="1"/>
            </p:cNvSpPr>
            <p:nvPr/>
          </p:nvSpPr>
          <p:spPr bwMode="auto">
            <a:xfrm>
              <a:off x="8077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63"/>
            <p:cNvSpPr>
              <a:spLocks noChangeArrowheads="1"/>
            </p:cNvSpPr>
            <p:nvPr/>
          </p:nvSpPr>
          <p:spPr bwMode="auto">
            <a:xfrm>
              <a:off x="67056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Rectangle 64"/>
            <p:cNvSpPr>
              <a:spLocks noChangeArrowheads="1"/>
            </p:cNvSpPr>
            <p:nvPr/>
          </p:nvSpPr>
          <p:spPr bwMode="auto">
            <a:xfrm>
              <a:off x="71628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" name="Rectangle 65"/>
            <p:cNvSpPr>
              <a:spLocks noChangeArrowheads="1"/>
            </p:cNvSpPr>
            <p:nvPr/>
          </p:nvSpPr>
          <p:spPr bwMode="auto">
            <a:xfrm>
              <a:off x="76200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7" name="Rectangle 66"/>
            <p:cNvSpPr>
              <a:spLocks noChangeArrowheads="1"/>
            </p:cNvSpPr>
            <p:nvPr/>
          </p:nvSpPr>
          <p:spPr bwMode="auto">
            <a:xfrm>
              <a:off x="8077200" y="4440237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8" name="Rectangle 67"/>
            <p:cNvSpPr>
              <a:spLocks noChangeArrowheads="1"/>
            </p:cNvSpPr>
            <p:nvPr/>
          </p:nvSpPr>
          <p:spPr bwMode="auto">
            <a:xfrm>
              <a:off x="7162800" y="44402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3,1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59" name="Rectangle 68"/>
            <p:cNvSpPr>
              <a:spLocks noChangeArrowheads="1"/>
            </p:cNvSpPr>
            <p:nvPr/>
          </p:nvSpPr>
          <p:spPr bwMode="auto">
            <a:xfrm>
              <a:off x="6705600" y="44402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3,0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60" name="Rectangle 69"/>
            <p:cNvSpPr>
              <a:spLocks noChangeArrowheads="1"/>
            </p:cNvSpPr>
            <p:nvPr/>
          </p:nvSpPr>
          <p:spPr bwMode="auto">
            <a:xfrm>
              <a:off x="7620000" y="44402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3,2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61" name="Rectangle 70"/>
            <p:cNvSpPr>
              <a:spLocks noChangeArrowheads="1"/>
            </p:cNvSpPr>
            <p:nvPr/>
          </p:nvSpPr>
          <p:spPr bwMode="auto">
            <a:xfrm>
              <a:off x="8077200" y="4440237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smtClean="0"/>
                <a:t>N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3,3</a:t>
              </a:r>
              <a:endParaRPr lang="en-US" sz="16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362" name="Line 74"/>
            <p:cNvSpPr>
              <a:spLocks noChangeShapeType="1"/>
            </p:cNvSpPr>
            <p:nvPr/>
          </p:nvSpPr>
          <p:spPr bwMode="auto">
            <a:xfrm>
              <a:off x="3657600" y="4973637"/>
              <a:ext cx="198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accesses </a:t>
            </a:r>
            <a:r>
              <a:rPr lang="en-US" smtClean="0"/>
              <a:t>are coalesced.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9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 accesses are not coalesced. </a:t>
            </a:r>
            <a:endParaRPr lang="en-US" dirty="0"/>
          </a:p>
        </p:txBody>
      </p:sp>
      <p:sp>
        <p:nvSpPr>
          <p:cNvPr id="96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C1899D9-9186-4816-8E16-D59A7BCDD31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2291" name="Group 1"/>
          <p:cNvGrpSpPr>
            <a:grpSpLocks/>
          </p:cNvGrpSpPr>
          <p:nvPr/>
        </p:nvGrpSpPr>
        <p:grpSpPr bwMode="auto">
          <a:xfrm>
            <a:off x="581970" y="1676400"/>
            <a:ext cx="8048625" cy="4953000"/>
            <a:chOff x="593725" y="76200"/>
            <a:chExt cx="8048625" cy="4953000"/>
          </a:xfrm>
        </p:grpSpPr>
        <p:sp>
          <p:nvSpPr>
            <p:cNvPr id="12292" name="Line 71"/>
            <p:cNvSpPr>
              <a:spLocks noChangeShapeType="1"/>
            </p:cNvSpPr>
            <p:nvPr/>
          </p:nvSpPr>
          <p:spPr bwMode="auto">
            <a:xfrm>
              <a:off x="838200" y="4267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3" name="Text Box 72"/>
            <p:cNvSpPr txBox="1">
              <a:spLocks noChangeArrowheads="1"/>
            </p:cNvSpPr>
            <p:nvPr/>
          </p:nvSpPr>
          <p:spPr bwMode="auto">
            <a:xfrm>
              <a:off x="593725" y="3776663"/>
              <a:ext cx="4730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M</a:t>
              </a:r>
            </a:p>
          </p:txBody>
        </p:sp>
        <p:sp>
          <p:nvSpPr>
            <p:cNvPr id="12294" name="Text Box 73"/>
            <p:cNvSpPr txBox="1">
              <a:spLocks noChangeArrowheads="1"/>
            </p:cNvSpPr>
            <p:nvPr/>
          </p:nvSpPr>
          <p:spPr bwMode="auto">
            <a:xfrm>
              <a:off x="838200" y="33528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0</a:t>
              </a:r>
            </a:p>
          </p:txBody>
        </p:sp>
        <p:sp>
          <p:nvSpPr>
            <p:cNvPr id="12295" name="Text Box 74"/>
            <p:cNvSpPr txBox="1">
              <a:spLocks noChangeArrowheads="1"/>
            </p:cNvSpPr>
            <p:nvPr/>
          </p:nvSpPr>
          <p:spPr bwMode="auto">
            <a:xfrm>
              <a:off x="2743200" y="33528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12296" name="Text Box 75"/>
            <p:cNvSpPr txBox="1">
              <a:spLocks noChangeArrowheads="1"/>
            </p:cNvSpPr>
            <p:nvPr/>
          </p:nvSpPr>
          <p:spPr bwMode="auto">
            <a:xfrm>
              <a:off x="4419600" y="33528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12297" name="Text Box 76"/>
            <p:cNvSpPr txBox="1">
              <a:spLocks noChangeArrowheads="1"/>
            </p:cNvSpPr>
            <p:nvPr/>
          </p:nvSpPr>
          <p:spPr bwMode="auto">
            <a:xfrm>
              <a:off x="6324600" y="33528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3</a:t>
              </a:r>
            </a:p>
          </p:txBody>
        </p:sp>
        <p:sp>
          <p:nvSpPr>
            <p:cNvPr id="12298" name="Text Box 78"/>
            <p:cNvSpPr txBox="1">
              <a:spLocks noChangeArrowheads="1"/>
            </p:cNvSpPr>
            <p:nvPr/>
          </p:nvSpPr>
          <p:spPr bwMode="auto">
            <a:xfrm>
              <a:off x="1600200" y="3048000"/>
              <a:ext cx="165893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/>
                <a:t>Load iteration 0</a:t>
              </a:r>
            </a:p>
          </p:txBody>
        </p:sp>
        <p:sp>
          <p:nvSpPr>
            <p:cNvPr id="12299" name="Text Box 79"/>
            <p:cNvSpPr txBox="1">
              <a:spLocks noChangeArrowheads="1"/>
            </p:cNvSpPr>
            <p:nvPr/>
          </p:nvSpPr>
          <p:spPr bwMode="auto">
            <a:xfrm>
              <a:off x="1371600" y="24384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0</a:t>
              </a:r>
            </a:p>
          </p:txBody>
        </p:sp>
        <p:sp>
          <p:nvSpPr>
            <p:cNvPr id="12300" name="Text Box 80"/>
            <p:cNvSpPr txBox="1">
              <a:spLocks noChangeArrowheads="1"/>
            </p:cNvSpPr>
            <p:nvPr/>
          </p:nvSpPr>
          <p:spPr bwMode="auto">
            <a:xfrm>
              <a:off x="3200400" y="24384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12301" name="Text Box 81"/>
            <p:cNvSpPr txBox="1">
              <a:spLocks noChangeArrowheads="1"/>
            </p:cNvSpPr>
            <p:nvPr/>
          </p:nvSpPr>
          <p:spPr bwMode="auto">
            <a:xfrm>
              <a:off x="4876800" y="24384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12302" name="Text Box 82"/>
            <p:cNvSpPr txBox="1">
              <a:spLocks noChangeArrowheads="1"/>
            </p:cNvSpPr>
            <p:nvPr/>
          </p:nvSpPr>
          <p:spPr bwMode="auto">
            <a:xfrm>
              <a:off x="6858000" y="2438400"/>
              <a:ext cx="4270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T</a:t>
              </a:r>
              <a:r>
                <a:rPr lang="en-US" sz="2000" baseline="-25000"/>
                <a:t>3</a:t>
              </a:r>
            </a:p>
          </p:txBody>
        </p:sp>
        <p:sp>
          <p:nvSpPr>
            <p:cNvPr id="12303" name="Text Box 83"/>
            <p:cNvSpPr txBox="1">
              <a:spLocks noChangeArrowheads="1"/>
            </p:cNvSpPr>
            <p:nvPr/>
          </p:nvSpPr>
          <p:spPr bwMode="auto">
            <a:xfrm>
              <a:off x="2819400" y="2057400"/>
              <a:ext cx="165893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800"/>
                <a:t>Load iteration 1</a:t>
              </a:r>
            </a:p>
          </p:txBody>
        </p:sp>
        <p:sp>
          <p:nvSpPr>
            <p:cNvPr id="12304" name="Text Box 84"/>
            <p:cNvSpPr txBox="1">
              <a:spLocks noChangeArrowheads="1"/>
            </p:cNvSpPr>
            <p:nvPr/>
          </p:nvSpPr>
          <p:spPr bwMode="auto">
            <a:xfrm>
              <a:off x="1828800" y="228600"/>
              <a:ext cx="1524000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/>
                <a:t>Access direction in Kernel code</a:t>
              </a:r>
            </a:p>
          </p:txBody>
        </p:sp>
        <p:sp>
          <p:nvSpPr>
            <p:cNvPr id="12305" name="Line 85"/>
            <p:cNvSpPr>
              <a:spLocks noChangeShapeType="1"/>
            </p:cNvSpPr>
            <p:nvPr/>
          </p:nvSpPr>
          <p:spPr bwMode="auto">
            <a:xfrm flipV="1">
              <a:off x="1066800" y="3733800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86"/>
            <p:cNvSpPr>
              <a:spLocks noChangeShapeType="1"/>
            </p:cNvSpPr>
            <p:nvPr/>
          </p:nvSpPr>
          <p:spPr bwMode="auto">
            <a:xfrm flipV="1">
              <a:off x="1524000" y="2819400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87"/>
            <p:cNvSpPr>
              <a:spLocks noChangeShapeType="1"/>
            </p:cNvSpPr>
            <p:nvPr/>
          </p:nvSpPr>
          <p:spPr bwMode="auto">
            <a:xfrm flipV="1">
              <a:off x="5105400" y="2819400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88"/>
            <p:cNvSpPr>
              <a:spLocks noChangeShapeType="1"/>
            </p:cNvSpPr>
            <p:nvPr/>
          </p:nvSpPr>
          <p:spPr bwMode="auto">
            <a:xfrm flipV="1">
              <a:off x="6553200" y="3733800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89"/>
            <p:cNvSpPr>
              <a:spLocks noChangeShapeType="1"/>
            </p:cNvSpPr>
            <p:nvPr/>
          </p:nvSpPr>
          <p:spPr bwMode="auto">
            <a:xfrm flipV="1">
              <a:off x="2971800" y="3733800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90"/>
            <p:cNvSpPr>
              <a:spLocks noChangeShapeType="1"/>
            </p:cNvSpPr>
            <p:nvPr/>
          </p:nvSpPr>
          <p:spPr bwMode="auto">
            <a:xfrm flipV="1">
              <a:off x="3429000" y="2819400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91"/>
            <p:cNvSpPr>
              <a:spLocks noChangeShapeType="1"/>
            </p:cNvSpPr>
            <p:nvPr/>
          </p:nvSpPr>
          <p:spPr bwMode="auto">
            <a:xfrm flipV="1">
              <a:off x="7010400" y="2819400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92"/>
            <p:cNvSpPr>
              <a:spLocks noChangeShapeType="1"/>
            </p:cNvSpPr>
            <p:nvPr/>
          </p:nvSpPr>
          <p:spPr bwMode="auto">
            <a:xfrm flipV="1">
              <a:off x="4648200" y="3733800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Rectangle 93"/>
            <p:cNvSpPr>
              <a:spLocks noChangeArrowheads="1"/>
            </p:cNvSpPr>
            <p:nvPr/>
          </p:nvSpPr>
          <p:spPr bwMode="auto">
            <a:xfrm>
              <a:off x="838200" y="2971800"/>
              <a:ext cx="65532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Rectangle 94"/>
            <p:cNvSpPr>
              <a:spLocks noChangeArrowheads="1"/>
            </p:cNvSpPr>
            <p:nvPr/>
          </p:nvSpPr>
          <p:spPr bwMode="auto">
            <a:xfrm>
              <a:off x="1371600" y="2057400"/>
              <a:ext cx="64008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Text Box 95"/>
            <p:cNvSpPr txBox="1">
              <a:spLocks noChangeArrowheads="1"/>
            </p:cNvSpPr>
            <p:nvPr/>
          </p:nvSpPr>
          <p:spPr bwMode="auto">
            <a:xfrm>
              <a:off x="8153400" y="17526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/>
                <a:t>…</a:t>
              </a:r>
            </a:p>
          </p:txBody>
        </p:sp>
        <p:sp>
          <p:nvSpPr>
            <p:cNvPr id="12317" name="Rectangle 2"/>
            <p:cNvSpPr>
              <a:spLocks noChangeArrowheads="1"/>
            </p:cNvSpPr>
            <p:nvPr/>
          </p:nvSpPr>
          <p:spPr bwMode="auto">
            <a:xfrm>
              <a:off x="36576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Rectangle 3"/>
            <p:cNvSpPr>
              <a:spLocks noChangeArrowheads="1"/>
            </p:cNvSpPr>
            <p:nvPr/>
          </p:nvSpPr>
          <p:spPr bwMode="auto">
            <a:xfrm>
              <a:off x="41148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Rectangle 4"/>
            <p:cNvSpPr>
              <a:spLocks noChangeArrowheads="1"/>
            </p:cNvSpPr>
            <p:nvPr/>
          </p:nvSpPr>
          <p:spPr bwMode="auto">
            <a:xfrm>
              <a:off x="4572000" y="166688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0,2</a:t>
              </a:r>
            </a:p>
          </p:txBody>
        </p:sp>
        <p:sp>
          <p:nvSpPr>
            <p:cNvPr id="12320" name="Rectangle 5"/>
            <p:cNvSpPr>
              <a:spLocks noChangeArrowheads="1"/>
            </p:cNvSpPr>
            <p:nvPr/>
          </p:nvSpPr>
          <p:spPr bwMode="auto">
            <a:xfrm>
              <a:off x="41148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Rectangle 6"/>
            <p:cNvSpPr>
              <a:spLocks noChangeArrowheads="1"/>
            </p:cNvSpPr>
            <p:nvPr/>
          </p:nvSpPr>
          <p:spPr bwMode="auto">
            <a:xfrm>
              <a:off x="4114800" y="623888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12322" name="Rectangle 7"/>
            <p:cNvSpPr>
              <a:spLocks noChangeArrowheads="1"/>
            </p:cNvSpPr>
            <p:nvPr/>
          </p:nvSpPr>
          <p:spPr bwMode="auto">
            <a:xfrm>
              <a:off x="4114800" y="166688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0,1</a:t>
              </a:r>
            </a:p>
          </p:txBody>
        </p:sp>
        <p:sp>
          <p:nvSpPr>
            <p:cNvPr id="12323" name="Rectangle 8"/>
            <p:cNvSpPr>
              <a:spLocks noChangeArrowheads="1"/>
            </p:cNvSpPr>
            <p:nvPr/>
          </p:nvSpPr>
          <p:spPr bwMode="auto">
            <a:xfrm>
              <a:off x="3657600" y="166688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0,0</a:t>
              </a:r>
            </a:p>
          </p:txBody>
        </p:sp>
        <p:sp>
          <p:nvSpPr>
            <p:cNvPr id="12324" name="Rectangle 9"/>
            <p:cNvSpPr>
              <a:spLocks noChangeArrowheads="1"/>
            </p:cNvSpPr>
            <p:nvPr/>
          </p:nvSpPr>
          <p:spPr bwMode="auto">
            <a:xfrm>
              <a:off x="3657600" y="623888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1,0</a:t>
              </a:r>
            </a:p>
          </p:txBody>
        </p:sp>
        <p:sp>
          <p:nvSpPr>
            <p:cNvPr id="12325" name="Rectangle 10"/>
            <p:cNvSpPr>
              <a:spLocks noChangeArrowheads="1"/>
            </p:cNvSpPr>
            <p:nvPr/>
          </p:nvSpPr>
          <p:spPr bwMode="auto">
            <a:xfrm>
              <a:off x="36576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Rectangle 11"/>
            <p:cNvSpPr>
              <a:spLocks noChangeArrowheads="1"/>
            </p:cNvSpPr>
            <p:nvPr/>
          </p:nvSpPr>
          <p:spPr bwMode="auto">
            <a:xfrm>
              <a:off x="5029200" y="166688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0,3</a:t>
              </a:r>
            </a:p>
          </p:txBody>
        </p:sp>
        <p:sp>
          <p:nvSpPr>
            <p:cNvPr id="12327" name="Rectangle 12"/>
            <p:cNvSpPr>
              <a:spLocks noChangeArrowheads="1"/>
            </p:cNvSpPr>
            <p:nvPr/>
          </p:nvSpPr>
          <p:spPr bwMode="auto">
            <a:xfrm>
              <a:off x="45720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13"/>
            <p:cNvSpPr>
              <a:spLocks noChangeArrowheads="1"/>
            </p:cNvSpPr>
            <p:nvPr/>
          </p:nvSpPr>
          <p:spPr bwMode="auto">
            <a:xfrm>
              <a:off x="45720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14"/>
            <p:cNvSpPr>
              <a:spLocks noChangeArrowheads="1"/>
            </p:cNvSpPr>
            <p:nvPr/>
          </p:nvSpPr>
          <p:spPr bwMode="auto">
            <a:xfrm>
              <a:off x="4572000" y="623888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1,2</a:t>
              </a:r>
            </a:p>
          </p:txBody>
        </p:sp>
        <p:sp>
          <p:nvSpPr>
            <p:cNvPr id="12330" name="Rectangle 15"/>
            <p:cNvSpPr>
              <a:spLocks noChangeArrowheads="1"/>
            </p:cNvSpPr>
            <p:nvPr/>
          </p:nvSpPr>
          <p:spPr bwMode="auto">
            <a:xfrm>
              <a:off x="50292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Rectangle 16"/>
            <p:cNvSpPr>
              <a:spLocks noChangeArrowheads="1"/>
            </p:cNvSpPr>
            <p:nvPr/>
          </p:nvSpPr>
          <p:spPr bwMode="auto">
            <a:xfrm>
              <a:off x="50292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Rectangle 17"/>
            <p:cNvSpPr>
              <a:spLocks noChangeArrowheads="1"/>
            </p:cNvSpPr>
            <p:nvPr/>
          </p:nvSpPr>
          <p:spPr bwMode="auto">
            <a:xfrm>
              <a:off x="5029200" y="623888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1,3</a:t>
              </a:r>
            </a:p>
          </p:txBody>
        </p:sp>
        <p:sp>
          <p:nvSpPr>
            <p:cNvPr id="12333" name="Rectangle 43"/>
            <p:cNvSpPr>
              <a:spLocks noChangeArrowheads="1"/>
            </p:cNvSpPr>
            <p:nvPr/>
          </p:nvSpPr>
          <p:spPr bwMode="auto">
            <a:xfrm>
              <a:off x="36576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Rectangle 44"/>
            <p:cNvSpPr>
              <a:spLocks noChangeArrowheads="1"/>
            </p:cNvSpPr>
            <p:nvPr/>
          </p:nvSpPr>
          <p:spPr bwMode="auto">
            <a:xfrm>
              <a:off x="41148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Rectangle 45"/>
            <p:cNvSpPr>
              <a:spLocks noChangeArrowheads="1"/>
            </p:cNvSpPr>
            <p:nvPr/>
          </p:nvSpPr>
          <p:spPr bwMode="auto">
            <a:xfrm>
              <a:off x="45720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Rectangle 46"/>
            <p:cNvSpPr>
              <a:spLocks noChangeArrowheads="1"/>
            </p:cNvSpPr>
            <p:nvPr/>
          </p:nvSpPr>
          <p:spPr bwMode="auto">
            <a:xfrm>
              <a:off x="5029200" y="10810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Rectangle 47"/>
            <p:cNvSpPr>
              <a:spLocks noChangeArrowheads="1"/>
            </p:cNvSpPr>
            <p:nvPr/>
          </p:nvSpPr>
          <p:spPr bwMode="auto">
            <a:xfrm>
              <a:off x="4114800" y="1081088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2,1</a:t>
              </a:r>
            </a:p>
          </p:txBody>
        </p:sp>
        <p:sp>
          <p:nvSpPr>
            <p:cNvPr id="12338" name="Rectangle 48"/>
            <p:cNvSpPr>
              <a:spLocks noChangeArrowheads="1"/>
            </p:cNvSpPr>
            <p:nvPr/>
          </p:nvSpPr>
          <p:spPr bwMode="auto">
            <a:xfrm>
              <a:off x="3657600" y="1081088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2,0</a:t>
              </a:r>
            </a:p>
          </p:txBody>
        </p:sp>
        <p:sp>
          <p:nvSpPr>
            <p:cNvPr id="12339" name="Rectangle 49"/>
            <p:cNvSpPr>
              <a:spLocks noChangeArrowheads="1"/>
            </p:cNvSpPr>
            <p:nvPr/>
          </p:nvSpPr>
          <p:spPr bwMode="auto">
            <a:xfrm>
              <a:off x="4572000" y="1081088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2,2</a:t>
              </a:r>
            </a:p>
          </p:txBody>
        </p:sp>
        <p:sp>
          <p:nvSpPr>
            <p:cNvPr id="12340" name="Rectangle 50"/>
            <p:cNvSpPr>
              <a:spLocks noChangeArrowheads="1"/>
            </p:cNvSpPr>
            <p:nvPr/>
          </p:nvSpPr>
          <p:spPr bwMode="auto">
            <a:xfrm>
              <a:off x="5029200" y="1081088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2,3</a:t>
              </a:r>
            </a:p>
          </p:txBody>
        </p:sp>
        <p:sp>
          <p:nvSpPr>
            <p:cNvPr id="12341" name="Rectangle 51"/>
            <p:cNvSpPr>
              <a:spLocks noChangeArrowheads="1"/>
            </p:cNvSpPr>
            <p:nvPr/>
          </p:nvSpPr>
          <p:spPr bwMode="auto">
            <a:xfrm>
              <a:off x="36576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Rectangle 52"/>
            <p:cNvSpPr>
              <a:spLocks noChangeArrowheads="1"/>
            </p:cNvSpPr>
            <p:nvPr/>
          </p:nvSpPr>
          <p:spPr bwMode="auto">
            <a:xfrm>
              <a:off x="41148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53"/>
            <p:cNvSpPr>
              <a:spLocks noChangeArrowheads="1"/>
            </p:cNvSpPr>
            <p:nvPr/>
          </p:nvSpPr>
          <p:spPr bwMode="auto">
            <a:xfrm>
              <a:off x="45720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54"/>
            <p:cNvSpPr>
              <a:spLocks noChangeArrowheads="1"/>
            </p:cNvSpPr>
            <p:nvPr/>
          </p:nvSpPr>
          <p:spPr bwMode="auto">
            <a:xfrm>
              <a:off x="5029200" y="1538288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Rectangle 55"/>
            <p:cNvSpPr>
              <a:spLocks noChangeArrowheads="1"/>
            </p:cNvSpPr>
            <p:nvPr/>
          </p:nvSpPr>
          <p:spPr bwMode="auto">
            <a:xfrm>
              <a:off x="4114800" y="1538288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3,1</a:t>
              </a:r>
            </a:p>
          </p:txBody>
        </p:sp>
        <p:sp>
          <p:nvSpPr>
            <p:cNvPr id="12346" name="Rectangle 56"/>
            <p:cNvSpPr>
              <a:spLocks noChangeArrowheads="1"/>
            </p:cNvSpPr>
            <p:nvPr/>
          </p:nvSpPr>
          <p:spPr bwMode="auto">
            <a:xfrm>
              <a:off x="3657600" y="1538288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3,0</a:t>
              </a:r>
            </a:p>
          </p:txBody>
        </p:sp>
        <p:sp>
          <p:nvSpPr>
            <p:cNvPr id="12347" name="Rectangle 57"/>
            <p:cNvSpPr>
              <a:spLocks noChangeArrowheads="1"/>
            </p:cNvSpPr>
            <p:nvPr/>
          </p:nvSpPr>
          <p:spPr bwMode="auto">
            <a:xfrm>
              <a:off x="4572000" y="1538288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3,2</a:t>
              </a:r>
            </a:p>
          </p:txBody>
        </p:sp>
        <p:sp>
          <p:nvSpPr>
            <p:cNvPr id="12348" name="Rectangle 58"/>
            <p:cNvSpPr>
              <a:spLocks noChangeArrowheads="1"/>
            </p:cNvSpPr>
            <p:nvPr/>
          </p:nvSpPr>
          <p:spPr bwMode="auto">
            <a:xfrm>
              <a:off x="5029200" y="1538288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3,3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3411538" y="76200"/>
              <a:ext cx="2057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50" name="Rectangle 19"/>
            <p:cNvSpPr>
              <a:spLocks noChangeArrowheads="1"/>
            </p:cNvSpPr>
            <p:nvPr/>
          </p:nvSpPr>
          <p:spPr bwMode="auto">
            <a:xfrm>
              <a:off x="8382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1" name="Rectangle 20"/>
            <p:cNvSpPr>
              <a:spLocks noChangeArrowheads="1"/>
            </p:cNvSpPr>
            <p:nvPr/>
          </p:nvSpPr>
          <p:spPr bwMode="auto">
            <a:xfrm>
              <a:off x="12954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2" name="Rectangle 21"/>
            <p:cNvSpPr>
              <a:spLocks noChangeArrowheads="1"/>
            </p:cNvSpPr>
            <p:nvPr/>
          </p:nvSpPr>
          <p:spPr bwMode="auto">
            <a:xfrm>
              <a:off x="17526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3" name="Rectangle 22"/>
            <p:cNvSpPr>
              <a:spLocks noChangeArrowheads="1"/>
            </p:cNvSpPr>
            <p:nvPr/>
          </p:nvSpPr>
          <p:spPr bwMode="auto">
            <a:xfrm>
              <a:off x="22098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4" name="Rectangle 23"/>
            <p:cNvSpPr>
              <a:spLocks noChangeArrowheads="1"/>
            </p:cNvSpPr>
            <p:nvPr/>
          </p:nvSpPr>
          <p:spPr bwMode="auto">
            <a:xfrm>
              <a:off x="26670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5" name="Rectangle 24"/>
            <p:cNvSpPr>
              <a:spLocks noChangeArrowheads="1"/>
            </p:cNvSpPr>
            <p:nvPr/>
          </p:nvSpPr>
          <p:spPr bwMode="auto">
            <a:xfrm>
              <a:off x="31242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6" name="Rectangle 25"/>
            <p:cNvSpPr>
              <a:spLocks noChangeArrowheads="1"/>
            </p:cNvSpPr>
            <p:nvPr/>
          </p:nvSpPr>
          <p:spPr bwMode="auto">
            <a:xfrm>
              <a:off x="35814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7" name="Rectangle 26"/>
            <p:cNvSpPr>
              <a:spLocks noChangeArrowheads="1"/>
            </p:cNvSpPr>
            <p:nvPr/>
          </p:nvSpPr>
          <p:spPr bwMode="auto">
            <a:xfrm>
              <a:off x="40386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8" name="Rectangle 27"/>
            <p:cNvSpPr>
              <a:spLocks noChangeArrowheads="1"/>
            </p:cNvSpPr>
            <p:nvPr/>
          </p:nvSpPr>
          <p:spPr bwMode="auto">
            <a:xfrm>
              <a:off x="44958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9" name="Rectangle 28"/>
            <p:cNvSpPr>
              <a:spLocks noChangeArrowheads="1"/>
            </p:cNvSpPr>
            <p:nvPr/>
          </p:nvSpPr>
          <p:spPr bwMode="auto">
            <a:xfrm>
              <a:off x="49530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0" name="Rectangle 29"/>
            <p:cNvSpPr>
              <a:spLocks noChangeArrowheads="1"/>
            </p:cNvSpPr>
            <p:nvPr/>
          </p:nvSpPr>
          <p:spPr bwMode="auto">
            <a:xfrm>
              <a:off x="54102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1" name="Rectangle 30"/>
            <p:cNvSpPr>
              <a:spLocks noChangeArrowheads="1"/>
            </p:cNvSpPr>
            <p:nvPr/>
          </p:nvSpPr>
          <p:spPr bwMode="auto">
            <a:xfrm>
              <a:off x="58674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62" name="Rectangle 31"/>
            <p:cNvSpPr>
              <a:spLocks noChangeArrowheads="1"/>
            </p:cNvSpPr>
            <p:nvPr/>
          </p:nvSpPr>
          <p:spPr bwMode="auto">
            <a:xfrm>
              <a:off x="1752600" y="45720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0,2</a:t>
              </a:r>
            </a:p>
          </p:txBody>
        </p:sp>
        <p:sp>
          <p:nvSpPr>
            <p:cNvPr id="12363" name="Rectangle 32"/>
            <p:cNvSpPr>
              <a:spLocks noChangeArrowheads="1"/>
            </p:cNvSpPr>
            <p:nvPr/>
          </p:nvSpPr>
          <p:spPr bwMode="auto">
            <a:xfrm>
              <a:off x="1295400" y="45720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0,1</a:t>
              </a:r>
            </a:p>
          </p:txBody>
        </p:sp>
        <p:sp>
          <p:nvSpPr>
            <p:cNvPr id="12364" name="Rectangle 33"/>
            <p:cNvSpPr>
              <a:spLocks noChangeArrowheads="1"/>
            </p:cNvSpPr>
            <p:nvPr/>
          </p:nvSpPr>
          <p:spPr bwMode="auto">
            <a:xfrm>
              <a:off x="838200" y="45720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0,0</a:t>
              </a:r>
            </a:p>
          </p:txBody>
        </p:sp>
        <p:sp>
          <p:nvSpPr>
            <p:cNvPr id="12365" name="Rectangle 34"/>
            <p:cNvSpPr>
              <a:spLocks noChangeArrowheads="1"/>
            </p:cNvSpPr>
            <p:nvPr/>
          </p:nvSpPr>
          <p:spPr bwMode="auto">
            <a:xfrm>
              <a:off x="2209800" y="4572000"/>
              <a:ext cx="4572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M</a:t>
              </a:r>
              <a:r>
                <a:rPr lang="en-US" sz="1600" baseline="-25000"/>
                <a:t>0,3</a:t>
              </a:r>
            </a:p>
          </p:txBody>
        </p:sp>
        <p:sp>
          <p:nvSpPr>
            <p:cNvPr id="12366" name="Rectangle 35"/>
            <p:cNvSpPr>
              <a:spLocks noChangeArrowheads="1"/>
            </p:cNvSpPr>
            <p:nvPr/>
          </p:nvSpPr>
          <p:spPr bwMode="auto">
            <a:xfrm>
              <a:off x="3124200" y="45720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12367" name="Rectangle 36"/>
            <p:cNvSpPr>
              <a:spLocks noChangeArrowheads="1"/>
            </p:cNvSpPr>
            <p:nvPr/>
          </p:nvSpPr>
          <p:spPr bwMode="auto">
            <a:xfrm>
              <a:off x="2667000" y="45720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1,0</a:t>
              </a:r>
            </a:p>
          </p:txBody>
        </p:sp>
        <p:sp>
          <p:nvSpPr>
            <p:cNvPr id="12368" name="Rectangle 37"/>
            <p:cNvSpPr>
              <a:spLocks noChangeArrowheads="1"/>
            </p:cNvSpPr>
            <p:nvPr/>
          </p:nvSpPr>
          <p:spPr bwMode="auto">
            <a:xfrm>
              <a:off x="3581400" y="45720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1,2</a:t>
              </a:r>
            </a:p>
          </p:txBody>
        </p:sp>
        <p:sp>
          <p:nvSpPr>
            <p:cNvPr id="12369" name="Rectangle 38"/>
            <p:cNvSpPr>
              <a:spLocks noChangeArrowheads="1"/>
            </p:cNvSpPr>
            <p:nvPr/>
          </p:nvSpPr>
          <p:spPr bwMode="auto">
            <a:xfrm>
              <a:off x="4038600" y="4572000"/>
              <a:ext cx="457200" cy="4572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1,3</a:t>
              </a:r>
            </a:p>
          </p:txBody>
        </p:sp>
        <p:sp>
          <p:nvSpPr>
            <p:cNvPr id="12370" name="Rectangle 39"/>
            <p:cNvSpPr>
              <a:spLocks noChangeArrowheads="1"/>
            </p:cNvSpPr>
            <p:nvPr/>
          </p:nvSpPr>
          <p:spPr bwMode="auto">
            <a:xfrm>
              <a:off x="4953000" y="45720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2,1</a:t>
              </a:r>
            </a:p>
          </p:txBody>
        </p:sp>
        <p:sp>
          <p:nvSpPr>
            <p:cNvPr id="12371" name="Rectangle 40"/>
            <p:cNvSpPr>
              <a:spLocks noChangeArrowheads="1"/>
            </p:cNvSpPr>
            <p:nvPr/>
          </p:nvSpPr>
          <p:spPr bwMode="auto">
            <a:xfrm>
              <a:off x="4495800" y="45720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2,0</a:t>
              </a:r>
            </a:p>
          </p:txBody>
        </p:sp>
        <p:sp>
          <p:nvSpPr>
            <p:cNvPr id="12372" name="Rectangle 41"/>
            <p:cNvSpPr>
              <a:spLocks noChangeArrowheads="1"/>
            </p:cNvSpPr>
            <p:nvPr/>
          </p:nvSpPr>
          <p:spPr bwMode="auto">
            <a:xfrm>
              <a:off x="5410200" y="45720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2,2</a:t>
              </a:r>
            </a:p>
          </p:txBody>
        </p:sp>
        <p:sp>
          <p:nvSpPr>
            <p:cNvPr id="12373" name="Rectangle 42"/>
            <p:cNvSpPr>
              <a:spLocks noChangeArrowheads="1"/>
            </p:cNvSpPr>
            <p:nvPr/>
          </p:nvSpPr>
          <p:spPr bwMode="auto">
            <a:xfrm>
              <a:off x="5867400" y="4572000"/>
              <a:ext cx="457200" cy="4572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2,3</a:t>
              </a:r>
            </a:p>
          </p:txBody>
        </p:sp>
        <p:sp>
          <p:nvSpPr>
            <p:cNvPr id="12374" name="Rectangle 59"/>
            <p:cNvSpPr>
              <a:spLocks noChangeArrowheads="1"/>
            </p:cNvSpPr>
            <p:nvPr/>
          </p:nvSpPr>
          <p:spPr bwMode="auto">
            <a:xfrm>
              <a:off x="63246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5" name="Rectangle 60"/>
            <p:cNvSpPr>
              <a:spLocks noChangeArrowheads="1"/>
            </p:cNvSpPr>
            <p:nvPr/>
          </p:nvSpPr>
          <p:spPr bwMode="auto">
            <a:xfrm>
              <a:off x="67818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6" name="Rectangle 61"/>
            <p:cNvSpPr>
              <a:spLocks noChangeArrowheads="1"/>
            </p:cNvSpPr>
            <p:nvPr/>
          </p:nvSpPr>
          <p:spPr bwMode="auto">
            <a:xfrm>
              <a:off x="72390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7" name="Rectangle 62"/>
            <p:cNvSpPr>
              <a:spLocks noChangeArrowheads="1"/>
            </p:cNvSpPr>
            <p:nvPr/>
          </p:nvSpPr>
          <p:spPr bwMode="auto">
            <a:xfrm>
              <a:off x="76962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8" name="Rectangle 63"/>
            <p:cNvSpPr>
              <a:spLocks noChangeArrowheads="1"/>
            </p:cNvSpPr>
            <p:nvPr/>
          </p:nvSpPr>
          <p:spPr bwMode="auto">
            <a:xfrm>
              <a:off x="63246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9" name="Rectangle 64"/>
            <p:cNvSpPr>
              <a:spLocks noChangeArrowheads="1"/>
            </p:cNvSpPr>
            <p:nvPr/>
          </p:nvSpPr>
          <p:spPr bwMode="auto">
            <a:xfrm>
              <a:off x="67818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0" name="Rectangle 65"/>
            <p:cNvSpPr>
              <a:spLocks noChangeArrowheads="1"/>
            </p:cNvSpPr>
            <p:nvPr/>
          </p:nvSpPr>
          <p:spPr bwMode="auto">
            <a:xfrm>
              <a:off x="72390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Rectangle 66"/>
            <p:cNvSpPr>
              <a:spLocks noChangeArrowheads="1"/>
            </p:cNvSpPr>
            <p:nvPr/>
          </p:nvSpPr>
          <p:spPr bwMode="auto">
            <a:xfrm>
              <a:off x="7696200" y="4572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2" name="Rectangle 67"/>
            <p:cNvSpPr>
              <a:spLocks noChangeArrowheads="1"/>
            </p:cNvSpPr>
            <p:nvPr/>
          </p:nvSpPr>
          <p:spPr bwMode="auto">
            <a:xfrm>
              <a:off x="6781800" y="45720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3,1</a:t>
              </a:r>
            </a:p>
          </p:txBody>
        </p:sp>
        <p:sp>
          <p:nvSpPr>
            <p:cNvPr id="12383" name="Rectangle 68"/>
            <p:cNvSpPr>
              <a:spLocks noChangeArrowheads="1"/>
            </p:cNvSpPr>
            <p:nvPr/>
          </p:nvSpPr>
          <p:spPr bwMode="auto">
            <a:xfrm>
              <a:off x="6324600" y="45720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3,0</a:t>
              </a:r>
            </a:p>
          </p:txBody>
        </p:sp>
        <p:sp>
          <p:nvSpPr>
            <p:cNvPr id="12384" name="Rectangle 69"/>
            <p:cNvSpPr>
              <a:spLocks noChangeArrowheads="1"/>
            </p:cNvSpPr>
            <p:nvPr/>
          </p:nvSpPr>
          <p:spPr bwMode="auto">
            <a:xfrm>
              <a:off x="7239000" y="45720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3,2</a:t>
              </a:r>
            </a:p>
          </p:txBody>
        </p:sp>
        <p:sp>
          <p:nvSpPr>
            <p:cNvPr id="12385" name="Rectangle 70"/>
            <p:cNvSpPr>
              <a:spLocks noChangeArrowheads="1"/>
            </p:cNvSpPr>
            <p:nvPr/>
          </p:nvSpPr>
          <p:spPr bwMode="auto">
            <a:xfrm>
              <a:off x="7696200" y="4572000"/>
              <a:ext cx="457200" cy="457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bg1"/>
                  </a:solidFill>
                </a:rPr>
                <a:t>M</a:t>
              </a:r>
              <a:r>
                <a:rPr lang="en-US" sz="1600" baseline="-25000">
                  <a:solidFill>
                    <a:schemeClr val="bg1"/>
                  </a:solidFill>
                </a:rPr>
                <a:t>3,3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629275" y="2484437"/>
            <a:ext cx="2770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M[Row*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Width+k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0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9A0C98-5BDB-4258-B40B-F1E7E9DCCCD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3315" name="Group 1"/>
          <p:cNvGrpSpPr>
            <a:grpSpLocks/>
          </p:cNvGrpSpPr>
          <p:nvPr/>
        </p:nvGrpSpPr>
        <p:grpSpPr bwMode="auto">
          <a:xfrm>
            <a:off x="762000" y="-349250"/>
            <a:ext cx="7847013" cy="5835650"/>
            <a:chOff x="762000" y="-573088"/>
            <a:chExt cx="7847013" cy="5835353"/>
          </a:xfrm>
        </p:grpSpPr>
        <p:sp>
          <p:nvSpPr>
            <p:cNvPr id="13316" name="Line 3"/>
            <p:cNvSpPr>
              <a:spLocks noChangeShapeType="1"/>
            </p:cNvSpPr>
            <p:nvPr/>
          </p:nvSpPr>
          <p:spPr bwMode="auto">
            <a:xfrm>
              <a:off x="6742113" y="-573088"/>
              <a:ext cx="0" cy="56388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7" name="AutoShape 4"/>
            <p:cNvSpPr>
              <a:spLocks noChangeAspect="1" noChangeArrowheads="1" noTextEdit="1"/>
            </p:cNvSpPr>
            <p:nvPr/>
          </p:nvSpPr>
          <p:spPr bwMode="auto">
            <a:xfrm>
              <a:off x="976313" y="212725"/>
              <a:ext cx="7632700" cy="457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8" name="Freeform 5"/>
            <p:cNvSpPr>
              <a:spLocks/>
            </p:cNvSpPr>
            <p:nvPr/>
          </p:nvSpPr>
          <p:spPr bwMode="auto">
            <a:xfrm>
              <a:off x="2057400" y="228600"/>
              <a:ext cx="2143125" cy="1974850"/>
            </a:xfrm>
            <a:custGeom>
              <a:avLst/>
              <a:gdLst>
                <a:gd name="T0" fmla="*/ 0 w 1350"/>
                <a:gd name="T1" fmla="*/ 0 h 1244"/>
                <a:gd name="T2" fmla="*/ 0 w 1350"/>
                <a:gd name="T3" fmla="*/ 2147483647 h 1244"/>
                <a:gd name="T4" fmla="*/ 2147483647 w 1350"/>
                <a:gd name="T5" fmla="*/ 2147483647 h 1244"/>
                <a:gd name="T6" fmla="*/ 2147483647 w 1350"/>
                <a:gd name="T7" fmla="*/ 0 h 1244"/>
                <a:gd name="T8" fmla="*/ 0 w 1350"/>
                <a:gd name="T9" fmla="*/ 0 h 1244"/>
                <a:gd name="T10" fmla="*/ 0 w 1350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0" h="1244">
                  <a:moveTo>
                    <a:pt x="0" y="0"/>
                  </a:moveTo>
                  <a:lnTo>
                    <a:pt x="0" y="1244"/>
                  </a:lnTo>
                  <a:lnTo>
                    <a:pt x="1350" y="1244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Rectangle 6"/>
            <p:cNvSpPr>
              <a:spLocks noChangeArrowheads="1"/>
            </p:cNvSpPr>
            <p:nvPr/>
          </p:nvSpPr>
          <p:spPr bwMode="auto">
            <a:xfrm>
              <a:off x="2057400" y="228600"/>
              <a:ext cx="2143125" cy="1974850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Rectangle 7"/>
            <p:cNvSpPr>
              <a:spLocks noChangeArrowheads="1"/>
            </p:cNvSpPr>
            <p:nvPr/>
          </p:nvSpPr>
          <p:spPr bwMode="auto">
            <a:xfrm>
              <a:off x="2184400" y="284163"/>
              <a:ext cx="257175" cy="15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FFFFFF"/>
                  </a:solidFill>
                  <a:latin typeface="Arial" charset="0"/>
                </a:rPr>
                <a:t>d_M</a:t>
              </a:r>
              <a:endParaRPr lang="en-US"/>
            </a:p>
          </p:txBody>
        </p:sp>
        <p:sp>
          <p:nvSpPr>
            <p:cNvPr id="13321" name="Freeform 8"/>
            <p:cNvSpPr>
              <a:spLocks/>
            </p:cNvSpPr>
            <p:nvPr/>
          </p:nvSpPr>
          <p:spPr bwMode="auto">
            <a:xfrm>
              <a:off x="4521200" y="231775"/>
              <a:ext cx="2144713" cy="1971675"/>
            </a:xfrm>
            <a:custGeom>
              <a:avLst/>
              <a:gdLst>
                <a:gd name="T0" fmla="*/ 0 w 1351"/>
                <a:gd name="T1" fmla="*/ 0 h 1242"/>
                <a:gd name="T2" fmla="*/ 0 w 1351"/>
                <a:gd name="T3" fmla="*/ 2147483647 h 1242"/>
                <a:gd name="T4" fmla="*/ 2147483647 w 1351"/>
                <a:gd name="T5" fmla="*/ 2147483647 h 1242"/>
                <a:gd name="T6" fmla="*/ 2147483647 w 1351"/>
                <a:gd name="T7" fmla="*/ 0 h 1242"/>
                <a:gd name="T8" fmla="*/ 0 w 1351"/>
                <a:gd name="T9" fmla="*/ 0 h 1242"/>
                <a:gd name="T10" fmla="*/ 0 w 1351"/>
                <a:gd name="T11" fmla="*/ 0 h 1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1" h="1242">
                  <a:moveTo>
                    <a:pt x="0" y="0"/>
                  </a:moveTo>
                  <a:lnTo>
                    <a:pt x="0" y="1242"/>
                  </a:lnTo>
                  <a:lnTo>
                    <a:pt x="1351" y="1242"/>
                  </a:lnTo>
                  <a:lnTo>
                    <a:pt x="1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Rectangle 9"/>
            <p:cNvSpPr>
              <a:spLocks noChangeArrowheads="1"/>
            </p:cNvSpPr>
            <p:nvPr/>
          </p:nvSpPr>
          <p:spPr bwMode="auto">
            <a:xfrm>
              <a:off x="4521200" y="231775"/>
              <a:ext cx="2144713" cy="1971675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Rectangle 10"/>
            <p:cNvSpPr>
              <a:spLocks noChangeArrowheads="1"/>
            </p:cNvSpPr>
            <p:nvPr/>
          </p:nvSpPr>
          <p:spPr bwMode="auto">
            <a:xfrm>
              <a:off x="4649788" y="290513"/>
              <a:ext cx="241300" cy="15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FFFFFF"/>
                  </a:solidFill>
                  <a:latin typeface="Arial" charset="0"/>
                </a:rPr>
                <a:t>d_N</a:t>
              </a:r>
              <a:endParaRPr lang="en-US"/>
            </a:p>
          </p:txBody>
        </p:sp>
        <p:sp>
          <p:nvSpPr>
            <p:cNvPr id="13324" name="Freeform 11"/>
            <p:cNvSpPr>
              <a:spLocks/>
            </p:cNvSpPr>
            <p:nvPr/>
          </p:nvSpPr>
          <p:spPr bwMode="auto">
            <a:xfrm>
              <a:off x="5700713" y="228600"/>
              <a:ext cx="53975" cy="1974850"/>
            </a:xfrm>
            <a:custGeom>
              <a:avLst/>
              <a:gdLst>
                <a:gd name="T0" fmla="*/ 0 w 34"/>
                <a:gd name="T1" fmla="*/ 0 h 1244"/>
                <a:gd name="T2" fmla="*/ 0 w 34"/>
                <a:gd name="T3" fmla="*/ 2147483647 h 1244"/>
                <a:gd name="T4" fmla="*/ 2147483647 w 34"/>
                <a:gd name="T5" fmla="*/ 2147483647 h 1244"/>
                <a:gd name="T6" fmla="*/ 2147483647 w 34"/>
                <a:gd name="T7" fmla="*/ 0 h 1244"/>
                <a:gd name="T8" fmla="*/ 0 w 34"/>
                <a:gd name="T9" fmla="*/ 0 h 1244"/>
                <a:gd name="T10" fmla="*/ 0 w 34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1244">
                  <a:moveTo>
                    <a:pt x="0" y="0"/>
                  </a:moveTo>
                  <a:lnTo>
                    <a:pt x="0" y="1244"/>
                  </a:lnTo>
                  <a:lnTo>
                    <a:pt x="34" y="1244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Freeform 12"/>
            <p:cNvSpPr>
              <a:spLocks/>
            </p:cNvSpPr>
            <p:nvPr/>
          </p:nvSpPr>
          <p:spPr bwMode="auto">
            <a:xfrm>
              <a:off x="2057400" y="1414463"/>
              <a:ext cx="2143125" cy="47625"/>
            </a:xfrm>
            <a:custGeom>
              <a:avLst/>
              <a:gdLst>
                <a:gd name="T0" fmla="*/ 0 w 1350"/>
                <a:gd name="T1" fmla="*/ 0 h 30"/>
                <a:gd name="T2" fmla="*/ 0 w 1350"/>
                <a:gd name="T3" fmla="*/ 2147483647 h 30"/>
                <a:gd name="T4" fmla="*/ 2147483647 w 1350"/>
                <a:gd name="T5" fmla="*/ 2147483647 h 30"/>
                <a:gd name="T6" fmla="*/ 2147483647 w 1350"/>
                <a:gd name="T7" fmla="*/ 0 h 30"/>
                <a:gd name="T8" fmla="*/ 0 w 1350"/>
                <a:gd name="T9" fmla="*/ 0 h 30"/>
                <a:gd name="T10" fmla="*/ 0 w 1350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0" h="30">
                  <a:moveTo>
                    <a:pt x="0" y="0"/>
                  </a:moveTo>
                  <a:lnTo>
                    <a:pt x="0" y="30"/>
                  </a:lnTo>
                  <a:lnTo>
                    <a:pt x="1350" y="30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Freeform 13"/>
            <p:cNvSpPr>
              <a:spLocks noEditPoints="1"/>
            </p:cNvSpPr>
            <p:nvPr/>
          </p:nvSpPr>
          <p:spPr bwMode="auto">
            <a:xfrm>
              <a:off x="6515100" y="228600"/>
              <a:ext cx="69850" cy="1974850"/>
            </a:xfrm>
            <a:custGeom>
              <a:avLst/>
              <a:gdLst>
                <a:gd name="T0" fmla="*/ 2147483647 w 158"/>
                <a:gd name="T1" fmla="*/ 2147483647 h 4800"/>
                <a:gd name="T2" fmla="*/ 2147483647 w 158"/>
                <a:gd name="T3" fmla="*/ 2147483647 h 4800"/>
                <a:gd name="T4" fmla="*/ 2147483647 w 158"/>
                <a:gd name="T5" fmla="*/ 2147483647 h 4800"/>
                <a:gd name="T6" fmla="*/ 2147483647 w 158"/>
                <a:gd name="T7" fmla="*/ 2147483647 h 4800"/>
                <a:gd name="T8" fmla="*/ 2147483647 w 158"/>
                <a:gd name="T9" fmla="*/ 2147483647 h 4800"/>
                <a:gd name="T10" fmla="*/ 2147483647 w 158"/>
                <a:gd name="T11" fmla="*/ 2147483647 h 4800"/>
                <a:gd name="T12" fmla="*/ 2147483647 w 158"/>
                <a:gd name="T13" fmla="*/ 2147483647 h 4800"/>
                <a:gd name="T14" fmla="*/ 2147483647 w 158"/>
                <a:gd name="T15" fmla="*/ 2147483647 h 4800"/>
                <a:gd name="T16" fmla="*/ 2147483647 w 158"/>
                <a:gd name="T17" fmla="*/ 2147483647 h 4800"/>
                <a:gd name="T18" fmla="*/ 2147483647 w 158"/>
                <a:gd name="T19" fmla="*/ 2147483647 h 4800"/>
                <a:gd name="T20" fmla="*/ 2147483647 w 158"/>
                <a:gd name="T21" fmla="*/ 2147483647 h 4800"/>
                <a:gd name="T22" fmla="*/ 0 w 158"/>
                <a:gd name="T23" fmla="*/ 2147483647 h 4800"/>
                <a:gd name="T24" fmla="*/ 2147483647 w 158"/>
                <a:gd name="T25" fmla="*/ 0 h 4800"/>
                <a:gd name="T26" fmla="*/ 2147483647 w 158"/>
                <a:gd name="T27" fmla="*/ 2147483647 h 4800"/>
                <a:gd name="T28" fmla="*/ 0 w 158"/>
                <a:gd name="T29" fmla="*/ 2147483647 h 48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4800">
                  <a:moveTo>
                    <a:pt x="71" y="4676"/>
                  </a:moveTo>
                  <a:lnTo>
                    <a:pt x="62" y="126"/>
                  </a:lnTo>
                  <a:cubicBezTo>
                    <a:pt x="62" y="119"/>
                    <a:pt x="68" y="113"/>
                    <a:pt x="75" y="113"/>
                  </a:cubicBezTo>
                  <a:cubicBezTo>
                    <a:pt x="81" y="113"/>
                    <a:pt x="87" y="119"/>
                    <a:pt x="87" y="126"/>
                  </a:cubicBezTo>
                  <a:lnTo>
                    <a:pt x="96" y="4675"/>
                  </a:lnTo>
                  <a:cubicBezTo>
                    <a:pt x="96" y="4683"/>
                    <a:pt x="90" y="4688"/>
                    <a:pt x="84" y="4688"/>
                  </a:cubicBezTo>
                  <a:cubicBezTo>
                    <a:pt x="77" y="4688"/>
                    <a:pt x="71" y="4683"/>
                    <a:pt x="71" y="4676"/>
                  </a:cubicBezTo>
                  <a:close/>
                  <a:moveTo>
                    <a:pt x="158" y="4650"/>
                  </a:moveTo>
                  <a:lnTo>
                    <a:pt x="84" y="4800"/>
                  </a:lnTo>
                  <a:lnTo>
                    <a:pt x="9" y="4650"/>
                  </a:lnTo>
                  <a:lnTo>
                    <a:pt x="158" y="4650"/>
                  </a:lnTo>
                  <a:close/>
                  <a:moveTo>
                    <a:pt x="0" y="150"/>
                  </a:moveTo>
                  <a:lnTo>
                    <a:pt x="75" y="0"/>
                  </a:lnTo>
                  <a:lnTo>
                    <a:pt x="149" y="15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Freeform 14"/>
            <p:cNvSpPr>
              <a:spLocks noEditPoints="1"/>
            </p:cNvSpPr>
            <p:nvPr/>
          </p:nvSpPr>
          <p:spPr bwMode="auto">
            <a:xfrm>
              <a:off x="6515100" y="228600"/>
              <a:ext cx="69850" cy="1974850"/>
            </a:xfrm>
            <a:custGeom>
              <a:avLst/>
              <a:gdLst>
                <a:gd name="T0" fmla="*/ 2147483647 w 158"/>
                <a:gd name="T1" fmla="*/ 2147483647 h 4800"/>
                <a:gd name="T2" fmla="*/ 2147483647 w 158"/>
                <a:gd name="T3" fmla="*/ 2147483647 h 4800"/>
                <a:gd name="T4" fmla="*/ 2147483647 w 158"/>
                <a:gd name="T5" fmla="*/ 2147483647 h 4800"/>
                <a:gd name="T6" fmla="*/ 2147483647 w 158"/>
                <a:gd name="T7" fmla="*/ 2147483647 h 4800"/>
                <a:gd name="T8" fmla="*/ 2147483647 w 158"/>
                <a:gd name="T9" fmla="*/ 2147483647 h 4800"/>
                <a:gd name="T10" fmla="*/ 2147483647 w 158"/>
                <a:gd name="T11" fmla="*/ 2147483647 h 4800"/>
                <a:gd name="T12" fmla="*/ 2147483647 w 158"/>
                <a:gd name="T13" fmla="*/ 2147483647 h 4800"/>
                <a:gd name="T14" fmla="*/ 2147483647 w 158"/>
                <a:gd name="T15" fmla="*/ 2147483647 h 4800"/>
                <a:gd name="T16" fmla="*/ 2147483647 w 158"/>
                <a:gd name="T17" fmla="*/ 2147483647 h 4800"/>
                <a:gd name="T18" fmla="*/ 2147483647 w 158"/>
                <a:gd name="T19" fmla="*/ 2147483647 h 4800"/>
                <a:gd name="T20" fmla="*/ 2147483647 w 158"/>
                <a:gd name="T21" fmla="*/ 2147483647 h 4800"/>
                <a:gd name="T22" fmla="*/ 0 w 158"/>
                <a:gd name="T23" fmla="*/ 2147483647 h 4800"/>
                <a:gd name="T24" fmla="*/ 2147483647 w 158"/>
                <a:gd name="T25" fmla="*/ 0 h 4800"/>
                <a:gd name="T26" fmla="*/ 2147483647 w 158"/>
                <a:gd name="T27" fmla="*/ 2147483647 h 4800"/>
                <a:gd name="T28" fmla="*/ 0 w 158"/>
                <a:gd name="T29" fmla="*/ 2147483647 h 48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4800">
                  <a:moveTo>
                    <a:pt x="71" y="4676"/>
                  </a:moveTo>
                  <a:lnTo>
                    <a:pt x="62" y="126"/>
                  </a:lnTo>
                  <a:cubicBezTo>
                    <a:pt x="62" y="119"/>
                    <a:pt x="68" y="113"/>
                    <a:pt x="75" y="113"/>
                  </a:cubicBezTo>
                  <a:cubicBezTo>
                    <a:pt x="81" y="113"/>
                    <a:pt x="87" y="119"/>
                    <a:pt x="87" y="126"/>
                  </a:cubicBezTo>
                  <a:lnTo>
                    <a:pt x="96" y="4675"/>
                  </a:lnTo>
                  <a:cubicBezTo>
                    <a:pt x="96" y="4683"/>
                    <a:pt x="90" y="4688"/>
                    <a:pt x="84" y="4688"/>
                  </a:cubicBezTo>
                  <a:cubicBezTo>
                    <a:pt x="77" y="4688"/>
                    <a:pt x="71" y="4683"/>
                    <a:pt x="71" y="4676"/>
                  </a:cubicBezTo>
                  <a:close/>
                  <a:moveTo>
                    <a:pt x="158" y="4650"/>
                  </a:moveTo>
                  <a:lnTo>
                    <a:pt x="84" y="4800"/>
                  </a:lnTo>
                  <a:lnTo>
                    <a:pt x="9" y="4650"/>
                  </a:lnTo>
                  <a:lnTo>
                    <a:pt x="158" y="4650"/>
                  </a:lnTo>
                  <a:close/>
                  <a:moveTo>
                    <a:pt x="0" y="150"/>
                  </a:moveTo>
                  <a:lnTo>
                    <a:pt x="75" y="0"/>
                  </a:lnTo>
                  <a:lnTo>
                    <a:pt x="149" y="150"/>
                  </a:lnTo>
                  <a:lnTo>
                    <a:pt x="0" y="150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Freeform 15"/>
            <p:cNvSpPr>
              <a:spLocks noEditPoints="1"/>
            </p:cNvSpPr>
            <p:nvPr/>
          </p:nvSpPr>
          <p:spPr bwMode="auto">
            <a:xfrm>
              <a:off x="2055813" y="2120900"/>
              <a:ext cx="2144712" cy="68263"/>
            </a:xfrm>
            <a:custGeom>
              <a:avLst/>
              <a:gdLst>
                <a:gd name="T0" fmla="*/ 2147483647 w 4800"/>
                <a:gd name="T1" fmla="*/ 2147483647 h 164"/>
                <a:gd name="T2" fmla="*/ 2147483647 w 4800"/>
                <a:gd name="T3" fmla="*/ 2147483647 h 164"/>
                <a:gd name="T4" fmla="*/ 2147483647 w 4800"/>
                <a:gd name="T5" fmla="*/ 2147483647 h 164"/>
                <a:gd name="T6" fmla="*/ 2147483647 w 4800"/>
                <a:gd name="T7" fmla="*/ 2147483647 h 164"/>
                <a:gd name="T8" fmla="*/ 2147483647 w 4800"/>
                <a:gd name="T9" fmla="*/ 2147483647 h 164"/>
                <a:gd name="T10" fmla="*/ 2147483647 w 4800"/>
                <a:gd name="T11" fmla="*/ 2147483647 h 164"/>
                <a:gd name="T12" fmla="*/ 2147483647 w 4800"/>
                <a:gd name="T13" fmla="*/ 2147483647 h 164"/>
                <a:gd name="T14" fmla="*/ 2147483647 w 4800"/>
                <a:gd name="T15" fmla="*/ 2147483647 h 164"/>
                <a:gd name="T16" fmla="*/ 2147483647 w 4800"/>
                <a:gd name="T17" fmla="*/ 2147483647 h 164"/>
                <a:gd name="T18" fmla="*/ 2147483647 w 4800"/>
                <a:gd name="T19" fmla="*/ 2147483647 h 164"/>
                <a:gd name="T20" fmla="*/ 2147483647 w 4800"/>
                <a:gd name="T21" fmla="*/ 2147483647 h 164"/>
                <a:gd name="T22" fmla="*/ 2147483647 w 4800"/>
                <a:gd name="T23" fmla="*/ 2147483647 h 164"/>
                <a:gd name="T24" fmla="*/ 0 w 4800"/>
                <a:gd name="T25" fmla="*/ 2147483647 h 164"/>
                <a:gd name="T26" fmla="*/ 2147483647 w 4800"/>
                <a:gd name="T27" fmla="*/ 0 h 164"/>
                <a:gd name="T28" fmla="*/ 2147483647 w 4800"/>
                <a:gd name="T29" fmla="*/ 2147483647 h 1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00" h="164">
                  <a:moveTo>
                    <a:pt x="4669" y="97"/>
                  </a:moveTo>
                  <a:lnTo>
                    <a:pt x="132" y="94"/>
                  </a:lnTo>
                  <a:cubicBezTo>
                    <a:pt x="125" y="94"/>
                    <a:pt x="119" y="88"/>
                    <a:pt x="119" y="80"/>
                  </a:cubicBezTo>
                  <a:cubicBezTo>
                    <a:pt x="119" y="73"/>
                    <a:pt x="125" y="67"/>
                    <a:pt x="132" y="67"/>
                  </a:cubicBezTo>
                  <a:lnTo>
                    <a:pt x="4669" y="70"/>
                  </a:lnTo>
                  <a:cubicBezTo>
                    <a:pt x="4676" y="70"/>
                    <a:pt x="4682" y="76"/>
                    <a:pt x="4682" y="84"/>
                  </a:cubicBezTo>
                  <a:cubicBezTo>
                    <a:pt x="4682" y="91"/>
                    <a:pt x="4676" y="97"/>
                    <a:pt x="4669" y="97"/>
                  </a:cubicBezTo>
                  <a:close/>
                  <a:moveTo>
                    <a:pt x="4643" y="4"/>
                  </a:moveTo>
                  <a:lnTo>
                    <a:pt x="4800" y="84"/>
                  </a:lnTo>
                  <a:lnTo>
                    <a:pt x="4643" y="164"/>
                  </a:lnTo>
                  <a:lnTo>
                    <a:pt x="4643" y="4"/>
                  </a:lnTo>
                  <a:close/>
                  <a:moveTo>
                    <a:pt x="158" y="161"/>
                  </a:moveTo>
                  <a:lnTo>
                    <a:pt x="0" y="80"/>
                  </a:lnTo>
                  <a:lnTo>
                    <a:pt x="159" y="0"/>
                  </a:lnTo>
                  <a:lnTo>
                    <a:pt x="158" y="1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Freeform 16"/>
            <p:cNvSpPr>
              <a:spLocks noEditPoints="1"/>
            </p:cNvSpPr>
            <p:nvPr/>
          </p:nvSpPr>
          <p:spPr bwMode="auto">
            <a:xfrm>
              <a:off x="2055813" y="2120900"/>
              <a:ext cx="2144712" cy="68263"/>
            </a:xfrm>
            <a:custGeom>
              <a:avLst/>
              <a:gdLst>
                <a:gd name="T0" fmla="*/ 2147483647 w 4800"/>
                <a:gd name="T1" fmla="*/ 2147483647 h 164"/>
                <a:gd name="T2" fmla="*/ 2147483647 w 4800"/>
                <a:gd name="T3" fmla="*/ 2147483647 h 164"/>
                <a:gd name="T4" fmla="*/ 2147483647 w 4800"/>
                <a:gd name="T5" fmla="*/ 2147483647 h 164"/>
                <a:gd name="T6" fmla="*/ 2147483647 w 4800"/>
                <a:gd name="T7" fmla="*/ 2147483647 h 164"/>
                <a:gd name="T8" fmla="*/ 2147483647 w 4800"/>
                <a:gd name="T9" fmla="*/ 2147483647 h 164"/>
                <a:gd name="T10" fmla="*/ 2147483647 w 4800"/>
                <a:gd name="T11" fmla="*/ 2147483647 h 164"/>
                <a:gd name="T12" fmla="*/ 2147483647 w 4800"/>
                <a:gd name="T13" fmla="*/ 2147483647 h 164"/>
                <a:gd name="T14" fmla="*/ 2147483647 w 4800"/>
                <a:gd name="T15" fmla="*/ 2147483647 h 164"/>
                <a:gd name="T16" fmla="*/ 2147483647 w 4800"/>
                <a:gd name="T17" fmla="*/ 2147483647 h 164"/>
                <a:gd name="T18" fmla="*/ 2147483647 w 4800"/>
                <a:gd name="T19" fmla="*/ 2147483647 h 164"/>
                <a:gd name="T20" fmla="*/ 2147483647 w 4800"/>
                <a:gd name="T21" fmla="*/ 2147483647 h 164"/>
                <a:gd name="T22" fmla="*/ 2147483647 w 4800"/>
                <a:gd name="T23" fmla="*/ 2147483647 h 164"/>
                <a:gd name="T24" fmla="*/ 0 w 4800"/>
                <a:gd name="T25" fmla="*/ 2147483647 h 164"/>
                <a:gd name="T26" fmla="*/ 2147483647 w 4800"/>
                <a:gd name="T27" fmla="*/ 0 h 164"/>
                <a:gd name="T28" fmla="*/ 2147483647 w 4800"/>
                <a:gd name="T29" fmla="*/ 2147483647 h 1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00" h="164">
                  <a:moveTo>
                    <a:pt x="4669" y="97"/>
                  </a:moveTo>
                  <a:lnTo>
                    <a:pt x="132" y="94"/>
                  </a:lnTo>
                  <a:cubicBezTo>
                    <a:pt x="125" y="94"/>
                    <a:pt x="119" y="88"/>
                    <a:pt x="119" y="80"/>
                  </a:cubicBezTo>
                  <a:cubicBezTo>
                    <a:pt x="119" y="73"/>
                    <a:pt x="125" y="67"/>
                    <a:pt x="132" y="67"/>
                  </a:cubicBezTo>
                  <a:lnTo>
                    <a:pt x="4669" y="70"/>
                  </a:lnTo>
                  <a:cubicBezTo>
                    <a:pt x="4676" y="70"/>
                    <a:pt x="4682" y="76"/>
                    <a:pt x="4682" y="84"/>
                  </a:cubicBezTo>
                  <a:cubicBezTo>
                    <a:pt x="4682" y="91"/>
                    <a:pt x="4676" y="97"/>
                    <a:pt x="4669" y="97"/>
                  </a:cubicBezTo>
                  <a:close/>
                  <a:moveTo>
                    <a:pt x="4643" y="4"/>
                  </a:moveTo>
                  <a:lnTo>
                    <a:pt x="4800" y="84"/>
                  </a:lnTo>
                  <a:lnTo>
                    <a:pt x="4643" y="164"/>
                  </a:lnTo>
                  <a:lnTo>
                    <a:pt x="4643" y="4"/>
                  </a:lnTo>
                  <a:close/>
                  <a:moveTo>
                    <a:pt x="158" y="161"/>
                  </a:moveTo>
                  <a:lnTo>
                    <a:pt x="0" y="80"/>
                  </a:lnTo>
                  <a:lnTo>
                    <a:pt x="159" y="0"/>
                  </a:lnTo>
                  <a:lnTo>
                    <a:pt x="158" y="161"/>
                  </a:lnTo>
                  <a:close/>
                </a:path>
              </a:pathLst>
            </a:custGeom>
            <a:noFill/>
            <a:ln w="15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Rectangle 17"/>
            <p:cNvSpPr>
              <a:spLocks noChangeArrowheads="1"/>
            </p:cNvSpPr>
            <p:nvPr/>
          </p:nvSpPr>
          <p:spPr bwMode="auto">
            <a:xfrm rot="-5400000">
              <a:off x="6392069" y="1273969"/>
              <a:ext cx="1016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W</a:t>
              </a:r>
              <a:endParaRPr lang="en-US"/>
            </a:p>
          </p:txBody>
        </p:sp>
        <p:sp>
          <p:nvSpPr>
            <p:cNvPr id="13331" name="Rectangle 18"/>
            <p:cNvSpPr>
              <a:spLocks noChangeArrowheads="1"/>
            </p:cNvSpPr>
            <p:nvPr/>
          </p:nvSpPr>
          <p:spPr bwMode="auto">
            <a:xfrm rot="-5400000">
              <a:off x="6423025" y="1208088"/>
              <a:ext cx="39687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I</a:t>
              </a:r>
              <a:endParaRPr lang="en-US"/>
            </a:p>
          </p:txBody>
        </p:sp>
        <p:sp>
          <p:nvSpPr>
            <p:cNvPr id="13332" name="Rectangle 19"/>
            <p:cNvSpPr>
              <a:spLocks noChangeArrowheads="1"/>
            </p:cNvSpPr>
            <p:nvPr/>
          </p:nvSpPr>
          <p:spPr bwMode="auto">
            <a:xfrm rot="-5400000">
              <a:off x="6406356" y="1150144"/>
              <a:ext cx="7302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D</a:t>
              </a:r>
              <a:endParaRPr lang="en-US"/>
            </a:p>
          </p:txBody>
        </p:sp>
        <p:sp>
          <p:nvSpPr>
            <p:cNvPr id="13333" name="Rectangle 20"/>
            <p:cNvSpPr>
              <a:spLocks noChangeArrowheads="1"/>
            </p:cNvSpPr>
            <p:nvPr/>
          </p:nvSpPr>
          <p:spPr bwMode="auto">
            <a:xfrm rot="-5400000">
              <a:off x="6408737" y="1081088"/>
              <a:ext cx="68263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T</a:t>
              </a:r>
              <a:endParaRPr lang="en-US"/>
            </a:p>
          </p:txBody>
        </p:sp>
        <p:sp>
          <p:nvSpPr>
            <p:cNvPr id="13334" name="Rectangle 21"/>
            <p:cNvSpPr>
              <a:spLocks noChangeArrowheads="1"/>
            </p:cNvSpPr>
            <p:nvPr/>
          </p:nvSpPr>
          <p:spPr bwMode="auto">
            <a:xfrm rot="-5400000">
              <a:off x="6403181" y="1008857"/>
              <a:ext cx="7937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H</a:t>
              </a:r>
              <a:endParaRPr lang="en-US"/>
            </a:p>
          </p:txBody>
        </p:sp>
        <p:sp>
          <p:nvSpPr>
            <p:cNvPr id="13335" name="Rectangle 22"/>
            <p:cNvSpPr>
              <a:spLocks noChangeArrowheads="1"/>
            </p:cNvSpPr>
            <p:nvPr/>
          </p:nvSpPr>
          <p:spPr bwMode="auto">
            <a:xfrm>
              <a:off x="2935288" y="2001838"/>
              <a:ext cx="36195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WIDTH</a:t>
              </a:r>
              <a:endParaRPr lang="en-US"/>
            </a:p>
          </p:txBody>
        </p:sp>
        <p:sp>
          <p:nvSpPr>
            <p:cNvPr id="13336" name="Freeform 23"/>
            <p:cNvSpPr>
              <a:spLocks/>
            </p:cNvSpPr>
            <p:nvPr/>
          </p:nvSpPr>
          <p:spPr bwMode="auto">
            <a:xfrm>
              <a:off x="2057400" y="2794000"/>
              <a:ext cx="2143125" cy="1974850"/>
            </a:xfrm>
            <a:custGeom>
              <a:avLst/>
              <a:gdLst>
                <a:gd name="T0" fmla="*/ 0 w 1350"/>
                <a:gd name="T1" fmla="*/ 0 h 1244"/>
                <a:gd name="T2" fmla="*/ 0 w 1350"/>
                <a:gd name="T3" fmla="*/ 2147483647 h 1244"/>
                <a:gd name="T4" fmla="*/ 2147483647 w 1350"/>
                <a:gd name="T5" fmla="*/ 2147483647 h 1244"/>
                <a:gd name="T6" fmla="*/ 2147483647 w 1350"/>
                <a:gd name="T7" fmla="*/ 0 h 1244"/>
                <a:gd name="T8" fmla="*/ 0 w 1350"/>
                <a:gd name="T9" fmla="*/ 0 h 1244"/>
                <a:gd name="T10" fmla="*/ 0 w 1350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0" h="1244">
                  <a:moveTo>
                    <a:pt x="0" y="0"/>
                  </a:moveTo>
                  <a:lnTo>
                    <a:pt x="0" y="1244"/>
                  </a:lnTo>
                  <a:lnTo>
                    <a:pt x="1350" y="1244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Rectangle 24"/>
            <p:cNvSpPr>
              <a:spLocks noChangeArrowheads="1"/>
            </p:cNvSpPr>
            <p:nvPr/>
          </p:nvSpPr>
          <p:spPr bwMode="auto">
            <a:xfrm>
              <a:off x="2057400" y="2794000"/>
              <a:ext cx="2143125" cy="1974850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Rectangle 25"/>
            <p:cNvSpPr>
              <a:spLocks noChangeArrowheads="1"/>
            </p:cNvSpPr>
            <p:nvPr/>
          </p:nvSpPr>
          <p:spPr bwMode="auto">
            <a:xfrm>
              <a:off x="2184400" y="2849563"/>
              <a:ext cx="257175" cy="15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FFFFFF"/>
                  </a:solidFill>
                  <a:latin typeface="Arial" charset="0"/>
                </a:rPr>
                <a:t>d_M</a:t>
              </a:r>
              <a:endParaRPr lang="en-US"/>
            </a:p>
          </p:txBody>
        </p:sp>
        <p:sp>
          <p:nvSpPr>
            <p:cNvPr id="13339" name="Freeform 26"/>
            <p:cNvSpPr>
              <a:spLocks/>
            </p:cNvSpPr>
            <p:nvPr/>
          </p:nvSpPr>
          <p:spPr bwMode="auto">
            <a:xfrm>
              <a:off x="4521200" y="2797175"/>
              <a:ext cx="2144713" cy="1971675"/>
            </a:xfrm>
            <a:custGeom>
              <a:avLst/>
              <a:gdLst>
                <a:gd name="T0" fmla="*/ 0 w 1351"/>
                <a:gd name="T1" fmla="*/ 0 h 1242"/>
                <a:gd name="T2" fmla="*/ 0 w 1351"/>
                <a:gd name="T3" fmla="*/ 2147483647 h 1242"/>
                <a:gd name="T4" fmla="*/ 2147483647 w 1351"/>
                <a:gd name="T5" fmla="*/ 2147483647 h 1242"/>
                <a:gd name="T6" fmla="*/ 2147483647 w 1351"/>
                <a:gd name="T7" fmla="*/ 0 h 1242"/>
                <a:gd name="T8" fmla="*/ 0 w 1351"/>
                <a:gd name="T9" fmla="*/ 0 h 1242"/>
                <a:gd name="T10" fmla="*/ 0 w 1351"/>
                <a:gd name="T11" fmla="*/ 0 h 1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51" h="1242">
                  <a:moveTo>
                    <a:pt x="0" y="0"/>
                  </a:moveTo>
                  <a:lnTo>
                    <a:pt x="0" y="1242"/>
                  </a:lnTo>
                  <a:lnTo>
                    <a:pt x="1351" y="1242"/>
                  </a:lnTo>
                  <a:lnTo>
                    <a:pt x="1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Rectangle 27"/>
            <p:cNvSpPr>
              <a:spLocks noChangeArrowheads="1"/>
            </p:cNvSpPr>
            <p:nvPr/>
          </p:nvSpPr>
          <p:spPr bwMode="auto">
            <a:xfrm>
              <a:off x="4521200" y="2797175"/>
              <a:ext cx="2144713" cy="1971675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Rectangle 28"/>
            <p:cNvSpPr>
              <a:spLocks noChangeArrowheads="1"/>
            </p:cNvSpPr>
            <p:nvPr/>
          </p:nvSpPr>
          <p:spPr bwMode="auto">
            <a:xfrm>
              <a:off x="4649788" y="2857500"/>
              <a:ext cx="241300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>
                  <a:solidFill>
                    <a:srgbClr val="FFFFFF"/>
                  </a:solidFill>
                  <a:latin typeface="Arial" charset="0"/>
                </a:rPr>
                <a:t>d_N</a:t>
              </a:r>
              <a:endParaRPr lang="en-US"/>
            </a:p>
          </p:txBody>
        </p:sp>
        <p:sp>
          <p:nvSpPr>
            <p:cNvPr id="13342" name="Freeform 29"/>
            <p:cNvSpPr>
              <a:spLocks/>
            </p:cNvSpPr>
            <p:nvPr/>
          </p:nvSpPr>
          <p:spPr bwMode="auto">
            <a:xfrm>
              <a:off x="2055813" y="377983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Freeform 30"/>
            <p:cNvSpPr>
              <a:spLocks/>
            </p:cNvSpPr>
            <p:nvPr/>
          </p:nvSpPr>
          <p:spPr bwMode="auto">
            <a:xfrm>
              <a:off x="5541963" y="2794000"/>
              <a:ext cx="427037" cy="395288"/>
            </a:xfrm>
            <a:custGeom>
              <a:avLst/>
              <a:gdLst>
                <a:gd name="T0" fmla="*/ 0 w 269"/>
                <a:gd name="T1" fmla="*/ 0 h 249"/>
                <a:gd name="T2" fmla="*/ 0 w 269"/>
                <a:gd name="T3" fmla="*/ 2147483647 h 249"/>
                <a:gd name="T4" fmla="*/ 2147483647 w 269"/>
                <a:gd name="T5" fmla="*/ 2147483647 h 249"/>
                <a:gd name="T6" fmla="*/ 2147483647 w 269"/>
                <a:gd name="T7" fmla="*/ 0 h 249"/>
                <a:gd name="T8" fmla="*/ 0 w 269"/>
                <a:gd name="T9" fmla="*/ 0 h 249"/>
                <a:gd name="T10" fmla="*/ 0 w 269"/>
                <a:gd name="T11" fmla="*/ 0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49">
                  <a:moveTo>
                    <a:pt x="0" y="0"/>
                  </a:moveTo>
                  <a:lnTo>
                    <a:pt x="0" y="249"/>
                  </a:lnTo>
                  <a:lnTo>
                    <a:pt x="269" y="249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Freeform 31"/>
            <p:cNvSpPr>
              <a:spLocks/>
            </p:cNvSpPr>
            <p:nvPr/>
          </p:nvSpPr>
          <p:spPr bwMode="auto">
            <a:xfrm>
              <a:off x="7310438" y="30892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Freeform 32"/>
            <p:cNvSpPr>
              <a:spLocks/>
            </p:cNvSpPr>
            <p:nvPr/>
          </p:nvSpPr>
          <p:spPr bwMode="auto">
            <a:xfrm>
              <a:off x="7953375" y="3089275"/>
              <a:ext cx="427038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Freeform 33"/>
            <p:cNvSpPr>
              <a:spLocks/>
            </p:cNvSpPr>
            <p:nvPr/>
          </p:nvSpPr>
          <p:spPr bwMode="auto">
            <a:xfrm>
              <a:off x="7308850" y="3287713"/>
              <a:ext cx="428625" cy="49212"/>
            </a:xfrm>
            <a:custGeom>
              <a:avLst/>
              <a:gdLst>
                <a:gd name="T0" fmla="*/ 0 w 270"/>
                <a:gd name="T1" fmla="*/ 0 h 31"/>
                <a:gd name="T2" fmla="*/ 0 w 270"/>
                <a:gd name="T3" fmla="*/ 2147483647 h 31"/>
                <a:gd name="T4" fmla="*/ 2147483647 w 270"/>
                <a:gd name="T5" fmla="*/ 2147483647 h 31"/>
                <a:gd name="T6" fmla="*/ 2147483647 w 270"/>
                <a:gd name="T7" fmla="*/ 0 h 31"/>
                <a:gd name="T8" fmla="*/ 0 w 270"/>
                <a:gd name="T9" fmla="*/ 0 h 31"/>
                <a:gd name="T10" fmla="*/ 0 w 270"/>
                <a:gd name="T11" fmla="*/ 0 h 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31">
                  <a:moveTo>
                    <a:pt x="0" y="0"/>
                  </a:moveTo>
                  <a:lnTo>
                    <a:pt x="0" y="31"/>
                  </a:lnTo>
                  <a:lnTo>
                    <a:pt x="270" y="31"/>
                  </a:lnTo>
                  <a:lnTo>
                    <a:pt x="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Freeform 34"/>
            <p:cNvSpPr>
              <a:spLocks/>
            </p:cNvSpPr>
            <p:nvPr/>
          </p:nvSpPr>
          <p:spPr bwMode="auto">
            <a:xfrm>
              <a:off x="8112125" y="3090863"/>
              <a:ext cx="53975" cy="395287"/>
            </a:xfrm>
            <a:custGeom>
              <a:avLst/>
              <a:gdLst>
                <a:gd name="T0" fmla="*/ 0 w 34"/>
                <a:gd name="T1" fmla="*/ 0 h 249"/>
                <a:gd name="T2" fmla="*/ 0 w 34"/>
                <a:gd name="T3" fmla="*/ 2147483647 h 249"/>
                <a:gd name="T4" fmla="*/ 2147483647 w 34"/>
                <a:gd name="T5" fmla="*/ 2147483647 h 249"/>
                <a:gd name="T6" fmla="*/ 2147483647 w 34"/>
                <a:gd name="T7" fmla="*/ 0 h 249"/>
                <a:gd name="T8" fmla="*/ 0 w 34"/>
                <a:gd name="T9" fmla="*/ 0 h 249"/>
                <a:gd name="T10" fmla="*/ 0 w 34"/>
                <a:gd name="T11" fmla="*/ 0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4" h="249">
                  <a:moveTo>
                    <a:pt x="0" y="0"/>
                  </a:moveTo>
                  <a:lnTo>
                    <a:pt x="0" y="249"/>
                  </a:lnTo>
                  <a:lnTo>
                    <a:pt x="34" y="249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Rectangle 35"/>
            <p:cNvSpPr>
              <a:spLocks noChangeArrowheads="1"/>
            </p:cNvSpPr>
            <p:nvPr/>
          </p:nvSpPr>
          <p:spPr bwMode="auto">
            <a:xfrm>
              <a:off x="2484438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Freeform 36"/>
            <p:cNvSpPr>
              <a:spLocks/>
            </p:cNvSpPr>
            <p:nvPr/>
          </p:nvSpPr>
          <p:spPr bwMode="auto">
            <a:xfrm>
              <a:off x="2484438" y="378142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Rectangle 37"/>
            <p:cNvSpPr>
              <a:spLocks noChangeArrowheads="1"/>
            </p:cNvSpPr>
            <p:nvPr/>
          </p:nvSpPr>
          <p:spPr bwMode="auto">
            <a:xfrm>
              <a:off x="2484438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Freeform 38"/>
            <p:cNvSpPr>
              <a:spLocks/>
            </p:cNvSpPr>
            <p:nvPr/>
          </p:nvSpPr>
          <p:spPr bwMode="auto">
            <a:xfrm>
              <a:off x="2484438" y="378142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Rectangle 39"/>
            <p:cNvSpPr>
              <a:spLocks noChangeArrowheads="1"/>
            </p:cNvSpPr>
            <p:nvPr/>
          </p:nvSpPr>
          <p:spPr bwMode="auto">
            <a:xfrm>
              <a:off x="2913063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Freeform 40"/>
            <p:cNvSpPr>
              <a:spLocks/>
            </p:cNvSpPr>
            <p:nvPr/>
          </p:nvSpPr>
          <p:spPr bwMode="auto">
            <a:xfrm>
              <a:off x="2914650" y="3781425"/>
              <a:ext cx="427038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Rectangle 41"/>
            <p:cNvSpPr>
              <a:spLocks noChangeArrowheads="1"/>
            </p:cNvSpPr>
            <p:nvPr/>
          </p:nvSpPr>
          <p:spPr bwMode="auto">
            <a:xfrm>
              <a:off x="2913063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Freeform 42"/>
            <p:cNvSpPr>
              <a:spLocks/>
            </p:cNvSpPr>
            <p:nvPr/>
          </p:nvSpPr>
          <p:spPr bwMode="auto">
            <a:xfrm>
              <a:off x="2914650" y="3781425"/>
              <a:ext cx="427038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6" name="Rectangle 43"/>
            <p:cNvSpPr>
              <a:spLocks noChangeArrowheads="1"/>
            </p:cNvSpPr>
            <p:nvPr/>
          </p:nvSpPr>
          <p:spPr bwMode="auto">
            <a:xfrm>
              <a:off x="3341688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7" name="Freeform 44"/>
            <p:cNvSpPr>
              <a:spLocks/>
            </p:cNvSpPr>
            <p:nvPr/>
          </p:nvSpPr>
          <p:spPr bwMode="auto">
            <a:xfrm>
              <a:off x="3341688" y="3779838"/>
              <a:ext cx="428625" cy="396875"/>
            </a:xfrm>
            <a:custGeom>
              <a:avLst/>
              <a:gdLst>
                <a:gd name="T0" fmla="*/ 0 w 270"/>
                <a:gd name="T1" fmla="*/ 0 h 250"/>
                <a:gd name="T2" fmla="*/ 0 w 270"/>
                <a:gd name="T3" fmla="*/ 2147483647 h 250"/>
                <a:gd name="T4" fmla="*/ 2147483647 w 270"/>
                <a:gd name="T5" fmla="*/ 2147483647 h 250"/>
                <a:gd name="T6" fmla="*/ 2147483647 w 270"/>
                <a:gd name="T7" fmla="*/ 0 h 250"/>
                <a:gd name="T8" fmla="*/ 0 w 270"/>
                <a:gd name="T9" fmla="*/ 0 h 250"/>
                <a:gd name="T10" fmla="*/ 0 w 270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250">
                  <a:moveTo>
                    <a:pt x="0" y="0"/>
                  </a:moveTo>
                  <a:lnTo>
                    <a:pt x="0" y="250"/>
                  </a:lnTo>
                  <a:lnTo>
                    <a:pt x="270" y="250"/>
                  </a:lnTo>
                  <a:lnTo>
                    <a:pt x="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8" name="Rectangle 45"/>
            <p:cNvSpPr>
              <a:spLocks noChangeArrowheads="1"/>
            </p:cNvSpPr>
            <p:nvPr/>
          </p:nvSpPr>
          <p:spPr bwMode="auto">
            <a:xfrm>
              <a:off x="3341688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9" name="Freeform 46"/>
            <p:cNvSpPr>
              <a:spLocks/>
            </p:cNvSpPr>
            <p:nvPr/>
          </p:nvSpPr>
          <p:spPr bwMode="auto">
            <a:xfrm>
              <a:off x="3341688" y="3779838"/>
              <a:ext cx="428625" cy="396875"/>
            </a:xfrm>
            <a:custGeom>
              <a:avLst/>
              <a:gdLst>
                <a:gd name="T0" fmla="*/ 0 w 270"/>
                <a:gd name="T1" fmla="*/ 0 h 250"/>
                <a:gd name="T2" fmla="*/ 0 w 270"/>
                <a:gd name="T3" fmla="*/ 2147483647 h 250"/>
                <a:gd name="T4" fmla="*/ 2147483647 w 270"/>
                <a:gd name="T5" fmla="*/ 2147483647 h 250"/>
                <a:gd name="T6" fmla="*/ 2147483647 w 270"/>
                <a:gd name="T7" fmla="*/ 0 h 250"/>
                <a:gd name="T8" fmla="*/ 0 w 270"/>
                <a:gd name="T9" fmla="*/ 0 h 250"/>
                <a:gd name="T10" fmla="*/ 0 w 270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0" h="250">
                  <a:moveTo>
                    <a:pt x="0" y="0"/>
                  </a:moveTo>
                  <a:lnTo>
                    <a:pt x="0" y="250"/>
                  </a:lnTo>
                  <a:lnTo>
                    <a:pt x="270" y="250"/>
                  </a:lnTo>
                  <a:lnTo>
                    <a:pt x="27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0" name="Rectangle 47"/>
            <p:cNvSpPr>
              <a:spLocks noChangeArrowheads="1"/>
            </p:cNvSpPr>
            <p:nvPr/>
          </p:nvSpPr>
          <p:spPr bwMode="auto">
            <a:xfrm>
              <a:off x="3770313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1" name="Freeform 48"/>
            <p:cNvSpPr>
              <a:spLocks/>
            </p:cNvSpPr>
            <p:nvPr/>
          </p:nvSpPr>
          <p:spPr bwMode="auto">
            <a:xfrm>
              <a:off x="3773488" y="377983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2" name="Rectangle 49"/>
            <p:cNvSpPr>
              <a:spLocks noChangeArrowheads="1"/>
            </p:cNvSpPr>
            <p:nvPr/>
          </p:nvSpPr>
          <p:spPr bwMode="auto">
            <a:xfrm>
              <a:off x="3770313" y="377825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3" name="Freeform 50"/>
            <p:cNvSpPr>
              <a:spLocks/>
            </p:cNvSpPr>
            <p:nvPr/>
          </p:nvSpPr>
          <p:spPr bwMode="auto">
            <a:xfrm>
              <a:off x="3773488" y="377983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4" name="Rectangle 51"/>
            <p:cNvSpPr>
              <a:spLocks noChangeArrowheads="1"/>
            </p:cNvSpPr>
            <p:nvPr/>
          </p:nvSpPr>
          <p:spPr bwMode="auto">
            <a:xfrm>
              <a:off x="5535613" y="3186113"/>
              <a:ext cx="436562" cy="40798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5" name="Freeform 52"/>
            <p:cNvSpPr>
              <a:spLocks/>
            </p:cNvSpPr>
            <p:nvPr/>
          </p:nvSpPr>
          <p:spPr bwMode="auto">
            <a:xfrm>
              <a:off x="5541963" y="318928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6" name="Rectangle 53"/>
            <p:cNvSpPr>
              <a:spLocks noChangeArrowheads="1"/>
            </p:cNvSpPr>
            <p:nvPr/>
          </p:nvSpPr>
          <p:spPr bwMode="auto">
            <a:xfrm>
              <a:off x="5535613" y="3186113"/>
              <a:ext cx="436562" cy="40798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7" name="Freeform 54"/>
            <p:cNvSpPr>
              <a:spLocks/>
            </p:cNvSpPr>
            <p:nvPr/>
          </p:nvSpPr>
          <p:spPr bwMode="auto">
            <a:xfrm>
              <a:off x="5541963" y="3189288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8" name="Rectangle 55"/>
            <p:cNvSpPr>
              <a:spLocks noChangeArrowheads="1"/>
            </p:cNvSpPr>
            <p:nvPr/>
          </p:nvSpPr>
          <p:spPr bwMode="auto">
            <a:xfrm>
              <a:off x="5535613" y="358140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9" name="Freeform 56"/>
            <p:cNvSpPr>
              <a:spLocks/>
            </p:cNvSpPr>
            <p:nvPr/>
          </p:nvSpPr>
          <p:spPr bwMode="auto">
            <a:xfrm>
              <a:off x="5541963" y="3584575"/>
              <a:ext cx="427037" cy="395288"/>
            </a:xfrm>
            <a:custGeom>
              <a:avLst/>
              <a:gdLst>
                <a:gd name="T0" fmla="*/ 0 w 269"/>
                <a:gd name="T1" fmla="*/ 0 h 249"/>
                <a:gd name="T2" fmla="*/ 0 w 269"/>
                <a:gd name="T3" fmla="*/ 2147483647 h 249"/>
                <a:gd name="T4" fmla="*/ 2147483647 w 269"/>
                <a:gd name="T5" fmla="*/ 2147483647 h 249"/>
                <a:gd name="T6" fmla="*/ 2147483647 w 269"/>
                <a:gd name="T7" fmla="*/ 0 h 249"/>
                <a:gd name="T8" fmla="*/ 0 w 269"/>
                <a:gd name="T9" fmla="*/ 0 h 249"/>
                <a:gd name="T10" fmla="*/ 0 w 269"/>
                <a:gd name="T11" fmla="*/ 0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49">
                  <a:moveTo>
                    <a:pt x="0" y="0"/>
                  </a:moveTo>
                  <a:lnTo>
                    <a:pt x="0" y="249"/>
                  </a:lnTo>
                  <a:lnTo>
                    <a:pt x="269" y="249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0" name="Rectangle 57"/>
            <p:cNvSpPr>
              <a:spLocks noChangeArrowheads="1"/>
            </p:cNvSpPr>
            <p:nvPr/>
          </p:nvSpPr>
          <p:spPr bwMode="auto">
            <a:xfrm>
              <a:off x="5535613" y="358140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1" name="Freeform 58"/>
            <p:cNvSpPr>
              <a:spLocks/>
            </p:cNvSpPr>
            <p:nvPr/>
          </p:nvSpPr>
          <p:spPr bwMode="auto">
            <a:xfrm>
              <a:off x="5541963" y="3584575"/>
              <a:ext cx="427037" cy="395288"/>
            </a:xfrm>
            <a:custGeom>
              <a:avLst/>
              <a:gdLst>
                <a:gd name="T0" fmla="*/ 0 w 269"/>
                <a:gd name="T1" fmla="*/ 0 h 249"/>
                <a:gd name="T2" fmla="*/ 0 w 269"/>
                <a:gd name="T3" fmla="*/ 2147483647 h 249"/>
                <a:gd name="T4" fmla="*/ 2147483647 w 269"/>
                <a:gd name="T5" fmla="*/ 2147483647 h 249"/>
                <a:gd name="T6" fmla="*/ 2147483647 w 269"/>
                <a:gd name="T7" fmla="*/ 0 h 249"/>
                <a:gd name="T8" fmla="*/ 0 w 269"/>
                <a:gd name="T9" fmla="*/ 0 h 249"/>
                <a:gd name="T10" fmla="*/ 0 w 269"/>
                <a:gd name="T11" fmla="*/ 0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49">
                  <a:moveTo>
                    <a:pt x="0" y="0"/>
                  </a:moveTo>
                  <a:lnTo>
                    <a:pt x="0" y="249"/>
                  </a:lnTo>
                  <a:lnTo>
                    <a:pt x="269" y="249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2" name="Rectangle 59"/>
            <p:cNvSpPr>
              <a:spLocks noChangeArrowheads="1"/>
            </p:cNvSpPr>
            <p:nvPr/>
          </p:nvSpPr>
          <p:spPr bwMode="auto">
            <a:xfrm>
              <a:off x="5535613" y="397510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3" name="Freeform 60"/>
            <p:cNvSpPr>
              <a:spLocks/>
            </p:cNvSpPr>
            <p:nvPr/>
          </p:nvSpPr>
          <p:spPr bwMode="auto">
            <a:xfrm>
              <a:off x="5541963" y="39782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4" name="Rectangle 61"/>
            <p:cNvSpPr>
              <a:spLocks noChangeArrowheads="1"/>
            </p:cNvSpPr>
            <p:nvPr/>
          </p:nvSpPr>
          <p:spPr bwMode="auto">
            <a:xfrm>
              <a:off x="5535613" y="3975100"/>
              <a:ext cx="436562" cy="4079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5" name="Freeform 62"/>
            <p:cNvSpPr>
              <a:spLocks/>
            </p:cNvSpPr>
            <p:nvPr/>
          </p:nvSpPr>
          <p:spPr bwMode="auto">
            <a:xfrm>
              <a:off x="5541963" y="39782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6" name="Rectangle 63"/>
            <p:cNvSpPr>
              <a:spLocks noChangeArrowheads="1"/>
            </p:cNvSpPr>
            <p:nvPr/>
          </p:nvSpPr>
          <p:spPr bwMode="auto">
            <a:xfrm>
              <a:off x="5535613" y="4370388"/>
              <a:ext cx="436562" cy="40798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7" name="Freeform 64"/>
            <p:cNvSpPr>
              <a:spLocks/>
            </p:cNvSpPr>
            <p:nvPr/>
          </p:nvSpPr>
          <p:spPr bwMode="auto">
            <a:xfrm>
              <a:off x="5541963" y="43719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8" name="Rectangle 65"/>
            <p:cNvSpPr>
              <a:spLocks noChangeArrowheads="1"/>
            </p:cNvSpPr>
            <p:nvPr/>
          </p:nvSpPr>
          <p:spPr bwMode="auto">
            <a:xfrm>
              <a:off x="5535613" y="4370388"/>
              <a:ext cx="436562" cy="40798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9" name="Freeform 66"/>
            <p:cNvSpPr>
              <a:spLocks/>
            </p:cNvSpPr>
            <p:nvPr/>
          </p:nvSpPr>
          <p:spPr bwMode="auto">
            <a:xfrm>
              <a:off x="5541963" y="4371975"/>
              <a:ext cx="427037" cy="396875"/>
            </a:xfrm>
            <a:custGeom>
              <a:avLst/>
              <a:gdLst>
                <a:gd name="T0" fmla="*/ 0 w 269"/>
                <a:gd name="T1" fmla="*/ 0 h 250"/>
                <a:gd name="T2" fmla="*/ 0 w 269"/>
                <a:gd name="T3" fmla="*/ 2147483647 h 250"/>
                <a:gd name="T4" fmla="*/ 2147483647 w 269"/>
                <a:gd name="T5" fmla="*/ 2147483647 h 250"/>
                <a:gd name="T6" fmla="*/ 2147483647 w 269"/>
                <a:gd name="T7" fmla="*/ 0 h 250"/>
                <a:gd name="T8" fmla="*/ 0 w 269"/>
                <a:gd name="T9" fmla="*/ 0 h 250"/>
                <a:gd name="T10" fmla="*/ 0 w 269"/>
                <a:gd name="T11" fmla="*/ 0 h 2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9" h="250">
                  <a:moveTo>
                    <a:pt x="0" y="0"/>
                  </a:moveTo>
                  <a:lnTo>
                    <a:pt x="0" y="250"/>
                  </a:lnTo>
                  <a:lnTo>
                    <a:pt x="269" y="250"/>
                  </a:lnTo>
                  <a:lnTo>
                    <a:pt x="26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38" cap="rnd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0" name="Rectangle 67"/>
            <p:cNvSpPr>
              <a:spLocks noChangeArrowheads="1"/>
            </p:cNvSpPr>
            <p:nvPr/>
          </p:nvSpPr>
          <p:spPr bwMode="auto">
            <a:xfrm>
              <a:off x="990600" y="857250"/>
              <a:ext cx="7556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Original </a:t>
              </a:r>
              <a:endParaRPr lang="en-US"/>
            </a:p>
          </p:txBody>
        </p:sp>
        <p:sp>
          <p:nvSpPr>
            <p:cNvPr id="13381" name="Rectangle 68"/>
            <p:cNvSpPr>
              <a:spLocks noChangeArrowheads="1"/>
            </p:cNvSpPr>
            <p:nvPr/>
          </p:nvSpPr>
          <p:spPr bwMode="auto">
            <a:xfrm>
              <a:off x="1012825" y="1093788"/>
              <a:ext cx="654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Access</a:t>
              </a:r>
              <a:endParaRPr lang="en-US"/>
            </a:p>
          </p:txBody>
        </p:sp>
        <p:sp>
          <p:nvSpPr>
            <p:cNvPr id="13382" name="Rectangle 69"/>
            <p:cNvSpPr>
              <a:spLocks noChangeArrowheads="1"/>
            </p:cNvSpPr>
            <p:nvPr/>
          </p:nvSpPr>
          <p:spPr bwMode="auto">
            <a:xfrm>
              <a:off x="1012825" y="1330325"/>
              <a:ext cx="6556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Pattern</a:t>
              </a:r>
              <a:endParaRPr lang="en-US"/>
            </a:p>
          </p:txBody>
        </p:sp>
        <p:sp>
          <p:nvSpPr>
            <p:cNvPr id="13383" name="Rectangle 70"/>
            <p:cNvSpPr>
              <a:spLocks noChangeArrowheads="1"/>
            </p:cNvSpPr>
            <p:nvPr/>
          </p:nvSpPr>
          <p:spPr bwMode="auto">
            <a:xfrm>
              <a:off x="1127125" y="3429000"/>
              <a:ext cx="4953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Tiled </a:t>
              </a:r>
              <a:endParaRPr lang="en-US"/>
            </a:p>
          </p:txBody>
        </p:sp>
        <p:sp>
          <p:nvSpPr>
            <p:cNvPr id="13384" name="Rectangle 71"/>
            <p:cNvSpPr>
              <a:spLocks noChangeArrowheads="1"/>
            </p:cNvSpPr>
            <p:nvPr/>
          </p:nvSpPr>
          <p:spPr bwMode="auto">
            <a:xfrm>
              <a:off x="1012825" y="3659188"/>
              <a:ext cx="654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Access</a:t>
              </a:r>
              <a:endParaRPr lang="en-US"/>
            </a:p>
          </p:txBody>
        </p:sp>
        <p:sp>
          <p:nvSpPr>
            <p:cNvPr id="13385" name="Rectangle 72"/>
            <p:cNvSpPr>
              <a:spLocks noChangeArrowheads="1"/>
            </p:cNvSpPr>
            <p:nvPr/>
          </p:nvSpPr>
          <p:spPr bwMode="auto">
            <a:xfrm>
              <a:off x="1012825" y="3895725"/>
              <a:ext cx="6556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Pattern</a:t>
              </a:r>
              <a:endParaRPr lang="en-US"/>
            </a:p>
          </p:txBody>
        </p:sp>
        <p:sp>
          <p:nvSpPr>
            <p:cNvPr id="13386" name="Freeform 73"/>
            <p:cNvSpPr>
              <a:spLocks/>
            </p:cNvSpPr>
            <p:nvPr/>
          </p:nvSpPr>
          <p:spPr bwMode="auto">
            <a:xfrm>
              <a:off x="5808663" y="2773363"/>
              <a:ext cx="2220912" cy="234950"/>
            </a:xfrm>
            <a:custGeom>
              <a:avLst/>
              <a:gdLst>
                <a:gd name="T0" fmla="*/ 0 w 1399"/>
                <a:gd name="T1" fmla="*/ 2147483647 h 148"/>
                <a:gd name="T2" fmla="*/ 2147483647 w 1399"/>
                <a:gd name="T3" fmla="*/ 2147483647 h 1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99" h="148">
                  <a:moveTo>
                    <a:pt x="0" y="102"/>
                  </a:moveTo>
                  <a:cubicBezTo>
                    <a:pt x="615" y="0"/>
                    <a:pt x="1204" y="19"/>
                    <a:pt x="1399" y="148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7" name="Freeform 74"/>
            <p:cNvSpPr>
              <a:spLocks/>
            </p:cNvSpPr>
            <p:nvPr/>
          </p:nvSpPr>
          <p:spPr bwMode="auto">
            <a:xfrm>
              <a:off x="7989888" y="2973388"/>
              <a:ext cx="122237" cy="117475"/>
            </a:xfrm>
            <a:custGeom>
              <a:avLst/>
              <a:gdLst>
                <a:gd name="T0" fmla="*/ 2147483647 w 77"/>
                <a:gd name="T1" fmla="*/ 0 h 74"/>
                <a:gd name="T2" fmla="*/ 2147483647 w 77"/>
                <a:gd name="T3" fmla="*/ 2147483647 h 74"/>
                <a:gd name="T4" fmla="*/ 0 w 77"/>
                <a:gd name="T5" fmla="*/ 2147483647 h 74"/>
                <a:gd name="T6" fmla="*/ 2147483647 w 77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" h="74">
                  <a:moveTo>
                    <a:pt x="41" y="0"/>
                  </a:moveTo>
                  <a:lnTo>
                    <a:pt x="77" y="74"/>
                  </a:lnTo>
                  <a:lnTo>
                    <a:pt x="0" y="3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8" name="Freeform 75"/>
            <p:cNvSpPr>
              <a:spLocks/>
            </p:cNvSpPr>
            <p:nvPr/>
          </p:nvSpPr>
          <p:spPr bwMode="auto">
            <a:xfrm>
              <a:off x="2270125" y="3557588"/>
              <a:ext cx="5159375" cy="1262062"/>
            </a:xfrm>
            <a:custGeom>
              <a:avLst/>
              <a:gdLst>
                <a:gd name="T0" fmla="*/ 0 w 3250"/>
                <a:gd name="T1" fmla="*/ 2147483647 h 795"/>
                <a:gd name="T2" fmla="*/ 2147483647 w 3250"/>
                <a:gd name="T3" fmla="*/ 0 h 79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50" h="795">
                  <a:moveTo>
                    <a:pt x="0" y="327"/>
                  </a:moveTo>
                  <a:cubicBezTo>
                    <a:pt x="1000" y="795"/>
                    <a:pt x="2374" y="657"/>
                    <a:pt x="3250" y="0"/>
                  </a:cubicBezTo>
                </a:path>
              </a:pathLst>
            </a:cu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9" name="Freeform 76"/>
            <p:cNvSpPr>
              <a:spLocks/>
            </p:cNvSpPr>
            <p:nvPr/>
          </p:nvSpPr>
          <p:spPr bwMode="auto">
            <a:xfrm>
              <a:off x="7392988" y="3486150"/>
              <a:ext cx="130175" cy="109538"/>
            </a:xfrm>
            <a:custGeom>
              <a:avLst/>
              <a:gdLst>
                <a:gd name="T0" fmla="*/ 0 w 82"/>
                <a:gd name="T1" fmla="*/ 2147483647 h 69"/>
                <a:gd name="T2" fmla="*/ 2147483647 w 82"/>
                <a:gd name="T3" fmla="*/ 0 h 69"/>
                <a:gd name="T4" fmla="*/ 2147483647 w 82"/>
                <a:gd name="T5" fmla="*/ 2147483647 h 69"/>
                <a:gd name="T6" fmla="*/ 0 w 82"/>
                <a:gd name="T7" fmla="*/ 2147483647 h 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" h="69">
                  <a:moveTo>
                    <a:pt x="0" y="30"/>
                  </a:moveTo>
                  <a:lnTo>
                    <a:pt x="82" y="0"/>
                  </a:lnTo>
                  <a:lnTo>
                    <a:pt x="36" y="69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0" name="Rectangle 77"/>
            <p:cNvSpPr>
              <a:spLocks noChangeArrowheads="1"/>
            </p:cNvSpPr>
            <p:nvPr/>
          </p:nvSpPr>
          <p:spPr bwMode="auto">
            <a:xfrm>
              <a:off x="7286625" y="2093913"/>
              <a:ext cx="9144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Copy into </a:t>
              </a:r>
              <a:endParaRPr lang="en-US"/>
            </a:p>
          </p:txBody>
        </p:sp>
        <p:sp>
          <p:nvSpPr>
            <p:cNvPr id="13391" name="Rectangle 78"/>
            <p:cNvSpPr>
              <a:spLocks noChangeArrowheads="1"/>
            </p:cNvSpPr>
            <p:nvPr/>
          </p:nvSpPr>
          <p:spPr bwMode="auto">
            <a:xfrm>
              <a:off x="7215188" y="2330450"/>
              <a:ext cx="10509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scratchpad </a:t>
              </a:r>
              <a:endParaRPr lang="en-US"/>
            </a:p>
          </p:txBody>
        </p:sp>
        <p:sp>
          <p:nvSpPr>
            <p:cNvPr id="13392" name="Rectangle 79"/>
            <p:cNvSpPr>
              <a:spLocks noChangeArrowheads="1"/>
            </p:cNvSpPr>
            <p:nvPr/>
          </p:nvSpPr>
          <p:spPr bwMode="auto">
            <a:xfrm>
              <a:off x="7351713" y="2566988"/>
              <a:ext cx="73501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memory</a:t>
              </a:r>
              <a:endParaRPr lang="en-US"/>
            </a:p>
          </p:txBody>
        </p:sp>
        <p:sp>
          <p:nvSpPr>
            <p:cNvPr id="13393" name="Rectangle 80"/>
            <p:cNvSpPr>
              <a:spLocks noChangeArrowheads="1"/>
            </p:cNvSpPr>
            <p:nvPr/>
          </p:nvSpPr>
          <p:spPr bwMode="auto">
            <a:xfrm>
              <a:off x="7408863" y="3797300"/>
              <a:ext cx="7810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Perform </a:t>
              </a:r>
              <a:endParaRPr lang="en-US"/>
            </a:p>
          </p:txBody>
        </p:sp>
        <p:sp>
          <p:nvSpPr>
            <p:cNvPr id="13394" name="Rectangle 81"/>
            <p:cNvSpPr>
              <a:spLocks noChangeArrowheads="1"/>
            </p:cNvSpPr>
            <p:nvPr/>
          </p:nvSpPr>
          <p:spPr bwMode="auto">
            <a:xfrm>
              <a:off x="7172325" y="4033838"/>
              <a:ext cx="12287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multiplication </a:t>
              </a:r>
              <a:endParaRPr lang="en-US"/>
            </a:p>
          </p:txBody>
        </p:sp>
        <p:sp>
          <p:nvSpPr>
            <p:cNvPr id="13395" name="Rectangle 82"/>
            <p:cNvSpPr>
              <a:spLocks noChangeArrowheads="1"/>
            </p:cNvSpPr>
            <p:nvPr/>
          </p:nvSpPr>
          <p:spPr bwMode="auto">
            <a:xfrm>
              <a:off x="7043738" y="4271963"/>
              <a:ext cx="1468437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with scratchpad </a:t>
              </a:r>
              <a:endParaRPr lang="en-US"/>
            </a:p>
          </p:txBody>
        </p:sp>
        <p:sp>
          <p:nvSpPr>
            <p:cNvPr id="13396" name="Rectangle 83"/>
            <p:cNvSpPr>
              <a:spLocks noChangeArrowheads="1"/>
            </p:cNvSpPr>
            <p:nvPr/>
          </p:nvSpPr>
          <p:spPr bwMode="auto">
            <a:xfrm>
              <a:off x="7480300" y="4508500"/>
              <a:ext cx="5857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values</a:t>
              </a:r>
              <a:endParaRPr lang="en-US"/>
            </a:p>
          </p:txBody>
        </p:sp>
        <p:sp>
          <p:nvSpPr>
            <p:cNvPr id="13397" name="Text Box 85"/>
            <p:cNvSpPr txBox="1">
              <a:spLocks noChangeArrowheads="1"/>
            </p:cNvSpPr>
            <p:nvPr/>
          </p:nvSpPr>
          <p:spPr bwMode="auto">
            <a:xfrm>
              <a:off x="762000" y="4800600"/>
              <a:ext cx="70503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Figure 6.10: Using shared memory to enable coalescing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91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Palatino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Palatino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Palatino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Palatino"/>
              </a:defRPr>
            </a:lvl9pPr>
          </a:lstStyle>
          <a:p>
            <a:pPr eaLnBrk="1" hangingPunct="1"/>
            <a:fld id="{963E4636-9266-4B7A-87F1-22DDD0C7925F}" type="slidenum">
              <a:rPr lang="en-US" sz="1400" smtClean="0">
                <a:latin typeface="Times New Roman" pitchFamily="18" charset="0"/>
              </a:rPr>
              <a:pPr eaLnBrk="1" hangingPunct="1"/>
              <a:t>17</a:t>
            </a:fld>
            <a:endParaRPr lang="en-US" sz="1400" smtClean="0">
              <a:latin typeface="Times New Roman" pitchFamily="18" charset="0"/>
            </a:endParaRP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Tiled Matrix Multiplication Kernel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40650"/>
            <a:ext cx="8686800" cy="617220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/>
                <a:cs typeface="Courier New"/>
              </a:rPr>
              <a:t>__global__ void </a:t>
            </a:r>
            <a:r>
              <a:rPr lang="en-US" sz="1200" dirty="0" err="1" smtClean="0">
                <a:latin typeface="Courier New"/>
                <a:cs typeface="Courier New"/>
              </a:rPr>
              <a:t>MatrixMulKernel</a:t>
            </a:r>
            <a:r>
              <a:rPr lang="en-US" sz="1200" dirty="0" smtClean="0">
                <a:latin typeface="Courier New"/>
                <a:cs typeface="Courier New"/>
              </a:rPr>
              <a:t>(float* M, float* N, float* P,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  <a:endParaRPr lang="en-US" sz="1200" dirty="0" smtClean="0">
              <a:latin typeface="Courier New"/>
              <a:ea typeface="Times New Roman" pitchFamily="18" charset="0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1.  __shared__ </a:t>
            </a:r>
            <a:r>
              <a:rPr lang="en-US" sz="1200" dirty="0" smtClean="0">
                <a:latin typeface="Courier New"/>
                <a:ea typeface="Times New Roman" pitchFamily="18" charset="0"/>
                <a:cs typeface="Courier New"/>
              </a:rPr>
              <a:t>float </a:t>
            </a:r>
            <a:r>
              <a:rPr lang="en-US" sz="1200" dirty="0" err="1" smtClean="0">
                <a:latin typeface="Courier New"/>
                <a:ea typeface="Times New Roman" pitchFamily="18" charset="0"/>
                <a:cs typeface="Courier New"/>
              </a:rPr>
              <a:t>subTileM</a:t>
            </a:r>
            <a:r>
              <a:rPr lang="en-US" sz="1200" dirty="0" smtClean="0">
                <a:latin typeface="Courier New"/>
                <a:ea typeface="Times New Roman" pitchFamily="18" charset="0"/>
                <a:cs typeface="Courier New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solidFill>
                  <a:srgbClr val="FF0000"/>
                </a:solidFill>
                <a:latin typeface="Courier New"/>
                <a:ea typeface="Times New Roman" pitchFamily="18" charset="0"/>
                <a:cs typeface="Courier New"/>
              </a:rPr>
              <a:t>2.  __shared__ </a:t>
            </a:r>
            <a:r>
              <a:rPr lang="en-US" sz="1200" dirty="0" smtClean="0">
                <a:latin typeface="Courier New"/>
                <a:ea typeface="Times New Roman" pitchFamily="18" charset="0"/>
                <a:cs typeface="Courier New"/>
              </a:rPr>
              <a:t>float </a:t>
            </a:r>
            <a:r>
              <a:rPr lang="en-US" sz="1200" dirty="0" err="1" smtClean="0">
                <a:latin typeface="Courier New"/>
                <a:ea typeface="Times New Roman" pitchFamily="18" charset="0"/>
                <a:cs typeface="Courier New"/>
              </a:rPr>
              <a:t>subTileN</a:t>
            </a:r>
            <a:r>
              <a:rPr lang="en-US" sz="1200" dirty="0" smtClean="0">
                <a:latin typeface="Courier New"/>
                <a:ea typeface="Times New Roman" pitchFamily="18" charset="0"/>
                <a:cs typeface="Courier New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/>
                <a:cs typeface="Courier New"/>
              </a:rPr>
              <a:t>3.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bx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blockIdx.x</a:t>
            </a:r>
            <a:r>
              <a:rPr lang="en-US" sz="1200" dirty="0" smtClean="0">
                <a:latin typeface="Courier New"/>
                <a:cs typeface="Courier New"/>
              </a:rPr>
              <a:t>;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by = </a:t>
            </a:r>
            <a:r>
              <a:rPr lang="en-US" sz="1200" dirty="0" err="1" smtClean="0">
                <a:latin typeface="Courier New"/>
                <a:cs typeface="Courier New"/>
              </a:rPr>
              <a:t>blockIdx.y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/>
                <a:cs typeface="Courier New"/>
              </a:rPr>
              <a:t>4.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tx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threadIdx.x</a:t>
            </a:r>
            <a:r>
              <a:rPr lang="en-US" sz="1200" dirty="0" smtClean="0">
                <a:latin typeface="Courier New"/>
                <a:cs typeface="Courier New"/>
              </a:rPr>
              <a:t>;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ty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threadIdx.y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/>
                <a:cs typeface="Courier New"/>
              </a:rPr>
              <a:t>    // Identify the row and column of the P element to work on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/>
                <a:cs typeface="Courier New"/>
              </a:rPr>
              <a:t>5.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Row = by * TILE_WIDTH + </a:t>
            </a:r>
            <a:r>
              <a:rPr lang="en-US" sz="1200" dirty="0" err="1" smtClean="0">
                <a:latin typeface="Courier New"/>
                <a:cs typeface="Courier New"/>
              </a:rPr>
              <a:t>ty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/>
                <a:cs typeface="Courier New"/>
              </a:rPr>
              <a:t>6.  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Col = </a:t>
            </a:r>
            <a:r>
              <a:rPr lang="en-US" sz="1200" dirty="0" err="1" smtClean="0">
                <a:latin typeface="Courier New"/>
                <a:cs typeface="Courier New"/>
              </a:rPr>
              <a:t>bx</a:t>
            </a:r>
            <a:r>
              <a:rPr lang="en-US" sz="1200" dirty="0" smtClean="0">
                <a:latin typeface="Courier New"/>
                <a:cs typeface="Courier New"/>
              </a:rPr>
              <a:t> * TILE_WIDTH + </a:t>
            </a:r>
            <a:r>
              <a:rPr lang="en-US" sz="1200" dirty="0" err="1" smtClean="0">
                <a:latin typeface="Courier New"/>
                <a:cs typeface="Courier New"/>
              </a:rPr>
              <a:t>tx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/>
                <a:cs typeface="Courier New"/>
              </a:rPr>
              <a:t>7.  float </a:t>
            </a:r>
            <a:r>
              <a:rPr lang="en-US" sz="1200" dirty="0" err="1" smtClean="0">
                <a:latin typeface="Courier New"/>
                <a:cs typeface="Courier New"/>
              </a:rPr>
              <a:t>Pvalue</a:t>
            </a:r>
            <a:r>
              <a:rPr lang="en-US" sz="1200" dirty="0" smtClean="0">
                <a:latin typeface="Courier New"/>
                <a:cs typeface="Courier New"/>
              </a:rPr>
              <a:t> = 0;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// Loop over the M and N tiles required to compute the P element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/>
                <a:cs typeface="Courier New"/>
              </a:rPr>
              <a:t>8.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/>
                <a:cs typeface="Courier New"/>
              </a:rPr>
              <a:t>       // Collaborative loading of M and N tiles into shared memory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/>
                <a:cs typeface="Courier New"/>
              </a:rPr>
              <a:t>9.	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subTileM</a:t>
            </a:r>
            <a:r>
              <a:rPr lang="en-US" sz="1200" dirty="0" smtClean="0">
                <a:latin typeface="Courier New"/>
                <a:cs typeface="Courier New"/>
              </a:rPr>
              <a:t>[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? </a:t>
            </a:r>
            <a:r>
              <a:rPr lang="en-US" sz="1200" dirty="0" smtClean="0">
                <a:latin typeface="Courier New"/>
                <a:cs typeface="Courier New"/>
              </a:rPr>
              <a:t>][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] </a:t>
            </a:r>
            <a:r>
              <a:rPr lang="en-US" sz="1200" dirty="0" smtClean="0">
                <a:latin typeface="Courier New"/>
                <a:cs typeface="Courier New"/>
              </a:rPr>
              <a:t>= M</a:t>
            </a:r>
            <a:r>
              <a:rPr lang="en-US" sz="1200" dirty="0" smtClean="0">
                <a:latin typeface="Courier New"/>
                <a:cs typeface="Courier New"/>
              </a:rPr>
              <a:t>[          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? </a:t>
            </a:r>
            <a:r>
              <a:rPr lang="en-US" sz="1200" dirty="0" smtClean="0">
                <a:latin typeface="Courier New"/>
                <a:cs typeface="Courier New"/>
              </a:rPr>
              <a:t>              ]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 startAt="10"/>
            </a:pP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subTileN</a:t>
            </a:r>
            <a:r>
              <a:rPr lang="en-US" sz="1200" dirty="0" smtClean="0">
                <a:latin typeface="Courier New"/>
                <a:cs typeface="Courier New"/>
              </a:rPr>
              <a:t>[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][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] </a:t>
            </a:r>
            <a:r>
              <a:rPr lang="en-US" sz="1200" dirty="0" smtClean="0">
                <a:latin typeface="Courier New"/>
                <a:cs typeface="Courier New"/>
              </a:rPr>
              <a:t>= N</a:t>
            </a:r>
            <a:r>
              <a:rPr lang="en-US" sz="1200" dirty="0" smtClean="0">
                <a:latin typeface="Courier New"/>
                <a:cs typeface="Courier New"/>
              </a:rPr>
              <a:t>[          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? </a:t>
            </a:r>
            <a:r>
              <a:rPr lang="en-US" sz="1200" dirty="0" smtClean="0">
                <a:latin typeface="Courier New"/>
                <a:cs typeface="Courier New"/>
              </a:rPr>
              <a:t>              ]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 startAt="10"/>
            </a:pPr>
            <a:r>
              <a:rPr lang="en-US" sz="1200" dirty="0" smtClean="0">
                <a:latin typeface="Courier New"/>
                <a:cs typeface="Courier New"/>
              </a:rPr>
              <a:t>  __</a:t>
            </a:r>
            <a:r>
              <a:rPr lang="en-US" sz="1200" dirty="0" err="1" smtClean="0">
                <a:latin typeface="Courier New"/>
                <a:cs typeface="Courier New"/>
              </a:rPr>
              <a:t>syncthreads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/>
                <a:cs typeface="Courier New"/>
              </a:rPr>
              <a:t>12.    for 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 smtClean="0">
                <a:latin typeface="Courier New"/>
                <a:cs typeface="Courier New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/>
                <a:cs typeface="Courier New"/>
              </a:rPr>
              <a:t>13.		  </a:t>
            </a:r>
            <a:r>
              <a:rPr lang="en-US" sz="1200" dirty="0" err="1" smtClean="0">
                <a:latin typeface="Courier New"/>
                <a:cs typeface="Courier New"/>
              </a:rPr>
              <a:t>Pvalue</a:t>
            </a:r>
            <a:r>
              <a:rPr lang="en-US" sz="1200" dirty="0" smtClean="0">
                <a:latin typeface="Courier New"/>
                <a:cs typeface="Courier New"/>
              </a:rPr>
              <a:t> += </a:t>
            </a:r>
            <a:r>
              <a:rPr lang="en-US" sz="1200" dirty="0" err="1" smtClean="0">
                <a:latin typeface="Courier New"/>
                <a:cs typeface="Courier New"/>
              </a:rPr>
              <a:t>subTileM</a:t>
            </a:r>
            <a:r>
              <a:rPr lang="en-US" sz="1200" dirty="0" smtClean="0">
                <a:latin typeface="Courier New"/>
                <a:cs typeface="Courier New"/>
              </a:rPr>
              <a:t>[</a:t>
            </a:r>
            <a:r>
              <a:rPr lang="en-US" sz="1200" dirty="0" err="1" smtClean="0">
                <a:latin typeface="Courier New"/>
                <a:cs typeface="Courier New"/>
              </a:rPr>
              <a:t>ty</a:t>
            </a:r>
            <a:r>
              <a:rPr lang="en-US" sz="1200" dirty="0" smtClean="0">
                <a:latin typeface="Courier New"/>
                <a:cs typeface="Courier New"/>
              </a:rPr>
              <a:t>][k] * </a:t>
            </a:r>
            <a:r>
              <a:rPr lang="en-US" sz="1200" dirty="0" err="1" smtClean="0">
                <a:latin typeface="Courier New"/>
                <a:cs typeface="Courier New"/>
              </a:rPr>
              <a:t>subTileN</a:t>
            </a:r>
            <a:r>
              <a:rPr lang="en-US" sz="1200" dirty="0" smtClean="0">
                <a:latin typeface="Courier New"/>
                <a:cs typeface="Courier New"/>
              </a:rPr>
              <a:t>[k][</a:t>
            </a:r>
            <a:r>
              <a:rPr lang="en-US" sz="1200" dirty="0" err="1" smtClean="0">
                <a:latin typeface="Courier New"/>
                <a:cs typeface="Courier New"/>
              </a:rPr>
              <a:t>tx</a:t>
            </a:r>
            <a:r>
              <a:rPr lang="en-US" sz="1200" dirty="0" smtClean="0">
                <a:latin typeface="Courier New"/>
                <a:cs typeface="Courier New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/>
                <a:cs typeface="Courier New"/>
              </a:rPr>
              <a:t>14. 	  __</a:t>
            </a:r>
            <a:r>
              <a:rPr lang="en-US" sz="1200" dirty="0" err="1" smtClean="0">
                <a:latin typeface="Courier New"/>
                <a:cs typeface="Courier New"/>
              </a:rPr>
              <a:t>synchthreads</a:t>
            </a:r>
            <a:r>
              <a:rPr lang="en-US" sz="1200" dirty="0" smtClean="0">
                <a:latin typeface="Courier New"/>
                <a:cs typeface="Courier New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/>
                <a:cs typeface="Courier New"/>
              </a:rPr>
              <a:t>15. }	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/>
                <a:cs typeface="Courier New"/>
              </a:rPr>
              <a:t>16. P[Row*</a:t>
            </a:r>
            <a:r>
              <a:rPr lang="en-US" sz="1200" dirty="0" err="1" smtClean="0">
                <a:latin typeface="Courier New"/>
                <a:cs typeface="Courier New"/>
              </a:rPr>
              <a:t>Width+Col</a:t>
            </a:r>
            <a:r>
              <a:rPr lang="en-US" sz="1200" dirty="0" smtClean="0">
                <a:latin typeface="Courier New"/>
                <a:cs typeface="Courier New"/>
              </a:rPr>
              <a:t>] = </a:t>
            </a:r>
            <a:r>
              <a:rPr lang="en-US" sz="1200" dirty="0" err="1" smtClean="0">
                <a:latin typeface="Courier New"/>
                <a:cs typeface="Courier New"/>
              </a:rPr>
              <a:t>Pvalue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0801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dirty="0" smtClean="0"/>
              <a:t>Any More Questions?</a:t>
            </a:r>
            <a:br>
              <a:rPr lang="en-US" dirty="0" smtClean="0"/>
            </a:br>
            <a:r>
              <a:rPr lang="en-US" dirty="0" smtClean="0"/>
              <a:t>Read Chapter 6</a:t>
            </a:r>
            <a:endParaRPr lang="en-US" dirty="0"/>
          </a:p>
        </p:txBody>
      </p:sp>
      <p:sp>
        <p:nvSpPr>
          <p:cNvPr id="55299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62665" y="6462995"/>
            <a:ext cx="5075238" cy="280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Palatino" pitchFamily="18" charset="0"/>
              </a:rPr>
              <a:t>©Wen-mei W. Hwu and David Kirk/NVIDIA, </a:t>
            </a:r>
          </a:p>
          <a:p>
            <a:pPr eaLnBrk="1" hangingPunct="1"/>
            <a:r>
              <a:rPr lang="en-US" sz="1200" dirty="0" smtClean="0">
                <a:solidFill>
                  <a:srgbClr val="000000"/>
                </a:solidFill>
                <a:latin typeface="Palatino" pitchFamily="18" charset="0"/>
              </a:rPr>
              <a:t>ECE408/CS483/ECE498AL, University of Illinois, 2007-2012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4354CE8-5087-4E3A-87DA-A8666D184FF9}" type="slidenum">
              <a:rPr lang="en-US" sz="1400" smtClean="0">
                <a:solidFill>
                  <a:srgbClr val="000000"/>
                </a:solidFill>
              </a:rPr>
              <a:pPr eaLnBrk="1" hangingPunct="1"/>
              <a:t>18</a:t>
            </a:fld>
            <a:endParaRPr lang="en-US" sz="1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Global Memory (DRAM) Bandwidth</a:t>
            </a:r>
          </a:p>
        </p:txBody>
      </p:sp>
      <p:sp>
        <p:nvSpPr>
          <p:cNvPr id="4099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Ideal</a:t>
            </a:r>
          </a:p>
        </p:txBody>
      </p:sp>
      <p:sp>
        <p:nvSpPr>
          <p:cNvPr id="4100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		Reality</a:t>
            </a:r>
          </a:p>
        </p:txBody>
      </p:sp>
      <p:sp>
        <p:nvSpPr>
          <p:cNvPr id="410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2007-2012</a:t>
            </a:r>
          </a:p>
        </p:txBody>
      </p:sp>
      <p:pic>
        <p:nvPicPr>
          <p:cNvPr id="410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2362200"/>
            <a:ext cx="2963863" cy="3951288"/>
          </a:xfrm>
          <a:noFill/>
        </p:spPr>
      </p:pic>
      <p:pic>
        <p:nvPicPr>
          <p:cNvPr id="4103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514600"/>
            <a:ext cx="4041775" cy="3035300"/>
          </a:xfrm>
          <a:noFill/>
        </p:spPr>
      </p:pic>
      <p:sp>
        <p:nvSpPr>
          <p:cNvPr id="4104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2F78688-82DA-4911-9D0C-829D006EF99D}" type="slidenum">
              <a:rPr lang="en-US" sz="1400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sz="1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2007-2012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79488"/>
          </a:xfrm>
        </p:spPr>
        <p:txBody>
          <a:bodyPr/>
          <a:lstStyle/>
          <a:p>
            <a:r>
              <a:rPr lang="en-US" smtClean="0"/>
              <a:t>DRAM Bank Organization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8200" y="1600200"/>
            <a:ext cx="4038600" cy="3048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Each core array has about O(1M) bits</a:t>
            </a:r>
          </a:p>
          <a:p>
            <a:pPr>
              <a:lnSpc>
                <a:spcPct val="85000"/>
              </a:lnSpc>
              <a:spcBef>
                <a:spcPct val="100000"/>
              </a:spcBef>
            </a:pPr>
            <a:r>
              <a:rPr lang="en-US" dirty="0" smtClean="0"/>
              <a:t>Each bit is stored in a tiny capacitor, made of one transistor</a:t>
            </a:r>
          </a:p>
          <a:p>
            <a:pPr>
              <a:lnSpc>
                <a:spcPct val="85000"/>
              </a:lnSpc>
              <a:spcBef>
                <a:spcPct val="100000"/>
              </a:spcBef>
            </a:pPr>
            <a:endParaRPr lang="en-US" dirty="0" smtClean="0"/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2438400" y="1600200"/>
            <a:ext cx="1981200" cy="182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latin typeface="Arial" charset="0"/>
              </a:rPr>
              <a:t>Memory Cell</a:t>
            </a:r>
          </a:p>
          <a:p>
            <a:pPr algn="ctr" eaLnBrk="0" hangingPunct="0"/>
            <a:r>
              <a:rPr lang="en-US" sz="2000">
                <a:solidFill>
                  <a:schemeClr val="tx1"/>
                </a:solidFill>
                <a:latin typeface="Arial" charset="0"/>
              </a:rPr>
              <a:t>Core Array</a:t>
            </a:r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1066800" y="1600200"/>
            <a:ext cx="1066800" cy="182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latin typeface="Arial" charset="0"/>
              </a:rPr>
              <a:t>Row</a:t>
            </a:r>
          </a:p>
          <a:p>
            <a:pPr algn="ctr" eaLnBrk="0" hangingPunct="0"/>
            <a:r>
              <a:rPr lang="en-US" sz="2000">
                <a:solidFill>
                  <a:schemeClr val="tx1"/>
                </a:solidFill>
                <a:latin typeface="Arial" charset="0"/>
              </a:rPr>
              <a:t>Decode</a:t>
            </a:r>
            <a:r>
              <a:rPr lang="en-US" sz="2000">
                <a:latin typeface="Arial" charset="0"/>
              </a:rPr>
              <a:t>r</a:t>
            </a:r>
          </a:p>
        </p:txBody>
      </p:sp>
      <p:sp>
        <p:nvSpPr>
          <p:cNvPr id="56327" name="Rectangle 6"/>
          <p:cNvSpPr>
            <a:spLocks noChangeArrowheads="1"/>
          </p:cNvSpPr>
          <p:nvPr/>
        </p:nvSpPr>
        <p:spPr bwMode="auto">
          <a:xfrm>
            <a:off x="2438400" y="3657600"/>
            <a:ext cx="198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tx1"/>
                </a:solidFill>
                <a:latin typeface="Arial" charset="0"/>
              </a:rPr>
              <a:t>Sense Amps</a:t>
            </a:r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auto">
          <a:xfrm>
            <a:off x="2438400" y="4267200"/>
            <a:ext cx="198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tx1"/>
                </a:solidFill>
                <a:latin typeface="Arial" charset="0"/>
              </a:rPr>
              <a:t>Column Latches</a:t>
            </a:r>
          </a:p>
        </p:txBody>
      </p:sp>
      <p:sp>
        <p:nvSpPr>
          <p:cNvPr id="56329" name="Line 8"/>
          <p:cNvSpPr>
            <a:spLocks noChangeShapeType="1"/>
          </p:cNvSpPr>
          <p:nvPr/>
        </p:nvSpPr>
        <p:spPr bwMode="auto">
          <a:xfrm>
            <a:off x="2133600" y="2514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Line 9"/>
          <p:cNvSpPr>
            <a:spLocks noChangeShapeType="1"/>
          </p:cNvSpPr>
          <p:nvPr/>
        </p:nvSpPr>
        <p:spPr bwMode="auto">
          <a:xfrm>
            <a:off x="3429000" y="3429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Line 10"/>
          <p:cNvSpPr>
            <a:spLocks noChangeShapeType="1"/>
          </p:cNvSpPr>
          <p:nvPr/>
        </p:nvSpPr>
        <p:spPr bwMode="auto">
          <a:xfrm>
            <a:off x="3429000" y="40386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AutoShape 11"/>
          <p:cNvSpPr>
            <a:spLocks noChangeArrowheads="1"/>
          </p:cNvSpPr>
          <p:nvPr/>
        </p:nvSpPr>
        <p:spPr bwMode="auto">
          <a:xfrm>
            <a:off x="2438400" y="5105400"/>
            <a:ext cx="1981200" cy="3016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tx1"/>
                </a:solidFill>
                <a:latin typeface="Arial" charset="0"/>
              </a:rPr>
              <a:t>Mux</a:t>
            </a:r>
          </a:p>
        </p:txBody>
      </p:sp>
      <p:sp>
        <p:nvSpPr>
          <p:cNvPr id="56333" name="Line 12"/>
          <p:cNvSpPr>
            <a:spLocks noChangeShapeType="1"/>
          </p:cNvSpPr>
          <p:nvPr/>
        </p:nvSpPr>
        <p:spPr bwMode="auto">
          <a:xfrm>
            <a:off x="3429000" y="4648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13"/>
          <p:cNvSpPr>
            <a:spLocks noChangeShapeType="1"/>
          </p:cNvSpPr>
          <p:nvPr/>
        </p:nvSpPr>
        <p:spPr bwMode="auto">
          <a:xfrm>
            <a:off x="3429000" y="5410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14"/>
          <p:cNvSpPr>
            <a:spLocks noChangeShapeType="1"/>
          </p:cNvSpPr>
          <p:nvPr/>
        </p:nvSpPr>
        <p:spPr bwMode="auto">
          <a:xfrm>
            <a:off x="762000" y="2514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15"/>
          <p:cNvSpPr>
            <a:spLocks noChangeShapeType="1"/>
          </p:cNvSpPr>
          <p:nvPr/>
        </p:nvSpPr>
        <p:spPr bwMode="auto">
          <a:xfrm>
            <a:off x="2209800" y="5257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Text Box 16"/>
          <p:cNvSpPr txBox="1">
            <a:spLocks noChangeArrowheads="1"/>
          </p:cNvSpPr>
          <p:nvPr/>
        </p:nvSpPr>
        <p:spPr bwMode="auto">
          <a:xfrm>
            <a:off x="0" y="2209800"/>
            <a:ext cx="903288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chemeClr val="tx1"/>
                </a:solidFill>
                <a:latin typeface="Arial" charset="0"/>
              </a:rPr>
              <a:t>Row</a:t>
            </a:r>
          </a:p>
          <a:p>
            <a:r>
              <a:rPr lang="en-US" b="1" i="1">
                <a:solidFill>
                  <a:schemeClr val="tx1"/>
                </a:solidFill>
                <a:latin typeface="Arial" charset="0"/>
              </a:rPr>
              <a:t>Addr</a:t>
            </a:r>
          </a:p>
        </p:txBody>
      </p:sp>
      <p:sp>
        <p:nvSpPr>
          <p:cNvPr id="56338" name="Text Box 17"/>
          <p:cNvSpPr txBox="1">
            <a:spLocks noChangeArrowheads="1"/>
          </p:cNvSpPr>
          <p:nvPr/>
        </p:nvSpPr>
        <p:spPr bwMode="auto">
          <a:xfrm>
            <a:off x="990600" y="4953000"/>
            <a:ext cx="1785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chemeClr val="tx1"/>
                </a:solidFill>
                <a:latin typeface="Arial" charset="0"/>
              </a:rPr>
              <a:t>Column</a:t>
            </a:r>
          </a:p>
          <a:p>
            <a:r>
              <a:rPr lang="en-US" b="1" i="1">
                <a:solidFill>
                  <a:schemeClr val="tx1"/>
                </a:solidFill>
                <a:latin typeface="Arial" charset="0"/>
              </a:rPr>
              <a:t>Addr</a:t>
            </a:r>
          </a:p>
        </p:txBody>
      </p:sp>
      <p:sp>
        <p:nvSpPr>
          <p:cNvPr id="56339" name="Text Box 18"/>
          <p:cNvSpPr txBox="1">
            <a:spLocks noChangeArrowheads="1"/>
          </p:cNvSpPr>
          <p:nvPr/>
        </p:nvSpPr>
        <p:spPr bwMode="auto">
          <a:xfrm>
            <a:off x="2362200" y="5867400"/>
            <a:ext cx="2111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chemeClr val="tx1"/>
                </a:solidFill>
                <a:latin typeface="Arial" charset="0"/>
              </a:rPr>
              <a:t>Off-chip Data</a:t>
            </a:r>
          </a:p>
        </p:txBody>
      </p:sp>
      <p:sp>
        <p:nvSpPr>
          <p:cNvPr id="56340" name="Text Box 19"/>
          <p:cNvSpPr txBox="1">
            <a:spLocks noChangeArrowheads="1"/>
          </p:cNvSpPr>
          <p:nvPr/>
        </p:nvSpPr>
        <p:spPr bwMode="auto">
          <a:xfrm>
            <a:off x="3429000" y="47244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latin typeface="Arial" charset="0"/>
              </a:rPr>
              <a:t>Wide</a:t>
            </a:r>
          </a:p>
        </p:txBody>
      </p:sp>
      <p:sp>
        <p:nvSpPr>
          <p:cNvPr id="56341" name="Text Box 20"/>
          <p:cNvSpPr txBox="1">
            <a:spLocks noChangeArrowheads="1"/>
          </p:cNvSpPr>
          <p:nvPr/>
        </p:nvSpPr>
        <p:spPr bwMode="auto">
          <a:xfrm>
            <a:off x="3429000" y="5486400"/>
            <a:ext cx="884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latin typeface="Arial" charset="0"/>
              </a:rPr>
              <a:t>Narrow</a:t>
            </a:r>
          </a:p>
        </p:txBody>
      </p:sp>
      <p:cxnSp>
        <p:nvCxnSpPr>
          <p:cNvPr id="56342" name="Straight Connector 22"/>
          <p:cNvCxnSpPr>
            <a:cxnSpLocks noChangeShapeType="1"/>
          </p:cNvCxnSpPr>
          <p:nvPr/>
        </p:nvCxnSpPr>
        <p:spPr bwMode="auto">
          <a:xfrm>
            <a:off x="2057400" y="5638800"/>
            <a:ext cx="3276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3" name="TextBox 23"/>
          <p:cNvSpPr txBox="1">
            <a:spLocks noChangeArrowheads="1"/>
          </p:cNvSpPr>
          <p:nvPr/>
        </p:nvSpPr>
        <p:spPr bwMode="auto">
          <a:xfrm>
            <a:off x="4419600" y="5029200"/>
            <a:ext cx="176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Pin Interface</a:t>
            </a:r>
          </a:p>
        </p:txBody>
      </p:sp>
      <p:sp>
        <p:nvSpPr>
          <p:cNvPr id="5634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5B071C-3F49-4D08-8B1A-ADBB5AFA664B}" type="slidenum">
              <a:rPr lang="en-US" sz="1400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sz="1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very small (8x2 bit) DRAM Bank</a:t>
            </a:r>
          </a:p>
        </p:txBody>
      </p:sp>
      <p:sp>
        <p:nvSpPr>
          <p:cNvPr id="5734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2007-2012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4196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50292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56388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62484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44196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56388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62484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4196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0292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50292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56388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62484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50292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56388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44196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62484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3352800" y="2362200"/>
            <a:ext cx="609600" cy="2362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7366" name="Straight Arrow Connector 23"/>
          <p:cNvCxnSpPr>
            <a:cxnSpLocks noChangeShapeType="1"/>
            <a:endCxn id="57351" idx="3"/>
          </p:cNvCxnSpPr>
          <p:nvPr/>
        </p:nvCxnSpPr>
        <p:spPr bwMode="auto">
          <a:xfrm>
            <a:off x="3962400" y="26670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7" name="Straight Arrow Connector 25"/>
          <p:cNvCxnSpPr>
            <a:cxnSpLocks noChangeShapeType="1"/>
            <a:endCxn id="57354" idx="3"/>
          </p:cNvCxnSpPr>
          <p:nvPr/>
        </p:nvCxnSpPr>
        <p:spPr bwMode="auto">
          <a:xfrm>
            <a:off x="3962400" y="3276600"/>
            <a:ext cx="2895600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8" name="Straight Arrow Connector 33"/>
          <p:cNvCxnSpPr>
            <a:cxnSpLocks noChangeShapeType="1"/>
            <a:endCxn id="57359" idx="3"/>
          </p:cNvCxnSpPr>
          <p:nvPr/>
        </p:nvCxnSpPr>
        <p:spPr bwMode="auto">
          <a:xfrm>
            <a:off x="3962400" y="38862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9" name="Straight Arrow Connector 35"/>
          <p:cNvCxnSpPr>
            <a:cxnSpLocks noChangeShapeType="1"/>
            <a:endCxn id="57364" idx="3"/>
          </p:cNvCxnSpPr>
          <p:nvPr/>
        </p:nvCxnSpPr>
        <p:spPr bwMode="auto">
          <a:xfrm>
            <a:off x="3962400" y="44958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0" name="TextBox 36"/>
          <p:cNvSpPr txBox="1">
            <a:spLocks noChangeArrowheads="1"/>
          </p:cNvSpPr>
          <p:nvPr/>
        </p:nvSpPr>
        <p:spPr bwMode="auto">
          <a:xfrm rot="-5400000">
            <a:off x="3132138" y="3192462"/>
            <a:ext cx="1055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57371" name="Rectangle 37"/>
          <p:cNvSpPr>
            <a:spLocks noChangeArrowheads="1"/>
          </p:cNvSpPr>
          <p:nvPr/>
        </p:nvSpPr>
        <p:spPr bwMode="auto">
          <a:xfrm>
            <a:off x="838200" y="1447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372" name="Rectangle 38"/>
          <p:cNvSpPr>
            <a:spLocks noChangeArrowheads="1"/>
          </p:cNvSpPr>
          <p:nvPr/>
        </p:nvSpPr>
        <p:spPr bwMode="auto">
          <a:xfrm>
            <a:off x="1447800" y="1447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373" name="Rectangle 39"/>
          <p:cNvSpPr>
            <a:spLocks noChangeArrowheads="1"/>
          </p:cNvSpPr>
          <p:nvPr/>
        </p:nvSpPr>
        <p:spPr bwMode="auto">
          <a:xfrm>
            <a:off x="2057400" y="1447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7374" name="Straight Connector 41"/>
          <p:cNvCxnSpPr>
            <a:cxnSpLocks noChangeShapeType="1"/>
            <a:stCxn id="57371" idx="2"/>
          </p:cNvCxnSpPr>
          <p:nvPr/>
        </p:nvCxnSpPr>
        <p:spPr bwMode="auto">
          <a:xfrm rot="5400000">
            <a:off x="228600" y="2971800"/>
            <a:ext cx="1828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5" name="Straight Arrow Connector 43"/>
          <p:cNvCxnSpPr>
            <a:cxnSpLocks noChangeShapeType="1"/>
          </p:cNvCxnSpPr>
          <p:nvPr/>
        </p:nvCxnSpPr>
        <p:spPr bwMode="auto">
          <a:xfrm>
            <a:off x="1143000" y="3886200"/>
            <a:ext cx="2133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6" name="Straight Connector 45"/>
          <p:cNvCxnSpPr>
            <a:cxnSpLocks noChangeShapeType="1"/>
            <a:stCxn id="57372" idx="2"/>
          </p:cNvCxnSpPr>
          <p:nvPr/>
        </p:nvCxnSpPr>
        <p:spPr bwMode="auto">
          <a:xfrm rot="5400000">
            <a:off x="990600" y="2819400"/>
            <a:ext cx="152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7" name="Straight Arrow Connector 47"/>
          <p:cNvCxnSpPr>
            <a:cxnSpLocks noChangeShapeType="1"/>
          </p:cNvCxnSpPr>
          <p:nvPr/>
        </p:nvCxnSpPr>
        <p:spPr bwMode="auto">
          <a:xfrm>
            <a:off x="1752600" y="3581400"/>
            <a:ext cx="1524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8" name="Rectangle 48"/>
          <p:cNvSpPr>
            <a:spLocks noChangeArrowheads="1"/>
          </p:cNvSpPr>
          <p:nvPr/>
        </p:nvSpPr>
        <p:spPr bwMode="auto">
          <a:xfrm>
            <a:off x="4419600" y="5257800"/>
            <a:ext cx="25146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Sense amps</a:t>
            </a:r>
          </a:p>
        </p:txBody>
      </p:sp>
      <p:cxnSp>
        <p:nvCxnSpPr>
          <p:cNvPr id="57379" name="Straight Arrow Connector 55"/>
          <p:cNvCxnSpPr>
            <a:cxnSpLocks noChangeShapeType="1"/>
          </p:cNvCxnSpPr>
          <p:nvPr/>
        </p:nvCxnSpPr>
        <p:spPr bwMode="auto">
          <a:xfrm rot="5400000">
            <a:off x="2972594" y="3580606"/>
            <a:ext cx="3200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0" name="Straight Arrow Connector 57"/>
          <p:cNvCxnSpPr>
            <a:cxnSpLocks noChangeShapeType="1"/>
          </p:cNvCxnSpPr>
          <p:nvPr/>
        </p:nvCxnSpPr>
        <p:spPr bwMode="auto">
          <a:xfrm rot="5400000">
            <a:off x="3656013" y="3581400"/>
            <a:ext cx="32019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1" name="Straight Arrow Connector 61"/>
          <p:cNvCxnSpPr>
            <a:cxnSpLocks noChangeShapeType="1"/>
          </p:cNvCxnSpPr>
          <p:nvPr/>
        </p:nvCxnSpPr>
        <p:spPr bwMode="auto">
          <a:xfrm rot="5400000">
            <a:off x="4267200" y="3581400"/>
            <a:ext cx="32019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2" name="Straight Arrow Connector 62"/>
          <p:cNvCxnSpPr>
            <a:cxnSpLocks noChangeShapeType="1"/>
          </p:cNvCxnSpPr>
          <p:nvPr/>
        </p:nvCxnSpPr>
        <p:spPr bwMode="auto">
          <a:xfrm rot="5400000">
            <a:off x="4800600" y="3581400"/>
            <a:ext cx="32019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83" name="AutoShape 11"/>
          <p:cNvSpPr>
            <a:spLocks noChangeArrowheads="1"/>
          </p:cNvSpPr>
          <p:nvPr/>
        </p:nvSpPr>
        <p:spPr bwMode="auto">
          <a:xfrm>
            <a:off x="4419600" y="6096000"/>
            <a:ext cx="2362200" cy="304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tx1"/>
                </a:solidFill>
                <a:latin typeface="Arial" charset="0"/>
              </a:rPr>
              <a:t>Mux</a:t>
            </a:r>
          </a:p>
        </p:txBody>
      </p:sp>
      <p:cxnSp>
        <p:nvCxnSpPr>
          <p:cNvPr id="57384" name="Straight Connector 65"/>
          <p:cNvCxnSpPr>
            <a:cxnSpLocks noChangeShapeType="1"/>
            <a:stCxn id="57373" idx="2"/>
          </p:cNvCxnSpPr>
          <p:nvPr/>
        </p:nvCxnSpPr>
        <p:spPr bwMode="auto">
          <a:xfrm rot="5400000">
            <a:off x="228600" y="4191000"/>
            <a:ext cx="4267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5" name="Straight Arrow Connector 67"/>
          <p:cNvCxnSpPr>
            <a:cxnSpLocks noChangeShapeType="1"/>
            <a:stCxn id="57347" idx="0"/>
          </p:cNvCxnSpPr>
          <p:nvPr/>
        </p:nvCxnSpPr>
        <p:spPr bwMode="auto">
          <a:xfrm rot="5400000" flipH="1" flipV="1">
            <a:off x="3618706" y="5144294"/>
            <a:ext cx="1588" cy="2362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6" name="Straight Arrow Connector 69"/>
          <p:cNvCxnSpPr>
            <a:cxnSpLocks noChangeShapeType="1"/>
          </p:cNvCxnSpPr>
          <p:nvPr/>
        </p:nvCxnSpPr>
        <p:spPr bwMode="auto">
          <a:xfrm rot="5400000">
            <a:off x="4381501" y="5905500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7" name="Straight Arrow Connector 71"/>
          <p:cNvCxnSpPr>
            <a:cxnSpLocks noChangeShapeType="1"/>
          </p:cNvCxnSpPr>
          <p:nvPr/>
        </p:nvCxnSpPr>
        <p:spPr bwMode="auto">
          <a:xfrm rot="5400000">
            <a:off x="5067301" y="5905500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8" name="Straight Arrow Connector 73"/>
          <p:cNvCxnSpPr>
            <a:cxnSpLocks noChangeShapeType="1"/>
          </p:cNvCxnSpPr>
          <p:nvPr/>
        </p:nvCxnSpPr>
        <p:spPr bwMode="auto">
          <a:xfrm rot="5400000">
            <a:off x="5678488" y="5905500"/>
            <a:ext cx="379412" cy="1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9" name="Straight Arrow Connector 76"/>
          <p:cNvCxnSpPr>
            <a:cxnSpLocks noChangeShapeType="1"/>
          </p:cNvCxnSpPr>
          <p:nvPr/>
        </p:nvCxnSpPr>
        <p:spPr bwMode="auto">
          <a:xfrm rot="5400000">
            <a:off x="6210301" y="5905500"/>
            <a:ext cx="381000" cy="31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0" name="Straight Arrow Connector 80"/>
          <p:cNvCxnSpPr>
            <a:cxnSpLocks noChangeShapeType="1"/>
          </p:cNvCxnSpPr>
          <p:nvPr/>
        </p:nvCxnSpPr>
        <p:spPr bwMode="auto">
          <a:xfrm rot="5400000">
            <a:off x="5106988" y="6629400"/>
            <a:ext cx="455612" cy="1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Arrow Connector 82"/>
          <p:cNvCxnSpPr/>
          <p:nvPr/>
        </p:nvCxnSpPr>
        <p:spPr bwMode="auto">
          <a:xfrm rot="5400000">
            <a:off x="5487988" y="6629400"/>
            <a:ext cx="455612" cy="158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392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278409-01E2-465D-AC32-495C5730D711}" type="slidenum">
              <a:rPr lang="en-US" sz="1400" smtClean="0">
                <a:solidFill>
                  <a:srgbClr val="000000"/>
                </a:solidFill>
              </a:rPr>
              <a:pPr eaLnBrk="1" hangingPunct="1"/>
              <a:t>4</a:t>
            </a:fld>
            <a:endParaRPr lang="en-US" sz="1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DRAM core arrays are slow.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304213" cy="2667000"/>
          </a:xfrm>
        </p:spPr>
        <p:txBody>
          <a:bodyPr/>
          <a:lstStyle/>
          <a:p>
            <a:r>
              <a:rPr lang="en-US" smtClean="0"/>
              <a:t>Reading from a cell in the core array is a very slow process</a:t>
            </a:r>
          </a:p>
          <a:p>
            <a:pPr lvl="1"/>
            <a:r>
              <a:rPr lang="en-US" smtClean="0"/>
              <a:t>DDR: Core speed = ½ interface speed</a:t>
            </a:r>
          </a:p>
          <a:p>
            <a:pPr lvl="1"/>
            <a:r>
              <a:rPr lang="en-US" smtClean="0"/>
              <a:t>DDR2/GDDR3: Core speed = ¼ interface speed</a:t>
            </a:r>
          </a:p>
          <a:p>
            <a:pPr lvl="1"/>
            <a:r>
              <a:rPr lang="en-US" smtClean="0"/>
              <a:t>DDR3/GDDR4: Core speed = ⅛ interface speed</a:t>
            </a:r>
          </a:p>
          <a:p>
            <a:pPr lvl="1"/>
            <a:r>
              <a:rPr lang="en-US" smtClean="0"/>
              <a:t>… likely to be worse in the future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1981200" y="4191000"/>
            <a:ext cx="609600" cy="2362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 rot="-5400000">
            <a:off x="1752600" y="5105401"/>
            <a:ext cx="1055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decode</a:t>
            </a:r>
          </a:p>
        </p:txBody>
      </p:sp>
      <p:cxnSp>
        <p:nvCxnSpPr>
          <p:cNvPr id="58374" name="Straight Arrow Connector 6"/>
          <p:cNvCxnSpPr>
            <a:cxnSpLocks noChangeShapeType="1"/>
          </p:cNvCxnSpPr>
          <p:nvPr/>
        </p:nvCxnSpPr>
        <p:spPr bwMode="auto">
          <a:xfrm>
            <a:off x="2590800" y="5105400"/>
            <a:ext cx="5334000" cy="1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5" name="Straight Arrow Connector 8"/>
          <p:cNvCxnSpPr>
            <a:cxnSpLocks noChangeShapeType="1"/>
          </p:cNvCxnSpPr>
          <p:nvPr/>
        </p:nvCxnSpPr>
        <p:spPr bwMode="auto">
          <a:xfrm rot="5400000">
            <a:off x="3506788" y="5486400"/>
            <a:ext cx="228441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6" name="Straight Connector 10"/>
          <p:cNvCxnSpPr>
            <a:cxnSpLocks noChangeShapeType="1"/>
          </p:cNvCxnSpPr>
          <p:nvPr/>
        </p:nvCxnSpPr>
        <p:spPr bwMode="auto">
          <a:xfrm rot="5400000">
            <a:off x="4800600" y="5257800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7" name="Straight Connector 13"/>
          <p:cNvCxnSpPr>
            <a:cxnSpLocks noChangeShapeType="1"/>
          </p:cNvCxnSpPr>
          <p:nvPr/>
        </p:nvCxnSpPr>
        <p:spPr bwMode="auto">
          <a:xfrm>
            <a:off x="4876800" y="54102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8" name="Straight Connector 15"/>
          <p:cNvCxnSpPr>
            <a:cxnSpLocks noChangeShapeType="1"/>
          </p:cNvCxnSpPr>
          <p:nvPr/>
        </p:nvCxnSpPr>
        <p:spPr bwMode="auto">
          <a:xfrm>
            <a:off x="4800600" y="5562600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9" name="Straight Connector 18"/>
          <p:cNvCxnSpPr>
            <a:cxnSpLocks noChangeShapeType="1"/>
          </p:cNvCxnSpPr>
          <p:nvPr/>
        </p:nvCxnSpPr>
        <p:spPr bwMode="auto">
          <a:xfrm rot="5400000">
            <a:off x="4724400" y="56388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Straight Connector 20"/>
          <p:cNvCxnSpPr>
            <a:cxnSpLocks noChangeShapeType="1"/>
          </p:cNvCxnSpPr>
          <p:nvPr/>
        </p:nvCxnSpPr>
        <p:spPr bwMode="auto">
          <a:xfrm rot="5400000">
            <a:off x="5029200" y="56388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1" name="Straight Connector 22"/>
          <p:cNvCxnSpPr>
            <a:cxnSpLocks noChangeShapeType="1"/>
          </p:cNvCxnSpPr>
          <p:nvPr/>
        </p:nvCxnSpPr>
        <p:spPr bwMode="auto">
          <a:xfrm>
            <a:off x="4648200" y="57150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2" name="Straight Connector 24"/>
          <p:cNvCxnSpPr>
            <a:cxnSpLocks noChangeShapeType="1"/>
          </p:cNvCxnSpPr>
          <p:nvPr/>
        </p:nvCxnSpPr>
        <p:spPr bwMode="auto">
          <a:xfrm>
            <a:off x="5105400" y="5715000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3" name="Straight Connector 26"/>
          <p:cNvCxnSpPr>
            <a:cxnSpLocks noChangeShapeType="1"/>
          </p:cNvCxnSpPr>
          <p:nvPr/>
        </p:nvCxnSpPr>
        <p:spPr bwMode="auto">
          <a:xfrm rot="5400000">
            <a:off x="5295900" y="5829300"/>
            <a:ext cx="228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4" name="Straight Connector 28"/>
          <p:cNvCxnSpPr>
            <a:cxnSpLocks noChangeShapeType="1"/>
          </p:cNvCxnSpPr>
          <p:nvPr/>
        </p:nvCxnSpPr>
        <p:spPr bwMode="auto">
          <a:xfrm>
            <a:off x="5257800" y="5943600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5" name="Straight Connector 30"/>
          <p:cNvCxnSpPr>
            <a:cxnSpLocks noChangeShapeType="1"/>
          </p:cNvCxnSpPr>
          <p:nvPr/>
        </p:nvCxnSpPr>
        <p:spPr bwMode="auto">
          <a:xfrm>
            <a:off x="5257800" y="6096000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6" name="Straight Connector 32"/>
          <p:cNvCxnSpPr>
            <a:cxnSpLocks noChangeShapeType="1"/>
          </p:cNvCxnSpPr>
          <p:nvPr/>
        </p:nvCxnSpPr>
        <p:spPr bwMode="auto">
          <a:xfrm rot="5400000">
            <a:off x="5334000" y="61722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7" name="Straight Connector 34"/>
          <p:cNvCxnSpPr>
            <a:cxnSpLocks noChangeShapeType="1"/>
          </p:cNvCxnSpPr>
          <p:nvPr/>
        </p:nvCxnSpPr>
        <p:spPr bwMode="auto">
          <a:xfrm>
            <a:off x="5257800" y="6248400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8" name="Straight Connector 36"/>
          <p:cNvCxnSpPr>
            <a:cxnSpLocks noChangeShapeType="1"/>
          </p:cNvCxnSpPr>
          <p:nvPr/>
        </p:nvCxnSpPr>
        <p:spPr bwMode="auto">
          <a:xfrm>
            <a:off x="5334000" y="63246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9" name="Straight Connector 44"/>
          <p:cNvCxnSpPr>
            <a:cxnSpLocks noChangeShapeType="1"/>
          </p:cNvCxnSpPr>
          <p:nvPr/>
        </p:nvCxnSpPr>
        <p:spPr bwMode="auto">
          <a:xfrm>
            <a:off x="5410200" y="6400800"/>
            <a:ext cx="76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90" name="TextBox 47"/>
          <p:cNvSpPr txBox="1">
            <a:spLocks noChangeArrowheads="1"/>
          </p:cNvSpPr>
          <p:nvPr/>
        </p:nvSpPr>
        <p:spPr bwMode="auto">
          <a:xfrm>
            <a:off x="3810000" y="6396038"/>
            <a:ext cx="3733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To sense amps </a:t>
            </a:r>
          </a:p>
        </p:txBody>
      </p:sp>
      <p:sp>
        <p:nvSpPr>
          <p:cNvPr id="58391" name="TextBox 49"/>
          <p:cNvSpPr txBox="1">
            <a:spLocks noChangeArrowheads="1"/>
          </p:cNvSpPr>
          <p:nvPr/>
        </p:nvSpPr>
        <p:spPr bwMode="auto">
          <a:xfrm>
            <a:off x="5638800" y="5486400"/>
            <a:ext cx="2590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</a:rPr>
              <a:t>A very small capacitance that stores a data bit</a:t>
            </a:r>
          </a:p>
        </p:txBody>
      </p:sp>
      <p:sp>
        <p:nvSpPr>
          <p:cNvPr id="58392" name="TextBox 52"/>
          <p:cNvSpPr txBox="1">
            <a:spLocks noChangeArrowheads="1"/>
          </p:cNvSpPr>
          <p:nvPr/>
        </p:nvSpPr>
        <p:spPr bwMode="auto">
          <a:xfrm>
            <a:off x="4876800" y="4267200"/>
            <a:ext cx="3429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1"/>
                </a:solidFill>
              </a:rPr>
              <a:t>About 1000 cells connected to each vertical line  </a:t>
            </a:r>
          </a:p>
        </p:txBody>
      </p:sp>
      <p:sp>
        <p:nvSpPr>
          <p:cNvPr id="58393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2007-2012</a:t>
            </a:r>
          </a:p>
        </p:txBody>
      </p:sp>
      <p:sp>
        <p:nvSpPr>
          <p:cNvPr id="5839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3AA79A-60A4-4B6C-B04F-34E73AB40052}" type="slidenum">
              <a:rPr lang="en-US" sz="1400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sz="1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DRAM Bursting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2007-2012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4196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50292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56388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62484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44196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56388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62484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44196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50292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50292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56388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62484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50292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56388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44196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62484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3352800" y="2362200"/>
            <a:ext cx="609600" cy="2362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0438" name="Straight Arrow Connector 23"/>
          <p:cNvCxnSpPr>
            <a:cxnSpLocks noChangeShapeType="1"/>
            <a:endCxn id="60423" idx="3"/>
          </p:cNvCxnSpPr>
          <p:nvPr/>
        </p:nvCxnSpPr>
        <p:spPr bwMode="auto">
          <a:xfrm>
            <a:off x="3962400" y="26670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9" name="Straight Arrow Connector 25"/>
          <p:cNvCxnSpPr>
            <a:cxnSpLocks noChangeShapeType="1"/>
            <a:endCxn id="60426" idx="3"/>
          </p:cNvCxnSpPr>
          <p:nvPr/>
        </p:nvCxnSpPr>
        <p:spPr bwMode="auto">
          <a:xfrm>
            <a:off x="3962400" y="3276600"/>
            <a:ext cx="2895600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0" name="Straight Arrow Connector 33"/>
          <p:cNvCxnSpPr>
            <a:cxnSpLocks noChangeShapeType="1"/>
            <a:endCxn id="60431" idx="3"/>
          </p:cNvCxnSpPr>
          <p:nvPr/>
        </p:nvCxnSpPr>
        <p:spPr bwMode="auto">
          <a:xfrm>
            <a:off x="3962400" y="38862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1" name="Straight Arrow Connector 35"/>
          <p:cNvCxnSpPr>
            <a:cxnSpLocks noChangeShapeType="1"/>
            <a:endCxn id="60436" idx="3"/>
          </p:cNvCxnSpPr>
          <p:nvPr/>
        </p:nvCxnSpPr>
        <p:spPr bwMode="auto">
          <a:xfrm>
            <a:off x="3962400" y="44958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42" name="TextBox 36"/>
          <p:cNvSpPr txBox="1">
            <a:spLocks noChangeArrowheads="1"/>
          </p:cNvSpPr>
          <p:nvPr/>
        </p:nvSpPr>
        <p:spPr bwMode="auto">
          <a:xfrm rot="-5400000">
            <a:off x="3132138" y="3192462"/>
            <a:ext cx="1055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60443" name="Rectangle 37"/>
          <p:cNvSpPr>
            <a:spLocks noChangeArrowheads="1"/>
          </p:cNvSpPr>
          <p:nvPr/>
        </p:nvSpPr>
        <p:spPr bwMode="auto">
          <a:xfrm>
            <a:off x="838200" y="1447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444" name="Rectangle 38"/>
          <p:cNvSpPr>
            <a:spLocks noChangeArrowheads="1"/>
          </p:cNvSpPr>
          <p:nvPr/>
        </p:nvSpPr>
        <p:spPr bwMode="auto">
          <a:xfrm>
            <a:off x="1447800" y="1447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445" name="Rectangle 39"/>
          <p:cNvSpPr>
            <a:spLocks noChangeArrowheads="1"/>
          </p:cNvSpPr>
          <p:nvPr/>
        </p:nvSpPr>
        <p:spPr bwMode="auto">
          <a:xfrm>
            <a:off x="2057400" y="1447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0446" name="Straight Connector 41"/>
          <p:cNvCxnSpPr>
            <a:cxnSpLocks noChangeShapeType="1"/>
            <a:stCxn id="60443" idx="2"/>
          </p:cNvCxnSpPr>
          <p:nvPr/>
        </p:nvCxnSpPr>
        <p:spPr bwMode="auto">
          <a:xfrm rot="5400000">
            <a:off x="228600" y="2971800"/>
            <a:ext cx="1828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7" name="Straight Arrow Connector 43"/>
          <p:cNvCxnSpPr>
            <a:cxnSpLocks noChangeShapeType="1"/>
          </p:cNvCxnSpPr>
          <p:nvPr/>
        </p:nvCxnSpPr>
        <p:spPr bwMode="auto">
          <a:xfrm>
            <a:off x="1143000" y="3886200"/>
            <a:ext cx="2133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8" name="Straight Connector 45"/>
          <p:cNvCxnSpPr>
            <a:cxnSpLocks noChangeShapeType="1"/>
            <a:stCxn id="60444" idx="2"/>
          </p:cNvCxnSpPr>
          <p:nvPr/>
        </p:nvCxnSpPr>
        <p:spPr bwMode="auto">
          <a:xfrm rot="5400000">
            <a:off x="990600" y="2819400"/>
            <a:ext cx="152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9" name="Straight Arrow Connector 47"/>
          <p:cNvCxnSpPr>
            <a:cxnSpLocks noChangeShapeType="1"/>
          </p:cNvCxnSpPr>
          <p:nvPr/>
        </p:nvCxnSpPr>
        <p:spPr bwMode="auto">
          <a:xfrm>
            <a:off x="1752600" y="3581400"/>
            <a:ext cx="1524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50" name="Rectangle 48"/>
          <p:cNvSpPr>
            <a:spLocks noChangeArrowheads="1"/>
          </p:cNvSpPr>
          <p:nvPr/>
        </p:nvSpPr>
        <p:spPr bwMode="auto">
          <a:xfrm>
            <a:off x="4419600" y="5257800"/>
            <a:ext cx="25146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Sense amps</a:t>
            </a:r>
          </a:p>
        </p:txBody>
      </p:sp>
      <p:cxnSp>
        <p:nvCxnSpPr>
          <p:cNvPr id="60451" name="Straight Arrow Connector 55"/>
          <p:cNvCxnSpPr>
            <a:cxnSpLocks noChangeShapeType="1"/>
          </p:cNvCxnSpPr>
          <p:nvPr/>
        </p:nvCxnSpPr>
        <p:spPr bwMode="auto">
          <a:xfrm rot="5400000">
            <a:off x="2972594" y="3580606"/>
            <a:ext cx="3200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52" name="Straight Arrow Connector 57"/>
          <p:cNvCxnSpPr>
            <a:cxnSpLocks noChangeShapeType="1"/>
          </p:cNvCxnSpPr>
          <p:nvPr/>
        </p:nvCxnSpPr>
        <p:spPr bwMode="auto">
          <a:xfrm rot="5400000">
            <a:off x="3656013" y="3581400"/>
            <a:ext cx="32019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53" name="Straight Arrow Connector 61"/>
          <p:cNvCxnSpPr>
            <a:cxnSpLocks noChangeShapeType="1"/>
          </p:cNvCxnSpPr>
          <p:nvPr/>
        </p:nvCxnSpPr>
        <p:spPr bwMode="auto">
          <a:xfrm rot="5400000">
            <a:off x="4267200" y="3581400"/>
            <a:ext cx="32019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54" name="Straight Arrow Connector 62"/>
          <p:cNvCxnSpPr>
            <a:cxnSpLocks noChangeShapeType="1"/>
          </p:cNvCxnSpPr>
          <p:nvPr/>
        </p:nvCxnSpPr>
        <p:spPr bwMode="auto">
          <a:xfrm rot="5400000">
            <a:off x="4800600" y="3581400"/>
            <a:ext cx="32019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55" name="AutoShape 11"/>
          <p:cNvSpPr>
            <a:spLocks noChangeArrowheads="1"/>
          </p:cNvSpPr>
          <p:nvPr/>
        </p:nvSpPr>
        <p:spPr bwMode="auto">
          <a:xfrm>
            <a:off x="4419600" y="6096000"/>
            <a:ext cx="2362200" cy="304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tx1"/>
                </a:solidFill>
                <a:latin typeface="Arial" charset="0"/>
              </a:rPr>
              <a:t>Mux</a:t>
            </a:r>
          </a:p>
        </p:txBody>
      </p:sp>
      <p:cxnSp>
        <p:nvCxnSpPr>
          <p:cNvPr id="60456" name="Straight Connector 65"/>
          <p:cNvCxnSpPr>
            <a:cxnSpLocks noChangeShapeType="1"/>
            <a:stCxn id="60445" idx="2"/>
          </p:cNvCxnSpPr>
          <p:nvPr/>
        </p:nvCxnSpPr>
        <p:spPr bwMode="auto">
          <a:xfrm rot="5400000">
            <a:off x="228600" y="4191000"/>
            <a:ext cx="4267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57" name="Straight Arrow Connector 67"/>
          <p:cNvCxnSpPr>
            <a:cxnSpLocks noChangeShapeType="1"/>
            <a:stCxn id="60419" idx="0"/>
          </p:cNvCxnSpPr>
          <p:nvPr/>
        </p:nvCxnSpPr>
        <p:spPr bwMode="auto">
          <a:xfrm rot="5400000" flipH="1" flipV="1">
            <a:off x="3618706" y="5144294"/>
            <a:ext cx="1588" cy="2362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58" name="Straight Arrow Connector 69"/>
          <p:cNvCxnSpPr>
            <a:cxnSpLocks noChangeShapeType="1"/>
          </p:cNvCxnSpPr>
          <p:nvPr/>
        </p:nvCxnSpPr>
        <p:spPr bwMode="auto">
          <a:xfrm rot="5400000">
            <a:off x="4381501" y="5905500"/>
            <a:ext cx="381000" cy="31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59" name="Straight Arrow Connector 71"/>
          <p:cNvCxnSpPr>
            <a:cxnSpLocks noChangeShapeType="1"/>
          </p:cNvCxnSpPr>
          <p:nvPr/>
        </p:nvCxnSpPr>
        <p:spPr bwMode="auto">
          <a:xfrm rot="5400000">
            <a:off x="5067301" y="5905500"/>
            <a:ext cx="381000" cy="31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60" name="Straight Arrow Connector 73"/>
          <p:cNvCxnSpPr>
            <a:cxnSpLocks noChangeShapeType="1"/>
          </p:cNvCxnSpPr>
          <p:nvPr/>
        </p:nvCxnSpPr>
        <p:spPr bwMode="auto">
          <a:xfrm rot="5400000">
            <a:off x="5678488" y="5905500"/>
            <a:ext cx="379412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61" name="Straight Arrow Connector 76"/>
          <p:cNvCxnSpPr>
            <a:cxnSpLocks noChangeShapeType="1"/>
          </p:cNvCxnSpPr>
          <p:nvPr/>
        </p:nvCxnSpPr>
        <p:spPr bwMode="auto">
          <a:xfrm rot="5400000">
            <a:off x="6210301" y="5905500"/>
            <a:ext cx="3810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62" name="Straight Arrow Connector 80"/>
          <p:cNvCxnSpPr>
            <a:cxnSpLocks noChangeShapeType="1"/>
          </p:cNvCxnSpPr>
          <p:nvPr/>
        </p:nvCxnSpPr>
        <p:spPr bwMode="auto">
          <a:xfrm rot="5400000">
            <a:off x="5106988" y="6629400"/>
            <a:ext cx="455612" cy="1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Arrow Connector 82"/>
          <p:cNvCxnSpPr/>
          <p:nvPr/>
        </p:nvCxnSpPr>
        <p:spPr bwMode="auto">
          <a:xfrm rot="5400000">
            <a:off x="5487988" y="6629400"/>
            <a:ext cx="455612" cy="158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46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B26166-5728-44F4-A75C-E73CE3DBA4D7}" type="slidenum">
              <a:rPr lang="en-US" sz="1400" smtClean="0">
                <a:solidFill>
                  <a:srgbClr val="000000"/>
                </a:solidFill>
              </a:rPr>
              <a:pPr eaLnBrk="1" hangingPunct="1"/>
              <a:t>6</a:t>
            </a:fld>
            <a:endParaRPr lang="en-US" sz="1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DRAM Bursting</a:t>
            </a:r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2007-2012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4196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50292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56388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6248400" y="2362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44196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56388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62484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44196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50292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50292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56388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6248400" y="3581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5029200" y="2971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56388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50292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44196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0" name="Rectangle 20"/>
          <p:cNvSpPr>
            <a:spLocks noChangeArrowheads="1"/>
          </p:cNvSpPr>
          <p:nvPr/>
        </p:nvSpPr>
        <p:spPr bwMode="auto">
          <a:xfrm>
            <a:off x="6248400" y="4191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1" name="Rectangle 21"/>
          <p:cNvSpPr>
            <a:spLocks noChangeArrowheads="1"/>
          </p:cNvSpPr>
          <p:nvPr/>
        </p:nvSpPr>
        <p:spPr bwMode="auto">
          <a:xfrm>
            <a:off x="3352800" y="2362200"/>
            <a:ext cx="609600" cy="2362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462" name="Straight Arrow Connector 23"/>
          <p:cNvCxnSpPr>
            <a:cxnSpLocks noChangeShapeType="1"/>
            <a:endCxn id="61447" idx="3"/>
          </p:cNvCxnSpPr>
          <p:nvPr/>
        </p:nvCxnSpPr>
        <p:spPr bwMode="auto">
          <a:xfrm>
            <a:off x="3962400" y="26670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3" name="Straight Arrow Connector 25"/>
          <p:cNvCxnSpPr>
            <a:cxnSpLocks noChangeShapeType="1"/>
            <a:endCxn id="61450" idx="3"/>
          </p:cNvCxnSpPr>
          <p:nvPr/>
        </p:nvCxnSpPr>
        <p:spPr bwMode="auto">
          <a:xfrm>
            <a:off x="3962400" y="3276600"/>
            <a:ext cx="2895600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4" name="Straight Arrow Connector 33"/>
          <p:cNvCxnSpPr>
            <a:cxnSpLocks noChangeShapeType="1"/>
            <a:endCxn id="61455" idx="3"/>
          </p:cNvCxnSpPr>
          <p:nvPr/>
        </p:nvCxnSpPr>
        <p:spPr bwMode="auto">
          <a:xfrm>
            <a:off x="3962400" y="38862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5" name="Straight Arrow Connector 35"/>
          <p:cNvCxnSpPr>
            <a:cxnSpLocks noChangeShapeType="1"/>
            <a:endCxn id="61460" idx="3"/>
          </p:cNvCxnSpPr>
          <p:nvPr/>
        </p:nvCxnSpPr>
        <p:spPr bwMode="auto">
          <a:xfrm>
            <a:off x="3962400" y="44958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6" name="TextBox 36"/>
          <p:cNvSpPr txBox="1">
            <a:spLocks noChangeArrowheads="1"/>
          </p:cNvSpPr>
          <p:nvPr/>
        </p:nvSpPr>
        <p:spPr bwMode="auto">
          <a:xfrm rot="-5400000">
            <a:off x="3132138" y="3192462"/>
            <a:ext cx="1055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61467" name="Rectangle 37"/>
          <p:cNvSpPr>
            <a:spLocks noChangeArrowheads="1"/>
          </p:cNvSpPr>
          <p:nvPr/>
        </p:nvSpPr>
        <p:spPr bwMode="auto">
          <a:xfrm>
            <a:off x="838200" y="1447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468" name="Rectangle 38"/>
          <p:cNvSpPr>
            <a:spLocks noChangeArrowheads="1"/>
          </p:cNvSpPr>
          <p:nvPr/>
        </p:nvSpPr>
        <p:spPr bwMode="auto">
          <a:xfrm>
            <a:off x="1447800" y="1447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469" name="Rectangle 39"/>
          <p:cNvSpPr>
            <a:spLocks noChangeArrowheads="1"/>
          </p:cNvSpPr>
          <p:nvPr/>
        </p:nvSpPr>
        <p:spPr bwMode="auto">
          <a:xfrm>
            <a:off x="2057400" y="1447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1470" name="Straight Connector 41"/>
          <p:cNvCxnSpPr>
            <a:cxnSpLocks noChangeShapeType="1"/>
            <a:stCxn id="61467" idx="2"/>
          </p:cNvCxnSpPr>
          <p:nvPr/>
        </p:nvCxnSpPr>
        <p:spPr bwMode="auto">
          <a:xfrm rot="5400000">
            <a:off x="228600" y="2971800"/>
            <a:ext cx="1828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71" name="Straight Arrow Connector 43"/>
          <p:cNvCxnSpPr>
            <a:cxnSpLocks noChangeShapeType="1"/>
          </p:cNvCxnSpPr>
          <p:nvPr/>
        </p:nvCxnSpPr>
        <p:spPr bwMode="auto">
          <a:xfrm>
            <a:off x="1143000" y="3886200"/>
            <a:ext cx="2133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72" name="Straight Connector 45"/>
          <p:cNvCxnSpPr>
            <a:cxnSpLocks noChangeShapeType="1"/>
            <a:stCxn id="61468" idx="2"/>
          </p:cNvCxnSpPr>
          <p:nvPr/>
        </p:nvCxnSpPr>
        <p:spPr bwMode="auto">
          <a:xfrm rot="5400000">
            <a:off x="990600" y="2819400"/>
            <a:ext cx="152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73" name="Straight Arrow Connector 47"/>
          <p:cNvCxnSpPr>
            <a:cxnSpLocks noChangeShapeType="1"/>
          </p:cNvCxnSpPr>
          <p:nvPr/>
        </p:nvCxnSpPr>
        <p:spPr bwMode="auto">
          <a:xfrm>
            <a:off x="1752600" y="3581400"/>
            <a:ext cx="1524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74" name="Rectangle 48"/>
          <p:cNvSpPr>
            <a:spLocks noChangeArrowheads="1"/>
          </p:cNvSpPr>
          <p:nvPr/>
        </p:nvSpPr>
        <p:spPr bwMode="auto">
          <a:xfrm>
            <a:off x="4419600" y="5257800"/>
            <a:ext cx="25146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Sense amps and buffer</a:t>
            </a:r>
          </a:p>
        </p:txBody>
      </p:sp>
      <p:cxnSp>
        <p:nvCxnSpPr>
          <p:cNvPr id="61475" name="Straight Arrow Connector 55"/>
          <p:cNvCxnSpPr>
            <a:cxnSpLocks noChangeShapeType="1"/>
          </p:cNvCxnSpPr>
          <p:nvPr/>
        </p:nvCxnSpPr>
        <p:spPr bwMode="auto">
          <a:xfrm rot="5400000">
            <a:off x="2972594" y="3580606"/>
            <a:ext cx="3200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76" name="Straight Arrow Connector 57"/>
          <p:cNvCxnSpPr>
            <a:cxnSpLocks noChangeShapeType="1"/>
          </p:cNvCxnSpPr>
          <p:nvPr/>
        </p:nvCxnSpPr>
        <p:spPr bwMode="auto">
          <a:xfrm rot="5400000">
            <a:off x="3656013" y="3581400"/>
            <a:ext cx="32019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77" name="Straight Arrow Connector 61"/>
          <p:cNvCxnSpPr>
            <a:cxnSpLocks noChangeShapeType="1"/>
          </p:cNvCxnSpPr>
          <p:nvPr/>
        </p:nvCxnSpPr>
        <p:spPr bwMode="auto">
          <a:xfrm rot="5400000">
            <a:off x="4267200" y="3581400"/>
            <a:ext cx="32019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78" name="Straight Arrow Connector 62"/>
          <p:cNvCxnSpPr>
            <a:cxnSpLocks noChangeShapeType="1"/>
          </p:cNvCxnSpPr>
          <p:nvPr/>
        </p:nvCxnSpPr>
        <p:spPr bwMode="auto">
          <a:xfrm rot="5400000">
            <a:off x="4800600" y="3581400"/>
            <a:ext cx="32019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79" name="AutoShape 11"/>
          <p:cNvSpPr>
            <a:spLocks noChangeArrowheads="1"/>
          </p:cNvSpPr>
          <p:nvPr/>
        </p:nvSpPr>
        <p:spPr bwMode="auto">
          <a:xfrm>
            <a:off x="4419600" y="6096000"/>
            <a:ext cx="2362200" cy="304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tx1"/>
                </a:solidFill>
                <a:latin typeface="Arial" charset="0"/>
              </a:rPr>
              <a:t>Mux</a:t>
            </a:r>
          </a:p>
        </p:txBody>
      </p:sp>
      <p:cxnSp>
        <p:nvCxnSpPr>
          <p:cNvPr id="61480" name="Straight Connector 65"/>
          <p:cNvCxnSpPr>
            <a:cxnSpLocks noChangeShapeType="1"/>
            <a:stCxn id="61469" idx="2"/>
          </p:cNvCxnSpPr>
          <p:nvPr/>
        </p:nvCxnSpPr>
        <p:spPr bwMode="auto">
          <a:xfrm rot="5400000">
            <a:off x="228600" y="4191000"/>
            <a:ext cx="4267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81" name="Straight Arrow Connector 67"/>
          <p:cNvCxnSpPr>
            <a:cxnSpLocks noChangeShapeType="1"/>
            <a:stCxn id="61443" idx="0"/>
          </p:cNvCxnSpPr>
          <p:nvPr/>
        </p:nvCxnSpPr>
        <p:spPr bwMode="auto">
          <a:xfrm rot="5400000" flipH="1" flipV="1">
            <a:off x="3618706" y="5144294"/>
            <a:ext cx="1588" cy="2362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82" name="Straight Arrow Connector 69"/>
          <p:cNvCxnSpPr>
            <a:cxnSpLocks noChangeShapeType="1"/>
          </p:cNvCxnSpPr>
          <p:nvPr/>
        </p:nvCxnSpPr>
        <p:spPr bwMode="auto">
          <a:xfrm rot="5400000">
            <a:off x="4381501" y="5905500"/>
            <a:ext cx="3810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83" name="Straight Arrow Connector 71"/>
          <p:cNvCxnSpPr>
            <a:cxnSpLocks noChangeShapeType="1"/>
          </p:cNvCxnSpPr>
          <p:nvPr/>
        </p:nvCxnSpPr>
        <p:spPr bwMode="auto">
          <a:xfrm rot="5400000">
            <a:off x="5067301" y="5905500"/>
            <a:ext cx="3810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/>
          <p:nvPr/>
        </p:nvCxnSpPr>
        <p:spPr bwMode="auto">
          <a:xfrm rot="5400000">
            <a:off x="5678488" y="5905500"/>
            <a:ext cx="379412" cy="158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485" name="Straight Arrow Connector 76"/>
          <p:cNvCxnSpPr>
            <a:cxnSpLocks noChangeShapeType="1"/>
          </p:cNvCxnSpPr>
          <p:nvPr/>
        </p:nvCxnSpPr>
        <p:spPr bwMode="auto">
          <a:xfrm rot="5400000">
            <a:off x="6210301" y="5905500"/>
            <a:ext cx="381000" cy="31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86" name="Straight Arrow Connector 80"/>
          <p:cNvCxnSpPr>
            <a:cxnSpLocks noChangeShapeType="1"/>
          </p:cNvCxnSpPr>
          <p:nvPr/>
        </p:nvCxnSpPr>
        <p:spPr bwMode="auto">
          <a:xfrm rot="5400000">
            <a:off x="5106988" y="6629400"/>
            <a:ext cx="455612" cy="1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Arrow Connector 82"/>
          <p:cNvCxnSpPr/>
          <p:nvPr/>
        </p:nvCxnSpPr>
        <p:spPr bwMode="auto">
          <a:xfrm rot="5400000">
            <a:off x="5487988" y="6629400"/>
            <a:ext cx="455612" cy="158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48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1A5E0E4-4B12-47D8-AAEF-C3ADCA4C241A}" type="slidenum">
              <a:rPr lang="en-US" sz="1400" smtClean="0">
                <a:solidFill>
                  <a:srgbClr val="000000"/>
                </a:solidFill>
              </a:rPr>
              <a:pPr eaLnBrk="1" hangingPunct="1"/>
              <a:t>7</a:t>
            </a:fld>
            <a:endParaRPr lang="en-US" sz="1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DRAM Bursting for the 8x2 Bank</a:t>
            </a:r>
          </a:p>
        </p:txBody>
      </p:sp>
      <p:sp>
        <p:nvSpPr>
          <p:cNvPr id="62467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2007-2012</a:t>
            </a:r>
          </a:p>
        </p:txBody>
      </p:sp>
      <p:cxnSp>
        <p:nvCxnSpPr>
          <p:cNvPr id="62468" name="Straight Arrow Connector 4"/>
          <p:cNvCxnSpPr>
            <a:cxnSpLocks noChangeShapeType="1"/>
          </p:cNvCxnSpPr>
          <p:nvPr/>
        </p:nvCxnSpPr>
        <p:spPr bwMode="auto">
          <a:xfrm>
            <a:off x="381000" y="3505200"/>
            <a:ext cx="8763000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69" name="TextBox 5"/>
          <p:cNvSpPr txBox="1">
            <a:spLocks noChangeArrowheads="1"/>
          </p:cNvSpPr>
          <p:nvPr/>
        </p:nvSpPr>
        <p:spPr bwMode="auto">
          <a:xfrm>
            <a:off x="7772400" y="2895600"/>
            <a:ext cx="73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62470" name="TextBox 6"/>
          <p:cNvSpPr txBox="1">
            <a:spLocks noChangeArrowheads="1"/>
          </p:cNvSpPr>
          <p:nvPr/>
        </p:nvSpPr>
        <p:spPr bwMode="auto">
          <a:xfrm>
            <a:off x="381000" y="19812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800">
                <a:solidFill>
                  <a:schemeClr val="tx1"/>
                </a:solidFill>
              </a:rPr>
              <a:t>Address bits to decoder</a:t>
            </a:r>
          </a:p>
        </p:txBody>
      </p:sp>
      <p:cxnSp>
        <p:nvCxnSpPr>
          <p:cNvPr id="62471" name="Straight Arrow Connector 10"/>
          <p:cNvCxnSpPr>
            <a:cxnSpLocks noChangeShapeType="1"/>
          </p:cNvCxnSpPr>
          <p:nvPr/>
        </p:nvCxnSpPr>
        <p:spPr bwMode="auto">
          <a:xfrm rot="5400000">
            <a:off x="343694" y="3009106"/>
            <a:ext cx="838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2" name="Straight Arrow Connector 12"/>
          <p:cNvCxnSpPr>
            <a:cxnSpLocks noChangeShapeType="1"/>
          </p:cNvCxnSpPr>
          <p:nvPr/>
        </p:nvCxnSpPr>
        <p:spPr bwMode="auto">
          <a:xfrm>
            <a:off x="762000" y="3124200"/>
            <a:ext cx="5562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3" name="TextBox 13"/>
          <p:cNvSpPr txBox="1">
            <a:spLocks noChangeArrowheads="1"/>
          </p:cNvSpPr>
          <p:nvPr/>
        </p:nvSpPr>
        <p:spPr bwMode="auto">
          <a:xfrm>
            <a:off x="2133600" y="2667000"/>
            <a:ext cx="274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Core Array access delay</a:t>
            </a:r>
          </a:p>
        </p:txBody>
      </p:sp>
      <p:cxnSp>
        <p:nvCxnSpPr>
          <p:cNvPr id="62474" name="Straight Arrow Connector 15"/>
          <p:cNvCxnSpPr>
            <a:cxnSpLocks noChangeShapeType="1"/>
          </p:cNvCxnSpPr>
          <p:nvPr/>
        </p:nvCxnSpPr>
        <p:spPr bwMode="auto">
          <a:xfrm>
            <a:off x="6324600" y="31242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5" name="Straight Arrow Connector 17"/>
          <p:cNvCxnSpPr>
            <a:cxnSpLocks noChangeShapeType="1"/>
          </p:cNvCxnSpPr>
          <p:nvPr/>
        </p:nvCxnSpPr>
        <p:spPr bwMode="auto">
          <a:xfrm>
            <a:off x="6705600" y="3124200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6" name="TextBox 20"/>
          <p:cNvSpPr txBox="1">
            <a:spLocks noChangeArrowheads="1"/>
          </p:cNvSpPr>
          <p:nvPr/>
        </p:nvSpPr>
        <p:spPr bwMode="auto">
          <a:xfrm>
            <a:off x="6172200" y="2514600"/>
            <a:ext cx="658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1"/>
                </a:solidFill>
              </a:rPr>
              <a:t>2 bits</a:t>
            </a:r>
          </a:p>
          <a:p>
            <a:pPr eaLnBrk="1" hangingPunct="1"/>
            <a:r>
              <a:rPr lang="en-US" sz="1600">
                <a:solidFill>
                  <a:schemeClr val="tx1"/>
                </a:solidFill>
              </a:rPr>
              <a:t>to pin</a:t>
            </a:r>
          </a:p>
        </p:txBody>
      </p:sp>
      <p:sp>
        <p:nvSpPr>
          <p:cNvPr id="62477" name="TextBox 21"/>
          <p:cNvSpPr txBox="1">
            <a:spLocks noChangeArrowheads="1"/>
          </p:cNvSpPr>
          <p:nvPr/>
        </p:nvSpPr>
        <p:spPr bwMode="auto">
          <a:xfrm>
            <a:off x="6705600" y="2514600"/>
            <a:ext cx="658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1"/>
                </a:solidFill>
              </a:rPr>
              <a:t>2 bits</a:t>
            </a:r>
          </a:p>
          <a:p>
            <a:pPr eaLnBrk="1" hangingPunct="1"/>
            <a:r>
              <a:rPr lang="en-US" sz="1600">
                <a:solidFill>
                  <a:schemeClr val="tx1"/>
                </a:solidFill>
              </a:rPr>
              <a:t>to pin</a:t>
            </a:r>
          </a:p>
        </p:txBody>
      </p:sp>
      <p:sp>
        <p:nvSpPr>
          <p:cNvPr id="62478" name="Rectangle 23"/>
          <p:cNvSpPr>
            <a:spLocks noChangeArrowheads="1"/>
          </p:cNvSpPr>
          <p:nvPr/>
        </p:nvSpPr>
        <p:spPr bwMode="auto">
          <a:xfrm>
            <a:off x="914400" y="4343400"/>
            <a:ext cx="2514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Rectangle 24"/>
          <p:cNvSpPr>
            <a:spLocks noChangeArrowheads="1"/>
          </p:cNvSpPr>
          <p:nvPr/>
        </p:nvSpPr>
        <p:spPr bwMode="auto">
          <a:xfrm>
            <a:off x="3429000" y="43434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0" name="Rectangle 26"/>
          <p:cNvSpPr>
            <a:spLocks noChangeArrowheads="1"/>
          </p:cNvSpPr>
          <p:nvPr/>
        </p:nvSpPr>
        <p:spPr bwMode="auto">
          <a:xfrm>
            <a:off x="3733800" y="4343400"/>
            <a:ext cx="2514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1" name="Rectangle 28"/>
          <p:cNvSpPr>
            <a:spLocks noChangeArrowheads="1"/>
          </p:cNvSpPr>
          <p:nvPr/>
        </p:nvSpPr>
        <p:spPr bwMode="auto">
          <a:xfrm>
            <a:off x="6248400" y="43434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2" name="Rectangle 29"/>
          <p:cNvSpPr>
            <a:spLocks noChangeArrowheads="1"/>
          </p:cNvSpPr>
          <p:nvPr/>
        </p:nvSpPr>
        <p:spPr bwMode="auto">
          <a:xfrm>
            <a:off x="914400" y="5410200"/>
            <a:ext cx="2514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3" name="Rectangle 30"/>
          <p:cNvSpPr>
            <a:spLocks noChangeArrowheads="1"/>
          </p:cNvSpPr>
          <p:nvPr/>
        </p:nvSpPr>
        <p:spPr bwMode="auto">
          <a:xfrm>
            <a:off x="3429000" y="54102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4" name="Rectangle 31"/>
          <p:cNvSpPr>
            <a:spLocks noChangeArrowheads="1"/>
          </p:cNvSpPr>
          <p:nvPr/>
        </p:nvSpPr>
        <p:spPr bwMode="auto">
          <a:xfrm>
            <a:off x="3733800" y="5410200"/>
            <a:ext cx="304800" cy="2286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5" name="TextBox 32"/>
          <p:cNvSpPr txBox="1">
            <a:spLocks noChangeArrowheads="1"/>
          </p:cNvSpPr>
          <p:nvPr/>
        </p:nvSpPr>
        <p:spPr bwMode="auto">
          <a:xfrm>
            <a:off x="3429000" y="4648200"/>
            <a:ext cx="388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Non-burst timing</a:t>
            </a:r>
          </a:p>
        </p:txBody>
      </p:sp>
      <p:sp>
        <p:nvSpPr>
          <p:cNvPr id="62486" name="Rectangle 33"/>
          <p:cNvSpPr>
            <a:spLocks noChangeArrowheads="1"/>
          </p:cNvSpPr>
          <p:nvPr/>
        </p:nvSpPr>
        <p:spPr bwMode="auto">
          <a:xfrm>
            <a:off x="3429000" y="5715000"/>
            <a:ext cx="1730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Burst timing</a:t>
            </a:r>
          </a:p>
        </p:txBody>
      </p:sp>
      <p:sp>
        <p:nvSpPr>
          <p:cNvPr id="62487" name="Rectangle 34"/>
          <p:cNvSpPr>
            <a:spLocks noChangeArrowheads="1"/>
          </p:cNvSpPr>
          <p:nvPr/>
        </p:nvSpPr>
        <p:spPr bwMode="auto">
          <a:xfrm>
            <a:off x="6553200" y="4343400"/>
            <a:ext cx="2514600" cy="228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8" name="TextBox 35"/>
          <p:cNvSpPr txBox="1">
            <a:spLocks noChangeArrowheads="1"/>
          </p:cNvSpPr>
          <p:nvPr/>
        </p:nvSpPr>
        <p:spPr bwMode="auto">
          <a:xfrm>
            <a:off x="5181600" y="518160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tx1"/>
                </a:solidFill>
              </a:rPr>
              <a:t>Modern DRAM systems are designed to be always accessed in burst mode. Burst bytes are transferred but discarded when accesses are not to sequential locations.</a:t>
            </a:r>
          </a:p>
        </p:txBody>
      </p:sp>
      <p:sp>
        <p:nvSpPr>
          <p:cNvPr id="62489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FA23A8-F8D2-4CB1-9B0C-5202E9590A20}" type="slidenum">
              <a:rPr lang="en-US" sz="1400" smtClean="0">
                <a:solidFill>
                  <a:srgbClr val="000000"/>
                </a:solidFill>
              </a:rPr>
              <a:pPr eaLnBrk="1" hangingPunct="1"/>
              <a:t>8</a:t>
            </a:fld>
            <a:endParaRPr lang="en-US" sz="1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DRAM Banks</a:t>
            </a: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rgbClr val="000000"/>
                </a:solidFill>
                <a:latin typeface="Palatino" pitchFamily="18" charset="0"/>
              </a:rPr>
              <a:t>©Wen-mei W. Hwu and David Kirk/NVIDIA, ECE408/CS483/ECE498AL, University of Illinois, 2007-2012</a:t>
            </a: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2514600" y="1676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3124200" y="1676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3733800" y="1676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Rectangle 8"/>
          <p:cNvSpPr>
            <a:spLocks noChangeArrowheads="1"/>
          </p:cNvSpPr>
          <p:nvPr/>
        </p:nvSpPr>
        <p:spPr bwMode="auto">
          <a:xfrm>
            <a:off x="4343400" y="1676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Rectangle 9"/>
          <p:cNvSpPr>
            <a:spLocks noChangeArrowheads="1"/>
          </p:cNvSpPr>
          <p:nvPr/>
        </p:nvSpPr>
        <p:spPr bwMode="auto">
          <a:xfrm>
            <a:off x="2514600" y="2286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Rectangle 10"/>
          <p:cNvSpPr>
            <a:spLocks noChangeArrowheads="1"/>
          </p:cNvSpPr>
          <p:nvPr/>
        </p:nvSpPr>
        <p:spPr bwMode="auto">
          <a:xfrm>
            <a:off x="3733800" y="2286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Rectangle 11"/>
          <p:cNvSpPr>
            <a:spLocks noChangeArrowheads="1"/>
          </p:cNvSpPr>
          <p:nvPr/>
        </p:nvSpPr>
        <p:spPr bwMode="auto">
          <a:xfrm>
            <a:off x="4343400" y="2286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Rectangle 12"/>
          <p:cNvSpPr>
            <a:spLocks noChangeArrowheads="1"/>
          </p:cNvSpPr>
          <p:nvPr/>
        </p:nvSpPr>
        <p:spPr bwMode="auto">
          <a:xfrm>
            <a:off x="2514600" y="28956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Rectangle 13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Rectangle 14"/>
          <p:cNvSpPr>
            <a:spLocks noChangeArrowheads="1"/>
          </p:cNvSpPr>
          <p:nvPr/>
        </p:nvSpPr>
        <p:spPr bwMode="auto">
          <a:xfrm>
            <a:off x="3124200" y="28956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Rectangle 15"/>
          <p:cNvSpPr>
            <a:spLocks noChangeArrowheads="1"/>
          </p:cNvSpPr>
          <p:nvPr/>
        </p:nvSpPr>
        <p:spPr bwMode="auto">
          <a:xfrm>
            <a:off x="3733800" y="28956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Rectangle 16"/>
          <p:cNvSpPr>
            <a:spLocks noChangeArrowheads="1"/>
          </p:cNvSpPr>
          <p:nvPr/>
        </p:nvSpPr>
        <p:spPr bwMode="auto">
          <a:xfrm>
            <a:off x="4343400" y="28956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Rectangle 17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Rectangle 18"/>
          <p:cNvSpPr>
            <a:spLocks noChangeArrowheads="1"/>
          </p:cNvSpPr>
          <p:nvPr/>
        </p:nvSpPr>
        <p:spPr bwMode="auto">
          <a:xfrm>
            <a:off x="3733800" y="3505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Rectangle 19"/>
          <p:cNvSpPr>
            <a:spLocks noChangeArrowheads="1"/>
          </p:cNvSpPr>
          <p:nvPr/>
        </p:nvSpPr>
        <p:spPr bwMode="auto">
          <a:xfrm>
            <a:off x="3124200" y="3505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Rectangle 20"/>
          <p:cNvSpPr>
            <a:spLocks noChangeArrowheads="1"/>
          </p:cNvSpPr>
          <p:nvPr/>
        </p:nvSpPr>
        <p:spPr bwMode="auto">
          <a:xfrm>
            <a:off x="2514600" y="3505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Rectangle 21"/>
          <p:cNvSpPr>
            <a:spLocks noChangeArrowheads="1"/>
          </p:cNvSpPr>
          <p:nvPr/>
        </p:nvSpPr>
        <p:spPr bwMode="auto">
          <a:xfrm>
            <a:off x="4343400" y="3505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Rectangle 22"/>
          <p:cNvSpPr>
            <a:spLocks noChangeArrowheads="1"/>
          </p:cNvSpPr>
          <p:nvPr/>
        </p:nvSpPr>
        <p:spPr bwMode="auto">
          <a:xfrm>
            <a:off x="1447800" y="1676400"/>
            <a:ext cx="609600" cy="2362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3510" name="Straight Arrow Connector 23"/>
          <p:cNvCxnSpPr>
            <a:cxnSpLocks noChangeShapeType="1"/>
            <a:endCxn id="63495" idx="3"/>
          </p:cNvCxnSpPr>
          <p:nvPr/>
        </p:nvCxnSpPr>
        <p:spPr bwMode="auto">
          <a:xfrm>
            <a:off x="2057400" y="19812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1" name="Straight Arrow Connector 24"/>
          <p:cNvCxnSpPr>
            <a:cxnSpLocks noChangeShapeType="1"/>
            <a:endCxn id="63498" idx="3"/>
          </p:cNvCxnSpPr>
          <p:nvPr/>
        </p:nvCxnSpPr>
        <p:spPr bwMode="auto">
          <a:xfrm>
            <a:off x="2057400" y="2590800"/>
            <a:ext cx="2895600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2" name="Straight Arrow Connector 25"/>
          <p:cNvCxnSpPr>
            <a:cxnSpLocks noChangeShapeType="1"/>
            <a:endCxn id="63503" idx="3"/>
          </p:cNvCxnSpPr>
          <p:nvPr/>
        </p:nvCxnSpPr>
        <p:spPr bwMode="auto">
          <a:xfrm>
            <a:off x="2057400" y="32004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3" name="Straight Arrow Connector 26"/>
          <p:cNvCxnSpPr>
            <a:cxnSpLocks noChangeShapeType="1"/>
            <a:endCxn id="63508" idx="3"/>
          </p:cNvCxnSpPr>
          <p:nvPr/>
        </p:nvCxnSpPr>
        <p:spPr bwMode="auto">
          <a:xfrm>
            <a:off x="2057400" y="38100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14" name="TextBox 27"/>
          <p:cNvSpPr txBox="1">
            <a:spLocks noChangeArrowheads="1"/>
          </p:cNvSpPr>
          <p:nvPr/>
        </p:nvSpPr>
        <p:spPr bwMode="auto">
          <a:xfrm rot="-5400000">
            <a:off x="1227138" y="2506662"/>
            <a:ext cx="1055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63515" name="Rectangle 28"/>
          <p:cNvSpPr>
            <a:spLocks noChangeArrowheads="1"/>
          </p:cNvSpPr>
          <p:nvPr/>
        </p:nvSpPr>
        <p:spPr bwMode="auto">
          <a:xfrm>
            <a:off x="2514600" y="4572000"/>
            <a:ext cx="25146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Sense amps</a:t>
            </a:r>
          </a:p>
        </p:txBody>
      </p:sp>
      <p:cxnSp>
        <p:nvCxnSpPr>
          <p:cNvPr id="63516" name="Straight Arrow Connector 29"/>
          <p:cNvCxnSpPr>
            <a:cxnSpLocks noChangeShapeType="1"/>
          </p:cNvCxnSpPr>
          <p:nvPr/>
        </p:nvCxnSpPr>
        <p:spPr bwMode="auto">
          <a:xfrm rot="5400000">
            <a:off x="1067594" y="2894806"/>
            <a:ext cx="3200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7" name="Straight Arrow Connector 30"/>
          <p:cNvCxnSpPr>
            <a:cxnSpLocks noChangeShapeType="1"/>
          </p:cNvCxnSpPr>
          <p:nvPr/>
        </p:nvCxnSpPr>
        <p:spPr bwMode="auto">
          <a:xfrm rot="5400000">
            <a:off x="1751013" y="2895600"/>
            <a:ext cx="32019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8" name="Straight Arrow Connector 31"/>
          <p:cNvCxnSpPr>
            <a:cxnSpLocks noChangeShapeType="1"/>
          </p:cNvCxnSpPr>
          <p:nvPr/>
        </p:nvCxnSpPr>
        <p:spPr bwMode="auto">
          <a:xfrm rot="5400000">
            <a:off x="2362200" y="2895600"/>
            <a:ext cx="32019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9" name="Straight Arrow Connector 32"/>
          <p:cNvCxnSpPr>
            <a:cxnSpLocks noChangeShapeType="1"/>
          </p:cNvCxnSpPr>
          <p:nvPr/>
        </p:nvCxnSpPr>
        <p:spPr bwMode="auto">
          <a:xfrm rot="5400000">
            <a:off x="2895600" y="2895600"/>
            <a:ext cx="32019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20" name="AutoShape 11"/>
          <p:cNvSpPr>
            <a:spLocks noChangeArrowheads="1"/>
          </p:cNvSpPr>
          <p:nvPr/>
        </p:nvSpPr>
        <p:spPr bwMode="auto">
          <a:xfrm>
            <a:off x="2514600" y="5410200"/>
            <a:ext cx="2362200" cy="304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tx1"/>
                </a:solidFill>
                <a:latin typeface="Arial" charset="0"/>
              </a:rPr>
              <a:t>Mux</a:t>
            </a:r>
          </a:p>
        </p:txBody>
      </p:sp>
      <p:cxnSp>
        <p:nvCxnSpPr>
          <p:cNvPr id="63521" name="Straight Arrow Connector 34"/>
          <p:cNvCxnSpPr>
            <a:cxnSpLocks noChangeShapeType="1"/>
          </p:cNvCxnSpPr>
          <p:nvPr/>
        </p:nvCxnSpPr>
        <p:spPr bwMode="auto">
          <a:xfrm rot="5400000">
            <a:off x="2476501" y="5219700"/>
            <a:ext cx="381000" cy="31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2" name="Straight Arrow Connector 35"/>
          <p:cNvCxnSpPr>
            <a:cxnSpLocks noChangeShapeType="1"/>
          </p:cNvCxnSpPr>
          <p:nvPr/>
        </p:nvCxnSpPr>
        <p:spPr bwMode="auto">
          <a:xfrm rot="5400000">
            <a:off x="3162301" y="5219700"/>
            <a:ext cx="381000" cy="31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3" name="Straight Arrow Connector 36"/>
          <p:cNvCxnSpPr>
            <a:cxnSpLocks noChangeShapeType="1"/>
          </p:cNvCxnSpPr>
          <p:nvPr/>
        </p:nvCxnSpPr>
        <p:spPr bwMode="auto">
          <a:xfrm rot="5400000">
            <a:off x="3773488" y="5219700"/>
            <a:ext cx="379412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4" name="Straight Arrow Connector 37"/>
          <p:cNvCxnSpPr>
            <a:cxnSpLocks noChangeShapeType="1"/>
          </p:cNvCxnSpPr>
          <p:nvPr/>
        </p:nvCxnSpPr>
        <p:spPr bwMode="auto">
          <a:xfrm rot="5400000">
            <a:off x="4305301" y="5219700"/>
            <a:ext cx="3810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5" name="Straight Arrow Connector 38"/>
          <p:cNvCxnSpPr>
            <a:cxnSpLocks noChangeShapeType="1"/>
          </p:cNvCxnSpPr>
          <p:nvPr/>
        </p:nvCxnSpPr>
        <p:spPr bwMode="auto">
          <a:xfrm rot="5400000">
            <a:off x="3201988" y="5943600"/>
            <a:ext cx="455612" cy="1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 rot="5400000">
            <a:off x="3582988" y="5943600"/>
            <a:ext cx="455612" cy="158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527" name="Straight Arrow Connector 41"/>
          <p:cNvCxnSpPr>
            <a:cxnSpLocks noChangeShapeType="1"/>
          </p:cNvCxnSpPr>
          <p:nvPr/>
        </p:nvCxnSpPr>
        <p:spPr bwMode="auto">
          <a:xfrm>
            <a:off x="1066800" y="6172200"/>
            <a:ext cx="7772400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28" name="Rectangle 42"/>
          <p:cNvSpPr>
            <a:spLocks noChangeArrowheads="1"/>
          </p:cNvSpPr>
          <p:nvPr/>
        </p:nvSpPr>
        <p:spPr bwMode="auto">
          <a:xfrm>
            <a:off x="6324600" y="1600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9" name="Rectangle 43"/>
          <p:cNvSpPr>
            <a:spLocks noChangeArrowheads="1"/>
          </p:cNvSpPr>
          <p:nvPr/>
        </p:nvSpPr>
        <p:spPr bwMode="auto">
          <a:xfrm>
            <a:off x="6934200" y="1600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0" name="Rectangle 44"/>
          <p:cNvSpPr>
            <a:spLocks noChangeArrowheads="1"/>
          </p:cNvSpPr>
          <p:nvPr/>
        </p:nvSpPr>
        <p:spPr bwMode="auto">
          <a:xfrm>
            <a:off x="7543800" y="1600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1" name="Rectangle 45"/>
          <p:cNvSpPr>
            <a:spLocks noChangeArrowheads="1"/>
          </p:cNvSpPr>
          <p:nvPr/>
        </p:nvSpPr>
        <p:spPr bwMode="auto">
          <a:xfrm>
            <a:off x="8153400" y="16002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2" name="Rectangle 46"/>
          <p:cNvSpPr>
            <a:spLocks noChangeArrowheads="1"/>
          </p:cNvSpPr>
          <p:nvPr/>
        </p:nvSpPr>
        <p:spPr bwMode="auto">
          <a:xfrm>
            <a:off x="6324600" y="2209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Rectangle 47"/>
          <p:cNvSpPr>
            <a:spLocks noChangeArrowheads="1"/>
          </p:cNvSpPr>
          <p:nvPr/>
        </p:nvSpPr>
        <p:spPr bwMode="auto">
          <a:xfrm>
            <a:off x="7543800" y="2209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Rectangle 48"/>
          <p:cNvSpPr>
            <a:spLocks noChangeArrowheads="1"/>
          </p:cNvSpPr>
          <p:nvPr/>
        </p:nvSpPr>
        <p:spPr bwMode="auto">
          <a:xfrm>
            <a:off x="8153400" y="2209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Rectangle 49"/>
          <p:cNvSpPr>
            <a:spLocks noChangeArrowheads="1"/>
          </p:cNvSpPr>
          <p:nvPr/>
        </p:nvSpPr>
        <p:spPr bwMode="auto">
          <a:xfrm>
            <a:off x="6324600" y="2819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Rectangle 50"/>
          <p:cNvSpPr>
            <a:spLocks noChangeArrowheads="1"/>
          </p:cNvSpPr>
          <p:nvPr/>
        </p:nvSpPr>
        <p:spPr bwMode="auto">
          <a:xfrm>
            <a:off x="6934200" y="2209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Rectangle 51"/>
          <p:cNvSpPr>
            <a:spLocks noChangeArrowheads="1"/>
          </p:cNvSpPr>
          <p:nvPr/>
        </p:nvSpPr>
        <p:spPr bwMode="auto">
          <a:xfrm>
            <a:off x="6934200" y="2819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Rectangle 52"/>
          <p:cNvSpPr>
            <a:spLocks noChangeArrowheads="1"/>
          </p:cNvSpPr>
          <p:nvPr/>
        </p:nvSpPr>
        <p:spPr bwMode="auto">
          <a:xfrm>
            <a:off x="7543800" y="2819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Rectangle 53"/>
          <p:cNvSpPr>
            <a:spLocks noChangeArrowheads="1"/>
          </p:cNvSpPr>
          <p:nvPr/>
        </p:nvSpPr>
        <p:spPr bwMode="auto">
          <a:xfrm>
            <a:off x="8153400" y="28194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Rectangle 54"/>
          <p:cNvSpPr>
            <a:spLocks noChangeArrowheads="1"/>
          </p:cNvSpPr>
          <p:nvPr/>
        </p:nvSpPr>
        <p:spPr bwMode="auto">
          <a:xfrm>
            <a:off x="6934200" y="2209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Rectangle 55"/>
          <p:cNvSpPr>
            <a:spLocks noChangeArrowheads="1"/>
          </p:cNvSpPr>
          <p:nvPr/>
        </p:nvSpPr>
        <p:spPr bwMode="auto">
          <a:xfrm>
            <a:off x="7543800" y="3429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Rectangle 56"/>
          <p:cNvSpPr>
            <a:spLocks noChangeArrowheads="1"/>
          </p:cNvSpPr>
          <p:nvPr/>
        </p:nvSpPr>
        <p:spPr bwMode="auto">
          <a:xfrm>
            <a:off x="6934200" y="3429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Rectangle 57"/>
          <p:cNvSpPr>
            <a:spLocks noChangeArrowheads="1"/>
          </p:cNvSpPr>
          <p:nvPr/>
        </p:nvSpPr>
        <p:spPr bwMode="auto">
          <a:xfrm>
            <a:off x="6324600" y="3429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Rectangle 58"/>
          <p:cNvSpPr>
            <a:spLocks noChangeArrowheads="1"/>
          </p:cNvSpPr>
          <p:nvPr/>
        </p:nvSpPr>
        <p:spPr bwMode="auto">
          <a:xfrm>
            <a:off x="8153400" y="34290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Rectangle 59"/>
          <p:cNvSpPr>
            <a:spLocks noChangeArrowheads="1"/>
          </p:cNvSpPr>
          <p:nvPr/>
        </p:nvSpPr>
        <p:spPr bwMode="auto">
          <a:xfrm>
            <a:off x="5257800" y="1600200"/>
            <a:ext cx="609600" cy="2362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3546" name="Straight Arrow Connector 60"/>
          <p:cNvCxnSpPr>
            <a:cxnSpLocks noChangeShapeType="1"/>
            <a:endCxn id="63531" idx="3"/>
          </p:cNvCxnSpPr>
          <p:nvPr/>
        </p:nvCxnSpPr>
        <p:spPr bwMode="auto">
          <a:xfrm>
            <a:off x="5867400" y="19050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47" name="Straight Arrow Connector 61"/>
          <p:cNvCxnSpPr>
            <a:cxnSpLocks noChangeShapeType="1"/>
            <a:endCxn id="63534" idx="3"/>
          </p:cNvCxnSpPr>
          <p:nvPr/>
        </p:nvCxnSpPr>
        <p:spPr bwMode="auto">
          <a:xfrm>
            <a:off x="5867400" y="2514600"/>
            <a:ext cx="2895600" cy="1588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48" name="Straight Arrow Connector 62"/>
          <p:cNvCxnSpPr>
            <a:cxnSpLocks noChangeShapeType="1"/>
            <a:endCxn id="63539" idx="3"/>
          </p:cNvCxnSpPr>
          <p:nvPr/>
        </p:nvCxnSpPr>
        <p:spPr bwMode="auto">
          <a:xfrm>
            <a:off x="5867400" y="31242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49" name="Straight Arrow Connector 63"/>
          <p:cNvCxnSpPr>
            <a:cxnSpLocks noChangeShapeType="1"/>
            <a:endCxn id="63544" idx="3"/>
          </p:cNvCxnSpPr>
          <p:nvPr/>
        </p:nvCxnSpPr>
        <p:spPr bwMode="auto">
          <a:xfrm>
            <a:off x="5867400" y="3733800"/>
            <a:ext cx="2895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50" name="TextBox 64"/>
          <p:cNvSpPr txBox="1">
            <a:spLocks noChangeArrowheads="1"/>
          </p:cNvSpPr>
          <p:nvPr/>
        </p:nvSpPr>
        <p:spPr bwMode="auto">
          <a:xfrm rot="-5400000">
            <a:off x="5037138" y="2430462"/>
            <a:ext cx="1055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decode</a:t>
            </a:r>
          </a:p>
        </p:txBody>
      </p:sp>
      <p:sp>
        <p:nvSpPr>
          <p:cNvPr id="63551" name="Rectangle 65"/>
          <p:cNvSpPr>
            <a:spLocks noChangeArrowheads="1"/>
          </p:cNvSpPr>
          <p:nvPr/>
        </p:nvSpPr>
        <p:spPr bwMode="auto">
          <a:xfrm>
            <a:off x="6324600" y="4495800"/>
            <a:ext cx="2514600" cy="4572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Sense amps</a:t>
            </a:r>
          </a:p>
        </p:txBody>
      </p:sp>
      <p:cxnSp>
        <p:nvCxnSpPr>
          <p:cNvPr id="63552" name="Straight Arrow Connector 66"/>
          <p:cNvCxnSpPr>
            <a:cxnSpLocks noChangeShapeType="1"/>
          </p:cNvCxnSpPr>
          <p:nvPr/>
        </p:nvCxnSpPr>
        <p:spPr bwMode="auto">
          <a:xfrm rot="5400000">
            <a:off x="4877594" y="2818606"/>
            <a:ext cx="3200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53" name="Straight Arrow Connector 67"/>
          <p:cNvCxnSpPr>
            <a:cxnSpLocks noChangeShapeType="1"/>
          </p:cNvCxnSpPr>
          <p:nvPr/>
        </p:nvCxnSpPr>
        <p:spPr bwMode="auto">
          <a:xfrm rot="5400000">
            <a:off x="5561013" y="2819400"/>
            <a:ext cx="32019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54" name="Straight Arrow Connector 68"/>
          <p:cNvCxnSpPr>
            <a:cxnSpLocks noChangeShapeType="1"/>
          </p:cNvCxnSpPr>
          <p:nvPr/>
        </p:nvCxnSpPr>
        <p:spPr bwMode="auto">
          <a:xfrm rot="5400000">
            <a:off x="6172200" y="2819400"/>
            <a:ext cx="32019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55" name="Straight Arrow Connector 69"/>
          <p:cNvCxnSpPr>
            <a:cxnSpLocks noChangeShapeType="1"/>
          </p:cNvCxnSpPr>
          <p:nvPr/>
        </p:nvCxnSpPr>
        <p:spPr bwMode="auto">
          <a:xfrm rot="5400000">
            <a:off x="6705600" y="2819400"/>
            <a:ext cx="32019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56" name="AutoShape 11"/>
          <p:cNvSpPr>
            <a:spLocks noChangeArrowheads="1"/>
          </p:cNvSpPr>
          <p:nvPr/>
        </p:nvSpPr>
        <p:spPr bwMode="auto">
          <a:xfrm>
            <a:off x="6324600" y="5334000"/>
            <a:ext cx="2362200" cy="304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tx1"/>
                </a:solidFill>
                <a:latin typeface="Arial" charset="0"/>
              </a:rPr>
              <a:t>Mux</a:t>
            </a:r>
          </a:p>
        </p:txBody>
      </p:sp>
      <p:cxnSp>
        <p:nvCxnSpPr>
          <p:cNvPr id="63557" name="Straight Arrow Connector 71"/>
          <p:cNvCxnSpPr>
            <a:cxnSpLocks noChangeShapeType="1"/>
          </p:cNvCxnSpPr>
          <p:nvPr/>
        </p:nvCxnSpPr>
        <p:spPr bwMode="auto">
          <a:xfrm rot="5400000">
            <a:off x="6286501" y="5143500"/>
            <a:ext cx="381000" cy="31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58" name="Straight Arrow Connector 72"/>
          <p:cNvCxnSpPr>
            <a:cxnSpLocks noChangeShapeType="1"/>
          </p:cNvCxnSpPr>
          <p:nvPr/>
        </p:nvCxnSpPr>
        <p:spPr bwMode="auto">
          <a:xfrm rot="5400000">
            <a:off x="6972301" y="5143500"/>
            <a:ext cx="381000" cy="3175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59" name="Straight Arrow Connector 73"/>
          <p:cNvCxnSpPr>
            <a:cxnSpLocks noChangeShapeType="1"/>
          </p:cNvCxnSpPr>
          <p:nvPr/>
        </p:nvCxnSpPr>
        <p:spPr bwMode="auto">
          <a:xfrm rot="5400000">
            <a:off x="7583488" y="5143500"/>
            <a:ext cx="379412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60" name="Straight Arrow Connector 74"/>
          <p:cNvCxnSpPr>
            <a:cxnSpLocks noChangeShapeType="1"/>
          </p:cNvCxnSpPr>
          <p:nvPr/>
        </p:nvCxnSpPr>
        <p:spPr bwMode="auto">
          <a:xfrm rot="5400000">
            <a:off x="8115301" y="5143500"/>
            <a:ext cx="3810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61" name="Straight Arrow Connector 75"/>
          <p:cNvCxnSpPr>
            <a:cxnSpLocks noChangeShapeType="1"/>
          </p:cNvCxnSpPr>
          <p:nvPr/>
        </p:nvCxnSpPr>
        <p:spPr bwMode="auto">
          <a:xfrm rot="5400000">
            <a:off x="7011988" y="5867400"/>
            <a:ext cx="455612" cy="15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Straight Arrow Connector 76"/>
          <p:cNvCxnSpPr/>
          <p:nvPr/>
        </p:nvCxnSpPr>
        <p:spPr bwMode="auto">
          <a:xfrm rot="5400000">
            <a:off x="7392988" y="5867400"/>
            <a:ext cx="455612" cy="158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563" name="Rectangle 77"/>
          <p:cNvSpPr>
            <a:spLocks noChangeArrowheads="1"/>
          </p:cNvSpPr>
          <p:nvPr/>
        </p:nvSpPr>
        <p:spPr bwMode="auto">
          <a:xfrm>
            <a:off x="685800" y="1066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564" name="Rectangle 78"/>
          <p:cNvSpPr>
            <a:spLocks noChangeArrowheads="1"/>
          </p:cNvSpPr>
          <p:nvPr/>
        </p:nvSpPr>
        <p:spPr bwMode="auto">
          <a:xfrm>
            <a:off x="1295400" y="1066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565" name="Rectangle 79"/>
          <p:cNvSpPr>
            <a:spLocks noChangeArrowheads="1"/>
          </p:cNvSpPr>
          <p:nvPr/>
        </p:nvSpPr>
        <p:spPr bwMode="auto">
          <a:xfrm>
            <a:off x="1905000" y="1066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566" name="Rectangle 80"/>
          <p:cNvSpPr>
            <a:spLocks noChangeArrowheads="1"/>
          </p:cNvSpPr>
          <p:nvPr/>
        </p:nvSpPr>
        <p:spPr bwMode="auto">
          <a:xfrm>
            <a:off x="0" y="1066800"/>
            <a:ext cx="609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567" name="TextBox 81"/>
          <p:cNvSpPr txBox="1">
            <a:spLocks noChangeArrowheads="1"/>
          </p:cNvSpPr>
          <p:nvPr/>
        </p:nvSpPr>
        <p:spPr bwMode="auto">
          <a:xfrm>
            <a:off x="1905000" y="5715000"/>
            <a:ext cx="1065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Bank 0</a:t>
            </a:r>
          </a:p>
        </p:txBody>
      </p:sp>
      <p:sp>
        <p:nvSpPr>
          <p:cNvPr id="63568" name="TextBox 82"/>
          <p:cNvSpPr txBox="1">
            <a:spLocks noChangeArrowheads="1"/>
          </p:cNvSpPr>
          <p:nvPr/>
        </p:nvSpPr>
        <p:spPr bwMode="auto">
          <a:xfrm>
            <a:off x="5715000" y="5638800"/>
            <a:ext cx="1065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</a:rPr>
              <a:t>Bank 1</a:t>
            </a:r>
          </a:p>
        </p:txBody>
      </p:sp>
      <p:sp>
        <p:nvSpPr>
          <p:cNvPr id="63569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A2B328-CF94-4F31-B932-F3DE2517E79E}" type="slidenum">
              <a:rPr lang="en-US" sz="1400" smtClean="0">
                <a:solidFill>
                  <a:srgbClr val="000000"/>
                </a:solidFill>
              </a:rPr>
              <a:pPr eaLnBrk="1" hangingPunct="1"/>
              <a:t>9</a:t>
            </a:fld>
            <a:endParaRPr lang="en-US" sz="1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DAF927B7E6840AFEE6B43DB4C950A" ma:contentTypeVersion="0" ma:contentTypeDescription="Create a new document." ma:contentTypeScope="" ma:versionID="becef4eefd9c975e1739efe29f7bf4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B9072E-4EEF-4D0D-AB21-3C5F53535CD7}"/>
</file>

<file path=customXml/itemProps2.xml><?xml version="1.0" encoding="utf-8"?>
<ds:datastoreItem xmlns:ds="http://schemas.openxmlformats.org/officeDocument/2006/customXml" ds:itemID="{308012B2-CA91-4C33-8435-43C2DE151797}"/>
</file>

<file path=customXml/itemProps3.xml><?xml version="1.0" encoding="utf-8"?>
<ds:datastoreItem xmlns:ds="http://schemas.openxmlformats.org/officeDocument/2006/customXml" ds:itemID="{47E77673-22DA-41AE-9D2C-155A35D60A14}"/>
</file>

<file path=docProps/app.xml><?xml version="1.0" encoding="utf-8"?>
<Properties xmlns="http://schemas.openxmlformats.org/officeDocument/2006/extended-properties" xmlns:vt="http://schemas.openxmlformats.org/officeDocument/2006/docPropsVTypes">
  <TotalTime>19716</TotalTime>
  <Words>1131</Words>
  <Application>Microsoft Macintosh PowerPoint</Application>
  <PresentationFormat>On-screen Show (4:3)</PresentationFormat>
  <Paragraphs>330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ECE408/CS483 Fall 2015  Applied Parallel Programming    Lecture 7: DRAM Bandwidth</vt:lpstr>
      <vt:lpstr>Global Memory (DRAM) Bandwidth</vt:lpstr>
      <vt:lpstr>DRAM Bank Organization</vt:lpstr>
      <vt:lpstr>A very small (8x2 bit) DRAM Bank</vt:lpstr>
      <vt:lpstr>DRAM core arrays are slow.</vt:lpstr>
      <vt:lpstr>DRAM Bursting</vt:lpstr>
      <vt:lpstr>DRAM Bursting</vt:lpstr>
      <vt:lpstr>DRAM Bursting for the 8x2 Bank</vt:lpstr>
      <vt:lpstr>Multiple DRAM Banks</vt:lpstr>
      <vt:lpstr>DRAM Bursting for the 8x2 Bank</vt:lpstr>
      <vt:lpstr>Placing a 2D C array into linear memory space</vt:lpstr>
      <vt:lpstr>A Simple Matrix Multiplication Kernel</vt:lpstr>
      <vt:lpstr>Two Access Patterns </vt:lpstr>
      <vt:lpstr>N accesses are coalesced.</vt:lpstr>
      <vt:lpstr>M accesses are not coalesced. </vt:lpstr>
      <vt:lpstr>PowerPoint Presentation</vt:lpstr>
      <vt:lpstr>Tiled Matrix Multiplication Kernel</vt:lpstr>
      <vt:lpstr>Any More Questions? Read Chapter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hwu</dc:creator>
  <cp:lastModifiedBy>Sanjay Patel</cp:lastModifiedBy>
  <cp:revision>96</cp:revision>
  <dcterms:modified xsi:type="dcterms:W3CDTF">2015-09-15T14:05:32Z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0x010100010DAF927B7E6840AFEE6B43DB4C950A</vt:lpwstr>
  </property>
</Properties>
</file>