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419" r:id="rId6"/>
    <p:sldId id="420" r:id="rId7"/>
    <p:sldId id="421" r:id="rId8"/>
    <p:sldId id="412" r:id="rId9"/>
    <p:sldId id="414" r:id="rId10"/>
    <p:sldId id="417" r:id="rId11"/>
    <p:sldId id="415" r:id="rId12"/>
    <p:sldId id="416" r:id="rId13"/>
    <p:sldId id="391" r:id="rId14"/>
    <p:sldId id="393" r:id="rId15"/>
    <p:sldId id="392" r:id="rId16"/>
    <p:sldId id="398" r:id="rId17"/>
    <p:sldId id="400" r:id="rId18"/>
    <p:sldId id="401" r:id="rId19"/>
    <p:sldId id="402" r:id="rId20"/>
    <p:sldId id="403" r:id="rId21"/>
    <p:sldId id="397" r:id="rId22"/>
    <p:sldId id="394" r:id="rId23"/>
    <p:sldId id="396" r:id="rId24"/>
    <p:sldId id="395" r:id="rId25"/>
    <p:sldId id="405" r:id="rId26"/>
    <p:sldId id="406" r:id="rId27"/>
    <p:sldId id="404" r:id="rId28"/>
    <p:sldId id="411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98" autoAdjust="0"/>
    <p:restoredTop sz="99850" autoAdjust="0"/>
  </p:normalViewPr>
  <p:slideViewPr>
    <p:cSldViewPr>
      <p:cViewPr>
        <p:scale>
          <a:sx n="103" d="100"/>
          <a:sy n="103" d="100"/>
        </p:scale>
        <p:origin x="-1888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D735A078-81DB-4CC4-812B-EDD2520A8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D60644-4EFD-4AF6-93FF-77C38B012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3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78266ABD-8A43-4384-9D73-FD3492C6FEDA}" type="slidenum">
              <a:rPr lang="en-US" sz="1200" smtClean="0">
                <a:latin typeface="Times New Roman" pitchFamily="18" charset="0"/>
              </a:rPr>
              <a:pPr/>
              <a:t>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403DBE86-E74C-4324-83C8-C5FD9ED75870}" type="slidenum">
              <a:rPr lang="en-US" sz="1200" smtClean="0">
                <a:latin typeface="Times New Roman" pitchFamily="18" charset="0"/>
              </a:rPr>
              <a:pPr/>
              <a:t>13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backpack analogy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312B104-9CAA-474E-8883-57F3B37F2D90}" type="slidenum">
              <a:rPr lang="en-US" sz="1200" smtClean="0">
                <a:latin typeface="Times New Roman" pitchFamily="18" charset="0"/>
              </a:rPr>
              <a:pPr/>
              <a:t>14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Cache is transparent vs scratchpad which isn’t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B7D616C9-C688-4768-BAD0-5A49337E5783}" type="slidenum">
              <a:rPr lang="en-US" sz="1200" smtClean="0">
                <a:latin typeface="Times New Roman" pitchFamily="18" charset="0"/>
              </a:rPr>
              <a:pPr/>
              <a:t>17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back pack analogy here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9D38B40-E9AF-42A2-BF31-EFDA9FF350BC}" type="slidenum">
              <a:rPr lang="en-US" sz="1200" smtClean="0">
                <a:latin typeface="Times New Roman" pitchFamily="18" charset="0"/>
              </a:rPr>
              <a:pPr/>
              <a:t>20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AD2AA-554D-4B53-9BB9-575779AD3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C2621-3608-4877-8039-D61C11F05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C74EA-270F-4AEB-8092-2AFDA3461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1AF7-8302-4DC2-B119-F50BFB05C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30F3B-016A-4019-8F69-A938F15C6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6330B-180F-49DC-B59C-3B89452F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46D82-73E8-4CB3-8B05-AA66F8C47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39B9-F15A-41E8-BF0C-4F639FB00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026C-54FA-478B-B8A0-183EDB777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38659-8CDD-4CC0-9B9F-ACF49BDDF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8456-DE59-43D8-8060-F6C0D992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D21CF-490F-4886-8485-8A1EA9FF7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4D394-6B2B-4A84-A4E8-2947CB4BA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AD6C7-073C-4CFD-ADCC-C88D8FA67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5912D87F-C3A2-481C-B76D-509B49A71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E3E0085-B684-490E-B030-322D239B49F0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 dirty="0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ECE408/CS483</a:t>
            </a:r>
            <a:br>
              <a:rPr lang="en-US" sz="2800" dirty="0" smtClean="0"/>
            </a:br>
            <a:r>
              <a:rPr lang="en-US" sz="2800" dirty="0" smtClean="0"/>
              <a:t> Fall 2015</a:t>
            </a:r>
            <a:br>
              <a:rPr lang="en-US" sz="2800" dirty="0" smtClean="0"/>
            </a:br>
            <a:r>
              <a:rPr lang="en-US" sz="2800" dirty="0" smtClean="0">
                <a:ea typeface="Gulim" pitchFamily="34" charset="-127"/>
              </a:rPr>
              <a:t> </a:t>
            </a:r>
            <a:r>
              <a:rPr lang="en-US" sz="3200" dirty="0" smtClean="0">
                <a:ea typeface="Gulim" pitchFamily="34" charset="-127"/>
              </a:rPr>
              <a:t>Applied Parallel Programming</a:t>
            </a:r>
            <a:r>
              <a:rPr lang="en-US" altLang="ko-KR" sz="3600" dirty="0" smtClean="0">
                <a:ea typeface="Gulim" pitchFamily="34" charset="-127"/>
              </a:rPr>
              <a:t/>
            </a:r>
            <a:br>
              <a:rPr lang="en-US" altLang="ko-KR" sz="3600" dirty="0" smtClean="0">
                <a:ea typeface="Gulim" pitchFamily="34" charset="-127"/>
              </a:rPr>
            </a:br>
            <a:r>
              <a:rPr lang="en-US" altLang="ko-KR" sz="3600" dirty="0" smtClean="0">
                <a:ea typeface="Gulim" pitchFamily="34" charset="-127"/>
              </a:rPr>
              <a:t/>
            </a:r>
            <a:br>
              <a:rPr lang="en-US" altLang="ko-KR" sz="3600" dirty="0" smtClean="0">
                <a:ea typeface="Gulim" pitchFamily="34" charset="-127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Lecture 8:</a:t>
            </a:r>
            <a:r>
              <a:rPr lang="en-US" dirty="0" smtClean="0"/>
              <a:t> Convolution, Constant Memory and Constant Caching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       ECE408/CS483/ECE498al University of Illinois, 2007-2012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615950" y="12700"/>
            <a:ext cx="8305800" cy="1143000"/>
          </a:xfrm>
        </p:spPr>
        <p:txBody>
          <a:bodyPr/>
          <a:lstStyle/>
          <a:p>
            <a:r>
              <a:rPr lang="en-US" dirty="0" smtClean="0"/>
              <a:t>2D Convolution – Ghost Cells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D6357D7-6CCD-4E7A-8795-4CE0E86E00C0}" type="slidenum">
              <a:rPr lang="en-US" sz="1400" smtClean="0">
                <a:latin typeface="Times New Roman" pitchFamily="18" charset="0"/>
              </a:rPr>
              <a:pPr eaLnBrk="1" hangingPunct="1"/>
              <a:t>10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0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0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1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9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14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62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000" y="15113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815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1363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14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462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000" y="18161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81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6600" y="1816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77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4620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000" y="21209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81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66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77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462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7000" y="24257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81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66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77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462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207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319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367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351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399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207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3190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35113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351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399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207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319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30350" y="55118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415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399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207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319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03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415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99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207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319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303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415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399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10000" y="4595813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67200" y="4595813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14875" y="4595813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81600" y="4595813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38800" y="4595813"/>
            <a:ext cx="457200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2672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13288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816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38800" y="5054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8100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2672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714875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1816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38800" y="55102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100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2672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714875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816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38800" y="596741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8100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672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714875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1816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638800" y="64198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579688" y="2273300"/>
            <a:ext cx="938212" cy="2933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679700" y="5803900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1704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096000" y="21209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517" name="TextBox 132"/>
          <p:cNvSpPr txBox="1">
            <a:spLocks noChangeArrowheads="1"/>
          </p:cNvSpPr>
          <p:nvPr/>
        </p:nvSpPr>
        <p:spPr bwMode="auto">
          <a:xfrm>
            <a:off x="6002338" y="2073275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179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5715000" y="2578100"/>
            <a:ext cx="533400" cy="1917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737350" y="50800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8520" name="TextBox 1"/>
          <p:cNvSpPr txBox="1">
            <a:spLocks noChangeArrowheads="1"/>
          </p:cNvSpPr>
          <p:nvPr/>
        </p:nvSpPr>
        <p:spPr bwMode="auto">
          <a:xfrm>
            <a:off x="7175500" y="5080000"/>
            <a:ext cx="1271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ghost </a:t>
            </a:r>
            <a:r>
              <a:rPr lang="en-US" sz="2000" dirty="0"/>
              <a:t>cells</a:t>
            </a:r>
          </a:p>
        </p:txBody>
      </p:sp>
      <p:sp>
        <p:nvSpPr>
          <p:cNvPr id="18521" name="TextBox 2"/>
          <p:cNvSpPr txBox="1">
            <a:spLocks noChangeArrowheads="1"/>
          </p:cNvSpPr>
          <p:nvPr/>
        </p:nvSpPr>
        <p:spPr bwMode="auto">
          <a:xfrm>
            <a:off x="6346825" y="5549900"/>
            <a:ext cx="257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/>
              <a:t>(apron cells, </a:t>
            </a:r>
            <a:r>
              <a:rPr lang="en-US" sz="2000" dirty="0" smtClean="0"/>
              <a:t>halo </a:t>
            </a:r>
            <a:r>
              <a:rPr lang="en-US" sz="2000" dirty="0"/>
              <a:t>cells)</a:t>
            </a:r>
          </a:p>
        </p:txBody>
      </p:sp>
      <p:sp>
        <p:nvSpPr>
          <p:cNvPr id="18522" name="TextBox 7"/>
          <p:cNvSpPr txBox="1">
            <a:spLocks noChangeArrowheads="1"/>
          </p:cNvSpPr>
          <p:nvPr/>
        </p:nvSpPr>
        <p:spPr bwMode="auto">
          <a:xfrm>
            <a:off x="446088" y="57388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M</a:t>
            </a:r>
          </a:p>
        </p:txBody>
      </p:sp>
      <p:sp>
        <p:nvSpPr>
          <p:cNvPr id="18523" name="TextBox 8"/>
          <p:cNvSpPr txBox="1">
            <a:spLocks noChangeArrowheads="1"/>
          </p:cNvSpPr>
          <p:nvPr/>
        </p:nvSpPr>
        <p:spPr bwMode="auto">
          <a:xfrm>
            <a:off x="1941513" y="1111250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N</a:t>
            </a:r>
          </a:p>
        </p:txBody>
      </p:sp>
      <p:sp>
        <p:nvSpPr>
          <p:cNvPr id="18524" name="TextBox 24"/>
          <p:cNvSpPr txBox="1">
            <a:spLocks noChangeArrowheads="1"/>
          </p:cNvSpPr>
          <p:nvPr/>
        </p:nvSpPr>
        <p:spPr bwMode="auto">
          <a:xfrm>
            <a:off x="5468938" y="1096963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Pattern for M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is referred to as mask (a.k.a. kernel, filter, etc.)</a:t>
            </a:r>
          </a:p>
          <a:p>
            <a:r>
              <a:rPr lang="en-US" dirty="0" smtClean="0"/>
              <a:t>Calculation </a:t>
            </a:r>
            <a:r>
              <a:rPr lang="en-US" dirty="0" smtClean="0"/>
              <a:t>of all output P elements need </a:t>
            </a:r>
            <a:r>
              <a:rPr lang="en-US" dirty="0" smtClean="0"/>
              <a:t>M</a:t>
            </a:r>
          </a:p>
          <a:p>
            <a:r>
              <a:rPr lang="en-US" dirty="0" smtClean="0"/>
              <a:t>Total of O(P*M) reads of M</a:t>
            </a:r>
            <a:endParaRPr lang="en-US" dirty="0" smtClean="0"/>
          </a:p>
          <a:p>
            <a:r>
              <a:rPr lang="en-US" dirty="0" smtClean="0"/>
              <a:t>M is not changed during </a:t>
            </a:r>
            <a:r>
              <a:rPr lang="en-US" dirty="0" smtClean="0"/>
              <a:t>kernel</a:t>
            </a:r>
            <a:endParaRPr lang="en-US" dirty="0" smtClean="0"/>
          </a:p>
          <a:p>
            <a:r>
              <a:rPr lang="en-US" dirty="0" smtClean="0"/>
              <a:t>Bonus - M elements are accessed in the same order when calculating all P  </a:t>
            </a:r>
            <a:r>
              <a:rPr lang="en-US" dirty="0" smtClean="0"/>
              <a:t>elements</a:t>
            </a:r>
            <a:endParaRPr lang="en-US" dirty="0" smtClean="0"/>
          </a:p>
          <a:p>
            <a:r>
              <a:rPr lang="en-US" dirty="0" smtClean="0"/>
              <a:t>M is a good candidate for Constant Memory</a:t>
            </a:r>
          </a:p>
        </p:txBody>
      </p:sp>
      <p:sp>
        <p:nvSpPr>
          <p:cNvPr id="1946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DDF4BD8-A050-4560-A559-A0C08D7E187F}" type="slidenum">
              <a:rPr lang="en-US" sz="1400" smtClean="0">
                <a:latin typeface="Times New Roman" pitchFamily="18" charset="0"/>
              </a:rPr>
              <a:pPr eaLnBrk="1" hangingPunct="1"/>
              <a:t>11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4AE192D-238C-43F3-A8E3-D36743EA1334}" type="slidenum">
              <a:rPr lang="en-US" sz="1400" smtClean="0">
                <a:latin typeface="Times New Roman" pitchFamily="18" charset="0"/>
              </a:rPr>
              <a:pPr eaLnBrk="1" hangingPunct="1"/>
              <a:t>12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Programmer View of  CUDA Memories</a:t>
            </a:r>
            <a:br>
              <a:rPr lang="en-US" sz="3600" smtClean="0"/>
            </a:br>
            <a:r>
              <a:rPr lang="en-US" sz="3600" smtClean="0"/>
              <a:t>(Review)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267200" cy="2741613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Each thread can:</a:t>
            </a:r>
          </a:p>
          <a:p>
            <a:pPr marL="974725" lvl="1" indent="-403225" eaLnBrk="1" hangingPunct="1"/>
            <a:r>
              <a:rPr lang="en-US" sz="2100" smtClean="0"/>
              <a:t>Read/write per-thread </a:t>
            </a:r>
            <a:r>
              <a:rPr lang="en-US" sz="2100" b="1" smtClean="0">
                <a:solidFill>
                  <a:schemeClr val="accent2"/>
                </a:solidFill>
              </a:rPr>
              <a:t>registers (~1 cycle)</a:t>
            </a:r>
          </a:p>
          <a:p>
            <a:pPr marL="974725" lvl="1" indent="-403225" eaLnBrk="1" hangingPunct="1"/>
            <a:r>
              <a:rPr lang="en-US" sz="2100" smtClean="0"/>
              <a:t>Read/write per-block </a:t>
            </a:r>
            <a:r>
              <a:rPr lang="en-US" sz="2100" b="1" smtClean="0">
                <a:solidFill>
                  <a:schemeClr val="accent2"/>
                </a:solidFill>
              </a:rPr>
              <a:t>shared memory (~5 cycles)</a:t>
            </a:r>
          </a:p>
          <a:p>
            <a:pPr marL="974725" lvl="1" indent="-403225" eaLnBrk="1" hangingPunct="1"/>
            <a:r>
              <a:rPr lang="en-US" sz="2100" smtClean="0"/>
              <a:t>Read/write per-grid </a:t>
            </a:r>
            <a:r>
              <a:rPr lang="en-US" sz="2100" b="1" smtClean="0">
                <a:solidFill>
                  <a:schemeClr val="accent2"/>
                </a:solidFill>
              </a:rPr>
              <a:t>global memory (~500 cycles)</a:t>
            </a:r>
          </a:p>
          <a:p>
            <a:pPr marL="974725" lvl="1" indent="-403225" eaLnBrk="1" hangingPunct="1"/>
            <a:r>
              <a:rPr lang="en-US" sz="2100" smtClean="0"/>
              <a:t>Read/only per-grid</a:t>
            </a:r>
            <a:r>
              <a:rPr lang="en-US" sz="2100" smtClean="0">
                <a:solidFill>
                  <a:schemeClr val="accent2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constant memory (~5 cycles with caching)</a:t>
            </a:r>
          </a:p>
        </p:txBody>
      </p:sp>
      <p:grpSp>
        <p:nvGrpSpPr>
          <p:cNvPr id="20485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Grid</a:t>
              </a:r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89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20490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</a:p>
          </p:txBody>
        </p:sp>
        <p:sp>
          <p:nvSpPr>
            <p:cNvPr id="20491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7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8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  <a:endParaRPr lang="en-US" sz="1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503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4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5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9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10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Constant Memory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516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3957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FE664F6-0FE5-4549-A6CF-A811FB639104}" type="slidenum">
              <a:rPr lang="en-US" sz="1400" smtClean="0">
                <a:latin typeface="Times New Roman" pitchFamily="18" charset="0"/>
              </a:rPr>
              <a:pPr eaLnBrk="1" hangingPunct="1"/>
              <a:t>13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Hierarchies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every time we needed a piece of data, we had to go to main memory to get it, computers would take a lot longer to do anything</a:t>
            </a:r>
          </a:p>
          <a:p>
            <a:pPr eaLnBrk="1" hangingPunct="1"/>
            <a:r>
              <a:rPr lang="en-US" smtClean="0"/>
              <a:t>On today’s processors, main memory accesses take hundreds of cycles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One solution: Caches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A24B930-DA59-4BA4-9781-35D5DF28942A}" type="slidenum">
              <a:rPr lang="en-US" sz="1400" smtClean="0">
                <a:latin typeface="Times New Roman" pitchFamily="18" charset="0"/>
              </a:rPr>
              <a:pPr eaLnBrk="1" hangingPunct="1"/>
              <a:t>14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</a:t>
            </a:r>
            <a:endParaRPr 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Cache is unit of volatile memory storage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cache is an “array” of cache lines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Cache line can usually hold data from several consecutive memory addresses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data is requested from memory, an entire cache line is loaded into the cache, in an attempt to reduce main memory requests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404F3D3-2CD7-44EB-8208-B7FF4CAB4D81}" type="slidenum">
              <a:rPr lang="en-US" sz="1400" smtClean="0">
                <a:latin typeface="Times New Roman" pitchFamily="18" charset="0"/>
              </a:rPr>
              <a:pPr eaLnBrk="1" hangingPunct="1"/>
              <a:t>15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Caches - Cont’d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Some definitions:</a:t>
            </a:r>
          </a:p>
          <a:p>
            <a:pPr lvl="1" eaLnBrk="1" hangingPunct="1"/>
            <a:r>
              <a:rPr lang="en-US" smtClean="0"/>
              <a:t>Spatial locality: is when the data elements stored in consecutive memory locations are access consecutively</a:t>
            </a:r>
          </a:p>
          <a:p>
            <a:pPr lvl="1" eaLnBrk="1" hangingPunct="1"/>
            <a:r>
              <a:rPr lang="en-US" smtClean="0"/>
              <a:t>Temporal locality: is when the same data element is access multiple times in short period of time</a:t>
            </a:r>
          </a:p>
          <a:p>
            <a:pPr eaLnBrk="1" hangingPunct="1"/>
            <a:r>
              <a:rPr lang="en-US" smtClean="0"/>
              <a:t>Both spatial locality and temporal locality improve the performance of caches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22668614-4EA1-48D3-AA11-83BA288057B8}" type="slidenum">
              <a:rPr lang="en-US" sz="1400" smtClean="0">
                <a:latin typeface="Times New Roman" pitchFamily="18" charset="0"/>
              </a:rPr>
              <a:pPr eaLnBrk="1" hangingPunct="1"/>
              <a:t>16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Scratchpad vs. Cache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502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3100" dirty="0" smtClean="0"/>
              <a:t>Scratchpad (shared memory in CUDA) is another type of temporary storage used to relieve main memory contention.</a:t>
            </a:r>
          </a:p>
          <a:p>
            <a:pPr eaLnBrk="1" hangingPunct="1"/>
            <a:r>
              <a:rPr lang="en-US" sz="3100" dirty="0" smtClean="0"/>
              <a:t>In terms of distance from the processor, scratchpad is similar to L1 cache.</a:t>
            </a:r>
          </a:p>
          <a:p>
            <a:pPr eaLnBrk="1" hangingPunct="1"/>
            <a:r>
              <a:rPr lang="en-US" sz="3100" dirty="0" smtClean="0"/>
              <a:t>Unlike cache, scratchpad does not necessarily hold a copy of data that is also in main memory</a:t>
            </a:r>
          </a:p>
          <a:p>
            <a:pPr eaLnBrk="1" hangingPunct="1"/>
            <a:r>
              <a:rPr lang="en-US" sz="3100" dirty="0" smtClean="0"/>
              <a:t>It requires explicit data transfer instructions, whereas cache doesn’t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C4A2DE2-A324-4EB5-A534-6993808593D5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Coherence Protocol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572000"/>
          </a:xfrm>
        </p:spPr>
        <p:txBody>
          <a:bodyPr/>
          <a:lstStyle/>
          <a:p>
            <a:pPr eaLnBrk="1" hangingPunct="1"/>
            <a:r>
              <a:rPr lang="en-US" smtClean="0"/>
              <a:t>A mechanism for caches to propagate updates by their local processor to other caches (processors)</a:t>
            </a:r>
          </a:p>
          <a:p>
            <a:pPr eaLnBrk="1" hangingPunct="1"/>
            <a:endParaRPr lang="en-US" smtClean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625600" y="2590800"/>
            <a:ext cx="6184900" cy="2209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2273300" y="2971800"/>
            <a:ext cx="838200" cy="685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  <a:p>
            <a:pPr algn="ctr"/>
            <a:endParaRPr 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2197100" y="3733800"/>
            <a:ext cx="990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L1 Cache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901700" y="4953000"/>
            <a:ext cx="7632700" cy="1219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Main Memory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26543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27305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28067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28829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29591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25781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25019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2425700" y="3352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651000" y="2574925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/>
              <a:t>The chip</a:t>
            </a:r>
          </a:p>
        </p:txBody>
      </p:sp>
      <p:sp>
        <p:nvSpPr>
          <p:cNvPr id="26643" name="Rectangle 5"/>
          <p:cNvSpPr>
            <a:spLocks noChangeArrowheads="1"/>
          </p:cNvSpPr>
          <p:nvPr/>
        </p:nvSpPr>
        <p:spPr bwMode="auto">
          <a:xfrm>
            <a:off x="3822700" y="2959100"/>
            <a:ext cx="838200" cy="685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  <a:p>
            <a:pPr algn="ctr"/>
            <a:endParaRPr lang="en-US"/>
          </a:p>
        </p:txBody>
      </p:sp>
      <p:sp>
        <p:nvSpPr>
          <p:cNvPr id="26644" name="Rectangle 6"/>
          <p:cNvSpPr>
            <a:spLocks noChangeArrowheads="1"/>
          </p:cNvSpPr>
          <p:nvPr/>
        </p:nvSpPr>
        <p:spPr bwMode="auto">
          <a:xfrm>
            <a:off x="3746500" y="3721100"/>
            <a:ext cx="990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L1 Cache</a:t>
            </a:r>
          </a:p>
        </p:txBody>
      </p:sp>
      <p:sp>
        <p:nvSpPr>
          <p:cNvPr id="26645" name="Rectangle 16"/>
          <p:cNvSpPr>
            <a:spLocks noChangeArrowheads="1"/>
          </p:cNvSpPr>
          <p:nvPr/>
        </p:nvSpPr>
        <p:spPr bwMode="auto">
          <a:xfrm>
            <a:off x="3975100" y="33401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5943600" y="2959100"/>
            <a:ext cx="838200" cy="685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  <a:p>
            <a:pPr algn="ctr"/>
            <a:endParaRPr lang="en-US"/>
          </a:p>
        </p:txBody>
      </p:sp>
      <p:sp>
        <p:nvSpPr>
          <p:cNvPr id="26647" name="Rectangle 6"/>
          <p:cNvSpPr>
            <a:spLocks noChangeArrowheads="1"/>
          </p:cNvSpPr>
          <p:nvPr/>
        </p:nvSpPr>
        <p:spPr bwMode="auto">
          <a:xfrm>
            <a:off x="5867400" y="3721100"/>
            <a:ext cx="990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L1 Cache</a:t>
            </a:r>
          </a:p>
        </p:txBody>
      </p:sp>
      <p:sp>
        <p:nvSpPr>
          <p:cNvPr id="26648" name="Rectangle 16"/>
          <p:cNvSpPr>
            <a:spLocks noChangeArrowheads="1"/>
          </p:cNvSpPr>
          <p:nvPr/>
        </p:nvSpPr>
        <p:spPr bwMode="auto">
          <a:xfrm>
            <a:off x="6096000" y="33401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26649" name="TextBox 1"/>
          <p:cNvSpPr txBox="1">
            <a:spLocks noChangeArrowheads="1"/>
          </p:cNvSpPr>
          <p:nvPr/>
        </p:nvSpPr>
        <p:spPr bwMode="auto">
          <a:xfrm>
            <a:off x="5029200" y="32194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…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79600" y="4572000"/>
            <a:ext cx="55626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30500" y="40386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41800" y="40386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77000" y="39497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and GPU have different caching philosophy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CPU L1 caches are usually coherent</a:t>
            </a:r>
          </a:p>
          <a:p>
            <a:pPr lvl="1"/>
            <a:r>
              <a:rPr lang="en-US" smtClean="0"/>
              <a:t>L1 is also replicated for each core</a:t>
            </a:r>
          </a:p>
          <a:p>
            <a:pPr lvl="1"/>
            <a:r>
              <a:rPr lang="en-US" smtClean="0"/>
              <a:t>Even data that will be changed can be cached in L1</a:t>
            </a:r>
          </a:p>
          <a:p>
            <a:pPr lvl="1"/>
            <a:r>
              <a:rPr lang="en-US" smtClean="0"/>
              <a:t>Updates to local cache copy invalidates (or less commonly updates) copies in other caches</a:t>
            </a:r>
          </a:p>
          <a:p>
            <a:pPr lvl="1"/>
            <a:r>
              <a:rPr lang="en-US" smtClean="0"/>
              <a:t>Expensive in terms of hardware and disruption of services (cleaning bathrooms at airports..)</a:t>
            </a:r>
          </a:p>
          <a:p>
            <a:pPr lvl="1"/>
            <a:endParaRPr lang="en-US" smtClean="0"/>
          </a:p>
          <a:p>
            <a:r>
              <a:rPr lang="en-US" smtClean="0"/>
              <a:t>GPU L1 caches are usually incoherent</a:t>
            </a:r>
          </a:p>
          <a:p>
            <a:pPr lvl="1"/>
            <a:r>
              <a:rPr lang="en-US" smtClean="0"/>
              <a:t>Avoid caching data that will be modified</a:t>
            </a:r>
          </a:p>
          <a:p>
            <a:pPr lvl="1"/>
            <a:endParaRPr lang="en-US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4076854-F549-4B3C-80ED-E3DD54365859}" type="slidenum">
              <a:rPr lang="en-US" sz="1400" smtClean="0"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Constant Memory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code allocates, initializes variables the same way as any other variables that need o be copied to the device</a:t>
            </a:r>
          </a:p>
          <a:p>
            <a:endParaRPr lang="en-US" smtClean="0"/>
          </a:p>
          <a:p>
            <a:r>
              <a:rPr lang="en-US" smtClean="0"/>
              <a:t>Use </a:t>
            </a:r>
            <a:r>
              <a:rPr lang="en-US" b="1" smtClean="0"/>
              <a:t> cudaMemcpyToSymbol(dest, src, size) </a:t>
            </a:r>
            <a:r>
              <a:rPr lang="en-US" smtClean="0"/>
              <a:t>to copy the variable into the device memory</a:t>
            </a:r>
          </a:p>
          <a:p>
            <a:endParaRPr lang="en-US" b="1" smtClean="0"/>
          </a:p>
          <a:p>
            <a:r>
              <a:rPr lang="en-US" smtClean="0"/>
              <a:t>This copy function tells the device that the variable will not be modified by the kernel and can be safely cached.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4FBE7E80-BE4B-4461-8651-E701888BE965}" type="slidenum">
              <a:rPr lang="en-US" sz="1400" smtClean="0">
                <a:latin typeface="Times New Roman" pitchFamily="18" charset="0"/>
              </a:rPr>
              <a:pPr eaLnBrk="1" hangingPunct="1"/>
              <a:t>19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convolution, an important parallel computation pattern </a:t>
            </a:r>
          </a:p>
          <a:p>
            <a:pPr lvl="1"/>
            <a:r>
              <a:rPr lang="en-US" dirty="0" smtClean="0"/>
              <a:t>Widely used in signal, image and video processing</a:t>
            </a:r>
          </a:p>
          <a:p>
            <a:pPr lvl="1"/>
            <a:r>
              <a:rPr lang="en-US" dirty="0" smtClean="0"/>
              <a:t>Foundational to stencil computation used in many science and engineering </a:t>
            </a:r>
          </a:p>
          <a:p>
            <a:pPr lvl="1"/>
            <a:endParaRPr lang="en-US" dirty="0"/>
          </a:p>
          <a:p>
            <a:r>
              <a:rPr lang="en-US" dirty="0" smtClean="0"/>
              <a:t>Important techniques</a:t>
            </a:r>
          </a:p>
          <a:p>
            <a:pPr lvl="1"/>
            <a:r>
              <a:rPr lang="en-US" dirty="0" smtClean="0"/>
              <a:t>Taking advance of cache memories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       ECE408/CS483/ECE498al University of Illinois, 2007-2012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6EE1563-1301-4CE6-88A6-03EE32F70782}" type="slidenum">
              <a:rPr lang="en-US" sz="1400" smtClean="0">
                <a:latin typeface="Times New Roman" pitchFamily="18" charset="0"/>
              </a:rPr>
              <a:pPr eaLnBrk="1" hangingPunct="1"/>
              <a:t>20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 smtClean="0"/>
              <a:t>More on Constant Caching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528763"/>
            <a:ext cx="4341812" cy="4186237"/>
          </a:xfrm>
        </p:spPr>
        <p:txBody>
          <a:bodyPr/>
          <a:lstStyle/>
          <a:p>
            <a:pPr marL="457200" indent="-457200" eaLnBrk="1" hangingPunct="1"/>
            <a:r>
              <a:rPr lang="en-US" sz="2400" smtClean="0"/>
              <a:t>Each SM has its own L1 cache</a:t>
            </a:r>
          </a:p>
          <a:p>
            <a:pPr marL="857250" lvl="1" indent="-457200" eaLnBrk="1" hangingPunct="1"/>
            <a:r>
              <a:rPr lang="en-US" sz="2000" smtClean="0"/>
              <a:t>Low latency, high bandwidth access by all threads</a:t>
            </a:r>
          </a:p>
          <a:p>
            <a:pPr marL="457200" indent="-457200" eaLnBrk="1" hangingPunct="1"/>
            <a:r>
              <a:rPr lang="en-US" smtClean="0"/>
              <a:t>However, there is no way for threads in one SM to update the L1 cache in other SMs</a:t>
            </a:r>
          </a:p>
          <a:p>
            <a:pPr marL="857250" lvl="1" indent="-457200" eaLnBrk="1" hangingPunct="1"/>
            <a:r>
              <a:rPr lang="en-US" smtClean="0"/>
              <a:t>No L1 cache coherence</a:t>
            </a:r>
          </a:p>
          <a:p>
            <a:pPr marL="857250" lvl="1" indent="-457200" eaLnBrk="1" hangingPunct="1"/>
            <a:endParaRPr lang="en-US" smtClean="0"/>
          </a:p>
        </p:txBody>
      </p:sp>
      <p:grpSp>
        <p:nvGrpSpPr>
          <p:cNvPr id="29701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Grid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06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</a:p>
          </p:txBody>
        </p:sp>
        <p:sp>
          <p:nvSpPr>
            <p:cNvPr id="29708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09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0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5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9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  <a:endParaRPr lang="en-US" sz="1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9720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1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2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6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7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9731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Constant Memory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9733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3957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657850"/>
            <a:ext cx="8651875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+mn-lt"/>
              </a:rPr>
              <a:t>This is not a problem if a variable is NOT modified by a kernel.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Header File Stuff for 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#define KERNEL_SIZE 5</a:t>
            </a:r>
          </a:p>
          <a:p>
            <a:pPr marL="0" indent="0">
              <a:buFontTx/>
              <a:buNone/>
              <a:defRPr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Matrix Structure declaration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"/>
                <a:cs typeface="Courier"/>
              </a:rPr>
              <a:t>typedef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struct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Courier"/>
                <a:cs typeface="Courier"/>
              </a:rPr>
              <a:t>   unsigned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width;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unsigned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height;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Courier"/>
                <a:cs typeface="Courier"/>
              </a:rPr>
              <a:t>   float</a:t>
            </a:r>
            <a:r>
              <a:rPr lang="en-US" sz="2000" dirty="0">
                <a:latin typeface="Courier"/>
                <a:cs typeface="Courier"/>
              </a:rPr>
              <a:t>* elements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Courier"/>
                <a:cs typeface="Courier"/>
              </a:rPr>
              <a:t>} </a:t>
            </a:r>
            <a:r>
              <a:rPr lang="en-US" sz="2000" dirty="0">
                <a:latin typeface="Courier"/>
                <a:cs typeface="Courier"/>
              </a:rPr>
              <a:t>Matrix;</a:t>
            </a:r>
          </a:p>
          <a:p>
            <a:pPr>
              <a:defRPr/>
            </a:pPr>
            <a:endParaRPr lang="en-US" b="1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B3A42927-D286-4675-A796-08987109DE36}" type="slidenum">
              <a:rPr lang="en-US" sz="1400" smtClean="0">
                <a:latin typeface="Times New Roman" pitchFamily="18" charset="0"/>
              </a:rPr>
              <a:pPr eaLnBrk="1" hangingPunct="1"/>
              <a:t>21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762000"/>
          </a:xfrm>
        </p:spPr>
        <p:txBody>
          <a:bodyPr/>
          <a:lstStyle/>
          <a:p>
            <a:r>
              <a:rPr lang="en-US" smtClean="0"/>
              <a:t>AllocateMatrix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// Allocate a device matrix of dimensions height*width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//    If </a:t>
            </a:r>
            <a:r>
              <a:rPr lang="en-US" sz="1800" dirty="0" err="1" smtClean="0">
                <a:latin typeface="Courier"/>
                <a:cs typeface="Courier"/>
              </a:rPr>
              <a:t>init</a:t>
            </a:r>
            <a:r>
              <a:rPr lang="en-US" sz="1800" dirty="0" smtClean="0">
                <a:latin typeface="Courier"/>
                <a:cs typeface="Courier"/>
              </a:rPr>
              <a:t> == 0, initialize to all zeroes.  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//    If </a:t>
            </a:r>
            <a:r>
              <a:rPr lang="en-US" sz="1800" dirty="0" err="1" smtClean="0">
                <a:latin typeface="Courier"/>
                <a:cs typeface="Courier"/>
              </a:rPr>
              <a:t>init</a:t>
            </a:r>
            <a:r>
              <a:rPr lang="en-US" sz="1800" dirty="0" smtClean="0">
                <a:latin typeface="Courier"/>
                <a:cs typeface="Courier"/>
              </a:rPr>
              <a:t> == 1, perform random initialization.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//    If </a:t>
            </a:r>
            <a:r>
              <a:rPr lang="en-US" sz="1800" dirty="0" err="1" smtClean="0">
                <a:latin typeface="Courier"/>
                <a:cs typeface="Courier"/>
              </a:rPr>
              <a:t>init</a:t>
            </a:r>
            <a:r>
              <a:rPr lang="en-US" sz="1800" dirty="0" smtClean="0">
                <a:latin typeface="Courier"/>
                <a:cs typeface="Courier"/>
              </a:rPr>
              <a:t> == 2, initialize matrix parameters, 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//                  but do not allocate memory 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Matrix </a:t>
            </a:r>
            <a:r>
              <a:rPr lang="en-US" sz="1800" dirty="0" err="1" smtClean="0">
                <a:latin typeface="Courier"/>
                <a:cs typeface="Courier"/>
              </a:rPr>
              <a:t>AllocateMatrix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height, 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width, 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init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 Matrix M;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M.width</a:t>
            </a:r>
            <a:r>
              <a:rPr lang="en-US" sz="1800" dirty="0" smtClean="0">
                <a:latin typeface="Courier"/>
                <a:cs typeface="Courier"/>
              </a:rPr>
              <a:t> = width;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M.height</a:t>
            </a:r>
            <a:r>
              <a:rPr lang="en-US" sz="1800" dirty="0" smtClean="0">
                <a:latin typeface="Courier"/>
                <a:cs typeface="Courier"/>
              </a:rPr>
              <a:t> = height;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size = </a:t>
            </a:r>
            <a:r>
              <a:rPr lang="en-US" sz="1800" dirty="0" err="1" smtClean="0">
                <a:latin typeface="Courier"/>
                <a:cs typeface="Courier"/>
              </a:rPr>
              <a:t>M.width</a:t>
            </a:r>
            <a:r>
              <a:rPr lang="en-US" sz="1800" dirty="0" smtClean="0">
                <a:latin typeface="Courier"/>
                <a:cs typeface="Courier"/>
              </a:rPr>
              <a:t> * </a:t>
            </a:r>
            <a:r>
              <a:rPr lang="en-US" sz="1800" dirty="0" err="1" smtClean="0">
                <a:latin typeface="Courier"/>
                <a:cs typeface="Courier"/>
              </a:rPr>
              <a:t>M.height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M.elements</a:t>
            </a:r>
            <a:r>
              <a:rPr lang="en-US" sz="1800" dirty="0" smtClean="0">
                <a:latin typeface="Courier"/>
                <a:cs typeface="Courier"/>
              </a:rPr>
              <a:t> = NULL;</a:t>
            </a:r>
          </a:p>
          <a:p>
            <a:pPr marL="0" indent="0">
              <a:buFontTx/>
              <a:buNone/>
            </a:pPr>
            <a:endParaRPr lang="en-US" sz="2400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CD581016-FA36-47C9-A2F1-558ADE2452D1}" type="slidenum">
              <a:rPr lang="en-US" sz="1400" smtClean="0">
                <a:latin typeface="Times New Roman" pitchFamily="18" charset="0"/>
              </a:rPr>
              <a:pPr eaLnBrk="1" hangingPunct="1"/>
              <a:t>22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 smtClean="0"/>
              <a:t>AllocateMatrix() (Cont.)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921A4FFA-34D1-40F2-8C30-A55D3747C755}" type="slidenum">
              <a:rPr lang="en-US" sz="1400" smtClean="0">
                <a:latin typeface="Times New Roman" pitchFamily="18" charset="0"/>
              </a:rPr>
              <a:pPr eaLnBrk="1" hangingPunct="1"/>
              <a:t>23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Courier"/>
                <a:cs typeface="Courier"/>
              </a:rPr>
              <a:t>// don't allocate memory on option 2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if(</a:t>
            </a:r>
            <a:r>
              <a:rPr lang="en-US" sz="1800" dirty="0" err="1" smtClean="0">
                <a:latin typeface="Courier"/>
                <a:cs typeface="Courier"/>
              </a:rPr>
              <a:t>init</a:t>
            </a:r>
            <a:r>
              <a:rPr lang="en-US" sz="1800" dirty="0" smtClean="0">
                <a:latin typeface="Courier"/>
                <a:cs typeface="Courier"/>
              </a:rPr>
              <a:t> == 2) return M;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M.elements</a:t>
            </a:r>
            <a:r>
              <a:rPr lang="en-US" sz="1800" dirty="0" smtClean="0">
                <a:latin typeface="Courier"/>
                <a:cs typeface="Courier"/>
              </a:rPr>
              <a:t> = (float*) </a:t>
            </a:r>
            <a:r>
              <a:rPr lang="en-US" sz="1800" dirty="0" err="1" smtClean="0">
                <a:latin typeface="Courier"/>
                <a:cs typeface="Courier"/>
              </a:rPr>
              <a:t>malloc</a:t>
            </a:r>
            <a:r>
              <a:rPr lang="en-US" sz="1800" dirty="0" smtClean="0">
                <a:latin typeface="Courier"/>
                <a:cs typeface="Courier"/>
              </a:rPr>
              <a:t>(size*</a:t>
            </a:r>
            <a:r>
              <a:rPr lang="en-US" sz="1800" dirty="0" err="1" smtClean="0">
                <a:latin typeface="Courier"/>
                <a:cs typeface="Courier"/>
              </a:rPr>
              <a:t>sizeof</a:t>
            </a:r>
            <a:r>
              <a:rPr lang="en-US" sz="1800" dirty="0" smtClean="0">
                <a:latin typeface="Courier"/>
                <a:cs typeface="Courier"/>
              </a:rPr>
              <a:t>(float));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Courier"/>
                <a:cs typeface="Courier"/>
              </a:rPr>
              <a:t>  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for(unsigned 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 = 0;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 &lt; </a:t>
            </a:r>
            <a:r>
              <a:rPr lang="en-US" sz="1800" dirty="0" err="1" smtClean="0">
                <a:latin typeface="Courier"/>
                <a:cs typeface="Courier"/>
              </a:rPr>
              <a:t>M.height</a:t>
            </a:r>
            <a:r>
              <a:rPr lang="en-US" sz="1800" dirty="0" smtClean="0">
                <a:latin typeface="Courier"/>
                <a:cs typeface="Courier"/>
              </a:rPr>
              <a:t> * </a:t>
            </a:r>
            <a:r>
              <a:rPr lang="en-US" sz="1800" dirty="0" err="1" smtClean="0">
                <a:latin typeface="Courier"/>
                <a:cs typeface="Courier"/>
              </a:rPr>
              <a:t>M.width</a:t>
            </a:r>
            <a:r>
              <a:rPr lang="en-US" sz="1800" dirty="0" smtClean="0">
                <a:latin typeface="Courier"/>
                <a:cs typeface="Courier"/>
              </a:rPr>
              <a:t>;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M.elements</a:t>
            </a:r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] = (</a:t>
            </a:r>
            <a:r>
              <a:rPr lang="en-US" sz="1800" dirty="0" err="1" smtClean="0">
                <a:latin typeface="Courier"/>
                <a:cs typeface="Courier"/>
              </a:rPr>
              <a:t>init</a:t>
            </a:r>
            <a:r>
              <a:rPr lang="en-US" sz="1800" dirty="0" smtClean="0">
                <a:latin typeface="Courier"/>
                <a:cs typeface="Courier"/>
              </a:rPr>
              <a:t> == 0) ? (0.0f) : 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(rand() / (float)RAND_MAX);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if(rand() % 2)	</a:t>
            </a:r>
            <a:r>
              <a:rPr lang="en-US" sz="1800" dirty="0" err="1" smtClean="0">
                <a:latin typeface="Courier"/>
                <a:cs typeface="Courier"/>
              </a:rPr>
              <a:t>M.elements</a:t>
            </a:r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] = - </a:t>
            </a:r>
            <a:r>
              <a:rPr lang="en-US" sz="1800" dirty="0" err="1" smtClean="0">
                <a:latin typeface="Courier"/>
                <a:cs typeface="Courier"/>
              </a:rPr>
              <a:t>M.elements</a:t>
            </a:r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]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}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Courier"/>
                <a:cs typeface="Courier"/>
              </a:rPr>
              <a:t>  return M;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Courier"/>
                <a:cs typeface="Courier"/>
              </a:rPr>
              <a:t>}	</a:t>
            </a:r>
          </a:p>
          <a:p>
            <a:pPr>
              <a:defRPr/>
            </a:pPr>
            <a:endParaRPr lang="en-US" sz="18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Host Code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458200" cy="480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 smtClean="0"/>
              <a:t>   </a:t>
            </a:r>
            <a:r>
              <a:rPr lang="en-US" sz="1800" b="1" dirty="0" smtClean="0">
                <a:latin typeface="Courier"/>
                <a:cs typeface="Courier"/>
              </a:rPr>
              <a:t>// global variable, outside any function</a:t>
            </a:r>
          </a:p>
          <a:p>
            <a:pPr marL="0" indent="0">
              <a:buFontTx/>
              <a:buNone/>
            </a:pPr>
            <a:r>
              <a:rPr lang="en-US" sz="1800" b="1" dirty="0" smtClean="0">
                <a:latin typeface="Courier"/>
                <a:cs typeface="Courier"/>
              </a:rPr>
              <a:t>   __constant__ float </a:t>
            </a:r>
            <a:r>
              <a:rPr lang="en-US" sz="1800" b="1" dirty="0" err="1" smtClean="0">
                <a:latin typeface="Courier"/>
                <a:cs typeface="Courier"/>
              </a:rPr>
              <a:t>Mc</a:t>
            </a:r>
            <a:r>
              <a:rPr lang="en-US" sz="1800" b="1" dirty="0" smtClean="0">
                <a:latin typeface="Courier"/>
                <a:cs typeface="Courier"/>
              </a:rPr>
              <a:t>[KERNEL_SIZE][KERNEL_SIZE];</a:t>
            </a:r>
          </a:p>
          <a:p>
            <a:pPr marL="0" indent="0">
              <a:buFontTx/>
              <a:buNone/>
            </a:pPr>
            <a:r>
              <a:rPr lang="en-US" sz="1800" b="1" dirty="0" smtClean="0">
                <a:latin typeface="Courier"/>
                <a:cs typeface="Courier"/>
              </a:rPr>
              <a:t>…</a:t>
            </a:r>
          </a:p>
          <a:p>
            <a:pPr marL="0" indent="0">
              <a:buFontTx/>
              <a:buNone/>
            </a:pPr>
            <a:r>
              <a:rPr lang="en-US" sz="1800" b="1" dirty="0" smtClean="0">
                <a:latin typeface="Courier"/>
                <a:cs typeface="Courier"/>
              </a:rPr>
              <a:t>   // allocate N, P, initialize N elements, copy N to </a:t>
            </a:r>
            <a:r>
              <a:rPr lang="en-US" sz="1800" b="1" dirty="0" err="1" smtClean="0">
                <a:latin typeface="Courier"/>
                <a:cs typeface="Courier"/>
              </a:rPr>
              <a:t>Nd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b="1" dirty="0" smtClean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Matrix  M;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M  = </a:t>
            </a:r>
            <a:r>
              <a:rPr lang="en-US" sz="1800" dirty="0" err="1" smtClean="0">
                <a:latin typeface="Courier"/>
                <a:cs typeface="Courier"/>
              </a:rPr>
              <a:t>AllocateMatrix</a:t>
            </a:r>
            <a:r>
              <a:rPr lang="en-US" sz="1800" dirty="0" smtClean="0">
                <a:latin typeface="Courier"/>
                <a:cs typeface="Courier"/>
              </a:rPr>
              <a:t>(KERNEL_SIZE, KERNEL_SIZE, 1);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// initialize M elements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….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cudaMemcpyToSymbol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Mc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M.elements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KERNEL_SIZE*KERNEL_SIZE*</a:t>
            </a:r>
            <a:r>
              <a:rPr lang="en-US" sz="1800" dirty="0" err="1" smtClean="0">
                <a:latin typeface="Courier"/>
                <a:cs typeface="Courier"/>
              </a:rPr>
              <a:t>sizeof</a:t>
            </a:r>
            <a:r>
              <a:rPr lang="en-US" sz="1800" dirty="0" smtClean="0">
                <a:latin typeface="Courier"/>
                <a:cs typeface="Courier"/>
              </a:rPr>
              <a:t>(float));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b="1" dirty="0" err="1" smtClean="0">
                <a:latin typeface="Courier"/>
                <a:cs typeface="Courier"/>
              </a:rPr>
              <a:t>ConvolutionKernel</a:t>
            </a:r>
            <a:r>
              <a:rPr lang="en-US" sz="1800" b="1" dirty="0" smtClean="0">
                <a:latin typeface="Courier"/>
                <a:cs typeface="Courier"/>
              </a:rPr>
              <a:t>&lt;&lt;&lt;</a:t>
            </a:r>
            <a:r>
              <a:rPr lang="en-US" sz="1800" b="1" dirty="0" err="1" smtClean="0">
                <a:latin typeface="Courier"/>
                <a:cs typeface="Courier"/>
              </a:rPr>
              <a:t>dimGrid</a:t>
            </a:r>
            <a:r>
              <a:rPr lang="en-US" sz="1800" b="1" dirty="0" smtClean="0">
                <a:latin typeface="Courier"/>
                <a:cs typeface="Courier"/>
              </a:rPr>
              <a:t>, </a:t>
            </a:r>
            <a:r>
              <a:rPr lang="en-US" sz="1800" b="1" dirty="0" err="1" smtClean="0">
                <a:latin typeface="Courier"/>
                <a:cs typeface="Courier"/>
              </a:rPr>
              <a:t>dimBlock</a:t>
            </a:r>
            <a:r>
              <a:rPr lang="en-US" sz="1800" b="1" dirty="0" smtClean="0">
                <a:latin typeface="Courier"/>
                <a:cs typeface="Courier"/>
              </a:rPr>
              <a:t>&gt;&gt;&gt;(</a:t>
            </a:r>
            <a:r>
              <a:rPr lang="en-US" sz="1800" b="1" dirty="0" err="1" smtClean="0">
                <a:latin typeface="Courier"/>
                <a:cs typeface="Courier"/>
              </a:rPr>
              <a:t>Nd</a:t>
            </a:r>
            <a:r>
              <a:rPr lang="en-US" sz="1800" b="1" dirty="0" smtClean="0">
                <a:latin typeface="Courier"/>
                <a:cs typeface="Courier"/>
              </a:rPr>
              <a:t>, </a:t>
            </a:r>
            <a:r>
              <a:rPr lang="en-US" sz="1800" b="1" dirty="0" err="1" smtClean="0">
                <a:latin typeface="Courier"/>
                <a:cs typeface="Courier"/>
              </a:rPr>
              <a:t>Pd</a:t>
            </a:r>
            <a:r>
              <a:rPr lang="en-US" sz="1800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FontTx/>
              <a:buNone/>
            </a:pPr>
            <a:endParaRPr lang="en-US" sz="2400" dirty="0" smtClean="0"/>
          </a:p>
          <a:p>
            <a:pPr marL="0" indent="0">
              <a:buFontTx/>
              <a:buNone/>
            </a:pPr>
            <a:endParaRPr lang="en-US" sz="2400" dirty="0" smtClean="0"/>
          </a:p>
          <a:p>
            <a:pPr marL="0" indent="0">
              <a:buFontTx/>
              <a:buNone/>
            </a:pPr>
            <a:endParaRPr lang="en-US" sz="2400" dirty="0" smtClean="0"/>
          </a:p>
          <a:p>
            <a:pPr marL="0" indent="0">
              <a:buFontTx/>
              <a:buNone/>
            </a:pPr>
            <a:endParaRPr lang="en-US" sz="2400" dirty="0" smtClean="0"/>
          </a:p>
          <a:p>
            <a:pPr marL="0" indent="0">
              <a:buFontTx/>
              <a:buNone/>
            </a:pPr>
            <a:endParaRPr lang="en-US" sz="2400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DD77A6B-F7AF-4E25-97CD-2427D6D1EE24}" type="slidenum">
              <a:rPr lang="en-US" sz="1400" smtClean="0">
                <a:latin typeface="Times New Roman" pitchFamily="18" charset="0"/>
              </a:rPr>
              <a:pPr eaLnBrk="1" hangingPunct="1"/>
              <a:t>24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MORE QUESTIONS?</a:t>
            </a:r>
            <a:br>
              <a:rPr lang="en-US" dirty="0" smtClean="0"/>
            </a:br>
            <a:r>
              <a:rPr lang="en-US" dirty="0" smtClean="0"/>
              <a:t>Read Chapter 8</a:t>
            </a:r>
            <a:endParaRPr lang="en-US" dirty="0"/>
          </a:p>
        </p:txBody>
      </p:sp>
      <p:sp>
        <p:nvSpPr>
          <p:cNvPr id="37891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97C7F6A-B80D-4F33-BA2E-3CADE5D9A96A}" type="slidenum">
              <a:rPr lang="en-US" sz="1400" smtClean="0">
                <a:latin typeface="Times New Roman" pitchFamily="18" charset="0"/>
              </a:rPr>
              <a:pPr eaLnBrk="1" hangingPunct="1"/>
              <a:t>25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output element is a weighted sum of neighboring input elements</a:t>
            </a:r>
          </a:p>
          <a:p>
            <a:endParaRPr lang="en-US" dirty="0" smtClean="0"/>
          </a:p>
          <a:p>
            <a:r>
              <a:rPr lang="en-US" dirty="0"/>
              <a:t>The weights </a:t>
            </a:r>
            <a:r>
              <a:rPr lang="en-US" dirty="0" smtClean="0"/>
              <a:t>are </a:t>
            </a:r>
            <a:r>
              <a:rPr lang="en-US" dirty="0"/>
              <a:t>defined 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i="1" dirty="0"/>
              <a:t>convolution </a:t>
            </a:r>
            <a:r>
              <a:rPr lang="en-US" i="1" dirty="0" smtClean="0"/>
              <a:t>kernel</a:t>
            </a:r>
            <a:endParaRPr lang="en-US" dirty="0"/>
          </a:p>
          <a:p>
            <a:pPr lvl="1"/>
            <a:r>
              <a:rPr lang="en-US" dirty="0" smtClean="0"/>
              <a:t>The same convolution mask is typically used for all elements of the array.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       ECE408/CS483/ECE498al University of Illinois, 2007-2012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6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9209" r="9209"/>
          <a:stretch>
            <a:fillRect/>
          </a:stretch>
        </p:blipFill>
        <p:spPr>
          <a:xfrm>
            <a:off x="5029200" y="1371600"/>
            <a:ext cx="2438400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600"/>
            <a:ext cx="3000659" cy="246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724400"/>
            <a:ext cx="3059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Integer Gaussian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3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Convolution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1820808"/>
          </a:xfrm>
        </p:spPr>
        <p:txBody>
          <a:bodyPr/>
          <a:lstStyle/>
          <a:p>
            <a:r>
              <a:rPr lang="en-US" dirty="0" smtClean="0"/>
              <a:t>Commonly used for audio processing</a:t>
            </a:r>
          </a:p>
          <a:p>
            <a:pPr lvl="1"/>
            <a:r>
              <a:rPr lang="en-US" dirty="0" smtClean="0"/>
              <a:t>Mask size is usually an odd number of elements for symmetry (5 in this example)</a:t>
            </a:r>
          </a:p>
          <a:p>
            <a:r>
              <a:rPr lang="en-US" dirty="0" smtClean="0"/>
              <a:t>Calculation of P[2]</a:t>
            </a:r>
            <a:endParaRPr lang="en-US" dirty="0"/>
          </a:p>
        </p:txBody>
      </p:sp>
      <p:grpSp>
        <p:nvGrpSpPr>
          <p:cNvPr id="56" name="Group 1"/>
          <p:cNvGrpSpPr>
            <a:grpSpLocks/>
          </p:cNvGrpSpPr>
          <p:nvPr/>
        </p:nvGrpSpPr>
        <p:grpSpPr bwMode="auto">
          <a:xfrm>
            <a:off x="174406" y="3352800"/>
            <a:ext cx="8797925" cy="2927350"/>
            <a:chOff x="131763" y="1503918"/>
            <a:chExt cx="8798627" cy="2927350"/>
          </a:xfrm>
        </p:grpSpPr>
        <p:sp>
          <p:nvSpPr>
            <p:cNvPr id="57" name="Rectangle 56"/>
            <p:cNvSpPr/>
            <p:nvPr/>
          </p:nvSpPr>
          <p:spPr>
            <a:xfrm>
              <a:off x="555659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6834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65307" y="3975655"/>
              <a:ext cx="304824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76482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74956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45139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02376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50087" y="3974068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16849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74085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314749" y="4267755"/>
              <a:ext cx="838267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950414" y="2307193"/>
              <a:ext cx="874783" cy="166846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36"/>
            <p:cNvSpPr txBox="1">
              <a:spLocks noChangeArrowheads="1"/>
            </p:cNvSpPr>
            <p:nvPr/>
          </p:nvSpPr>
          <p:spPr bwMode="auto">
            <a:xfrm>
              <a:off x="1138238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70" name="TextBox 137"/>
            <p:cNvSpPr txBox="1">
              <a:spLocks noChangeArrowheads="1"/>
            </p:cNvSpPr>
            <p:nvPr/>
          </p:nvSpPr>
          <p:spPr bwMode="auto">
            <a:xfrm>
              <a:off x="5332413" y="15039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21796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9032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26743" y="1886505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93505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550742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71658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28894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76605" y="1849993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43367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000604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67366" y="1849993"/>
              <a:ext cx="457236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46829" y="1849993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07978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465215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960709" y="2480230"/>
              <a:ext cx="1268513" cy="14938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136"/>
            <p:cNvSpPr txBox="1">
              <a:spLocks noChangeArrowheads="1"/>
            </p:cNvSpPr>
            <p:nvPr/>
          </p:nvSpPr>
          <p:spPr bwMode="auto">
            <a:xfrm>
              <a:off x="2533207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87" name="TextBox 136"/>
            <p:cNvSpPr txBox="1">
              <a:spLocks noChangeArrowheads="1"/>
            </p:cNvSpPr>
            <p:nvPr/>
          </p:nvSpPr>
          <p:spPr bwMode="auto">
            <a:xfrm>
              <a:off x="1602698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88" name="TextBox 136"/>
            <p:cNvSpPr txBox="1">
              <a:spLocks noChangeArrowheads="1"/>
            </p:cNvSpPr>
            <p:nvPr/>
          </p:nvSpPr>
          <p:spPr bwMode="auto">
            <a:xfrm>
              <a:off x="206715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89" name="TextBox 136"/>
            <p:cNvSpPr txBox="1">
              <a:spLocks noChangeArrowheads="1"/>
            </p:cNvSpPr>
            <p:nvPr/>
          </p:nvSpPr>
          <p:spPr bwMode="auto">
            <a:xfrm>
              <a:off x="3463717" y="1549956"/>
              <a:ext cx="522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90" name="TextBox 136"/>
            <p:cNvSpPr txBox="1">
              <a:spLocks noChangeArrowheads="1"/>
            </p:cNvSpPr>
            <p:nvPr/>
          </p:nvSpPr>
          <p:spPr bwMode="auto">
            <a:xfrm>
              <a:off x="299766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91" name="TextBox 136"/>
            <p:cNvSpPr txBox="1">
              <a:spLocks noChangeArrowheads="1"/>
            </p:cNvSpPr>
            <p:nvPr/>
          </p:nvSpPr>
          <p:spPr bwMode="auto">
            <a:xfrm>
              <a:off x="392817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92" name="TextBox 136"/>
            <p:cNvSpPr txBox="1">
              <a:spLocks noChangeArrowheads="1"/>
            </p:cNvSpPr>
            <p:nvPr/>
          </p:nvSpPr>
          <p:spPr bwMode="auto">
            <a:xfrm>
              <a:off x="4714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M[0]</a:t>
              </a:r>
            </a:p>
          </p:txBody>
        </p:sp>
        <p:sp>
          <p:nvSpPr>
            <p:cNvPr id="93" name="TextBox 136"/>
            <p:cNvSpPr txBox="1">
              <a:spLocks noChangeArrowheads="1"/>
            </p:cNvSpPr>
            <p:nvPr/>
          </p:nvSpPr>
          <p:spPr bwMode="auto">
            <a:xfrm>
              <a:off x="13858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M[3]</a:t>
              </a:r>
            </a:p>
          </p:txBody>
        </p:sp>
        <p:sp>
          <p:nvSpPr>
            <p:cNvPr id="94" name="TextBox 136"/>
            <p:cNvSpPr txBox="1">
              <a:spLocks noChangeArrowheads="1"/>
            </p:cNvSpPr>
            <p:nvPr/>
          </p:nvSpPr>
          <p:spPr bwMode="auto">
            <a:xfrm>
              <a:off x="7762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M[1]</a:t>
              </a:r>
            </a:p>
          </p:txBody>
        </p:sp>
        <p:sp>
          <p:nvSpPr>
            <p:cNvPr id="95" name="TextBox 136"/>
            <p:cNvSpPr txBox="1">
              <a:spLocks noChangeArrowheads="1"/>
            </p:cNvSpPr>
            <p:nvPr/>
          </p:nvSpPr>
          <p:spPr bwMode="auto">
            <a:xfrm>
              <a:off x="10810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M[2]</a:t>
              </a:r>
            </a:p>
          </p:txBody>
        </p:sp>
        <p:sp>
          <p:nvSpPr>
            <p:cNvPr id="96" name="TextBox 136"/>
            <p:cNvSpPr txBox="1">
              <a:spLocks noChangeArrowheads="1"/>
            </p:cNvSpPr>
            <p:nvPr/>
          </p:nvSpPr>
          <p:spPr bwMode="auto">
            <a:xfrm>
              <a:off x="16906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M[4]</a:t>
              </a:r>
            </a:p>
          </p:txBody>
        </p:sp>
        <p:sp>
          <p:nvSpPr>
            <p:cNvPr id="97" name="TextBox 136"/>
            <p:cNvSpPr txBox="1">
              <a:spLocks noChangeArrowheads="1"/>
            </p:cNvSpPr>
            <p:nvPr/>
          </p:nvSpPr>
          <p:spPr bwMode="auto">
            <a:xfrm>
              <a:off x="5706360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98" name="TextBox 136"/>
            <p:cNvSpPr txBox="1">
              <a:spLocks noChangeArrowheads="1"/>
            </p:cNvSpPr>
            <p:nvPr/>
          </p:nvSpPr>
          <p:spPr bwMode="auto">
            <a:xfrm>
              <a:off x="7066542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99" name="TextBox 136"/>
            <p:cNvSpPr txBox="1">
              <a:spLocks noChangeArrowheads="1"/>
            </p:cNvSpPr>
            <p:nvPr/>
          </p:nvSpPr>
          <p:spPr bwMode="auto">
            <a:xfrm>
              <a:off x="6159754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100" name="TextBox 136"/>
            <p:cNvSpPr txBox="1">
              <a:spLocks noChangeArrowheads="1"/>
            </p:cNvSpPr>
            <p:nvPr/>
          </p:nvSpPr>
          <p:spPr bwMode="auto">
            <a:xfrm>
              <a:off x="6613148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106" name="TextBox 136"/>
            <p:cNvSpPr txBox="1">
              <a:spLocks noChangeArrowheads="1"/>
            </p:cNvSpPr>
            <p:nvPr/>
          </p:nvSpPr>
          <p:spPr bwMode="auto">
            <a:xfrm>
              <a:off x="7973330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107" name="TextBox 136"/>
            <p:cNvSpPr txBox="1">
              <a:spLocks noChangeArrowheads="1"/>
            </p:cNvSpPr>
            <p:nvPr/>
          </p:nvSpPr>
          <p:spPr bwMode="auto">
            <a:xfrm>
              <a:off x="7519936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115" name="TextBox 136"/>
            <p:cNvSpPr txBox="1">
              <a:spLocks noChangeArrowheads="1"/>
            </p:cNvSpPr>
            <p:nvPr/>
          </p:nvSpPr>
          <p:spPr bwMode="auto">
            <a:xfrm>
              <a:off x="8426726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  <p:sp>
          <p:nvSpPr>
            <p:cNvPr id="116" name="TextBox 137"/>
            <p:cNvSpPr txBox="1">
              <a:spLocks noChangeArrowheads="1"/>
            </p:cNvSpPr>
            <p:nvPr/>
          </p:nvSpPr>
          <p:spPr bwMode="auto">
            <a:xfrm>
              <a:off x="758825" y="1513443"/>
              <a:ext cx="371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17" name="TextBox 137"/>
            <p:cNvSpPr txBox="1">
              <a:spLocks noChangeArrowheads="1"/>
            </p:cNvSpPr>
            <p:nvPr/>
          </p:nvSpPr>
          <p:spPr bwMode="auto">
            <a:xfrm>
              <a:off x="131763" y="3643868"/>
              <a:ext cx="42672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8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1"/>
          <p:cNvGrpSpPr>
            <a:grpSpLocks/>
          </p:cNvGrpSpPr>
          <p:nvPr/>
        </p:nvGrpSpPr>
        <p:grpSpPr bwMode="auto">
          <a:xfrm>
            <a:off x="89885" y="3314372"/>
            <a:ext cx="8767762" cy="2981325"/>
            <a:chOff x="195263" y="1447800"/>
            <a:chExt cx="8767762" cy="2981325"/>
          </a:xfrm>
        </p:grpSpPr>
        <p:sp>
          <p:nvSpPr>
            <p:cNvPr id="48" name="Rectangle 47"/>
            <p:cNvSpPr/>
            <p:nvPr/>
          </p:nvSpPr>
          <p:spPr>
            <a:xfrm>
              <a:off x="55562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677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65225" y="3973513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7637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7482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448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020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49750" y="3971925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64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736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314575" y="4265613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02" idx="2"/>
            </p:cNvCxnSpPr>
            <p:nvPr/>
          </p:nvCxnSpPr>
          <p:spPr>
            <a:xfrm flipV="1">
              <a:off x="5949950" y="2341563"/>
              <a:ext cx="457200" cy="163195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8" name="TextBox 135"/>
            <p:cNvSpPr txBox="1">
              <a:spLocks noChangeArrowheads="1"/>
            </p:cNvSpPr>
            <p:nvPr/>
          </p:nvSpPr>
          <p:spPr bwMode="auto">
            <a:xfrm>
              <a:off x="195263" y="3571875"/>
              <a:ext cx="427037" cy="400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8449" name="TextBox 136"/>
            <p:cNvSpPr txBox="1">
              <a:spLocks noChangeArrowheads="1"/>
            </p:cNvSpPr>
            <p:nvPr/>
          </p:nvSpPr>
          <p:spPr bwMode="auto">
            <a:xfrm>
              <a:off x="622300" y="144780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8450" name="TextBox 137"/>
            <p:cNvSpPr txBox="1">
              <a:spLocks noChangeArrowheads="1"/>
            </p:cNvSpPr>
            <p:nvPr/>
          </p:nvSpPr>
          <p:spPr bwMode="auto">
            <a:xfrm>
              <a:off x="5327650" y="1457325"/>
              <a:ext cx="339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213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78550" y="1884363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38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626225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57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929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501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71575" y="18478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28775" y="184785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076450" y="1847850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3175" y="18478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00375" y="18478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467100" y="18478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46525" y="18478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0073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4645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960563" y="2478088"/>
              <a:ext cx="1268412" cy="149383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8025" y="1847850"/>
              <a:ext cx="4572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467" name="TextBox 136"/>
            <p:cNvSpPr txBox="1">
              <a:spLocks noChangeArrowheads="1"/>
            </p:cNvSpPr>
            <p:nvPr/>
          </p:nvSpPr>
          <p:spPr bwMode="auto">
            <a:xfrm>
              <a:off x="1138238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18468" name="TextBox 136"/>
            <p:cNvSpPr txBox="1">
              <a:spLocks noChangeArrowheads="1"/>
            </p:cNvSpPr>
            <p:nvPr/>
          </p:nvSpPr>
          <p:spPr bwMode="auto">
            <a:xfrm>
              <a:off x="2525712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18469" name="TextBox 136"/>
            <p:cNvSpPr txBox="1">
              <a:spLocks noChangeArrowheads="1"/>
            </p:cNvSpPr>
            <p:nvPr/>
          </p:nvSpPr>
          <p:spPr bwMode="auto">
            <a:xfrm>
              <a:off x="1600200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18470" name="TextBox 136"/>
            <p:cNvSpPr txBox="1">
              <a:spLocks noChangeArrowheads="1"/>
            </p:cNvSpPr>
            <p:nvPr/>
          </p:nvSpPr>
          <p:spPr bwMode="auto">
            <a:xfrm>
              <a:off x="2062162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18471" name="TextBox 136"/>
            <p:cNvSpPr txBox="1">
              <a:spLocks noChangeArrowheads="1"/>
            </p:cNvSpPr>
            <p:nvPr/>
          </p:nvSpPr>
          <p:spPr bwMode="auto">
            <a:xfrm>
              <a:off x="3451224" y="1547813"/>
              <a:ext cx="522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18472" name="TextBox 136"/>
            <p:cNvSpPr txBox="1">
              <a:spLocks noChangeArrowheads="1"/>
            </p:cNvSpPr>
            <p:nvPr/>
          </p:nvSpPr>
          <p:spPr bwMode="auto">
            <a:xfrm>
              <a:off x="2987674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18473" name="TextBox 136"/>
            <p:cNvSpPr txBox="1">
              <a:spLocks noChangeArrowheads="1"/>
            </p:cNvSpPr>
            <p:nvPr/>
          </p:nvSpPr>
          <p:spPr bwMode="auto">
            <a:xfrm>
              <a:off x="3913188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18474" name="TextBox 1"/>
            <p:cNvSpPr txBox="1">
              <a:spLocks noChangeArrowheads="1"/>
            </p:cNvSpPr>
            <p:nvPr/>
          </p:nvSpPr>
          <p:spPr bwMode="auto">
            <a:xfrm>
              <a:off x="695325" y="2600325"/>
              <a:ext cx="8763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Filled in</a:t>
              </a:r>
            </a:p>
          </p:txBody>
        </p:sp>
        <p:cxnSp>
          <p:nvCxnSpPr>
            <p:cNvPr id="4" name="Straight Arrow Connector 3"/>
            <p:cNvCxnSpPr>
              <a:endCxn id="33" idx="2"/>
            </p:cNvCxnSpPr>
            <p:nvPr/>
          </p:nvCxnSpPr>
          <p:spPr>
            <a:xfrm flipH="1" flipV="1">
              <a:off x="936625" y="2305050"/>
              <a:ext cx="46038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6" name="TextBox 136"/>
            <p:cNvSpPr txBox="1">
              <a:spLocks noChangeArrowheads="1"/>
            </p:cNvSpPr>
            <p:nvPr/>
          </p:nvSpPr>
          <p:spPr bwMode="auto">
            <a:xfrm>
              <a:off x="4714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M[0]</a:t>
              </a:r>
            </a:p>
          </p:txBody>
        </p:sp>
        <p:sp>
          <p:nvSpPr>
            <p:cNvPr id="18477" name="TextBox 136"/>
            <p:cNvSpPr txBox="1">
              <a:spLocks noChangeArrowheads="1"/>
            </p:cNvSpPr>
            <p:nvPr/>
          </p:nvSpPr>
          <p:spPr bwMode="auto">
            <a:xfrm>
              <a:off x="13858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M[3]</a:t>
              </a:r>
            </a:p>
          </p:txBody>
        </p:sp>
        <p:sp>
          <p:nvSpPr>
            <p:cNvPr id="18478" name="TextBox 136"/>
            <p:cNvSpPr txBox="1">
              <a:spLocks noChangeArrowheads="1"/>
            </p:cNvSpPr>
            <p:nvPr/>
          </p:nvSpPr>
          <p:spPr bwMode="auto">
            <a:xfrm>
              <a:off x="7762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M[1]</a:t>
              </a:r>
            </a:p>
          </p:txBody>
        </p:sp>
        <p:sp>
          <p:nvSpPr>
            <p:cNvPr id="18479" name="TextBox 136"/>
            <p:cNvSpPr txBox="1">
              <a:spLocks noChangeArrowheads="1"/>
            </p:cNvSpPr>
            <p:nvPr/>
          </p:nvSpPr>
          <p:spPr bwMode="auto">
            <a:xfrm>
              <a:off x="10810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M[2]</a:t>
              </a:r>
            </a:p>
          </p:txBody>
        </p:sp>
        <p:sp>
          <p:nvSpPr>
            <p:cNvPr id="18480" name="TextBox 136"/>
            <p:cNvSpPr txBox="1">
              <a:spLocks noChangeArrowheads="1"/>
            </p:cNvSpPr>
            <p:nvPr/>
          </p:nvSpPr>
          <p:spPr bwMode="auto">
            <a:xfrm>
              <a:off x="16906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M[4]</a:t>
              </a:r>
            </a:p>
          </p:txBody>
        </p:sp>
        <p:sp>
          <p:nvSpPr>
            <p:cNvPr id="18481" name="TextBox 136"/>
            <p:cNvSpPr txBox="1">
              <a:spLocks noChangeArrowheads="1"/>
            </p:cNvSpPr>
            <p:nvPr/>
          </p:nvSpPr>
          <p:spPr bwMode="auto">
            <a:xfrm>
              <a:off x="5694363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18482" name="TextBox 136"/>
            <p:cNvSpPr txBox="1">
              <a:spLocks noChangeArrowheads="1"/>
            </p:cNvSpPr>
            <p:nvPr/>
          </p:nvSpPr>
          <p:spPr bwMode="auto">
            <a:xfrm>
              <a:off x="7081839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18483" name="TextBox 136"/>
            <p:cNvSpPr txBox="1">
              <a:spLocks noChangeArrowheads="1"/>
            </p:cNvSpPr>
            <p:nvPr/>
          </p:nvSpPr>
          <p:spPr bwMode="auto">
            <a:xfrm>
              <a:off x="6156326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18484" name="TextBox 136"/>
            <p:cNvSpPr txBox="1">
              <a:spLocks noChangeArrowheads="1"/>
            </p:cNvSpPr>
            <p:nvPr/>
          </p:nvSpPr>
          <p:spPr bwMode="auto">
            <a:xfrm>
              <a:off x="6618289" y="1579563"/>
              <a:ext cx="4937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18485" name="TextBox 136"/>
            <p:cNvSpPr txBox="1">
              <a:spLocks noChangeArrowheads="1"/>
            </p:cNvSpPr>
            <p:nvPr/>
          </p:nvSpPr>
          <p:spPr bwMode="auto">
            <a:xfrm>
              <a:off x="8007352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18486" name="TextBox 136"/>
            <p:cNvSpPr txBox="1">
              <a:spLocks noChangeArrowheads="1"/>
            </p:cNvSpPr>
            <p:nvPr/>
          </p:nvSpPr>
          <p:spPr bwMode="auto">
            <a:xfrm>
              <a:off x="7543802" y="1579563"/>
              <a:ext cx="4937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18487" name="TextBox 136"/>
            <p:cNvSpPr txBox="1">
              <a:spLocks noChangeArrowheads="1"/>
            </p:cNvSpPr>
            <p:nvPr/>
          </p:nvSpPr>
          <p:spPr bwMode="auto">
            <a:xfrm>
              <a:off x="8469313" y="1579563"/>
              <a:ext cx="4937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Convolution Boundary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6922" y="1510972"/>
            <a:ext cx="8458200" cy="2209800"/>
          </a:xfrm>
        </p:spPr>
        <p:txBody>
          <a:bodyPr/>
          <a:lstStyle/>
          <a:p>
            <a:r>
              <a:rPr lang="en-US" dirty="0" smtClean="0"/>
              <a:t>Calculation of output elements near the boundaries (beginning and end) of the input array need to deal with “ghost” elements</a:t>
            </a:r>
          </a:p>
          <a:p>
            <a:pPr lvl="1"/>
            <a:r>
              <a:rPr lang="en-US" dirty="0" smtClean="0"/>
              <a:t>Different policies (0, replicates of boundary values,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304800" y="3200400"/>
            <a:ext cx="859631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__global__ void basic_1D_conv(float *N, float *M, float *P,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Width) 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/2);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j &gt;= 0 &amp;&amp;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j &lt; Width) {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+= N[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j]*M[j];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1D Convolution Kernel with Boundary </a:t>
            </a:r>
            <a:r>
              <a:rPr lang="en-US" dirty="0"/>
              <a:t>C</a:t>
            </a:r>
            <a:r>
              <a:rPr lang="en-US" dirty="0" smtClean="0"/>
              <a:t>ondition </a:t>
            </a:r>
            <a:r>
              <a:rPr lang="en-US" dirty="0"/>
              <a:t>H</a:t>
            </a:r>
            <a:r>
              <a:rPr lang="en-US" dirty="0" smtClean="0"/>
              <a:t>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smtClean="0"/>
              <a:t>elements outside the image to </a:t>
            </a:r>
            <a:r>
              <a:rPr lang="en-US" dirty="0" smtClean="0"/>
              <a:t>set to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7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1"/>
          <p:cNvGrpSpPr>
            <a:grpSpLocks/>
          </p:cNvGrpSpPr>
          <p:nvPr/>
        </p:nvGrpSpPr>
        <p:grpSpPr bwMode="auto">
          <a:xfrm>
            <a:off x="800484" y="614362"/>
            <a:ext cx="7897813" cy="6146801"/>
            <a:chOff x="669925" y="-77788"/>
            <a:chExt cx="7897813" cy="6146801"/>
          </a:xfrm>
        </p:grpSpPr>
        <p:sp>
          <p:nvSpPr>
            <p:cNvPr id="38" name="Rectangle 37"/>
            <p:cNvSpPr/>
            <p:nvPr/>
          </p:nvSpPr>
          <p:spPr>
            <a:xfrm>
              <a:off x="9461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573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21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605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653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61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30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60513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605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653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61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573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55750" y="4703763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669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653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61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573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557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669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653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61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573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557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669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653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354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926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0275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070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642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354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926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38688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070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642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354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926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740275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070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642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354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926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40275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2070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642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354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2926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40275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070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6642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705100" y="4995863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1" name="TextBox 135"/>
            <p:cNvSpPr txBox="1">
              <a:spLocks noChangeArrowheads="1"/>
            </p:cNvSpPr>
            <p:nvPr/>
          </p:nvSpPr>
          <p:spPr bwMode="auto">
            <a:xfrm>
              <a:off x="906463" y="3687763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9512" name="TextBox 136"/>
            <p:cNvSpPr txBox="1">
              <a:spLocks noChangeArrowheads="1"/>
            </p:cNvSpPr>
            <p:nvPr/>
          </p:nvSpPr>
          <p:spPr bwMode="auto">
            <a:xfrm>
              <a:off x="669925" y="-6350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9513" name="TextBox 137"/>
            <p:cNvSpPr txBox="1">
              <a:spLocks noChangeArrowheads="1"/>
            </p:cNvSpPr>
            <p:nvPr/>
          </p:nvSpPr>
          <p:spPr bwMode="auto">
            <a:xfrm>
              <a:off x="5386388" y="-77788"/>
              <a:ext cx="339725" cy="4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73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45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92263" y="336550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89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161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68625" y="3365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17888" y="336550"/>
              <a:ext cx="457200" cy="430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73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445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92263" y="7667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589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161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68625" y="7667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16300" y="7667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73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45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92263" y="1236663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589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61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68625" y="12366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16300" y="12366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73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1445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592263" y="1679575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589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61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68625" y="1679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16300" y="1679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873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45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592263" y="21510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89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161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68625" y="2151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17888" y="21510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73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45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592263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589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5161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968625" y="26082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178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8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52525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02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526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5098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6068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0995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2973388" y="3675063"/>
              <a:ext cx="569912" cy="5715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53292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7864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23411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7008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1580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2476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02600" y="373063"/>
              <a:ext cx="457200" cy="4302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3276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7848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23252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6992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1564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62317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2600" y="8032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276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48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232525" y="1273175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321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6992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1564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623175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0260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3276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848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32525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992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1564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623175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10260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3292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7864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234113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008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1580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624763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102600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3292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7864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234113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7008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1580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624763" y="26447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102600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3276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7943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2420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087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1659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63270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110538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59" y="42862"/>
            <a:ext cx="8305800" cy="985838"/>
          </a:xfrm>
        </p:spPr>
        <p:txBody>
          <a:bodyPr/>
          <a:lstStyle/>
          <a:p>
            <a:r>
              <a:rPr lang="en-US" dirty="0" smtClean="0"/>
              <a:t>2D Convolution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9329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4405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4885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473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521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29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4405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47266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473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521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3290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4405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42503" y="5480927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5365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5210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329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4405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425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365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521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29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4405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425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5365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21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221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793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7028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937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509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221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2793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25441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937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509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8221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2793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727028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1937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09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221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2793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727028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937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509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8221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793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727028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1937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6509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691853" y="5773027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TextBox 135"/>
          <p:cNvSpPr txBox="1">
            <a:spLocks noChangeArrowheads="1"/>
          </p:cNvSpPr>
          <p:nvPr/>
        </p:nvSpPr>
        <p:spPr bwMode="auto">
          <a:xfrm>
            <a:off x="893216" y="4464927"/>
            <a:ext cx="427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0534" name="TextBox 136"/>
          <p:cNvSpPr txBox="1">
            <a:spLocks noChangeArrowheads="1"/>
          </p:cNvSpPr>
          <p:nvPr/>
        </p:nvSpPr>
        <p:spPr bwMode="auto">
          <a:xfrm>
            <a:off x="2550566" y="688264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0535" name="TextBox 137"/>
          <p:cNvSpPr txBox="1">
            <a:spLocks noChangeArrowheads="1"/>
          </p:cNvSpPr>
          <p:nvPr/>
        </p:nvSpPr>
        <p:spPr bwMode="auto">
          <a:xfrm>
            <a:off x="7430541" y="853364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90041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47241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794916" y="12327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261641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718841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185566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663403" y="12327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88453" y="16645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345653" y="16645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93328" y="16645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60053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717253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83978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661816" y="1664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88453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345653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793328" y="21344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60053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17253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83978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61816" y="2134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345653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793328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260053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717253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183978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661816" y="25773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900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3472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79491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2616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7188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18556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663403" y="3048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900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472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94916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2616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7188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185566" y="35060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663403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888453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3535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80126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2679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7251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19191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67134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2960141" y="4452227"/>
            <a:ext cx="569912" cy="5715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3159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731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22086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6875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1447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1151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89353" y="12581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314403" y="16899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112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7716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219278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66860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71432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609928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089353" y="16899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14403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71603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19278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68600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14320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609928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8935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314403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771603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219278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68600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714320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609928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08935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315991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773191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220866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687591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144791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7611516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089353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3159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7731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20866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6875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1447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11516" y="3531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089353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31440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7811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22880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6955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1527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61945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097291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-33885" y="777164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43953" y="777164"/>
            <a:ext cx="457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-35472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43953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-35472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43953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-35472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43953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-33885" y="2591677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43953" y="25916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94803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361528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809203" y="777164"/>
            <a:ext cx="457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88453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4736553" y="2350377"/>
            <a:ext cx="446088" cy="211455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3" y="117475"/>
            <a:ext cx="8305800" cy="659689"/>
          </a:xfrm>
        </p:spPr>
        <p:txBody>
          <a:bodyPr/>
          <a:lstStyle/>
          <a:p>
            <a:r>
              <a:rPr lang="en-US" dirty="0" smtClean="0"/>
              <a:t>2D Convolution Boundary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061A8-40C9-4B33-B833-80A9A78DABEA}"/>
</file>

<file path=customXml/itemProps2.xml><?xml version="1.0" encoding="utf-8"?>
<ds:datastoreItem xmlns:ds="http://schemas.openxmlformats.org/officeDocument/2006/customXml" ds:itemID="{4F60245E-2E33-436D-ADFB-1CE6D32AF6CD}"/>
</file>

<file path=customXml/itemProps3.xml><?xml version="1.0" encoding="utf-8"?>
<ds:datastoreItem xmlns:ds="http://schemas.openxmlformats.org/officeDocument/2006/customXml" ds:itemID="{F8B5F698-C857-4797-BCAA-653A9B9A01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41088</TotalTime>
  <Words>2388</Words>
  <Application>Microsoft Macintosh PowerPoint</Application>
  <PresentationFormat>On-screen Show (4:3)</PresentationFormat>
  <Paragraphs>676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ECE408/CS483  Fall 2015  Applied Parallel Programming   Lecture 8: Convolution, Constant Memory and Constant Caching</vt:lpstr>
      <vt:lpstr>Objective</vt:lpstr>
      <vt:lpstr>Convolution Computation</vt:lpstr>
      <vt:lpstr>Gaussian Blur</vt:lpstr>
      <vt:lpstr>1D Convolution Example</vt:lpstr>
      <vt:lpstr>1D Convolution Boundary Condition</vt:lpstr>
      <vt:lpstr>A 1D Convolution Kernel with Boundary Condition Handling</vt:lpstr>
      <vt:lpstr>2D Convolution</vt:lpstr>
      <vt:lpstr>2D Convolution Boundary Condition</vt:lpstr>
      <vt:lpstr>2D Convolution – Ghost Cells</vt:lpstr>
      <vt:lpstr>Access Pattern for M</vt:lpstr>
      <vt:lpstr>Programmer View of  CUDA Memories (Review)</vt:lpstr>
      <vt:lpstr>Memory Hierarchies</vt:lpstr>
      <vt:lpstr>Cache</vt:lpstr>
      <vt:lpstr>Caches - Cont’d</vt:lpstr>
      <vt:lpstr>Scratchpad vs. Cache</vt:lpstr>
      <vt:lpstr>Cache Coherence Protocol</vt:lpstr>
      <vt:lpstr>CPU and GPU have different caching philosophy</vt:lpstr>
      <vt:lpstr>How to Use Constant Memory</vt:lpstr>
      <vt:lpstr>More on Constant Caching</vt:lpstr>
      <vt:lpstr>Some Header File Stuff for M</vt:lpstr>
      <vt:lpstr>AllocateMatrix </vt:lpstr>
      <vt:lpstr>AllocateMatrix() (Cont.)</vt:lpstr>
      <vt:lpstr>Host Code</vt:lpstr>
      <vt:lpstr>Any MORE QUESTIONS? Read Chapter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Sanjay Patel</cp:lastModifiedBy>
  <cp:revision>215</cp:revision>
  <dcterms:created xsi:type="dcterms:W3CDTF">1601-01-01T00:00:00Z</dcterms:created>
  <dcterms:modified xsi:type="dcterms:W3CDTF">2015-09-22T13:42:33Z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