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687" r:id="rId2"/>
  </p:sldMasterIdLst>
  <p:sldIdLst>
    <p:sldId id="256" r:id="rId3"/>
    <p:sldId id="25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p:scale>
          <a:sx n="64" d="100"/>
          <a:sy n="64" d="100"/>
        </p:scale>
        <p:origin x="78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5/21/2021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4481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4084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98597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665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6887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56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20490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724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0493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87693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680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61401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1606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030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4305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40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3872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2096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9928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3765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4395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734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5/21/2021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9918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5/21/2021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1455606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65" r:id="rId5"/>
    <p:sldLayoutId id="2147483766" r:id="rId6"/>
    <p:sldLayoutId id="2147483771" r:id="rId7"/>
    <p:sldLayoutId id="2147483767" r:id="rId8"/>
    <p:sldLayoutId id="2147483768" r:id="rId9"/>
    <p:sldLayoutId id="2147483769" r:id="rId10"/>
    <p:sldLayoutId id="214748377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8363099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employee-reimbursements-through-payroll-syste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4A4FF77E-8951-4B91-9543-56BC622DA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1724A-CE0B-4D30-95A9-7F3EECB65728}"/>
              </a:ext>
            </a:extLst>
          </p:cNvPr>
          <p:cNvSpPr>
            <a:spLocks noGrp="1"/>
          </p:cNvSpPr>
          <p:nvPr>
            <p:ph type="ctrTitle"/>
          </p:nvPr>
        </p:nvSpPr>
        <p:spPr>
          <a:xfrm>
            <a:off x="200487" y="1882588"/>
            <a:ext cx="4504469" cy="2198595"/>
          </a:xfrm>
        </p:spPr>
        <p:txBody>
          <a:bodyPr>
            <a:normAutofit fontScale="90000"/>
          </a:bodyPr>
          <a:lstStyle/>
          <a:p>
            <a:r>
              <a:rPr lang="en-US" dirty="0"/>
              <a:t>Employee Reimbursements Through Payroll System</a:t>
            </a:r>
          </a:p>
        </p:txBody>
      </p:sp>
      <p:sp>
        <p:nvSpPr>
          <p:cNvPr id="3" name="Subtitle 2">
            <a:extLst>
              <a:ext uri="{FF2B5EF4-FFF2-40B4-BE49-F238E27FC236}">
                <a16:creationId xmlns:a16="http://schemas.microsoft.com/office/drawing/2014/main" id="{5F705110-96E5-43E4-A0AD-68F9D7469971}"/>
              </a:ext>
            </a:extLst>
          </p:cNvPr>
          <p:cNvSpPr>
            <a:spLocks noGrp="1"/>
          </p:cNvSpPr>
          <p:nvPr>
            <p:ph type="subTitle" idx="1"/>
          </p:nvPr>
        </p:nvSpPr>
        <p:spPr>
          <a:xfrm>
            <a:off x="146481" y="5526741"/>
            <a:ext cx="4925079" cy="1331259"/>
          </a:xfrm>
        </p:spPr>
        <p:txBody>
          <a:bodyPr>
            <a:normAutofit/>
          </a:bodyPr>
          <a:lstStyle/>
          <a:p>
            <a:pPr algn="r">
              <a:lnSpc>
                <a:spcPct val="100000"/>
              </a:lnSpc>
            </a:pPr>
            <a:r>
              <a:rPr lang="en-US" dirty="0" err="1"/>
              <a:t>Prianka</a:t>
            </a:r>
            <a:r>
              <a:rPr lang="en-US" dirty="0"/>
              <a:t> Ball </a:t>
            </a:r>
          </a:p>
          <a:p>
            <a:pPr algn="r">
              <a:lnSpc>
                <a:spcPct val="100000"/>
              </a:lnSpc>
            </a:pPr>
            <a:r>
              <a:rPr lang="en-US" dirty="0"/>
              <a:t>Dhara Vadadoria </a:t>
            </a:r>
          </a:p>
          <a:p>
            <a:pPr algn="r">
              <a:lnSpc>
                <a:spcPct val="100000"/>
              </a:lnSpc>
            </a:pPr>
            <a:r>
              <a:rPr lang="en-US" dirty="0" err="1"/>
              <a:t>Pritiben</a:t>
            </a:r>
            <a:r>
              <a:rPr lang="en-US" dirty="0"/>
              <a:t> Rami</a:t>
            </a:r>
          </a:p>
          <a:p>
            <a:endParaRPr lang="en-US" dirty="0"/>
          </a:p>
        </p:txBody>
      </p:sp>
      <p:sp>
        <p:nvSpPr>
          <p:cNvPr id="30" name="Freeform: Shape 22">
            <a:extLst>
              <a:ext uri="{FF2B5EF4-FFF2-40B4-BE49-F238E27FC236}">
                <a16:creationId xmlns:a16="http://schemas.microsoft.com/office/drawing/2014/main" id="{0DC54ECD-DD7C-4B44-997C-483D88FE1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8040" y="-2529"/>
            <a:ext cx="3482163" cy="3426894"/>
          </a:xfrm>
          <a:custGeom>
            <a:avLst/>
            <a:gdLst>
              <a:gd name="connsiteX0" fmla="*/ 0 w 3482163"/>
              <a:gd name="connsiteY0" fmla="*/ 0 h 3426894"/>
              <a:gd name="connsiteX1" fmla="*/ 3482163 w 3482163"/>
              <a:gd name="connsiteY1" fmla="*/ 0 h 3426894"/>
              <a:gd name="connsiteX2" fmla="*/ 3482163 w 3482163"/>
              <a:gd name="connsiteY2" fmla="*/ 2529 h 3426894"/>
              <a:gd name="connsiteX3" fmla="*/ 3418142 w 3482163"/>
              <a:gd name="connsiteY3" fmla="*/ 2529 h 3426894"/>
              <a:gd name="connsiteX4" fmla="*/ 0 w 3482163"/>
              <a:gd name="connsiteY4" fmla="*/ 3426894 h 3426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2163" h="3426894">
                <a:moveTo>
                  <a:pt x="0" y="0"/>
                </a:moveTo>
                <a:lnTo>
                  <a:pt x="3482163" y="0"/>
                </a:lnTo>
                <a:lnTo>
                  <a:pt x="3482163" y="2529"/>
                </a:lnTo>
                <a:lnTo>
                  <a:pt x="3418142" y="2529"/>
                </a:lnTo>
                <a:lnTo>
                  <a:pt x="0" y="3426894"/>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24">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8040" y="3427486"/>
            <a:ext cx="3483870" cy="34328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Manhattan skyline in dark fog">
            <a:extLst>
              <a:ext uri="{FF2B5EF4-FFF2-40B4-BE49-F238E27FC236}">
                <a16:creationId xmlns:a16="http://schemas.microsoft.com/office/drawing/2014/main" id="{5FAEDC8A-30D3-4E09-941A-0D8DA46EC20C}"/>
              </a:ext>
            </a:extLst>
          </p:cNvPr>
          <p:cNvPicPr>
            <a:picLocks noChangeAspect="1"/>
          </p:cNvPicPr>
          <p:nvPr/>
        </p:nvPicPr>
        <p:blipFill rotWithShape="1">
          <a:blip r:embed="rId2"/>
          <a:srcRect t="23407" r="-1" b="2871"/>
          <a:stretch/>
        </p:blipFill>
        <p:spPr>
          <a:xfrm>
            <a:off x="5211216" y="10"/>
            <a:ext cx="6980887" cy="3435230"/>
          </a:xfrm>
          <a:custGeom>
            <a:avLst/>
            <a:gdLst/>
            <a:ahLst/>
            <a:cxnLst/>
            <a:rect l="l" t="t" r="r" b="b"/>
            <a:pathLst>
              <a:path w="6980887" h="3435240">
                <a:moveTo>
                  <a:pt x="3425069" y="0"/>
                </a:moveTo>
                <a:lnTo>
                  <a:pt x="6980887" y="0"/>
                </a:lnTo>
                <a:lnTo>
                  <a:pt x="6980887" y="3435240"/>
                </a:lnTo>
                <a:lnTo>
                  <a:pt x="0" y="3435240"/>
                </a:lnTo>
                <a:lnTo>
                  <a:pt x="0" y="3431304"/>
                </a:lnTo>
                <a:close/>
              </a:path>
            </a:pathLst>
          </a:custGeom>
        </p:spPr>
      </p:pic>
      <p:sp>
        <p:nvSpPr>
          <p:cNvPr id="27" name="Rectangle 26">
            <a:extLst>
              <a:ext uri="{FF2B5EF4-FFF2-40B4-BE49-F238E27FC236}">
                <a16:creationId xmlns:a16="http://schemas.microsoft.com/office/drawing/2014/main" id="{DDE0C15E-B6BE-4D7A-86FE-9076B268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305"/>
            <a:ext cx="3482163" cy="343026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3063C24-C163-4A04-8D0B-40A52400D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31258" y="3396388"/>
            <a:ext cx="3432752" cy="350258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08633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CE4EE8BF-D523-4497-8D9A-BB4AC2F3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81557-8A5B-4F33-9C8A-0890671280A1}"/>
              </a:ext>
            </a:extLst>
          </p:cNvPr>
          <p:cNvSpPr>
            <a:spLocks noGrp="1"/>
          </p:cNvSpPr>
          <p:nvPr>
            <p:ph type="title"/>
          </p:nvPr>
        </p:nvSpPr>
        <p:spPr>
          <a:xfrm>
            <a:off x="2266896" y="324637"/>
            <a:ext cx="4569740" cy="487213"/>
          </a:xfrm>
        </p:spPr>
        <p:txBody>
          <a:bodyPr vert="horz" lIns="91440" tIns="45720" rIns="91440" bIns="45720" rtlCol="0" anchor="b">
            <a:noAutofit/>
          </a:bodyPr>
          <a:lstStyle/>
          <a:p>
            <a:r>
              <a:rPr lang="en-US" dirty="0"/>
              <a:t>Problem Statement </a:t>
            </a:r>
          </a:p>
        </p:txBody>
      </p:sp>
      <p:sp>
        <p:nvSpPr>
          <p:cNvPr id="11" name="Rectangle 10">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0"/>
            <a:ext cx="3472488" cy="34485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4">
            <a:extLst>
              <a:ext uri="{FF2B5EF4-FFF2-40B4-BE49-F238E27FC236}">
                <a16:creationId xmlns:a16="http://schemas.microsoft.com/office/drawing/2014/main" id="{AE30F03F-004C-4719-9495-388C3B7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131" y="-13795"/>
            <a:ext cx="3444895" cy="347248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A81208F-A90C-4F75-86C9-D42FDDEDF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726335" y="3444897"/>
            <a:ext cx="3465665" cy="3438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CB7AD30-D65C-4325-8C21-558C1A05A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46203" y="3425029"/>
            <a:ext cx="3432752" cy="3472488"/>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extBox 3">
            <a:extLst>
              <a:ext uri="{FF2B5EF4-FFF2-40B4-BE49-F238E27FC236}">
                <a16:creationId xmlns:a16="http://schemas.microsoft.com/office/drawing/2014/main" id="{E57A7849-65B1-445A-A7E3-4DC9AE747541}"/>
              </a:ext>
            </a:extLst>
          </p:cNvPr>
          <p:cNvSpPr txBox="1"/>
          <p:nvPr/>
        </p:nvSpPr>
        <p:spPr>
          <a:xfrm>
            <a:off x="692209" y="1204957"/>
            <a:ext cx="7298109" cy="2677656"/>
          </a:xfrm>
          <a:prstGeom prst="rect">
            <a:avLst/>
          </a:prstGeom>
          <a:noFill/>
        </p:spPr>
        <p:txBody>
          <a:bodyPr wrap="square" rtlCol="0">
            <a:spAutoFit/>
          </a:bodyPr>
          <a:lstStyle/>
          <a:p>
            <a:r>
              <a:rPr lang="en-US" sz="2400" dirty="0"/>
              <a:t>What is Expense Reimbursement? Employee expense reimbursement is when employers pay funds back to employees who have utilized their own money to pay for business-related costs. This finance dataset was very interesting for us and with our analysis we want to see how much the city pays back to the employees through out the year. </a:t>
            </a:r>
          </a:p>
        </p:txBody>
      </p:sp>
    </p:spTree>
    <p:extLst>
      <p:ext uri="{BB962C8B-B14F-4D97-AF65-F5344CB8AC3E}">
        <p14:creationId xmlns:p14="http://schemas.microsoft.com/office/powerpoint/2010/main" val="265889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3EC2-28B2-4F5F-BDBE-17B3326F040C}"/>
              </a:ext>
            </a:extLst>
          </p:cNvPr>
          <p:cNvSpPr>
            <a:spLocks noGrp="1"/>
          </p:cNvSpPr>
          <p:nvPr>
            <p:ph type="title"/>
          </p:nvPr>
        </p:nvSpPr>
        <p:spPr>
          <a:xfrm>
            <a:off x="1084726" y="365126"/>
            <a:ext cx="9942739" cy="694554"/>
          </a:xfrm>
        </p:spPr>
        <p:txBody>
          <a:bodyPr/>
          <a:lstStyle/>
          <a:p>
            <a:pPr algn="ctr"/>
            <a:r>
              <a:rPr lang="en-US" dirty="0"/>
              <a:t>Data Selection</a:t>
            </a:r>
          </a:p>
        </p:txBody>
      </p:sp>
      <p:sp>
        <p:nvSpPr>
          <p:cNvPr id="3" name="Text Placeholder 2">
            <a:extLst>
              <a:ext uri="{FF2B5EF4-FFF2-40B4-BE49-F238E27FC236}">
                <a16:creationId xmlns:a16="http://schemas.microsoft.com/office/drawing/2014/main" id="{3DA46C06-42FA-4260-B990-04136EB930DB}"/>
              </a:ext>
            </a:extLst>
          </p:cNvPr>
          <p:cNvSpPr>
            <a:spLocks noGrp="1"/>
          </p:cNvSpPr>
          <p:nvPr>
            <p:ph type="body" idx="1"/>
          </p:nvPr>
        </p:nvSpPr>
        <p:spPr>
          <a:xfrm>
            <a:off x="1084725" y="1170774"/>
            <a:ext cx="4912850" cy="694555"/>
          </a:xfrm>
        </p:spPr>
        <p:txBody>
          <a:bodyPr/>
          <a:lstStyle/>
          <a:p>
            <a:r>
              <a:rPr lang="en-US" dirty="0"/>
              <a:t>Data Selection Background</a:t>
            </a:r>
          </a:p>
        </p:txBody>
      </p:sp>
      <p:sp>
        <p:nvSpPr>
          <p:cNvPr id="4" name="Content Placeholder 3">
            <a:extLst>
              <a:ext uri="{FF2B5EF4-FFF2-40B4-BE49-F238E27FC236}">
                <a16:creationId xmlns:a16="http://schemas.microsoft.com/office/drawing/2014/main" id="{40198885-4AF8-46E6-AD6D-BCEEA6E3E5A1}"/>
              </a:ext>
            </a:extLst>
          </p:cNvPr>
          <p:cNvSpPr>
            <a:spLocks noGrp="1"/>
          </p:cNvSpPr>
          <p:nvPr>
            <p:ph sz="half" idx="2"/>
          </p:nvPr>
        </p:nvSpPr>
        <p:spPr>
          <a:xfrm>
            <a:off x="1084726" y="1976423"/>
            <a:ext cx="4912849" cy="4213240"/>
          </a:xfrm>
        </p:spPr>
        <p:txBody>
          <a:bodyPr/>
          <a:lstStyle/>
          <a:p>
            <a:r>
              <a:rPr lang="en-US" dirty="0"/>
              <a:t>The Dataset we have chosen is City of Chicago’s Employee Reimbursements Through Payroll System. This dataset was found on </a:t>
            </a:r>
            <a:r>
              <a:rPr lang="en-US" dirty="0" err="1"/>
              <a:t>Data.Gov</a:t>
            </a:r>
            <a:r>
              <a:rPr lang="en-US" dirty="0"/>
              <a:t> website, provided in the link below: </a:t>
            </a:r>
          </a:p>
          <a:p>
            <a:endParaRPr lang="en-US" dirty="0"/>
          </a:p>
          <a:p>
            <a:r>
              <a:rPr lang="en-US" dirty="0"/>
              <a:t>	</a:t>
            </a:r>
            <a:r>
              <a:rPr lang="en-US" b="1" dirty="0">
                <a:hlinkClick r:id="rId2">
                  <a:extLst>
                    <a:ext uri="{A12FA001-AC4F-418D-AE19-62706E023703}">
                      <ahyp:hlinkClr xmlns:ahyp="http://schemas.microsoft.com/office/drawing/2018/hyperlinkcolor" val="tx"/>
                    </a:ext>
                  </a:extLst>
                </a:hlinkClick>
              </a:rPr>
              <a:t>https://catalog.data.gov/dataset/employee-reimbursements-through-payroll-system</a:t>
            </a:r>
            <a:endParaRPr lang="en-US" b="1" dirty="0"/>
          </a:p>
          <a:p>
            <a:endParaRPr lang="en-US" dirty="0"/>
          </a:p>
        </p:txBody>
      </p:sp>
      <p:sp>
        <p:nvSpPr>
          <p:cNvPr id="5" name="Text Placeholder 4">
            <a:extLst>
              <a:ext uri="{FF2B5EF4-FFF2-40B4-BE49-F238E27FC236}">
                <a16:creationId xmlns:a16="http://schemas.microsoft.com/office/drawing/2014/main" id="{9ED1293C-B225-482F-8980-5A5C1A6A5FC2}"/>
              </a:ext>
            </a:extLst>
          </p:cNvPr>
          <p:cNvSpPr>
            <a:spLocks noGrp="1"/>
          </p:cNvSpPr>
          <p:nvPr>
            <p:ph type="body" sz="quarter" idx="3"/>
          </p:nvPr>
        </p:nvSpPr>
        <p:spPr>
          <a:xfrm>
            <a:off x="6172200" y="1341690"/>
            <a:ext cx="4855265" cy="523639"/>
          </a:xfrm>
        </p:spPr>
        <p:txBody>
          <a:bodyPr/>
          <a:lstStyle/>
          <a:p>
            <a:r>
              <a:rPr lang="en-US" dirty="0"/>
              <a:t>Dataset Key Attributes</a:t>
            </a:r>
          </a:p>
        </p:txBody>
      </p:sp>
      <p:sp>
        <p:nvSpPr>
          <p:cNvPr id="6" name="Content Placeholder 5">
            <a:extLst>
              <a:ext uri="{FF2B5EF4-FFF2-40B4-BE49-F238E27FC236}">
                <a16:creationId xmlns:a16="http://schemas.microsoft.com/office/drawing/2014/main" id="{E5E94E7B-F7C3-483D-873C-D3AF79CC2F85}"/>
              </a:ext>
            </a:extLst>
          </p:cNvPr>
          <p:cNvSpPr>
            <a:spLocks noGrp="1"/>
          </p:cNvSpPr>
          <p:nvPr>
            <p:ph sz="quarter" idx="4"/>
          </p:nvPr>
        </p:nvSpPr>
        <p:spPr>
          <a:xfrm>
            <a:off x="6172200" y="1976423"/>
            <a:ext cx="4855265" cy="4213240"/>
          </a:xfrm>
        </p:spPr>
        <p:txBody>
          <a:bodyPr/>
          <a:lstStyle/>
          <a:p>
            <a:r>
              <a:rPr lang="en-US" dirty="0"/>
              <a:t>Pay Date</a:t>
            </a:r>
          </a:p>
          <a:p>
            <a:r>
              <a:rPr lang="en-US" dirty="0"/>
              <a:t>Employee Names,</a:t>
            </a:r>
          </a:p>
          <a:p>
            <a:r>
              <a:rPr lang="en-US" dirty="0"/>
              <a:t>Amount </a:t>
            </a:r>
          </a:p>
          <a:p>
            <a:r>
              <a:rPr lang="en-US" dirty="0"/>
              <a:t>Reimbursement type</a:t>
            </a:r>
          </a:p>
          <a:p>
            <a:r>
              <a:rPr lang="en-US" dirty="0"/>
              <a:t>Department Name</a:t>
            </a:r>
          </a:p>
          <a:p>
            <a:r>
              <a:rPr lang="en-US" dirty="0"/>
              <a:t>Job Title</a:t>
            </a:r>
          </a:p>
          <a:p>
            <a:pPr marL="0" indent="0">
              <a:buNone/>
            </a:pPr>
            <a:endParaRPr lang="en-US" dirty="0"/>
          </a:p>
        </p:txBody>
      </p:sp>
    </p:spTree>
    <p:extLst>
      <p:ext uri="{BB962C8B-B14F-4D97-AF65-F5344CB8AC3E}">
        <p14:creationId xmlns:p14="http://schemas.microsoft.com/office/powerpoint/2010/main" val="210276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D69D-3484-4F29-A2EB-AF97A744DC36}"/>
              </a:ext>
            </a:extLst>
          </p:cNvPr>
          <p:cNvSpPr>
            <a:spLocks noGrp="1"/>
          </p:cNvSpPr>
          <p:nvPr>
            <p:ph type="title"/>
          </p:nvPr>
        </p:nvSpPr>
        <p:spPr>
          <a:xfrm>
            <a:off x="1077362" y="273465"/>
            <a:ext cx="9950103" cy="897309"/>
          </a:xfrm>
        </p:spPr>
        <p:txBody>
          <a:bodyPr>
            <a:normAutofit/>
          </a:bodyPr>
          <a:lstStyle/>
          <a:p>
            <a:pPr algn="ctr"/>
            <a:r>
              <a:rPr lang="en-US" sz="4400" dirty="0"/>
              <a:t>Key Stats</a:t>
            </a:r>
          </a:p>
        </p:txBody>
      </p:sp>
      <p:sp>
        <p:nvSpPr>
          <p:cNvPr id="4" name="TextBox 3">
            <a:extLst>
              <a:ext uri="{FF2B5EF4-FFF2-40B4-BE49-F238E27FC236}">
                <a16:creationId xmlns:a16="http://schemas.microsoft.com/office/drawing/2014/main" id="{9461BBEE-FBE8-44F6-BECB-D2BD2320B3A2}"/>
              </a:ext>
            </a:extLst>
          </p:cNvPr>
          <p:cNvSpPr txBox="1"/>
          <p:nvPr/>
        </p:nvSpPr>
        <p:spPr>
          <a:xfrm>
            <a:off x="1170774" y="1803163"/>
            <a:ext cx="9950103" cy="2585323"/>
          </a:xfrm>
          <a:prstGeom prst="rect">
            <a:avLst/>
          </a:prstGeom>
          <a:noFill/>
        </p:spPr>
        <p:txBody>
          <a:bodyPr wrap="square" rtlCol="0">
            <a:spAutoFit/>
          </a:bodyPr>
          <a:lstStyle/>
          <a:p>
            <a:r>
              <a:rPr lang="en-US" dirty="0"/>
              <a:t>The Dataset has data collected from the year 2005-2021. From the analysis it looks like the employees were reimbursed the most during the year of 2006 for Departments of Buildings and Department of Asset Information and Services. The remaining of the years until 2009 the reimbursement amount were decreasing slowly but from 2010 till now the numbers have decreasing majorly compared to 2006-2009. Logical reason can be because some companies have developed and advanced major through out the years. Keeping certain jobs such as Painters, Carpenters and many more, are always required to travel from one location to another. Overall, we can definitely see a lot of changes through out the years. </a:t>
            </a:r>
          </a:p>
          <a:p>
            <a:endParaRPr lang="en-US" dirty="0"/>
          </a:p>
        </p:txBody>
      </p:sp>
    </p:spTree>
    <p:extLst>
      <p:ext uri="{BB962C8B-B14F-4D97-AF65-F5344CB8AC3E}">
        <p14:creationId xmlns:p14="http://schemas.microsoft.com/office/powerpoint/2010/main" val="94093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4FA3-576A-47FC-A487-9078D6E341E6}"/>
              </a:ext>
            </a:extLst>
          </p:cNvPr>
          <p:cNvSpPr>
            <a:spLocks noGrp="1"/>
          </p:cNvSpPr>
          <p:nvPr>
            <p:ph type="title"/>
          </p:nvPr>
        </p:nvSpPr>
        <p:spPr>
          <a:xfrm>
            <a:off x="1077362" y="720434"/>
            <a:ext cx="9950103" cy="963087"/>
          </a:xfrm>
        </p:spPr>
        <p:txBody>
          <a:bodyPr/>
          <a:lstStyle/>
          <a:p>
            <a:pPr algn="ctr"/>
            <a:r>
              <a:rPr lang="en-US" dirty="0"/>
              <a:t>Business Preposition</a:t>
            </a:r>
          </a:p>
        </p:txBody>
      </p:sp>
      <p:sp>
        <p:nvSpPr>
          <p:cNvPr id="3" name="TextBox 2">
            <a:extLst>
              <a:ext uri="{FF2B5EF4-FFF2-40B4-BE49-F238E27FC236}">
                <a16:creationId xmlns:a16="http://schemas.microsoft.com/office/drawing/2014/main" id="{6C35FC47-58D8-40A8-9AEF-8756A7E588A2}"/>
              </a:ext>
            </a:extLst>
          </p:cNvPr>
          <p:cNvSpPr txBox="1"/>
          <p:nvPr/>
        </p:nvSpPr>
        <p:spPr>
          <a:xfrm>
            <a:off x="1478422" y="2025353"/>
            <a:ext cx="9408920" cy="3046988"/>
          </a:xfrm>
          <a:prstGeom prst="rect">
            <a:avLst/>
          </a:prstGeom>
          <a:noFill/>
        </p:spPr>
        <p:txBody>
          <a:bodyPr wrap="square" rtlCol="0">
            <a:spAutoFit/>
          </a:bodyPr>
          <a:lstStyle/>
          <a:p>
            <a:r>
              <a:rPr lang="en-US" sz="2400" dirty="0"/>
              <a:t>With this analysis and dashboard, not just Chicago but cities all over the country can determine where majority of the reimbursement money is going towards. Which Department or which job specifically requires greater number of reimbursements. This way the companies can keep track of which department/Employee from that department is being reimbursed and maybe this can help them produce different solutions if necessary. </a:t>
            </a:r>
          </a:p>
        </p:txBody>
      </p:sp>
    </p:spTree>
    <p:extLst>
      <p:ext uri="{BB962C8B-B14F-4D97-AF65-F5344CB8AC3E}">
        <p14:creationId xmlns:p14="http://schemas.microsoft.com/office/powerpoint/2010/main" val="2289437835"/>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43841"/>
      </a:dk2>
      <a:lt2>
        <a:srgbClr val="E2E5E8"/>
      </a:lt2>
      <a:accent1>
        <a:srgbClr val="BA9C7E"/>
      </a:accent1>
      <a:accent2>
        <a:srgbClr val="A7A372"/>
      </a:accent2>
      <a:accent3>
        <a:srgbClr val="98A67E"/>
      </a:accent3>
      <a:accent4>
        <a:srgbClr val="84AD76"/>
      </a:accent4>
      <a:accent5>
        <a:srgbClr val="82AC89"/>
      </a:accent5>
      <a:accent6>
        <a:srgbClr val="76AD97"/>
      </a:accent6>
      <a:hlink>
        <a:srgbClr val="6084A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106</TotalTime>
  <Words>328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Avenir Next LT Pro</vt:lpstr>
      <vt:lpstr>Avenir Next LT Pro Light</vt:lpstr>
      <vt:lpstr>Century Gothic</vt:lpstr>
      <vt:lpstr>Elephant</vt:lpstr>
      <vt:lpstr>BlocksVTI</vt:lpstr>
      <vt:lpstr>BrushVTI</vt:lpstr>
      <vt:lpstr>Employee Reimbursements Through Payroll System</vt:lpstr>
      <vt:lpstr>Problem Statement </vt:lpstr>
      <vt:lpstr>Data Selection</vt:lpstr>
      <vt:lpstr>Key Stats</vt:lpstr>
      <vt:lpstr>Business Preposition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Reimbursements Through Payroll System</dc:title>
  <dc:creator>Dhara Vadadoria</dc:creator>
  <cp:lastModifiedBy>Dhara Vadadoria</cp:lastModifiedBy>
  <cp:revision>8</cp:revision>
  <dcterms:created xsi:type="dcterms:W3CDTF">2021-05-22T02:28:05Z</dcterms:created>
  <dcterms:modified xsi:type="dcterms:W3CDTF">2021-05-22T04:14:06Z</dcterms:modified>
</cp:coreProperties>
</file>