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81" r:id="rId3"/>
    <p:sldId id="279" r:id="rId4"/>
    <p:sldId id="282" r:id="rId5"/>
    <p:sldId id="284" r:id="rId6"/>
    <p:sldId id="283" r:id="rId7"/>
    <p:sldId id="285" r:id="rId8"/>
    <p:sldId id="286" r:id="rId9"/>
    <p:sldId id="288" r:id="rId10"/>
    <p:sldId id="289" r:id="rId11"/>
    <p:sldId id="278" r:id="rId12"/>
    <p:sldId id="293" r:id="rId13"/>
    <p:sldId id="291" r:id="rId14"/>
    <p:sldId id="294" r:id="rId1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18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1F37B-049E-4282-BA13-0F56D604CC0E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31F972B-B6BC-4230-AD5F-B30A350A5301}">
      <dgm:prSet/>
      <dgm:spPr/>
      <dgm:t>
        <a:bodyPr/>
        <a:lstStyle/>
        <a:p>
          <a:r>
            <a:rPr lang="en-US"/>
            <a:t>1. Reviews Data : 63415 reviews on 4488 unique listings</a:t>
          </a:r>
        </a:p>
      </dgm:t>
    </dgm:pt>
    <dgm:pt modelId="{0C5CDBE0-394E-415F-90DE-1DB6ABB56EA5}" type="parTrans" cxnId="{BAD41ABF-12AD-460F-8728-1E113FC59AB2}">
      <dgm:prSet/>
      <dgm:spPr/>
      <dgm:t>
        <a:bodyPr/>
        <a:lstStyle/>
        <a:p>
          <a:endParaRPr lang="en-US"/>
        </a:p>
      </dgm:t>
    </dgm:pt>
    <dgm:pt modelId="{CC774D86-9668-4CEB-AAE5-178D4685BDE9}" type="sibTrans" cxnId="{BAD41ABF-12AD-460F-8728-1E113FC59AB2}">
      <dgm:prSet/>
      <dgm:spPr/>
      <dgm:t>
        <a:bodyPr/>
        <a:lstStyle/>
        <a:p>
          <a:endParaRPr lang="en-US"/>
        </a:p>
      </dgm:t>
    </dgm:pt>
    <dgm:pt modelId="{1DF99FAE-A057-4AD5-8F2F-9C875B923AA0}">
      <dgm:prSet/>
      <dgm:spPr/>
      <dgm:t>
        <a:bodyPr/>
        <a:lstStyle/>
        <a:p>
          <a:r>
            <a:rPr lang="en-US"/>
            <a:t>2. Listings Data : 3585 listings with 95 attributes</a:t>
          </a:r>
        </a:p>
      </dgm:t>
    </dgm:pt>
    <dgm:pt modelId="{46EEA3A5-D0E6-432B-BA4B-3CC579E510BE}" type="parTrans" cxnId="{7BCFE807-9600-4272-8BFF-E0E18EC52D70}">
      <dgm:prSet/>
      <dgm:spPr/>
      <dgm:t>
        <a:bodyPr/>
        <a:lstStyle/>
        <a:p>
          <a:endParaRPr lang="en-US"/>
        </a:p>
      </dgm:t>
    </dgm:pt>
    <dgm:pt modelId="{6EC2DF07-8F1D-488D-870D-5C30C2C1E064}" type="sibTrans" cxnId="{7BCFE807-9600-4272-8BFF-E0E18EC52D70}">
      <dgm:prSet/>
      <dgm:spPr/>
      <dgm:t>
        <a:bodyPr/>
        <a:lstStyle/>
        <a:p>
          <a:endParaRPr lang="en-US"/>
        </a:p>
      </dgm:t>
    </dgm:pt>
    <dgm:pt modelId="{7E4E6409-5333-4FBD-B645-60A2F66A1D2E}" type="pres">
      <dgm:prSet presAssocID="{0E31F37B-049E-4282-BA13-0F56D604CC0E}" presName="vert0" presStyleCnt="0">
        <dgm:presLayoutVars>
          <dgm:dir/>
          <dgm:animOne val="branch"/>
          <dgm:animLvl val="lvl"/>
        </dgm:presLayoutVars>
      </dgm:prSet>
      <dgm:spPr/>
    </dgm:pt>
    <dgm:pt modelId="{4020841D-8AFD-4F3F-BD45-C57F1BDC640D}" type="pres">
      <dgm:prSet presAssocID="{231F972B-B6BC-4230-AD5F-B30A350A5301}" presName="thickLine" presStyleLbl="alignNode1" presStyleIdx="0" presStyleCnt="2"/>
      <dgm:spPr/>
    </dgm:pt>
    <dgm:pt modelId="{27ED4E5E-134E-4258-AC99-61BC25070DFA}" type="pres">
      <dgm:prSet presAssocID="{231F972B-B6BC-4230-AD5F-B30A350A5301}" presName="horz1" presStyleCnt="0"/>
      <dgm:spPr/>
    </dgm:pt>
    <dgm:pt modelId="{79BD5656-DE1D-44CC-9A3D-C818884742D6}" type="pres">
      <dgm:prSet presAssocID="{231F972B-B6BC-4230-AD5F-B30A350A5301}" presName="tx1" presStyleLbl="revTx" presStyleIdx="0" presStyleCnt="2"/>
      <dgm:spPr/>
    </dgm:pt>
    <dgm:pt modelId="{19559A49-0ED4-479A-ADAB-CAD5135A4722}" type="pres">
      <dgm:prSet presAssocID="{231F972B-B6BC-4230-AD5F-B30A350A5301}" presName="vert1" presStyleCnt="0"/>
      <dgm:spPr/>
    </dgm:pt>
    <dgm:pt modelId="{002FFE3D-E950-4D87-ADE8-6C3C58134D71}" type="pres">
      <dgm:prSet presAssocID="{1DF99FAE-A057-4AD5-8F2F-9C875B923AA0}" presName="thickLine" presStyleLbl="alignNode1" presStyleIdx="1" presStyleCnt="2"/>
      <dgm:spPr/>
    </dgm:pt>
    <dgm:pt modelId="{64228426-E256-41F1-B1A7-A0BEB6E80F5E}" type="pres">
      <dgm:prSet presAssocID="{1DF99FAE-A057-4AD5-8F2F-9C875B923AA0}" presName="horz1" presStyleCnt="0"/>
      <dgm:spPr/>
    </dgm:pt>
    <dgm:pt modelId="{32EB4969-67A2-4EF1-A290-026F49C615BA}" type="pres">
      <dgm:prSet presAssocID="{1DF99FAE-A057-4AD5-8F2F-9C875B923AA0}" presName="tx1" presStyleLbl="revTx" presStyleIdx="1" presStyleCnt="2"/>
      <dgm:spPr/>
    </dgm:pt>
    <dgm:pt modelId="{ED0FCCD3-2BEA-4C53-93C5-4F828412C0FD}" type="pres">
      <dgm:prSet presAssocID="{1DF99FAE-A057-4AD5-8F2F-9C875B923AA0}" presName="vert1" presStyleCnt="0"/>
      <dgm:spPr/>
    </dgm:pt>
  </dgm:ptLst>
  <dgm:cxnLst>
    <dgm:cxn modelId="{7BCFE807-9600-4272-8BFF-E0E18EC52D70}" srcId="{0E31F37B-049E-4282-BA13-0F56D604CC0E}" destId="{1DF99FAE-A057-4AD5-8F2F-9C875B923AA0}" srcOrd="1" destOrd="0" parTransId="{46EEA3A5-D0E6-432B-BA4B-3CC579E510BE}" sibTransId="{6EC2DF07-8F1D-488D-870D-5C30C2C1E064}"/>
    <dgm:cxn modelId="{2A3BF05D-2DC5-4957-A427-8EAA985681BC}" type="presOf" srcId="{231F972B-B6BC-4230-AD5F-B30A350A5301}" destId="{79BD5656-DE1D-44CC-9A3D-C818884742D6}" srcOrd="0" destOrd="0" presId="urn:microsoft.com/office/officeart/2008/layout/LinedList"/>
    <dgm:cxn modelId="{BAD41ABF-12AD-460F-8728-1E113FC59AB2}" srcId="{0E31F37B-049E-4282-BA13-0F56D604CC0E}" destId="{231F972B-B6BC-4230-AD5F-B30A350A5301}" srcOrd="0" destOrd="0" parTransId="{0C5CDBE0-394E-415F-90DE-1DB6ABB56EA5}" sibTransId="{CC774D86-9668-4CEB-AAE5-178D4685BDE9}"/>
    <dgm:cxn modelId="{035F36DC-056C-498F-9D03-603997D759A7}" type="presOf" srcId="{1DF99FAE-A057-4AD5-8F2F-9C875B923AA0}" destId="{32EB4969-67A2-4EF1-A290-026F49C615BA}" srcOrd="0" destOrd="0" presId="urn:microsoft.com/office/officeart/2008/layout/LinedList"/>
    <dgm:cxn modelId="{B48556E9-8887-444A-92C1-6A462E8EE22A}" type="presOf" srcId="{0E31F37B-049E-4282-BA13-0F56D604CC0E}" destId="{7E4E6409-5333-4FBD-B645-60A2F66A1D2E}" srcOrd="0" destOrd="0" presId="urn:microsoft.com/office/officeart/2008/layout/LinedList"/>
    <dgm:cxn modelId="{01BCA32E-339D-4E50-8EC8-62D8463B4DB6}" type="presParOf" srcId="{7E4E6409-5333-4FBD-B645-60A2F66A1D2E}" destId="{4020841D-8AFD-4F3F-BD45-C57F1BDC640D}" srcOrd="0" destOrd="0" presId="urn:microsoft.com/office/officeart/2008/layout/LinedList"/>
    <dgm:cxn modelId="{0F1C8B4C-6035-4A5A-A3D5-E0467B8B149D}" type="presParOf" srcId="{7E4E6409-5333-4FBD-B645-60A2F66A1D2E}" destId="{27ED4E5E-134E-4258-AC99-61BC25070DFA}" srcOrd="1" destOrd="0" presId="urn:microsoft.com/office/officeart/2008/layout/LinedList"/>
    <dgm:cxn modelId="{513B7877-6DE1-40AB-A059-E2D3B31224DA}" type="presParOf" srcId="{27ED4E5E-134E-4258-AC99-61BC25070DFA}" destId="{79BD5656-DE1D-44CC-9A3D-C818884742D6}" srcOrd="0" destOrd="0" presId="urn:microsoft.com/office/officeart/2008/layout/LinedList"/>
    <dgm:cxn modelId="{DE516D33-9EA4-4E07-9105-69DB7FD5C2E6}" type="presParOf" srcId="{27ED4E5E-134E-4258-AC99-61BC25070DFA}" destId="{19559A49-0ED4-479A-ADAB-CAD5135A4722}" srcOrd="1" destOrd="0" presId="urn:microsoft.com/office/officeart/2008/layout/LinedList"/>
    <dgm:cxn modelId="{6F7CF3EB-3D59-4EC7-8249-88DB1AC77537}" type="presParOf" srcId="{7E4E6409-5333-4FBD-B645-60A2F66A1D2E}" destId="{002FFE3D-E950-4D87-ADE8-6C3C58134D71}" srcOrd="2" destOrd="0" presId="urn:microsoft.com/office/officeart/2008/layout/LinedList"/>
    <dgm:cxn modelId="{DE5DC5E8-3A80-49E6-B1E7-024E53F52AEE}" type="presParOf" srcId="{7E4E6409-5333-4FBD-B645-60A2F66A1D2E}" destId="{64228426-E256-41F1-B1A7-A0BEB6E80F5E}" srcOrd="3" destOrd="0" presId="urn:microsoft.com/office/officeart/2008/layout/LinedList"/>
    <dgm:cxn modelId="{106E0AD2-D189-4676-AE49-433D51BC402E}" type="presParOf" srcId="{64228426-E256-41F1-B1A7-A0BEB6E80F5E}" destId="{32EB4969-67A2-4EF1-A290-026F49C615BA}" srcOrd="0" destOrd="0" presId="urn:microsoft.com/office/officeart/2008/layout/LinedList"/>
    <dgm:cxn modelId="{7687BA5E-0E6C-45E2-91B9-DAEEC8272BED}" type="presParOf" srcId="{64228426-E256-41F1-B1A7-A0BEB6E80F5E}" destId="{ED0FCCD3-2BEA-4C53-93C5-4F828412C0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0841D-8AFD-4F3F-BD45-C57F1BDC640D}">
      <dsp:nvSpPr>
        <dsp:cNvPr id="0" name=""/>
        <dsp:cNvSpPr/>
      </dsp:nvSpPr>
      <dsp:spPr>
        <a:xfrm>
          <a:off x="0" y="0"/>
          <a:ext cx="397764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BD5656-DE1D-44CC-9A3D-C818884742D6}">
      <dsp:nvSpPr>
        <dsp:cNvPr id="0" name=""/>
        <dsp:cNvSpPr/>
      </dsp:nvSpPr>
      <dsp:spPr>
        <a:xfrm>
          <a:off x="0" y="0"/>
          <a:ext cx="3977640" cy="1697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1. Reviews Data : 63415 reviews on 4488 unique listings</a:t>
          </a:r>
        </a:p>
      </dsp:txBody>
      <dsp:txXfrm>
        <a:off x="0" y="0"/>
        <a:ext cx="3977640" cy="1697354"/>
      </dsp:txXfrm>
    </dsp:sp>
    <dsp:sp modelId="{002FFE3D-E950-4D87-ADE8-6C3C58134D71}">
      <dsp:nvSpPr>
        <dsp:cNvPr id="0" name=""/>
        <dsp:cNvSpPr/>
      </dsp:nvSpPr>
      <dsp:spPr>
        <a:xfrm>
          <a:off x="0" y="1697354"/>
          <a:ext cx="397764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EB4969-67A2-4EF1-A290-026F49C615BA}">
      <dsp:nvSpPr>
        <dsp:cNvPr id="0" name=""/>
        <dsp:cNvSpPr/>
      </dsp:nvSpPr>
      <dsp:spPr>
        <a:xfrm>
          <a:off x="0" y="1697354"/>
          <a:ext cx="3977640" cy="1697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2. Listings Data : 3585 listings with 95 attributes</a:t>
          </a:r>
        </a:p>
      </dsp:txBody>
      <dsp:txXfrm>
        <a:off x="0" y="1697354"/>
        <a:ext cx="3977640" cy="1697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9115A-62C8-4EC9-923C-1389D0FD8E54}" type="datetimeFigureOut">
              <a:rPr lang="en-KE" smtClean="0"/>
              <a:t>23/06/2025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27F51-3CB1-49F0-B490-FB788891E4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7398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7F51-3CB1-49F0-B490-FB788891E4C6}" type="slidenum">
              <a:rPr lang="en-KE" smtClean="0"/>
              <a:t>11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9586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02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99814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63D1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7175" y="2205262"/>
            <a:ext cx="511746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027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1616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027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1616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027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02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99814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63D1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027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63D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199025"/>
            <a:ext cx="612965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027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69143" y="2168248"/>
            <a:ext cx="3873500" cy="1320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1616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99814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63D1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3474" y="1759569"/>
            <a:ext cx="7189470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04"/>
              </a:spcBef>
            </a:pPr>
            <a:r>
              <a:rPr lang="en-US" dirty="0">
                <a:solidFill>
                  <a:schemeClr val="bg1"/>
                </a:solidFill>
              </a:rPr>
              <a:t>Sentiment Analysis of Airbnb Reviews to Inform Dynamic Pricing for Listings in Boston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50" y="3233733"/>
            <a:ext cx="3716020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114" dirty="0">
                <a:solidFill>
                  <a:srgbClr val="FFFFFF"/>
                </a:solidFill>
                <a:latin typeface="Trebuchet MS"/>
                <a:cs typeface="Trebuchet MS"/>
              </a:rPr>
              <a:t>Final Project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114" dirty="0" err="1">
                <a:solidFill>
                  <a:srgbClr val="FFFFFF"/>
                </a:solidFill>
                <a:latin typeface="Trebuchet MS"/>
                <a:cs typeface="Trebuchet MS"/>
              </a:rPr>
              <a:t>Zindua</a:t>
            </a:r>
            <a:r>
              <a:rPr lang="en-US" sz="2400" spc="114" dirty="0">
                <a:solidFill>
                  <a:srgbClr val="FFFFFF"/>
                </a:solidFill>
                <a:latin typeface="Trebuchet MS"/>
                <a:cs typeface="Trebuchet MS"/>
              </a:rPr>
              <a:t> School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1800" spc="-50" dirty="0">
                <a:solidFill>
                  <a:srgbClr val="FFFFFF"/>
                </a:solidFill>
                <a:latin typeface="Trebuchet MS"/>
                <a:cs typeface="Trebuchet MS"/>
              </a:rPr>
              <a:t>Kipkorir Pbartuiyot Biegon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12B7-59BC-0088-93A9-6AD49692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199025"/>
            <a:ext cx="8302075" cy="861774"/>
          </a:xfrm>
        </p:spPr>
        <p:txBody>
          <a:bodyPr/>
          <a:lstStyle/>
          <a:p>
            <a:r>
              <a:rPr lang="en-US" dirty="0"/>
              <a:t>Classify reviews into positive or negative sentiments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DF0A0-2930-4260-8591-DE59A26A1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60" y="1104502"/>
            <a:ext cx="6673340" cy="238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4077-B9C0-CA43-2131-9052FA24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199025"/>
            <a:ext cx="8378275" cy="492443"/>
          </a:xfrm>
        </p:spPr>
        <p:txBody>
          <a:bodyPr/>
          <a:lstStyle/>
          <a:p>
            <a:r>
              <a:rPr lang="en-US" sz="3200" b="1" dirty="0"/>
              <a:t>Customer Reviews: Word Cloud</a:t>
            </a:r>
            <a:endParaRPr lang="en-KE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CF94C-5849-22D3-9605-B2ACE4ACA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6282" y="788063"/>
            <a:ext cx="3873500" cy="215444"/>
          </a:xfrm>
        </p:spPr>
        <p:txBody>
          <a:bodyPr/>
          <a:lstStyle/>
          <a:p>
            <a:r>
              <a:rPr lang="en-US" dirty="0"/>
              <a:t>Negative Reviews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219FF-63D4-C5FD-EEB7-490D6A101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99" y="1023723"/>
            <a:ext cx="3979215" cy="3720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E33EA-667D-19A7-4AF3-35BAB16B7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124519"/>
            <a:ext cx="4343400" cy="3819955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5AE933-05EA-BFCF-3609-4F99AF4FBDC6}"/>
              </a:ext>
            </a:extLst>
          </p:cNvPr>
          <p:cNvSpPr txBox="1">
            <a:spLocks/>
          </p:cNvSpPr>
          <p:nvPr/>
        </p:nvSpPr>
        <p:spPr>
          <a:xfrm>
            <a:off x="393700" y="808279"/>
            <a:ext cx="38735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400" b="0" i="0">
                <a:solidFill>
                  <a:srgbClr val="61616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Positive Reviews</a:t>
            </a:r>
            <a:endParaRPr lang="en-K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9FB5A9-27B5-71CD-1DD0-1C95C1C610BE}"/>
              </a:ext>
            </a:extLst>
          </p:cNvPr>
          <p:cNvCxnSpPr>
            <a:cxnSpLocks/>
          </p:cNvCxnSpPr>
          <p:nvPr/>
        </p:nvCxnSpPr>
        <p:spPr>
          <a:xfrm>
            <a:off x="4343400" y="666750"/>
            <a:ext cx="0" cy="44767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29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5A4D-E011-1F25-0AE3-D21EC5D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199025"/>
            <a:ext cx="6129655" cy="430887"/>
          </a:xfrm>
        </p:spPr>
        <p:txBody>
          <a:bodyPr/>
          <a:lstStyle/>
          <a:p>
            <a:r>
              <a:rPr lang="en-US" dirty="0"/>
              <a:t>Factors Behind Ratings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540BC-B010-C8ED-8695-58BE9D477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932" y="819150"/>
            <a:ext cx="3873500" cy="1320164"/>
          </a:xfrm>
        </p:spPr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2033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FA98-8B5B-EDA2-81C2-A686A606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199025"/>
            <a:ext cx="6129655" cy="430887"/>
          </a:xfrm>
        </p:spPr>
        <p:txBody>
          <a:bodyPr/>
          <a:lstStyle/>
          <a:p>
            <a:r>
              <a:rPr lang="en-US" dirty="0"/>
              <a:t>Comments Distribution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E4865-E05C-EEE0-C987-1BBC1DBBB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5" y="686930"/>
            <a:ext cx="8229600" cy="445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0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BDA3-AF49-638B-1179-DB7785C5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0750"/>
            <a:ext cx="6129655" cy="430887"/>
          </a:xfrm>
        </p:spPr>
        <p:txBody>
          <a:bodyPr/>
          <a:lstStyle/>
          <a:p>
            <a:r>
              <a:rPr lang="en-US" dirty="0"/>
              <a:t>Thank You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2349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C657-6D2B-F662-95BC-EAF18863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199025"/>
            <a:ext cx="6129655" cy="430887"/>
          </a:xfrm>
        </p:spPr>
        <p:txBody>
          <a:bodyPr/>
          <a:lstStyle/>
          <a:p>
            <a:r>
              <a:rPr lang="en-US" dirty="0"/>
              <a:t>Background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7CAA7-B9D0-D547-B80C-54AE1F42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742950"/>
            <a:ext cx="8305800" cy="3733800"/>
          </a:xfrm>
        </p:spPr>
        <p:txBody>
          <a:bodyPr/>
          <a:lstStyle/>
          <a:p>
            <a:r>
              <a:rPr lang="en-US" sz="2000" dirty="0"/>
              <a:t>As of late 2023, Boston has approximately 5,500 active Airbnb listings, including both entire homes/apartments and private/shared rooms. </a:t>
            </a:r>
          </a:p>
          <a:p>
            <a:endParaRPr lang="en-US" sz="2000" dirty="0"/>
          </a:p>
          <a:p>
            <a:r>
              <a:rPr lang="en-KE" sz="2000" dirty="0"/>
              <a:t>Airbnb guests depend on user reviews and listing details to gauge value, often willing to pay more for well-rated properties. </a:t>
            </a:r>
            <a:endParaRPr lang="en-US" sz="2000" dirty="0"/>
          </a:p>
          <a:p>
            <a:endParaRPr lang="en-US" sz="2000" dirty="0"/>
          </a:p>
          <a:p>
            <a:r>
              <a:rPr lang="en-KE" sz="2000" dirty="0"/>
              <a:t>However, hosts don’t have clear guidance on which features, like location, amenities, or host responsiveness, affect guest satisfaction and pricing. </a:t>
            </a:r>
          </a:p>
          <a:p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298937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2DF5-530F-A1A8-0A92-45A62FDA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199025"/>
            <a:ext cx="6129655" cy="756919"/>
          </a:xfrm>
        </p:spPr>
        <p:txBody>
          <a:bodyPr wrap="square">
            <a:normAutofit/>
          </a:bodyPr>
          <a:lstStyle/>
          <a:p>
            <a:r>
              <a:rPr lang="en-US" dirty="0"/>
              <a:t>Problem Statement</a:t>
            </a: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A6238E-AB08-F679-D77B-197F382EF9E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57200" y="1183005"/>
            <a:ext cx="3977640" cy="339471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KE" altLang="en-KE"/>
              <a:t>Airbnb hosts in Boston struggle with setting the right prices, leading to either low occupancy due to high rates or lost revenue from </a:t>
            </a:r>
            <a:r>
              <a:rPr lang="en-KE" altLang="en-KE" err="1"/>
              <a:t>underpricing</a:t>
            </a:r>
            <a:r>
              <a:rPr lang="en-KE" altLang="en-KE"/>
              <a:t>.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KE" altLang="en-KE"/>
              <a:t>Many listings lack visibility and fail to highlight unique features or proximity to local attractions, making them less competitive.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KE" altLang="en-KE"/>
              <a:t>Hosts lack data-driven insights from guest reviews to understand what influences satisfaction and pricing, unlike hotels that benefit from brand reputation.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D94A191-CE39-C47E-C459-CC80F281CB70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51E5-68BC-FAB9-59F7-F85C7FF6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199025"/>
            <a:ext cx="6129655" cy="756919"/>
          </a:xfrm>
        </p:spPr>
        <p:txBody>
          <a:bodyPr wrap="square">
            <a:normAutofit/>
          </a:bodyPr>
          <a:lstStyle/>
          <a:p>
            <a:r>
              <a:rPr lang="en-US" dirty="0"/>
              <a:t>Dataset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D8C4-A87B-B197-FC39-37A65EE78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725" y="975153"/>
            <a:ext cx="3977640" cy="3394710"/>
          </a:xfrm>
        </p:spPr>
        <p:txBody>
          <a:bodyPr wrap="square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The dataset used is from an insider website which provides datasets or short-stay rentals across major cities, which offers hosts to list their short-stay rental houses and also allows customers to leave reviews and ratings.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4889792-C5BE-76F4-2795-50A372DA07C4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666131" y="975153"/>
            <a:ext cx="3977640" cy="327474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following are characteristics of the data: </a:t>
            </a:r>
          </a:p>
          <a:p>
            <a:pPr marL="400050" indent="-400050">
              <a:lnSpc>
                <a:spcPct val="90000"/>
              </a:lnSpc>
              <a:spcAft>
                <a:spcPts val="600"/>
              </a:spcAft>
              <a:buAutoNum type="romanLcParenR"/>
            </a:pPr>
            <a:r>
              <a:rPr lang="en-US" dirty="0"/>
              <a:t>Listing Details: Title, property type (e.g., apartment, house), number of bedrooms/bathrooms, amenities (e.g., Wi-Fi, pool) </a:t>
            </a:r>
          </a:p>
          <a:p>
            <a:pPr marL="400050" indent="-400050">
              <a:lnSpc>
                <a:spcPct val="90000"/>
              </a:lnSpc>
              <a:spcAft>
                <a:spcPts val="600"/>
              </a:spcAft>
              <a:buAutoNum type="romanLcParenR"/>
            </a:pPr>
            <a:r>
              <a:rPr lang="en-US" dirty="0"/>
              <a:t>Pricing: Nightly rate, discounts, service fees </a:t>
            </a:r>
          </a:p>
          <a:p>
            <a:pPr marL="400050" indent="-400050">
              <a:lnSpc>
                <a:spcPct val="90000"/>
              </a:lnSpc>
              <a:spcAft>
                <a:spcPts val="600"/>
              </a:spcAft>
              <a:buAutoNum type="romanLcParenR"/>
            </a:pPr>
            <a:r>
              <a:rPr lang="en-US" dirty="0"/>
              <a:t>Location: County, city, or specific coordinates </a:t>
            </a:r>
          </a:p>
          <a:p>
            <a:pPr marL="400050" indent="-400050">
              <a:lnSpc>
                <a:spcPct val="90000"/>
              </a:lnSpc>
              <a:spcAft>
                <a:spcPts val="600"/>
              </a:spcAft>
              <a:buAutoNum type="romanLcParenR"/>
            </a:pPr>
            <a:r>
              <a:rPr lang="en-US" dirty="0"/>
              <a:t>Reviews: Ratings, number of reviews, guest comments </a:t>
            </a:r>
          </a:p>
          <a:p>
            <a:pPr marL="400050" indent="-400050">
              <a:lnSpc>
                <a:spcPct val="90000"/>
              </a:lnSpc>
              <a:spcAft>
                <a:spcPts val="600"/>
              </a:spcAft>
              <a:buAutoNum type="romanLcParenR"/>
            </a:pPr>
            <a:r>
              <a:rPr lang="en-US" dirty="0"/>
              <a:t>Host Information: Name, response rate, super-host status </a:t>
            </a:r>
          </a:p>
          <a:p>
            <a:pPr marL="400050" indent="-400050">
              <a:lnSpc>
                <a:spcPct val="90000"/>
              </a:lnSpc>
              <a:spcAft>
                <a:spcPts val="600"/>
              </a:spcAft>
              <a:buAutoNum type="romanLcParenR"/>
            </a:pPr>
            <a:r>
              <a:rPr lang="en-US" dirty="0"/>
              <a:t>Availability: Booked/</a:t>
            </a:r>
            <a:r>
              <a:rPr lang="en-US" dirty="0" err="1"/>
              <a:t>unbooked</a:t>
            </a:r>
            <a:r>
              <a:rPr lang="en-US" dirty="0"/>
              <a:t> dates.</a:t>
            </a:r>
            <a:endParaRPr lang="en-K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1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0F82-21E8-6548-4848-FDB0965D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199025"/>
            <a:ext cx="6129655" cy="756919"/>
          </a:xfrm>
        </p:spPr>
        <p:txBody>
          <a:bodyPr wrap="square">
            <a:normAutofit/>
          </a:bodyPr>
          <a:lstStyle/>
          <a:p>
            <a:r>
              <a:rPr lang="en-US" dirty="0"/>
              <a:t>Dataset Structure</a:t>
            </a:r>
            <a:endParaRPr lang="en-KE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C030AF9-0DC7-ACC9-BEB9-1FC84A28D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E4985E5-1A2B-BDD6-7AAE-67F78CDD7B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698317"/>
              </p:ext>
            </p:extLst>
          </p:nvPr>
        </p:nvGraphicFramePr>
        <p:xfrm>
          <a:off x="4709160" y="1183005"/>
          <a:ext cx="3977640" cy="339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62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7C02-9FF7-959B-5163-EFB10C82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199025"/>
            <a:ext cx="6129655" cy="430887"/>
          </a:xfrm>
        </p:spPr>
        <p:txBody>
          <a:bodyPr/>
          <a:lstStyle/>
          <a:p>
            <a:r>
              <a:rPr lang="en-US" dirty="0"/>
              <a:t>Methodology</a:t>
            </a: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BD6642-D306-998F-EEA3-EDB3C1F9B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34593"/>
            <a:ext cx="8077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KE" altLang="en-KE" sz="2800" dirty="0"/>
              <a:t>Data preprocessing and cleaning.</a:t>
            </a:r>
            <a:endParaRPr lang="en-US" altLang="en-KE" sz="2800" dirty="0"/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KE" altLang="en-KE" sz="2800" dirty="0"/>
              <a:t>Sentiment analysis using NLP techniques.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KE" altLang="en-KE" sz="2800" dirty="0"/>
              <a:t>Pricing model development using regression techniques.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KE" altLang="en-KE" sz="2800" dirty="0"/>
              <a:t>Model validation and interpretation.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KE" altLang="en-KE" sz="2800" dirty="0"/>
              <a:t>Deployment as a pricing tool for hosts.</a:t>
            </a:r>
          </a:p>
        </p:txBody>
      </p:sp>
    </p:spTree>
    <p:extLst>
      <p:ext uri="{BB962C8B-B14F-4D97-AF65-F5344CB8AC3E}">
        <p14:creationId xmlns:p14="http://schemas.microsoft.com/office/powerpoint/2010/main" val="115251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C38C-DD2D-6786-0DCD-4B9403A8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199025"/>
            <a:ext cx="6129655" cy="430887"/>
          </a:xfrm>
        </p:spPr>
        <p:txBody>
          <a:bodyPr/>
          <a:lstStyle/>
          <a:p>
            <a:r>
              <a:rPr lang="en-US" dirty="0"/>
              <a:t>Exploratory Data Analysis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01080-519F-7A75-0F1D-0ECE3897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3" y="704283"/>
            <a:ext cx="6129655" cy="38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9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91E7-ED74-35E7-604D-27FCD03C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199025"/>
            <a:ext cx="6129655" cy="430887"/>
          </a:xfrm>
        </p:spPr>
        <p:txBody>
          <a:bodyPr/>
          <a:lstStyle/>
          <a:p>
            <a:r>
              <a:rPr lang="en-US" dirty="0"/>
              <a:t>Number of Airbnb Listings by City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AC895-38A5-96B8-B3D3-6940F8EC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629912"/>
            <a:ext cx="8454475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4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C406-DA22-0BE2-A8EA-FF22E595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199025"/>
            <a:ext cx="6129655" cy="430887"/>
          </a:xfrm>
        </p:spPr>
        <p:txBody>
          <a:bodyPr/>
          <a:lstStyle/>
          <a:p>
            <a:r>
              <a:rPr lang="en-US" spc="-50" dirty="0">
                <a:solidFill>
                  <a:schemeClr val="tx1"/>
                </a:solidFill>
              </a:rPr>
              <a:t>Sentiment</a:t>
            </a:r>
            <a:r>
              <a:rPr lang="en-US" spc="-13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Analysis</a:t>
            </a:r>
            <a:r>
              <a:rPr lang="en-US" spc="-130" dirty="0">
                <a:solidFill>
                  <a:schemeClr val="tx1"/>
                </a:solidFill>
              </a:rPr>
              <a:t> </a:t>
            </a:r>
            <a:r>
              <a:rPr lang="en-US" spc="55" dirty="0">
                <a:solidFill>
                  <a:schemeClr val="tx1"/>
                </a:solidFill>
              </a:rPr>
              <a:t>on</a:t>
            </a:r>
            <a:r>
              <a:rPr lang="en-US" spc="-130" dirty="0">
                <a:solidFill>
                  <a:schemeClr val="tx1"/>
                </a:solidFill>
              </a:rPr>
              <a:t> </a:t>
            </a:r>
            <a:r>
              <a:rPr lang="en-US" spc="-10" dirty="0">
                <a:solidFill>
                  <a:schemeClr val="tx1"/>
                </a:solidFill>
              </a:rPr>
              <a:t>Reviews</a:t>
            </a:r>
            <a:endParaRPr lang="en-KE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E58BF-BD22-9B51-FBD3-CACCB2FBF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" y="2652186"/>
            <a:ext cx="8592531" cy="2292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F76B10-7FE9-C31E-EDDA-1402D74F34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006" b="43499"/>
          <a:stretch>
            <a:fillRect/>
          </a:stretch>
        </p:blipFill>
        <p:spPr>
          <a:xfrm>
            <a:off x="384725" y="629911"/>
            <a:ext cx="8530675" cy="200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1748</TotalTime>
  <Words>381</Words>
  <Application>Microsoft Office PowerPoint</Application>
  <PresentationFormat>On-screen Show (16:9)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Trebuchet MS</vt:lpstr>
      <vt:lpstr>Office Theme</vt:lpstr>
      <vt:lpstr>Sentiment Analysis of Airbnb Reviews to Inform Dynamic Pricing for Listings in Boston</vt:lpstr>
      <vt:lpstr>Background</vt:lpstr>
      <vt:lpstr>Problem Statement</vt:lpstr>
      <vt:lpstr>Dataset</vt:lpstr>
      <vt:lpstr>Dataset Structure</vt:lpstr>
      <vt:lpstr>Methodology</vt:lpstr>
      <vt:lpstr>Exploratory Data Analysis</vt:lpstr>
      <vt:lpstr>Number of Airbnb Listings by City</vt:lpstr>
      <vt:lpstr>Sentiment Analysis on Reviews</vt:lpstr>
      <vt:lpstr>Classify reviews into positive or negative sentiments</vt:lpstr>
      <vt:lpstr>Customer Reviews: Word Cloud</vt:lpstr>
      <vt:lpstr>Factors Behind Ratings</vt:lpstr>
      <vt:lpstr>Comments Distribution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Kipkorir Biegon</dc:creator>
  <cp:lastModifiedBy>Kipkorir Biegon</cp:lastModifiedBy>
  <cp:revision>2</cp:revision>
  <dcterms:created xsi:type="dcterms:W3CDTF">2025-05-13T05:30:27Z</dcterms:created>
  <dcterms:modified xsi:type="dcterms:W3CDTF">2025-06-23T18:44:43Z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2025-05-13T00:00:00Z</vt:filetime>
  </property>
  <property fmtid="{D5CDD505-2E9C-101B-9397-08002B2CF9AE}" pid="3" name="Creator">
    <vt:lpwstr>Google</vt:lpwstr>
  </property>
  <property fmtid="{D5CDD505-2E9C-101B-9397-08002B2CF9AE}" pid="4" name="LastSaved">
    <vt:filetime>2025-05-13T00:00:00Z</vt:filetime>
  </property>
</Properties>
</file>