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30" r:id="rId2"/>
  </p:sldMasterIdLst>
  <p:sldIdLst>
    <p:sldId id="256" r:id="rId3"/>
    <p:sldId id="257" r:id="rId4"/>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39" autoAdjust="0"/>
    <p:restoredTop sz="94660"/>
  </p:normalViewPr>
  <p:slideViewPr>
    <p:cSldViewPr snapToGrid="0">
      <p:cViewPr varScale="1">
        <p:scale>
          <a:sx n="36" d="100"/>
          <a:sy n="36" d="100"/>
        </p:scale>
        <p:origin x="1668"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ck\Desktop\Final%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dirty="0"/>
              <a:t>Model Results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Sheet1!$A$1:$S$1</c:f>
              <c:strCache>
                <c:ptCount val="19"/>
                <c:pt idx="0">
                  <c:v>Gun</c:v>
                </c:pt>
                <c:pt idx="1">
                  <c:v>Vehicle</c:v>
                </c:pt>
                <c:pt idx="2">
                  <c:v>Auto Part</c:v>
                </c:pt>
                <c:pt idx="3">
                  <c:v>Land Vehicle</c:v>
                </c:pt>
                <c:pt idx="4">
                  <c:v>Aircraft</c:v>
                </c:pt>
                <c:pt idx="5">
                  <c:v>Traffic Light</c:v>
                </c:pt>
                <c:pt idx="6">
                  <c:v>Weapon</c:v>
                </c:pt>
                <c:pt idx="7">
                  <c:v>Skateboard</c:v>
                </c:pt>
                <c:pt idx="8">
                  <c:v>Tool</c:v>
                </c:pt>
                <c:pt idx="9">
                  <c:v>Goggles</c:v>
                </c:pt>
                <c:pt idx="10">
                  <c:v>Glasses</c:v>
                </c:pt>
                <c:pt idx="11">
                  <c:v>Lamp</c:v>
                </c:pt>
                <c:pt idx="12">
                  <c:v>Headphones</c:v>
                </c:pt>
                <c:pt idx="13">
                  <c:v>Box</c:v>
                </c:pt>
                <c:pt idx="14">
                  <c:v>Toothbrush</c:v>
                </c:pt>
                <c:pt idx="15">
                  <c:v>Microphone</c:v>
                </c:pt>
                <c:pt idx="16">
                  <c:v>Human Face</c:v>
                </c:pt>
                <c:pt idx="17">
                  <c:v>Musical Instrument</c:v>
                </c:pt>
                <c:pt idx="18">
                  <c:v>Helmet</c:v>
                </c:pt>
              </c:strCache>
            </c:strRef>
          </c:cat>
          <c:val>
            <c:numRef>
              <c:f>Sheet1!$A$2:$S$2</c:f>
              <c:numCache>
                <c:formatCode>0.0%</c:formatCode>
                <c:ptCount val="19"/>
                <c:pt idx="0">
                  <c:v>0.13169984686064318</c:v>
                </c:pt>
                <c:pt idx="1">
                  <c:v>1.3016845329249618E-2</c:v>
                </c:pt>
                <c:pt idx="2">
                  <c:v>0.15390505359877488</c:v>
                </c:pt>
                <c:pt idx="3">
                  <c:v>0.13552833078101073</c:v>
                </c:pt>
                <c:pt idx="4">
                  <c:v>1.4548238897396631E-2</c:v>
                </c:pt>
                <c:pt idx="5">
                  <c:v>0.11408882082695253</c:v>
                </c:pt>
                <c:pt idx="6">
                  <c:v>0.12021439509954059</c:v>
                </c:pt>
                <c:pt idx="7">
                  <c:v>2.9862174578866769E-2</c:v>
                </c:pt>
                <c:pt idx="8">
                  <c:v>9.954058192955589E-3</c:v>
                </c:pt>
                <c:pt idx="9">
                  <c:v>1.4548238897396631E-2</c:v>
                </c:pt>
                <c:pt idx="10">
                  <c:v>2.9096477794793262E-2</c:v>
                </c:pt>
                <c:pt idx="11">
                  <c:v>1.8376722817764167E-2</c:v>
                </c:pt>
                <c:pt idx="12">
                  <c:v>7.5803981623277186E-2</c:v>
                </c:pt>
                <c:pt idx="13">
                  <c:v>9.1883614088820835E-3</c:v>
                </c:pt>
                <c:pt idx="14">
                  <c:v>1.3016845329249618E-2</c:v>
                </c:pt>
                <c:pt idx="15">
                  <c:v>1.3782542113323124E-2</c:v>
                </c:pt>
                <c:pt idx="16">
                  <c:v>8.4226646248085763E-3</c:v>
                </c:pt>
                <c:pt idx="17">
                  <c:v>3.2159264931087291E-2</c:v>
                </c:pt>
                <c:pt idx="18">
                  <c:v>6.278713629402756E-2</c:v>
                </c:pt>
              </c:numCache>
            </c:numRef>
          </c:val>
          <c:extLst>
            <c:ext xmlns:c16="http://schemas.microsoft.com/office/drawing/2014/chart" uri="{C3380CC4-5D6E-409C-BE32-E72D297353CC}">
              <c16:uniqueId val="{00000000-B2B6-4ADA-B53E-DF7A9F3492BA}"/>
            </c:ext>
          </c:extLst>
        </c:ser>
        <c:dLbls>
          <c:dLblPos val="outEnd"/>
          <c:showLegendKey val="0"/>
          <c:showVal val="1"/>
          <c:showCatName val="0"/>
          <c:showSerName val="0"/>
          <c:showPercent val="0"/>
          <c:showBubbleSize val="0"/>
        </c:dLbls>
        <c:gapWidth val="26"/>
        <c:axId val="508947512"/>
        <c:axId val="508949808"/>
      </c:barChart>
      <c:catAx>
        <c:axId val="50894751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dirty="0"/>
                  <a:t>Objects</a:t>
                </a:r>
                <a:endParaRPr lang="en-US" sz="900"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949808"/>
        <c:crosses val="autoZero"/>
        <c:auto val="1"/>
        <c:lblAlgn val="ctr"/>
        <c:lblOffset val="100"/>
        <c:noMultiLvlLbl val="0"/>
      </c:catAx>
      <c:valAx>
        <c:axId val="5089498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dirty="0"/>
                  <a:t>% Overall Object Detection</a:t>
                </a:r>
              </a:p>
            </c:rich>
          </c:tx>
          <c:layout>
            <c:manualLayout>
              <c:xMode val="edge"/>
              <c:yMode val="edge"/>
              <c:x val="0.38793324616884156"/>
              <c:y val="0.920570888587924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947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A0A377-FA8C-418D-B6F1-CBB13A2B8311}"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2889719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A0A377-FA8C-418D-B6F1-CBB13A2B8311}"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163824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A0A377-FA8C-418D-B6F1-CBB13A2B8311}"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2474123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30477" y="-27096"/>
            <a:ext cx="33011294" cy="21999792"/>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4070144" y="7694509"/>
            <a:ext cx="20976188" cy="5268166"/>
          </a:xfrm>
        </p:spPr>
        <p:txBody>
          <a:bodyPr anchor="b">
            <a:noAutofit/>
          </a:bodyPr>
          <a:lstStyle>
            <a:lvl1pPr algn="r">
              <a:defRPr sz="172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070144" y="12962670"/>
            <a:ext cx="20976188" cy="3510077"/>
          </a:xfrm>
        </p:spPr>
        <p:txBody>
          <a:bodyPr anchor="t"/>
          <a:lstStyle>
            <a:lvl1pPr marL="0" indent="0" algn="r">
              <a:buNone/>
              <a:defRPr>
                <a:solidFill>
                  <a:schemeClr val="tx1">
                    <a:lumMod val="50000"/>
                    <a:lumOff val="50000"/>
                  </a:schemeClr>
                </a:solidFill>
              </a:defRPr>
            </a:lvl1pPr>
            <a:lvl2pPr marL="1463040" indent="0" algn="ctr">
              <a:buNone/>
              <a:defRPr>
                <a:solidFill>
                  <a:schemeClr val="tx1">
                    <a:tint val="75000"/>
                  </a:schemeClr>
                </a:solidFill>
              </a:defRPr>
            </a:lvl2pPr>
            <a:lvl3pPr marL="2926080" indent="0" algn="ctr">
              <a:buNone/>
              <a:defRPr>
                <a:solidFill>
                  <a:schemeClr val="tx1">
                    <a:tint val="75000"/>
                  </a:schemeClr>
                </a:solidFill>
              </a:defRPr>
            </a:lvl3pPr>
            <a:lvl4pPr marL="4389120" indent="0" algn="ctr">
              <a:buNone/>
              <a:defRPr>
                <a:solidFill>
                  <a:schemeClr val="tx1">
                    <a:tint val="75000"/>
                  </a:schemeClr>
                </a:solidFill>
              </a:defRPr>
            </a:lvl4pPr>
            <a:lvl5pPr marL="5852160" indent="0" algn="ctr">
              <a:buNone/>
              <a:defRPr>
                <a:solidFill>
                  <a:schemeClr val="tx1">
                    <a:tint val="75000"/>
                  </a:schemeClr>
                </a:solidFill>
              </a:defRPr>
            </a:lvl5pPr>
            <a:lvl6pPr marL="7315200" indent="0" algn="ctr">
              <a:buNone/>
              <a:defRPr>
                <a:solidFill>
                  <a:schemeClr val="tx1">
                    <a:tint val="75000"/>
                  </a:schemeClr>
                </a:solidFill>
              </a:defRPr>
            </a:lvl6pPr>
            <a:lvl7pPr marL="8778240" indent="0" algn="ctr">
              <a:buNone/>
              <a:defRPr>
                <a:solidFill>
                  <a:schemeClr val="tx1">
                    <a:tint val="75000"/>
                  </a:schemeClr>
                </a:solidFill>
              </a:defRPr>
            </a:lvl7pPr>
            <a:lvl8pPr marL="10241280" indent="0" algn="ctr">
              <a:buNone/>
              <a:defRPr>
                <a:solidFill>
                  <a:schemeClr val="tx1">
                    <a:tint val="75000"/>
                  </a:schemeClr>
                </a:solidFill>
              </a:defRPr>
            </a:lvl8pPr>
            <a:lvl9pPr marL="117043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A0A377-FA8C-418D-B6F1-CBB13A2B8311}"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2225415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A0A377-FA8C-418D-B6F1-CBB13A2B8311}"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3842096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94555" y="8642779"/>
            <a:ext cx="22851774" cy="5845059"/>
          </a:xfrm>
        </p:spPr>
        <p:txBody>
          <a:bodyPr anchor="b"/>
          <a:lstStyle>
            <a:lvl1pPr algn="l">
              <a:defRPr sz="12800" b="0" cap="none"/>
            </a:lvl1pPr>
          </a:lstStyle>
          <a:p>
            <a:r>
              <a:rPr lang="en-US"/>
              <a:t>Click to edit Master title style</a:t>
            </a:r>
            <a:endParaRPr lang="en-US" dirty="0"/>
          </a:p>
        </p:txBody>
      </p:sp>
      <p:sp>
        <p:nvSpPr>
          <p:cNvPr id="3" name="Text Placeholder 2"/>
          <p:cNvSpPr>
            <a:spLocks noGrp="1"/>
          </p:cNvSpPr>
          <p:nvPr>
            <p:ph type="body" idx="1"/>
          </p:nvPr>
        </p:nvSpPr>
        <p:spPr>
          <a:xfrm>
            <a:off x="2194555" y="14487834"/>
            <a:ext cx="22851774" cy="2753280"/>
          </a:xfrm>
        </p:spPr>
        <p:txBody>
          <a:bodyPr anchor="t"/>
          <a:lstStyle>
            <a:lvl1pPr marL="0" indent="0" algn="l">
              <a:buNone/>
              <a:defRPr sz="6400">
                <a:solidFill>
                  <a:schemeClr val="tx1">
                    <a:lumMod val="50000"/>
                    <a:lumOff val="50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A0A377-FA8C-418D-B6F1-CBB13A2B8311}"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280639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950720"/>
            <a:ext cx="22851770" cy="422656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94562" y="6913885"/>
            <a:ext cx="11117192" cy="12418470"/>
          </a:xfrm>
        </p:spPr>
        <p:txBody>
          <a:bodyPr>
            <a:normAutofit/>
          </a:bodyPr>
          <a:lstStyle>
            <a:lvl1pPr>
              <a:defRPr sz="5760"/>
            </a:lvl1pPr>
            <a:lvl2pPr>
              <a:defRPr sz="5120"/>
            </a:lvl2pPr>
            <a:lvl3pPr>
              <a:defRPr sz="4480"/>
            </a:lvl3pPr>
            <a:lvl4pPr>
              <a:defRPr sz="3840"/>
            </a:lvl4pPr>
            <a:lvl5pPr>
              <a:defRPr sz="3840"/>
            </a:lvl5pPr>
            <a:lvl6pPr>
              <a:defRPr sz="3840"/>
            </a:lvl6pPr>
            <a:lvl7pPr>
              <a:defRPr sz="3840"/>
            </a:lvl7pPr>
            <a:lvl8pPr>
              <a:defRPr sz="3840"/>
            </a:lvl8pPr>
            <a:lvl9pPr>
              <a:defRPr sz="38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929134" y="6913889"/>
            <a:ext cx="11117196" cy="12418474"/>
          </a:xfrm>
        </p:spPr>
        <p:txBody>
          <a:bodyPr>
            <a:normAutofit/>
          </a:bodyPr>
          <a:lstStyle>
            <a:lvl1pPr>
              <a:defRPr sz="5760"/>
            </a:lvl1pPr>
            <a:lvl2pPr>
              <a:defRPr sz="5120"/>
            </a:lvl2pPr>
            <a:lvl3pPr>
              <a:defRPr sz="4480"/>
            </a:lvl3pPr>
            <a:lvl4pPr>
              <a:defRPr sz="3840"/>
            </a:lvl4pPr>
            <a:lvl5pPr>
              <a:defRPr sz="3840"/>
            </a:lvl5pPr>
            <a:lvl6pPr>
              <a:defRPr sz="3840"/>
            </a:lvl6pPr>
            <a:lvl7pPr>
              <a:defRPr sz="3840"/>
            </a:lvl7pPr>
            <a:lvl8pPr>
              <a:defRPr sz="3840"/>
            </a:lvl8pPr>
            <a:lvl9pPr>
              <a:defRPr sz="38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A0A377-FA8C-418D-B6F1-CBB13A2B8311}" type="datetimeFigureOut">
              <a:rPr lang="en-US" smtClean="0"/>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3368996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58" y="1950720"/>
            <a:ext cx="22851767" cy="42265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194557" y="6915146"/>
            <a:ext cx="11126419" cy="1844038"/>
          </a:xfrm>
        </p:spPr>
        <p:txBody>
          <a:bodyPr anchor="b">
            <a:noAutofit/>
          </a:bodyPr>
          <a:lstStyle>
            <a:lvl1pPr marL="0" indent="0">
              <a:buNone/>
              <a:defRPr sz="7680" b="0"/>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194557" y="8759189"/>
            <a:ext cx="11126419" cy="105731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919904" y="6915146"/>
            <a:ext cx="11126419" cy="1844038"/>
          </a:xfrm>
        </p:spPr>
        <p:txBody>
          <a:bodyPr anchor="b">
            <a:noAutofit/>
          </a:bodyPr>
          <a:lstStyle>
            <a:lvl1pPr marL="0" indent="0">
              <a:buNone/>
              <a:defRPr sz="7680" b="0"/>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3919904" y="8759189"/>
            <a:ext cx="11126419" cy="105731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A0A377-FA8C-418D-B6F1-CBB13A2B8311}" type="datetimeFigureOut">
              <a:rPr lang="en-US" smtClean="0"/>
              <a:t>8/3/2020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3809473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557" y="1950720"/>
            <a:ext cx="22851770" cy="42265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A0A377-FA8C-418D-B6F1-CBB13A2B8311}" type="datetimeFigureOut">
              <a:rPr lang="en-US" smtClean="0"/>
              <a:t>8/3/2020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171586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0A377-FA8C-418D-B6F1-CBB13A2B8311}" type="datetimeFigureOut">
              <a:rPr lang="en-US" smtClean="0"/>
              <a:t>8/3/2020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1653020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57" y="4795533"/>
            <a:ext cx="10044655" cy="4091091"/>
          </a:xfrm>
        </p:spPr>
        <p:txBody>
          <a:bodyPr anchor="b">
            <a:normAutofit/>
          </a:bodyPr>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2856592" y="1647762"/>
            <a:ext cx="12189733" cy="1768459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94557" y="8886622"/>
            <a:ext cx="10044655" cy="8270237"/>
          </a:xfrm>
        </p:spPr>
        <p:txBody>
          <a:bodyPr>
            <a:normAutofit/>
          </a:bodyPr>
          <a:lstStyle>
            <a:lvl1pPr marL="0" indent="0">
              <a:buNone/>
              <a:defRPr sz="448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FA0A377-FA8C-418D-B6F1-CBB13A2B8311}" type="datetimeFigureOut">
              <a:rPr lang="en-US" smtClean="0"/>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896197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A0A377-FA8C-418D-B6F1-CBB13A2B8311}"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27361262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57" y="15361920"/>
            <a:ext cx="22851770" cy="1813562"/>
          </a:xfrm>
        </p:spPr>
        <p:txBody>
          <a:bodyPr anchor="b">
            <a:normAutofit/>
          </a:bodyPr>
          <a:lstStyle>
            <a:lvl1pPr algn="l">
              <a:defRPr sz="76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94557" y="1950720"/>
            <a:ext cx="22851770" cy="12306298"/>
          </a:xfrm>
        </p:spPr>
        <p:txBody>
          <a:bodyPr anchor="t">
            <a:normAutofit/>
          </a:bodyPr>
          <a:lstStyle>
            <a:lvl1pPr marL="0" indent="0" algn="ctr">
              <a:buNone/>
              <a:defRPr sz="5120"/>
            </a:lvl1pPr>
            <a:lvl2pPr marL="1463040" indent="0">
              <a:buNone/>
              <a:defRPr sz="5120"/>
            </a:lvl2pPr>
            <a:lvl3pPr marL="2926080" indent="0">
              <a:buNone/>
              <a:defRPr sz="5120"/>
            </a:lvl3pPr>
            <a:lvl4pPr marL="4389120" indent="0">
              <a:buNone/>
              <a:defRPr sz="5120"/>
            </a:lvl4pPr>
            <a:lvl5pPr marL="5852160" indent="0">
              <a:buNone/>
              <a:defRPr sz="5120"/>
            </a:lvl5pPr>
            <a:lvl6pPr marL="7315200" indent="0">
              <a:buNone/>
              <a:defRPr sz="5120"/>
            </a:lvl6pPr>
            <a:lvl7pPr marL="8778240" indent="0">
              <a:buNone/>
              <a:defRPr sz="5120"/>
            </a:lvl7pPr>
            <a:lvl8pPr marL="10241280" indent="0">
              <a:buNone/>
              <a:defRPr sz="5120"/>
            </a:lvl8pPr>
            <a:lvl9pPr marL="11704320" indent="0">
              <a:buNone/>
              <a:defRPr sz="5120"/>
            </a:lvl9pPr>
          </a:lstStyle>
          <a:p>
            <a:r>
              <a:rPr lang="en-US"/>
              <a:t>Click icon to add picture</a:t>
            </a:r>
            <a:endParaRPr lang="en-US" dirty="0"/>
          </a:p>
        </p:txBody>
      </p:sp>
      <p:sp>
        <p:nvSpPr>
          <p:cNvPr id="4" name="Text Placeholder 3"/>
          <p:cNvSpPr>
            <a:spLocks noGrp="1"/>
          </p:cNvSpPr>
          <p:nvPr>
            <p:ph type="body" sz="half" idx="2"/>
          </p:nvPr>
        </p:nvSpPr>
        <p:spPr>
          <a:xfrm>
            <a:off x="2194557" y="17175482"/>
            <a:ext cx="22851770" cy="2156877"/>
          </a:xfrm>
        </p:spPr>
        <p:txBody>
          <a:bodyPr>
            <a:normAutofit/>
          </a:bodyPr>
          <a:lstStyle>
            <a:lvl1pPr marL="0" indent="0">
              <a:buNone/>
              <a:defRPr sz="384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Click to edit Master text styles</a:t>
            </a:r>
          </a:p>
        </p:txBody>
      </p:sp>
      <p:sp>
        <p:nvSpPr>
          <p:cNvPr id="5" name="Date Placeholder 4"/>
          <p:cNvSpPr>
            <a:spLocks noGrp="1"/>
          </p:cNvSpPr>
          <p:nvPr>
            <p:ph type="dt" sz="half" idx="10"/>
          </p:nvPr>
        </p:nvSpPr>
        <p:spPr/>
        <p:txBody>
          <a:bodyPr/>
          <a:lstStyle/>
          <a:p>
            <a:fld id="{6FA0A377-FA8C-418D-B6F1-CBB13A2B8311}" type="datetimeFigureOut">
              <a:rPr lang="en-US" smtClean="0"/>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30347279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950720"/>
            <a:ext cx="22851770" cy="10891520"/>
          </a:xfrm>
        </p:spPr>
        <p:txBody>
          <a:bodyPr anchor="ctr">
            <a:normAutofit/>
          </a:bodyPr>
          <a:lstStyle>
            <a:lvl1pPr algn="l">
              <a:defRPr sz="14080" b="0" cap="none"/>
            </a:lvl1pPr>
          </a:lstStyle>
          <a:p>
            <a:r>
              <a:rPr lang="en-US"/>
              <a:t>Click to edit Master title style</a:t>
            </a:r>
            <a:endParaRPr lang="en-US" dirty="0"/>
          </a:p>
        </p:txBody>
      </p:sp>
      <p:sp>
        <p:nvSpPr>
          <p:cNvPr id="3" name="Text Placeholder 2"/>
          <p:cNvSpPr>
            <a:spLocks noGrp="1"/>
          </p:cNvSpPr>
          <p:nvPr>
            <p:ph type="body" idx="1"/>
          </p:nvPr>
        </p:nvSpPr>
        <p:spPr>
          <a:xfrm>
            <a:off x="2194560" y="14305280"/>
            <a:ext cx="22851770" cy="5027078"/>
          </a:xfrm>
        </p:spPr>
        <p:txBody>
          <a:bodyPr anchor="ctr">
            <a:normAutofit/>
          </a:bodyPr>
          <a:lstStyle>
            <a:lvl1pPr marL="0" indent="0" algn="l">
              <a:buNone/>
              <a:defRPr sz="5760">
                <a:solidFill>
                  <a:schemeClr val="tx1">
                    <a:lumMod val="75000"/>
                    <a:lumOff val="25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A0A377-FA8C-418D-B6F1-CBB13A2B8311}"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3570229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89586" y="1950720"/>
            <a:ext cx="21859855" cy="9672320"/>
          </a:xfrm>
        </p:spPr>
        <p:txBody>
          <a:bodyPr anchor="ctr">
            <a:normAutofit/>
          </a:bodyPr>
          <a:lstStyle>
            <a:lvl1pPr algn="l">
              <a:defRPr sz="140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3963867" y="11623040"/>
            <a:ext cx="19511294" cy="1219200"/>
          </a:xfrm>
        </p:spPr>
        <p:txBody>
          <a:bodyPr anchor="ctr">
            <a:noAutofit/>
          </a:bodyPr>
          <a:lstStyle>
            <a:lvl1pPr marL="0" indent="0">
              <a:buFontTx/>
              <a:buNone/>
              <a:defRPr sz="5120">
                <a:solidFill>
                  <a:schemeClr val="tx1">
                    <a:lumMod val="50000"/>
                    <a:lumOff val="50000"/>
                  </a:schemeClr>
                </a:solidFill>
              </a:defRPr>
            </a:lvl1pPr>
            <a:lvl2pPr marL="1463040" indent="0">
              <a:buFontTx/>
              <a:buNone/>
              <a:defRPr/>
            </a:lvl2pPr>
            <a:lvl3pPr marL="2926080" indent="0">
              <a:buFontTx/>
              <a:buNone/>
              <a:defRPr/>
            </a:lvl3pPr>
            <a:lvl4pPr marL="4389120" indent="0">
              <a:buFontTx/>
              <a:buNone/>
              <a:defRPr/>
            </a:lvl4pPr>
            <a:lvl5pPr marL="5852160" indent="0">
              <a:buFontTx/>
              <a:buNone/>
              <a:defRPr/>
            </a:lvl5pPr>
          </a:lstStyle>
          <a:p>
            <a:pPr lvl="0"/>
            <a:r>
              <a:rPr lang="en-US"/>
              <a:t>Click to edit Master text styles</a:t>
            </a:r>
          </a:p>
        </p:txBody>
      </p:sp>
      <p:sp>
        <p:nvSpPr>
          <p:cNvPr id="3" name="Text Placeholder 2"/>
          <p:cNvSpPr>
            <a:spLocks noGrp="1"/>
          </p:cNvSpPr>
          <p:nvPr>
            <p:ph type="body" idx="1"/>
          </p:nvPr>
        </p:nvSpPr>
        <p:spPr>
          <a:xfrm>
            <a:off x="2194555" y="14305280"/>
            <a:ext cx="22851774" cy="5027078"/>
          </a:xfrm>
        </p:spPr>
        <p:txBody>
          <a:bodyPr anchor="ctr">
            <a:normAutofit/>
          </a:bodyPr>
          <a:lstStyle>
            <a:lvl1pPr marL="0" indent="0" algn="l">
              <a:buNone/>
              <a:defRPr sz="5760">
                <a:solidFill>
                  <a:schemeClr val="tx1">
                    <a:lumMod val="75000"/>
                    <a:lumOff val="25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A0A377-FA8C-418D-B6F1-CBB13A2B8311}"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630F7-6C3C-451E-BF51-93EC28083181}" type="slidenum">
              <a:rPr lang="en-US" smtClean="0"/>
              <a:t>‹#›</a:t>
            </a:fld>
            <a:endParaRPr lang="en-US"/>
          </a:p>
        </p:txBody>
      </p:sp>
      <p:sp>
        <p:nvSpPr>
          <p:cNvPr id="24" name="TextBox 23"/>
          <p:cNvSpPr txBox="1"/>
          <p:nvPr/>
        </p:nvSpPr>
        <p:spPr>
          <a:xfrm>
            <a:off x="1737762" y="2529210"/>
            <a:ext cx="1646348" cy="1871283"/>
          </a:xfrm>
          <a:prstGeom prst="rect">
            <a:avLst/>
          </a:prstGeom>
        </p:spPr>
        <p:txBody>
          <a:bodyPr vert="horz" lIns="292608" tIns="146304" rIns="292608" bIns="146304" rtlCol="0" anchor="ctr">
            <a:noAutofit/>
          </a:bodyPr>
          <a:lstStyle/>
          <a:p>
            <a:pPr lvl="0"/>
            <a:r>
              <a:rPr lang="en-US" sz="25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4291718" y="9236979"/>
            <a:ext cx="1646348" cy="1871283"/>
          </a:xfrm>
          <a:prstGeom prst="rect">
            <a:avLst/>
          </a:prstGeom>
        </p:spPr>
        <p:txBody>
          <a:bodyPr vert="horz" lIns="292608" tIns="146304" rIns="292608" bIns="146304" rtlCol="0" anchor="ctr">
            <a:noAutofit/>
          </a:bodyPr>
          <a:lstStyle/>
          <a:p>
            <a:pPr lvl="0"/>
            <a:r>
              <a:rPr lang="en-US" sz="25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29378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194555" y="6182362"/>
            <a:ext cx="22851774" cy="8305472"/>
          </a:xfrm>
        </p:spPr>
        <p:txBody>
          <a:bodyPr anchor="b">
            <a:normAutofit/>
          </a:bodyPr>
          <a:lstStyle>
            <a:lvl1pPr algn="l">
              <a:defRPr sz="14080" b="0" cap="none"/>
            </a:lvl1pPr>
          </a:lstStyle>
          <a:p>
            <a:r>
              <a:rPr lang="en-US"/>
              <a:t>Click to edit Master title style</a:t>
            </a:r>
            <a:endParaRPr lang="en-US" dirty="0"/>
          </a:p>
        </p:txBody>
      </p:sp>
      <p:sp>
        <p:nvSpPr>
          <p:cNvPr id="3" name="Text Placeholder 2"/>
          <p:cNvSpPr>
            <a:spLocks noGrp="1"/>
          </p:cNvSpPr>
          <p:nvPr>
            <p:ph type="body" idx="1"/>
          </p:nvPr>
        </p:nvSpPr>
        <p:spPr>
          <a:xfrm>
            <a:off x="2194555" y="14487834"/>
            <a:ext cx="22851774" cy="4844525"/>
          </a:xfrm>
        </p:spPr>
        <p:txBody>
          <a:bodyPr anchor="t">
            <a:normAutofit/>
          </a:bodyPr>
          <a:lstStyle>
            <a:lvl1pPr marL="0" indent="0" algn="l">
              <a:buNone/>
              <a:defRPr sz="5760">
                <a:solidFill>
                  <a:schemeClr val="tx1">
                    <a:lumMod val="75000"/>
                    <a:lumOff val="25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A0A377-FA8C-418D-B6F1-CBB13A2B8311}"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337529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789586" y="1950720"/>
            <a:ext cx="21859855" cy="9672320"/>
          </a:xfrm>
        </p:spPr>
        <p:txBody>
          <a:bodyPr anchor="ctr">
            <a:normAutofit/>
          </a:bodyPr>
          <a:lstStyle>
            <a:lvl1pPr algn="l">
              <a:defRPr sz="140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194549" y="12842240"/>
            <a:ext cx="22851778" cy="1645594"/>
          </a:xfrm>
        </p:spPr>
        <p:txBody>
          <a:bodyPr anchor="b">
            <a:noAutofit/>
          </a:bodyPr>
          <a:lstStyle>
            <a:lvl1pPr marL="0" indent="0">
              <a:buFontTx/>
              <a:buNone/>
              <a:defRPr sz="7680">
                <a:solidFill>
                  <a:schemeClr val="tx1">
                    <a:lumMod val="75000"/>
                    <a:lumOff val="25000"/>
                  </a:schemeClr>
                </a:solidFill>
              </a:defRPr>
            </a:lvl1pPr>
            <a:lvl2pPr marL="1463040" indent="0">
              <a:buFontTx/>
              <a:buNone/>
              <a:defRPr/>
            </a:lvl2pPr>
            <a:lvl3pPr marL="2926080" indent="0">
              <a:buFontTx/>
              <a:buNone/>
              <a:defRPr/>
            </a:lvl3pPr>
            <a:lvl4pPr marL="4389120" indent="0">
              <a:buFontTx/>
              <a:buNone/>
              <a:defRPr/>
            </a:lvl4pPr>
            <a:lvl5pPr marL="5852160" indent="0">
              <a:buFontTx/>
              <a:buNone/>
              <a:defRPr/>
            </a:lvl5pPr>
          </a:lstStyle>
          <a:p>
            <a:pPr lvl="0"/>
            <a:r>
              <a:rPr lang="en-US"/>
              <a:t>Click to edit Master text styles</a:t>
            </a:r>
          </a:p>
        </p:txBody>
      </p:sp>
      <p:sp>
        <p:nvSpPr>
          <p:cNvPr id="3" name="Text Placeholder 2"/>
          <p:cNvSpPr>
            <a:spLocks noGrp="1"/>
          </p:cNvSpPr>
          <p:nvPr>
            <p:ph type="body" idx="1"/>
          </p:nvPr>
        </p:nvSpPr>
        <p:spPr>
          <a:xfrm>
            <a:off x="2194555" y="14487834"/>
            <a:ext cx="22851774" cy="4844525"/>
          </a:xfrm>
        </p:spPr>
        <p:txBody>
          <a:bodyPr anchor="t">
            <a:normAutofit/>
          </a:bodyPr>
          <a:lstStyle>
            <a:lvl1pPr marL="0" indent="0" algn="l">
              <a:buNone/>
              <a:defRPr sz="5760">
                <a:solidFill>
                  <a:schemeClr val="tx1">
                    <a:lumMod val="50000"/>
                    <a:lumOff val="50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A0A377-FA8C-418D-B6F1-CBB13A2B8311}"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630F7-6C3C-451E-BF51-93EC28083181}" type="slidenum">
              <a:rPr lang="en-US" smtClean="0"/>
              <a:t>‹#›</a:t>
            </a:fld>
            <a:endParaRPr lang="en-US"/>
          </a:p>
        </p:txBody>
      </p:sp>
      <p:sp>
        <p:nvSpPr>
          <p:cNvPr id="24" name="TextBox 23"/>
          <p:cNvSpPr txBox="1"/>
          <p:nvPr/>
        </p:nvSpPr>
        <p:spPr>
          <a:xfrm>
            <a:off x="1737762" y="2529210"/>
            <a:ext cx="1646348" cy="1871283"/>
          </a:xfrm>
          <a:prstGeom prst="rect">
            <a:avLst/>
          </a:prstGeom>
        </p:spPr>
        <p:txBody>
          <a:bodyPr vert="horz" lIns="292608" tIns="146304" rIns="292608" bIns="146304" rtlCol="0" anchor="ctr">
            <a:noAutofit/>
          </a:bodyPr>
          <a:lstStyle/>
          <a:p>
            <a:pPr lvl="0"/>
            <a:r>
              <a:rPr lang="en-US" sz="25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4291718" y="9236979"/>
            <a:ext cx="1646348" cy="1871283"/>
          </a:xfrm>
          <a:prstGeom prst="rect">
            <a:avLst/>
          </a:prstGeom>
        </p:spPr>
        <p:txBody>
          <a:bodyPr vert="horz" lIns="292608" tIns="146304" rIns="292608" bIns="146304" rtlCol="0" anchor="ctr">
            <a:noAutofit/>
          </a:bodyPr>
          <a:lstStyle/>
          <a:p>
            <a:pPr lvl="0"/>
            <a:r>
              <a:rPr lang="en-US" sz="25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62885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217055" y="1950720"/>
            <a:ext cx="22829274" cy="9672320"/>
          </a:xfrm>
        </p:spPr>
        <p:txBody>
          <a:bodyPr anchor="ctr">
            <a:normAutofit/>
          </a:bodyPr>
          <a:lstStyle>
            <a:lvl1pPr algn="l">
              <a:defRPr sz="140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194549" y="12842240"/>
            <a:ext cx="22851778" cy="1645594"/>
          </a:xfrm>
        </p:spPr>
        <p:txBody>
          <a:bodyPr anchor="b">
            <a:noAutofit/>
          </a:bodyPr>
          <a:lstStyle>
            <a:lvl1pPr marL="0" indent="0">
              <a:buFontTx/>
              <a:buNone/>
              <a:defRPr sz="7680">
                <a:solidFill>
                  <a:schemeClr val="accent1"/>
                </a:solidFill>
              </a:defRPr>
            </a:lvl1pPr>
            <a:lvl2pPr marL="1463040" indent="0">
              <a:buFontTx/>
              <a:buNone/>
              <a:defRPr/>
            </a:lvl2pPr>
            <a:lvl3pPr marL="2926080" indent="0">
              <a:buFontTx/>
              <a:buNone/>
              <a:defRPr/>
            </a:lvl3pPr>
            <a:lvl4pPr marL="4389120" indent="0">
              <a:buFontTx/>
              <a:buNone/>
              <a:defRPr/>
            </a:lvl4pPr>
            <a:lvl5pPr marL="5852160" indent="0">
              <a:buFontTx/>
              <a:buNone/>
              <a:defRPr/>
            </a:lvl5pPr>
          </a:lstStyle>
          <a:p>
            <a:pPr lvl="0"/>
            <a:r>
              <a:rPr lang="en-US"/>
              <a:t>Click to edit Master text styles</a:t>
            </a:r>
          </a:p>
        </p:txBody>
      </p:sp>
      <p:sp>
        <p:nvSpPr>
          <p:cNvPr id="3" name="Text Placeholder 2"/>
          <p:cNvSpPr>
            <a:spLocks noGrp="1"/>
          </p:cNvSpPr>
          <p:nvPr>
            <p:ph type="body" idx="1"/>
          </p:nvPr>
        </p:nvSpPr>
        <p:spPr>
          <a:xfrm>
            <a:off x="2194555" y="14487834"/>
            <a:ext cx="22851774" cy="4844525"/>
          </a:xfrm>
        </p:spPr>
        <p:txBody>
          <a:bodyPr anchor="t">
            <a:normAutofit/>
          </a:bodyPr>
          <a:lstStyle>
            <a:lvl1pPr marL="0" indent="0" algn="l">
              <a:buNone/>
              <a:defRPr sz="5760">
                <a:solidFill>
                  <a:schemeClr val="tx1">
                    <a:lumMod val="50000"/>
                    <a:lumOff val="50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A0A377-FA8C-418D-B6F1-CBB13A2B8311}"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26987623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A0A377-FA8C-418D-B6F1-CBB13A2B8311}"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39686873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18323" y="1950722"/>
            <a:ext cx="3523723" cy="1680464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194556" y="1950722"/>
            <a:ext cx="18702094" cy="168046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A0A377-FA8C-418D-B6F1-CBB13A2B8311}"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2279168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A0A377-FA8C-418D-B6F1-CBB13A2B8311}"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147160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A0A377-FA8C-418D-B6F1-CBB13A2B8311}" type="datetimeFigureOut">
              <a:rPr lang="en-US" smtClean="0"/>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67721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A0A377-FA8C-418D-B6F1-CBB13A2B8311}" type="datetimeFigureOut">
              <a:rPr lang="en-US" smtClean="0"/>
              <a:t>8/3/2020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2876962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A0A377-FA8C-418D-B6F1-CBB13A2B8311}" type="datetimeFigureOut">
              <a:rPr lang="en-US" smtClean="0"/>
              <a:t>8/3/2020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171118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0A377-FA8C-418D-B6F1-CBB13A2B8311}" type="datetimeFigureOut">
              <a:rPr lang="en-US" smtClean="0"/>
              <a:t>8/3/2020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1295780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FA0A377-FA8C-418D-B6F1-CBB13A2B8311}" type="datetimeFigureOut">
              <a:rPr lang="en-US" smtClean="0"/>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239511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FA0A377-FA8C-418D-B6F1-CBB13A2B8311}" type="datetimeFigureOut">
              <a:rPr lang="en-US" smtClean="0"/>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630F7-6C3C-451E-BF51-93EC28083181}" type="slidenum">
              <a:rPr lang="en-US" smtClean="0"/>
              <a:t>‹#›</a:t>
            </a:fld>
            <a:endParaRPr lang="en-US"/>
          </a:p>
        </p:txBody>
      </p:sp>
    </p:spTree>
    <p:extLst>
      <p:ext uri="{BB962C8B-B14F-4D97-AF65-F5344CB8AC3E}">
        <p14:creationId xmlns:p14="http://schemas.microsoft.com/office/powerpoint/2010/main" val="9132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FA0A377-FA8C-418D-B6F1-CBB13A2B8311}" type="datetimeFigureOut">
              <a:rPr lang="en-US" smtClean="0"/>
              <a:t>8/3/2020</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322630F7-6C3C-451E-BF51-93EC28083181}" type="slidenum">
              <a:rPr lang="en-US" smtClean="0"/>
              <a:t>‹#›</a:t>
            </a:fld>
            <a:endParaRPr lang="en-US"/>
          </a:p>
        </p:txBody>
      </p:sp>
    </p:spTree>
    <p:extLst>
      <p:ext uri="{BB962C8B-B14F-4D97-AF65-F5344CB8AC3E}">
        <p14:creationId xmlns:p14="http://schemas.microsoft.com/office/powerpoint/2010/main" val="28618750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30479" y="-27096"/>
            <a:ext cx="33011298" cy="21999792"/>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194558" y="1950720"/>
            <a:ext cx="22851767" cy="42265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194557" y="6913889"/>
            <a:ext cx="22851770" cy="124184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458929" y="19332363"/>
            <a:ext cx="2462875" cy="1168400"/>
          </a:xfrm>
          <a:prstGeom prst="rect">
            <a:avLst/>
          </a:prstGeom>
        </p:spPr>
        <p:txBody>
          <a:bodyPr vert="horz" lIns="91440" tIns="45720" rIns="91440" bIns="45720" rtlCol="0" anchor="ctr"/>
          <a:lstStyle>
            <a:lvl1pPr algn="r">
              <a:defRPr sz="2880">
                <a:solidFill>
                  <a:schemeClr val="tx1">
                    <a:tint val="75000"/>
                  </a:schemeClr>
                </a:solidFill>
              </a:defRPr>
            </a:lvl1pPr>
          </a:lstStyle>
          <a:p>
            <a:fld id="{6FA0A377-FA8C-418D-B6F1-CBB13A2B8311}" type="datetimeFigureOut">
              <a:rPr lang="en-US" smtClean="0"/>
              <a:t>8/3/2020</a:t>
            </a:fld>
            <a:endParaRPr lang="en-US"/>
          </a:p>
        </p:txBody>
      </p:sp>
      <p:sp>
        <p:nvSpPr>
          <p:cNvPr id="5" name="Footer Placeholder 4"/>
          <p:cNvSpPr>
            <a:spLocks noGrp="1"/>
          </p:cNvSpPr>
          <p:nvPr>
            <p:ph type="ftr" sz="quarter" idx="3"/>
          </p:nvPr>
        </p:nvSpPr>
        <p:spPr>
          <a:xfrm>
            <a:off x="2194558" y="19332363"/>
            <a:ext cx="16642703" cy="1168400"/>
          </a:xfrm>
          <a:prstGeom prst="rect">
            <a:avLst/>
          </a:prstGeom>
        </p:spPr>
        <p:txBody>
          <a:bodyPr vert="horz" lIns="91440" tIns="45720" rIns="91440" bIns="45720" rtlCol="0" anchor="ctr"/>
          <a:lstStyle>
            <a:lvl1pPr algn="l">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00834" y="19332363"/>
            <a:ext cx="1845497" cy="1168400"/>
          </a:xfrm>
          <a:prstGeom prst="rect">
            <a:avLst/>
          </a:prstGeom>
        </p:spPr>
        <p:txBody>
          <a:bodyPr vert="horz" lIns="91440" tIns="45720" rIns="91440" bIns="45720" rtlCol="0" anchor="ctr"/>
          <a:lstStyle>
            <a:lvl1pPr algn="r">
              <a:defRPr sz="2880">
                <a:solidFill>
                  <a:schemeClr val="accent1"/>
                </a:solidFill>
              </a:defRPr>
            </a:lvl1pPr>
          </a:lstStyle>
          <a:p>
            <a:fld id="{322630F7-6C3C-451E-BF51-93EC28083181}" type="slidenum">
              <a:rPr lang="en-US" smtClean="0"/>
              <a:t>‹#›</a:t>
            </a:fld>
            <a:endParaRPr lang="en-US"/>
          </a:p>
        </p:txBody>
      </p:sp>
    </p:spTree>
    <p:extLst>
      <p:ext uri="{BB962C8B-B14F-4D97-AF65-F5344CB8AC3E}">
        <p14:creationId xmlns:p14="http://schemas.microsoft.com/office/powerpoint/2010/main" val="91714453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1463040" rtl="0" eaLnBrk="1" latinLnBrk="0" hangingPunct="1">
        <a:spcBef>
          <a:spcPct val="0"/>
        </a:spcBef>
        <a:buNone/>
        <a:defRPr sz="115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97280" indent="-1097280" algn="l" defTabSz="1463040" rtl="0" eaLnBrk="1" latinLnBrk="0" hangingPunct="1">
        <a:spcBef>
          <a:spcPts val="32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1pPr>
      <a:lvl2pPr marL="2377440" indent="-914400" algn="l" defTabSz="1463040" rtl="0" eaLnBrk="1" latinLnBrk="0" hangingPunct="1">
        <a:spcBef>
          <a:spcPts val="3200"/>
        </a:spcBef>
        <a:spcAft>
          <a:spcPts val="0"/>
        </a:spcAft>
        <a:buClr>
          <a:schemeClr val="accent1"/>
        </a:buClr>
        <a:buSzPct val="80000"/>
        <a:buFont typeface="Wingdings 3" charset="2"/>
        <a:buChar char=""/>
        <a:defRPr sz="5120" kern="1200">
          <a:solidFill>
            <a:schemeClr val="tx1">
              <a:lumMod val="75000"/>
              <a:lumOff val="25000"/>
            </a:schemeClr>
          </a:solidFill>
          <a:latin typeface="+mn-lt"/>
          <a:ea typeface="+mn-ea"/>
          <a:cs typeface="+mn-cs"/>
        </a:defRPr>
      </a:lvl2pPr>
      <a:lvl3pPr marL="3657600" indent="-731520" algn="l" defTabSz="1463040" rtl="0" eaLnBrk="1" latinLnBrk="0" hangingPunct="1">
        <a:spcBef>
          <a:spcPts val="3200"/>
        </a:spcBef>
        <a:spcAft>
          <a:spcPts val="0"/>
        </a:spcAft>
        <a:buClr>
          <a:schemeClr val="accent1"/>
        </a:buClr>
        <a:buSzPct val="80000"/>
        <a:buFont typeface="Wingdings 3" charset="2"/>
        <a:buChar char=""/>
        <a:defRPr sz="4480" kern="1200">
          <a:solidFill>
            <a:schemeClr val="tx1">
              <a:lumMod val="75000"/>
              <a:lumOff val="25000"/>
            </a:schemeClr>
          </a:solidFill>
          <a:latin typeface="+mn-lt"/>
          <a:ea typeface="+mn-ea"/>
          <a:cs typeface="+mn-cs"/>
        </a:defRPr>
      </a:lvl3pPr>
      <a:lvl4pPr marL="5120640" indent="-731520" algn="l" defTabSz="1463040" rtl="0" eaLnBrk="1" latinLnBrk="0" hangingPunct="1">
        <a:spcBef>
          <a:spcPts val="3200"/>
        </a:spcBef>
        <a:spcAft>
          <a:spcPts val="0"/>
        </a:spcAft>
        <a:buClr>
          <a:schemeClr val="accent1"/>
        </a:buClr>
        <a:buSzPct val="80000"/>
        <a:buFont typeface="Wingdings 3" charset="2"/>
        <a:buChar char=""/>
        <a:defRPr sz="3840" kern="1200">
          <a:solidFill>
            <a:schemeClr val="tx1">
              <a:lumMod val="75000"/>
              <a:lumOff val="25000"/>
            </a:schemeClr>
          </a:solidFill>
          <a:latin typeface="+mn-lt"/>
          <a:ea typeface="+mn-ea"/>
          <a:cs typeface="+mn-cs"/>
        </a:defRPr>
      </a:lvl4pPr>
      <a:lvl5pPr marL="6583680" indent="-731520" algn="l" defTabSz="1463040" rtl="0" eaLnBrk="1" latinLnBrk="0" hangingPunct="1">
        <a:spcBef>
          <a:spcPts val="3200"/>
        </a:spcBef>
        <a:spcAft>
          <a:spcPts val="0"/>
        </a:spcAft>
        <a:buClr>
          <a:schemeClr val="accent1"/>
        </a:buClr>
        <a:buSzPct val="80000"/>
        <a:buFont typeface="Wingdings 3" charset="2"/>
        <a:buChar char=""/>
        <a:defRPr sz="3840" kern="1200">
          <a:solidFill>
            <a:schemeClr val="tx1">
              <a:lumMod val="75000"/>
              <a:lumOff val="25000"/>
            </a:schemeClr>
          </a:solidFill>
          <a:latin typeface="+mn-lt"/>
          <a:ea typeface="+mn-ea"/>
          <a:cs typeface="+mn-cs"/>
        </a:defRPr>
      </a:lvl5pPr>
      <a:lvl6pPr marL="8046720" indent="-731520" algn="l" defTabSz="1463040" rtl="0" eaLnBrk="1" latinLnBrk="0" hangingPunct="1">
        <a:spcBef>
          <a:spcPts val="3200"/>
        </a:spcBef>
        <a:spcAft>
          <a:spcPts val="0"/>
        </a:spcAft>
        <a:buClr>
          <a:schemeClr val="accent1"/>
        </a:buClr>
        <a:buSzPct val="80000"/>
        <a:buFont typeface="Wingdings 3" charset="2"/>
        <a:buChar char=""/>
        <a:defRPr sz="3840" kern="1200">
          <a:solidFill>
            <a:schemeClr val="tx1">
              <a:lumMod val="75000"/>
              <a:lumOff val="25000"/>
            </a:schemeClr>
          </a:solidFill>
          <a:latin typeface="+mn-lt"/>
          <a:ea typeface="+mn-ea"/>
          <a:cs typeface="+mn-cs"/>
        </a:defRPr>
      </a:lvl6pPr>
      <a:lvl7pPr marL="9509760" indent="-731520" algn="l" defTabSz="1463040" rtl="0" eaLnBrk="1" latinLnBrk="0" hangingPunct="1">
        <a:spcBef>
          <a:spcPts val="3200"/>
        </a:spcBef>
        <a:spcAft>
          <a:spcPts val="0"/>
        </a:spcAft>
        <a:buClr>
          <a:schemeClr val="accent1"/>
        </a:buClr>
        <a:buSzPct val="80000"/>
        <a:buFont typeface="Wingdings 3" charset="2"/>
        <a:buChar char=""/>
        <a:defRPr sz="3840" kern="1200">
          <a:solidFill>
            <a:schemeClr val="tx1">
              <a:lumMod val="75000"/>
              <a:lumOff val="25000"/>
            </a:schemeClr>
          </a:solidFill>
          <a:latin typeface="+mn-lt"/>
          <a:ea typeface="+mn-ea"/>
          <a:cs typeface="+mn-cs"/>
        </a:defRPr>
      </a:lvl7pPr>
      <a:lvl8pPr marL="10972800" indent="-731520" algn="l" defTabSz="1463040" rtl="0" eaLnBrk="1" latinLnBrk="0" hangingPunct="1">
        <a:spcBef>
          <a:spcPts val="3200"/>
        </a:spcBef>
        <a:spcAft>
          <a:spcPts val="0"/>
        </a:spcAft>
        <a:buClr>
          <a:schemeClr val="accent1"/>
        </a:buClr>
        <a:buSzPct val="80000"/>
        <a:buFont typeface="Wingdings 3" charset="2"/>
        <a:buChar char=""/>
        <a:defRPr sz="3840" kern="1200">
          <a:solidFill>
            <a:schemeClr val="tx1">
              <a:lumMod val="75000"/>
              <a:lumOff val="25000"/>
            </a:schemeClr>
          </a:solidFill>
          <a:latin typeface="+mn-lt"/>
          <a:ea typeface="+mn-ea"/>
          <a:cs typeface="+mn-cs"/>
        </a:defRPr>
      </a:lvl8pPr>
      <a:lvl9pPr marL="12435840" indent="-731520" algn="l" defTabSz="1463040" rtl="0" eaLnBrk="1" latinLnBrk="0" hangingPunct="1">
        <a:spcBef>
          <a:spcPts val="3200"/>
        </a:spcBef>
        <a:spcAft>
          <a:spcPts val="0"/>
        </a:spcAft>
        <a:buClr>
          <a:schemeClr val="accent1"/>
        </a:buClr>
        <a:buSzPct val="80000"/>
        <a:buFont typeface="Wingdings 3" charset="2"/>
        <a:buChar char=""/>
        <a:defRPr sz="3840" kern="1200">
          <a:solidFill>
            <a:schemeClr val="tx1">
              <a:lumMod val="75000"/>
              <a:lumOff val="25000"/>
            </a:schemeClr>
          </a:solidFill>
          <a:latin typeface="+mn-lt"/>
          <a:ea typeface="+mn-ea"/>
          <a:cs typeface="+mn-cs"/>
        </a:defRPr>
      </a:lvl9pPr>
    </p:bodyStyle>
    <p:otherStyle>
      <a:defPPr>
        <a:defRPr lang="en-US"/>
      </a:defPPr>
      <a:lvl1pPr marL="0" algn="l" defTabSz="1463040" rtl="0" eaLnBrk="1" latinLnBrk="0" hangingPunct="1">
        <a:defRPr sz="5760" kern="1200">
          <a:solidFill>
            <a:schemeClr val="tx1"/>
          </a:solidFill>
          <a:latin typeface="+mn-lt"/>
          <a:ea typeface="+mn-ea"/>
          <a:cs typeface="+mn-cs"/>
        </a:defRPr>
      </a:lvl1pPr>
      <a:lvl2pPr marL="1463040" algn="l" defTabSz="1463040" rtl="0" eaLnBrk="1" latinLnBrk="0" hangingPunct="1">
        <a:defRPr sz="5760" kern="1200">
          <a:solidFill>
            <a:schemeClr val="tx1"/>
          </a:solidFill>
          <a:latin typeface="+mn-lt"/>
          <a:ea typeface="+mn-ea"/>
          <a:cs typeface="+mn-cs"/>
        </a:defRPr>
      </a:lvl2pPr>
      <a:lvl3pPr marL="2926080" algn="l" defTabSz="1463040" rtl="0" eaLnBrk="1" latinLnBrk="0" hangingPunct="1">
        <a:defRPr sz="5760" kern="1200">
          <a:solidFill>
            <a:schemeClr val="tx1"/>
          </a:solidFill>
          <a:latin typeface="+mn-lt"/>
          <a:ea typeface="+mn-ea"/>
          <a:cs typeface="+mn-cs"/>
        </a:defRPr>
      </a:lvl3pPr>
      <a:lvl4pPr marL="4389120" algn="l" defTabSz="1463040" rtl="0" eaLnBrk="1" latinLnBrk="0" hangingPunct="1">
        <a:defRPr sz="5760" kern="1200">
          <a:solidFill>
            <a:schemeClr val="tx1"/>
          </a:solidFill>
          <a:latin typeface="+mn-lt"/>
          <a:ea typeface="+mn-ea"/>
          <a:cs typeface="+mn-cs"/>
        </a:defRPr>
      </a:lvl4pPr>
      <a:lvl5pPr marL="5852160" algn="l" defTabSz="1463040" rtl="0" eaLnBrk="1" latinLnBrk="0" hangingPunct="1">
        <a:defRPr sz="5760" kern="1200">
          <a:solidFill>
            <a:schemeClr val="tx1"/>
          </a:solidFill>
          <a:latin typeface="+mn-lt"/>
          <a:ea typeface="+mn-ea"/>
          <a:cs typeface="+mn-cs"/>
        </a:defRPr>
      </a:lvl5pPr>
      <a:lvl6pPr marL="7315200" algn="l" defTabSz="1463040" rtl="0" eaLnBrk="1" latinLnBrk="0" hangingPunct="1">
        <a:defRPr sz="5760" kern="1200">
          <a:solidFill>
            <a:schemeClr val="tx1"/>
          </a:solidFill>
          <a:latin typeface="+mn-lt"/>
          <a:ea typeface="+mn-ea"/>
          <a:cs typeface="+mn-cs"/>
        </a:defRPr>
      </a:lvl6pPr>
      <a:lvl7pPr marL="8778240" algn="l" defTabSz="1463040" rtl="0" eaLnBrk="1" latinLnBrk="0" hangingPunct="1">
        <a:defRPr sz="5760" kern="1200">
          <a:solidFill>
            <a:schemeClr val="tx1"/>
          </a:solidFill>
          <a:latin typeface="+mn-lt"/>
          <a:ea typeface="+mn-ea"/>
          <a:cs typeface="+mn-cs"/>
        </a:defRPr>
      </a:lvl7pPr>
      <a:lvl8pPr marL="10241280" algn="l" defTabSz="1463040" rtl="0" eaLnBrk="1" latinLnBrk="0" hangingPunct="1">
        <a:defRPr sz="5760" kern="1200">
          <a:solidFill>
            <a:schemeClr val="tx1"/>
          </a:solidFill>
          <a:latin typeface="+mn-lt"/>
          <a:ea typeface="+mn-ea"/>
          <a:cs typeface="+mn-cs"/>
        </a:defRPr>
      </a:lvl8pPr>
      <a:lvl9pPr marL="11704320" algn="l" defTabSz="146304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g"/><Relationship Id="rId7"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F4B9CCF-02DB-4908-B78B-F078EC7D86C0}"/>
              </a:ext>
            </a:extLst>
          </p:cNvPr>
          <p:cNvSpPr/>
          <p:nvPr/>
        </p:nvSpPr>
        <p:spPr>
          <a:xfrm>
            <a:off x="1" y="4015"/>
            <a:ext cx="32918400" cy="2751462"/>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696E0A7-15B2-4A8A-A806-7D601CD74C4B}"/>
              </a:ext>
            </a:extLst>
          </p:cNvPr>
          <p:cNvSpPr/>
          <p:nvPr/>
        </p:nvSpPr>
        <p:spPr>
          <a:xfrm>
            <a:off x="2743201" y="28639"/>
            <a:ext cx="14818899" cy="1569660"/>
          </a:xfrm>
          <a:prstGeom prst="rect">
            <a:avLst/>
          </a:prstGeom>
          <a:noFill/>
        </p:spPr>
        <p:txBody>
          <a:bodyPr wrap="square" lIns="91440" tIns="45720" rIns="91440" bIns="45720">
            <a:spAutoFit/>
          </a:bodyPr>
          <a:lstStyle/>
          <a:p>
            <a:r>
              <a:rPr lang="en-US" sz="9600" b="1"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An Extra Set of Eyes</a:t>
            </a:r>
          </a:p>
        </p:txBody>
      </p:sp>
      <p:sp>
        <p:nvSpPr>
          <p:cNvPr id="14" name="Rectangle 13">
            <a:extLst>
              <a:ext uri="{FF2B5EF4-FFF2-40B4-BE49-F238E27FC236}">
                <a16:creationId xmlns:a16="http://schemas.microsoft.com/office/drawing/2014/main" id="{388E6FA9-C037-4320-84A6-1E7EBBEDB58B}"/>
              </a:ext>
            </a:extLst>
          </p:cNvPr>
          <p:cNvSpPr/>
          <p:nvPr/>
        </p:nvSpPr>
        <p:spPr>
          <a:xfrm>
            <a:off x="2707257" y="1420789"/>
            <a:ext cx="16219910" cy="523220"/>
          </a:xfrm>
          <a:prstGeom prst="rect">
            <a:avLst/>
          </a:prstGeom>
          <a:noFill/>
        </p:spPr>
        <p:txBody>
          <a:bodyPr wrap="square" lIns="91440" tIns="45720" rIns="91440" bIns="45720">
            <a:spAutoFit/>
          </a:bodyPr>
          <a:lstStyle/>
          <a:p>
            <a:r>
              <a:rPr lang="en-US" sz="2800" b="1"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Using Supervised Feature Learning to Identify Weapons on Mass Transit Platforms.</a:t>
            </a:r>
          </a:p>
        </p:txBody>
      </p:sp>
      <p:sp>
        <p:nvSpPr>
          <p:cNvPr id="15" name="Arrow: Pentagon 14">
            <a:extLst>
              <a:ext uri="{FF2B5EF4-FFF2-40B4-BE49-F238E27FC236}">
                <a16:creationId xmlns:a16="http://schemas.microsoft.com/office/drawing/2014/main" id="{7864271F-A12E-4B4A-B95D-D5FEE8F564DD}"/>
              </a:ext>
            </a:extLst>
          </p:cNvPr>
          <p:cNvSpPr/>
          <p:nvPr/>
        </p:nvSpPr>
        <p:spPr>
          <a:xfrm rot="5400000">
            <a:off x="28029928" y="586001"/>
            <a:ext cx="4774483" cy="3523543"/>
          </a:xfrm>
          <a:prstGeom prst="homePlate">
            <a:avLst>
              <a:gd name="adj" fmla="val 56869"/>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icture containing food, drawing&#10;&#10;Description automatically generated">
            <a:extLst>
              <a:ext uri="{FF2B5EF4-FFF2-40B4-BE49-F238E27FC236}">
                <a16:creationId xmlns:a16="http://schemas.microsoft.com/office/drawing/2014/main" id="{4E4B84A1-63FF-4AFB-8478-AD0814AE9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6424" y="1714"/>
            <a:ext cx="3131473" cy="2899814"/>
          </a:xfrm>
          <a:prstGeom prst="rect">
            <a:avLst/>
          </a:prstGeom>
        </p:spPr>
      </p:pic>
      <p:sp>
        <p:nvSpPr>
          <p:cNvPr id="18" name="Rectangle 17">
            <a:extLst>
              <a:ext uri="{FF2B5EF4-FFF2-40B4-BE49-F238E27FC236}">
                <a16:creationId xmlns:a16="http://schemas.microsoft.com/office/drawing/2014/main" id="{665CE256-F56F-4F9B-A39A-63C12FF32F99}"/>
              </a:ext>
            </a:extLst>
          </p:cNvPr>
          <p:cNvSpPr/>
          <p:nvPr/>
        </p:nvSpPr>
        <p:spPr>
          <a:xfrm>
            <a:off x="2779143" y="1944009"/>
            <a:ext cx="2619306" cy="523220"/>
          </a:xfrm>
          <a:prstGeom prst="rect">
            <a:avLst/>
          </a:prstGeom>
          <a:noFill/>
        </p:spPr>
        <p:txBody>
          <a:bodyPr wrap="square" lIns="91440" tIns="45720" rIns="91440" bIns="45720">
            <a:spAutoFit/>
          </a:bodyPr>
          <a:lstStyle/>
          <a:p>
            <a:r>
              <a:rPr lang="en-US" sz="2800"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Paul</a:t>
            </a:r>
            <a:r>
              <a:rPr lang="en-US" sz="2400"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800"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Brenkus</a:t>
            </a:r>
            <a:endParaRPr lang="en-US" sz="2400"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FEE6303A-BD1B-465D-99C6-1FF3C0C12BBC}"/>
              </a:ext>
            </a:extLst>
          </p:cNvPr>
          <p:cNvGrpSpPr/>
          <p:nvPr/>
        </p:nvGrpSpPr>
        <p:grpSpPr>
          <a:xfrm>
            <a:off x="276881" y="2923417"/>
            <a:ext cx="5121567" cy="632041"/>
            <a:chOff x="633275" y="3041374"/>
            <a:chExt cx="4932638" cy="616227"/>
          </a:xfrm>
          <a:solidFill>
            <a:schemeClr val="accent4">
              <a:lumMod val="60000"/>
              <a:lumOff val="40000"/>
            </a:schemeClr>
          </a:solidFill>
        </p:grpSpPr>
        <p:sp>
          <p:nvSpPr>
            <p:cNvPr id="19" name="Rectangle: Rounded Corners 18">
              <a:extLst>
                <a:ext uri="{FF2B5EF4-FFF2-40B4-BE49-F238E27FC236}">
                  <a16:creationId xmlns:a16="http://schemas.microsoft.com/office/drawing/2014/main" id="{3B621D46-D53E-40E5-B853-588FF165EBF1}"/>
                </a:ext>
              </a:extLst>
            </p:cNvPr>
            <p:cNvSpPr/>
            <p:nvPr/>
          </p:nvSpPr>
          <p:spPr>
            <a:xfrm>
              <a:off x="633275" y="3041374"/>
              <a:ext cx="4932638" cy="616227"/>
            </a:xfrm>
            <a:prstGeom prst="roundRect">
              <a:avLst/>
            </a:prstGeom>
            <a:grp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20" name="TextBox 19">
              <a:extLst>
                <a:ext uri="{FF2B5EF4-FFF2-40B4-BE49-F238E27FC236}">
                  <a16:creationId xmlns:a16="http://schemas.microsoft.com/office/drawing/2014/main" id="{4985FD3E-A0FB-4BDB-9BBA-A5B76478465B}"/>
                </a:ext>
              </a:extLst>
            </p:cNvPr>
            <p:cNvSpPr txBox="1"/>
            <p:nvPr/>
          </p:nvSpPr>
          <p:spPr>
            <a:xfrm>
              <a:off x="2341808" y="3101123"/>
              <a:ext cx="1521570" cy="523220"/>
            </a:xfrm>
            <a:prstGeom prst="rect">
              <a:avLst/>
            </a:prstGeom>
            <a:grpFill/>
          </p:spPr>
          <p:txBody>
            <a:bodyPr wrap="none" rtlCol="0">
              <a:spAutoFit/>
            </a:bodyPr>
            <a:lstStyle/>
            <a:p>
              <a:r>
                <a:rPr lang="en-US" sz="2800" b="1" dirty="0">
                  <a:solidFill>
                    <a:schemeClr val="accent6">
                      <a:lumMod val="50000"/>
                    </a:schemeClr>
                  </a:solidFill>
                  <a:latin typeface="Times New Roman" panose="02020603050405020304" pitchFamily="18" charset="0"/>
                  <a:cs typeface="Times New Roman" panose="02020603050405020304" pitchFamily="18" charset="0"/>
                </a:rPr>
                <a:t>Abstract</a:t>
              </a:r>
            </a:p>
          </p:txBody>
        </p:sp>
      </p:grpSp>
      <p:sp>
        <p:nvSpPr>
          <p:cNvPr id="21" name="TextBox 20">
            <a:extLst>
              <a:ext uri="{FF2B5EF4-FFF2-40B4-BE49-F238E27FC236}">
                <a16:creationId xmlns:a16="http://schemas.microsoft.com/office/drawing/2014/main" id="{EF4A315E-A016-4B71-99E8-18D0982D6637}"/>
              </a:ext>
            </a:extLst>
          </p:cNvPr>
          <p:cNvSpPr txBox="1"/>
          <p:nvPr/>
        </p:nvSpPr>
        <p:spPr>
          <a:xfrm>
            <a:off x="276881" y="3744966"/>
            <a:ext cx="5121567" cy="6598622"/>
          </a:xfrm>
          <a:prstGeom prst="roundRect">
            <a:avLst/>
          </a:prstGeom>
          <a:noFill/>
          <a:ln w="28575">
            <a:solidFill>
              <a:schemeClr val="accent6">
                <a:lumMod val="50000"/>
              </a:schemeClr>
            </a:solidFill>
          </a:ln>
        </p:spPr>
        <p:txBody>
          <a:bodyPr wrap="square" rtlCol="0">
            <a:spAutoFit/>
          </a:bodyPr>
          <a:lstStyle/>
          <a:p>
            <a:r>
              <a:rPr lang="en-US" sz="2800" dirty="0">
                <a:latin typeface="Times New Roman" panose="02020603050405020304" pitchFamily="18" charset="0"/>
                <a:cs typeface="Times New Roman" panose="02020603050405020304" pitchFamily="18" charset="0"/>
              </a:rPr>
              <a:t>With continued research in machine learning practices, the use of complex supervised feature learning techniques provides a user the ability to solve more intricate problems. Using a supervised learning model, in this scenario, will give the user the ability to accurately identify possible weapons (i.e. handguns, knives) within carry-on luggage or handheld bags during mass transit operations.</a:t>
            </a:r>
          </a:p>
        </p:txBody>
      </p:sp>
      <p:grpSp>
        <p:nvGrpSpPr>
          <p:cNvPr id="23" name="Group 22">
            <a:extLst>
              <a:ext uri="{FF2B5EF4-FFF2-40B4-BE49-F238E27FC236}">
                <a16:creationId xmlns:a16="http://schemas.microsoft.com/office/drawing/2014/main" id="{89E36D0C-A6B3-4B92-83D2-1972E4561A19}"/>
              </a:ext>
            </a:extLst>
          </p:cNvPr>
          <p:cNvGrpSpPr/>
          <p:nvPr/>
        </p:nvGrpSpPr>
        <p:grpSpPr>
          <a:xfrm>
            <a:off x="11821814" y="2939231"/>
            <a:ext cx="4932638" cy="616227"/>
            <a:chOff x="130472" y="4810539"/>
            <a:chExt cx="4932638" cy="616227"/>
          </a:xfrm>
          <a:solidFill>
            <a:schemeClr val="accent4">
              <a:lumMod val="60000"/>
              <a:lumOff val="40000"/>
            </a:schemeClr>
          </a:solidFill>
        </p:grpSpPr>
        <p:sp>
          <p:nvSpPr>
            <p:cNvPr id="24" name="Rectangle: Rounded Corners 23">
              <a:extLst>
                <a:ext uri="{FF2B5EF4-FFF2-40B4-BE49-F238E27FC236}">
                  <a16:creationId xmlns:a16="http://schemas.microsoft.com/office/drawing/2014/main" id="{946BC708-BC9A-4723-9286-C7C08A6499E0}"/>
                </a:ext>
              </a:extLst>
            </p:cNvPr>
            <p:cNvSpPr/>
            <p:nvPr/>
          </p:nvSpPr>
          <p:spPr>
            <a:xfrm>
              <a:off x="130472" y="4810539"/>
              <a:ext cx="4932638" cy="616227"/>
            </a:xfrm>
            <a:prstGeom prst="roundRect">
              <a:avLst/>
            </a:prstGeom>
            <a:grp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25" name="TextBox 24">
              <a:extLst>
                <a:ext uri="{FF2B5EF4-FFF2-40B4-BE49-F238E27FC236}">
                  <a16:creationId xmlns:a16="http://schemas.microsoft.com/office/drawing/2014/main" id="{A8D183CC-1A51-4577-B7AE-EE782F911C94}"/>
                </a:ext>
              </a:extLst>
            </p:cNvPr>
            <p:cNvSpPr txBox="1"/>
            <p:nvPr/>
          </p:nvSpPr>
          <p:spPr>
            <a:xfrm>
              <a:off x="1946613" y="4841991"/>
              <a:ext cx="1300356" cy="523220"/>
            </a:xfrm>
            <a:prstGeom prst="rect">
              <a:avLst/>
            </a:prstGeom>
            <a:grpFill/>
          </p:spPr>
          <p:txBody>
            <a:bodyPr wrap="none" rtlCol="0">
              <a:spAutoFit/>
            </a:bodyPr>
            <a:lstStyle/>
            <a:p>
              <a:r>
                <a:rPr lang="en-US" sz="2800" b="1" dirty="0">
                  <a:solidFill>
                    <a:schemeClr val="accent6">
                      <a:lumMod val="50000"/>
                    </a:schemeClr>
                  </a:solidFill>
                  <a:latin typeface="Times New Roman" panose="02020603050405020304" pitchFamily="18" charset="0"/>
                  <a:cs typeface="Times New Roman" panose="02020603050405020304" pitchFamily="18" charset="0"/>
                </a:rPr>
                <a:t>Models</a:t>
              </a:r>
            </a:p>
          </p:txBody>
        </p:sp>
      </p:grpSp>
      <p:sp>
        <p:nvSpPr>
          <p:cNvPr id="27" name="TextBox 26">
            <a:extLst>
              <a:ext uri="{FF2B5EF4-FFF2-40B4-BE49-F238E27FC236}">
                <a16:creationId xmlns:a16="http://schemas.microsoft.com/office/drawing/2014/main" id="{FB9C705E-F4A9-406D-9AB8-5AB4BCFE1750}"/>
              </a:ext>
            </a:extLst>
          </p:cNvPr>
          <p:cNvSpPr txBox="1"/>
          <p:nvPr/>
        </p:nvSpPr>
        <p:spPr>
          <a:xfrm>
            <a:off x="5727257" y="3707598"/>
            <a:ext cx="5768959" cy="17387173"/>
          </a:xfrm>
          <a:prstGeom prst="roundRect">
            <a:avLst/>
          </a:prstGeom>
          <a:noFill/>
          <a:ln w="28575">
            <a:solidFill>
              <a:schemeClr val="accent6">
                <a:lumMod val="50000"/>
              </a:schemeClr>
            </a:solidFill>
          </a:ln>
        </p:spPr>
        <p:txBody>
          <a:bodyPr wrap="square" rtlCol="0">
            <a:spAutoFit/>
          </a:bodyPr>
          <a:lstStyle/>
          <a:p>
            <a:r>
              <a:rPr lang="en-US" sz="2800" dirty="0">
                <a:latin typeface="Times New Roman" panose="02020603050405020304" pitchFamily="18" charset="0"/>
                <a:cs typeface="Times New Roman" panose="02020603050405020304" pitchFamily="18" charset="0"/>
              </a:rPr>
              <a:t>When you put your bags through a scanner before boarding a plane, what is happening? How do they see what is in your bag and how do they know when you have something that isn’t supposed to be there? Or what if they miss the object that isn’t supposed to be there? In this application, I look to take that edge off the everyday passenger who boards a plane, train, or other mass mode of transportation. We pay for the ticket with a sense that we will be safe when transiting from point A to point B. But with a past where objects pass through inspections, without consultation, begs the questions of, how much does the naked eye miss? Using convolution neural networks in real time, I look to add an aid tool to security in mass transit centers in order to better identify weapons. I will be using a dataset containing 40 images of knives, handguns, luggage with contraband, and other assortments of weapons to increase the accuracy of this model. This instrument will be set in real time as bags of different sizes and shapes will be scanned. The model will theoretically display a label and accuracy for which an item in a bag will could be a weapon. For testing purposes, if the model returns an accuracy rate of 25%, the need for further inspection may be needed for that bag.</a:t>
            </a:r>
          </a:p>
        </p:txBody>
      </p:sp>
      <p:grpSp>
        <p:nvGrpSpPr>
          <p:cNvPr id="28" name="Group 27">
            <a:extLst>
              <a:ext uri="{FF2B5EF4-FFF2-40B4-BE49-F238E27FC236}">
                <a16:creationId xmlns:a16="http://schemas.microsoft.com/office/drawing/2014/main" id="{AFFBBA77-E5F4-4F14-8677-5F7B15E49AAE}"/>
              </a:ext>
            </a:extLst>
          </p:cNvPr>
          <p:cNvGrpSpPr/>
          <p:nvPr/>
        </p:nvGrpSpPr>
        <p:grpSpPr>
          <a:xfrm>
            <a:off x="356715" y="10630806"/>
            <a:ext cx="4932638" cy="616227"/>
            <a:chOff x="130472" y="4810539"/>
            <a:chExt cx="4932638" cy="616227"/>
          </a:xfrm>
        </p:grpSpPr>
        <p:sp>
          <p:nvSpPr>
            <p:cNvPr id="29" name="Rectangle: Rounded Corners 28">
              <a:extLst>
                <a:ext uri="{FF2B5EF4-FFF2-40B4-BE49-F238E27FC236}">
                  <a16:creationId xmlns:a16="http://schemas.microsoft.com/office/drawing/2014/main" id="{3854DCCB-9858-4EE9-B919-69380BD6E60C}"/>
                </a:ext>
              </a:extLst>
            </p:cNvPr>
            <p:cNvSpPr/>
            <p:nvPr/>
          </p:nvSpPr>
          <p:spPr>
            <a:xfrm>
              <a:off x="130472" y="4810539"/>
              <a:ext cx="4932638" cy="616227"/>
            </a:xfrm>
            <a:prstGeom prst="roundRect">
              <a:avLst/>
            </a:prstGeom>
            <a:solidFill>
              <a:schemeClr val="accent4">
                <a:lumMod val="60000"/>
                <a:lumOff val="4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30" name="TextBox 29">
              <a:extLst>
                <a:ext uri="{FF2B5EF4-FFF2-40B4-BE49-F238E27FC236}">
                  <a16:creationId xmlns:a16="http://schemas.microsoft.com/office/drawing/2014/main" id="{1DFB8D5D-F3E6-440E-BC30-FA6C39C8260F}"/>
                </a:ext>
              </a:extLst>
            </p:cNvPr>
            <p:cNvSpPr txBox="1"/>
            <p:nvPr/>
          </p:nvSpPr>
          <p:spPr>
            <a:xfrm>
              <a:off x="1277062" y="4857042"/>
              <a:ext cx="2568332" cy="523220"/>
            </a:xfrm>
            <a:prstGeom prst="rect">
              <a:avLst/>
            </a:prstGeom>
            <a:noFill/>
          </p:spPr>
          <p:txBody>
            <a:bodyPr wrap="none" rtlCol="0">
              <a:spAutoFit/>
            </a:bodyPr>
            <a:lstStyle/>
            <a:p>
              <a:r>
                <a:rPr lang="en-US" sz="2800" b="1" dirty="0">
                  <a:solidFill>
                    <a:schemeClr val="accent6">
                      <a:lumMod val="50000"/>
                    </a:schemeClr>
                  </a:solidFill>
                  <a:latin typeface="Times New Roman" panose="02020603050405020304" pitchFamily="18" charset="0"/>
                  <a:cs typeface="Times New Roman" panose="02020603050405020304" pitchFamily="18" charset="0"/>
                </a:rPr>
                <a:t>Data Collection</a:t>
              </a:r>
            </a:p>
          </p:txBody>
        </p:sp>
      </p:grpSp>
      <p:sp>
        <p:nvSpPr>
          <p:cNvPr id="31" name="TextBox 30">
            <a:extLst>
              <a:ext uri="{FF2B5EF4-FFF2-40B4-BE49-F238E27FC236}">
                <a16:creationId xmlns:a16="http://schemas.microsoft.com/office/drawing/2014/main" id="{41C09B18-F299-4E35-AB98-2621DF8FAC43}"/>
              </a:ext>
            </a:extLst>
          </p:cNvPr>
          <p:cNvSpPr txBox="1"/>
          <p:nvPr/>
        </p:nvSpPr>
        <p:spPr>
          <a:xfrm>
            <a:off x="394057" y="12860993"/>
            <a:ext cx="4932638" cy="8433971"/>
          </a:xfrm>
          <a:prstGeom prst="roundRect">
            <a:avLst/>
          </a:prstGeom>
          <a:noFill/>
          <a:ln w="28575">
            <a:solidFill>
              <a:schemeClr val="accent6">
                <a:lumMod val="50000"/>
              </a:schemeClr>
            </a:solidFill>
          </a:ln>
        </p:spPr>
        <p:txBody>
          <a:bodyPr wrap="square" rtlCol="0">
            <a:spAutoFit/>
          </a:bodyPr>
          <a:lstStyle/>
          <a:p>
            <a:r>
              <a:rPr lang="en-US" sz="2800" dirty="0"/>
              <a:t>One main dataset:</a:t>
            </a:r>
          </a:p>
          <a:p>
            <a:endParaRPr lang="en-US" sz="2800" dirty="0"/>
          </a:p>
          <a:p>
            <a:pPr marL="742950" lvl="1" indent="-285750">
              <a:buFont typeface="Arial" panose="020B0604020202020204" pitchFamily="34" charset="0"/>
              <a:buChar char="•"/>
            </a:pPr>
            <a:r>
              <a:rPr lang="en-US" sz="2800" dirty="0"/>
              <a:t>In the dataset there are 40 still images of luggage that contain some type of weapon whether it be a gun, knife, or contraband to make a weapon. </a:t>
            </a:r>
          </a:p>
          <a:p>
            <a:pPr marL="742950" lvl="1" indent="-285750">
              <a:buFont typeface="Arial" panose="020B0604020202020204" pitchFamily="34" charset="0"/>
              <a:buChar char="•"/>
            </a:pPr>
            <a:r>
              <a:rPr lang="en-US" sz="2800" dirty="0"/>
              <a:t>This data was taken from x-ray still images of security measures that were preformed on individual’s luggage/baggage before getting on a form of mass transit.</a:t>
            </a:r>
          </a:p>
          <a:p>
            <a:pPr marL="742950" lvl="1" indent="-28575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p:txBody>
      </p:sp>
      <p:grpSp>
        <p:nvGrpSpPr>
          <p:cNvPr id="32" name="Group 31">
            <a:extLst>
              <a:ext uri="{FF2B5EF4-FFF2-40B4-BE49-F238E27FC236}">
                <a16:creationId xmlns:a16="http://schemas.microsoft.com/office/drawing/2014/main" id="{AFBF4874-56D0-4344-A203-2B75A7A9FB81}"/>
              </a:ext>
            </a:extLst>
          </p:cNvPr>
          <p:cNvGrpSpPr/>
          <p:nvPr/>
        </p:nvGrpSpPr>
        <p:grpSpPr>
          <a:xfrm>
            <a:off x="5727258" y="2939231"/>
            <a:ext cx="5768958" cy="582115"/>
            <a:chOff x="130472" y="4810539"/>
            <a:chExt cx="4932638" cy="616227"/>
          </a:xfrm>
          <a:solidFill>
            <a:schemeClr val="accent4">
              <a:lumMod val="60000"/>
              <a:lumOff val="40000"/>
            </a:schemeClr>
          </a:solidFill>
        </p:grpSpPr>
        <p:sp>
          <p:nvSpPr>
            <p:cNvPr id="33" name="Rectangle: Rounded Corners 32">
              <a:extLst>
                <a:ext uri="{FF2B5EF4-FFF2-40B4-BE49-F238E27FC236}">
                  <a16:creationId xmlns:a16="http://schemas.microsoft.com/office/drawing/2014/main" id="{05EF5D2F-C3F9-452F-B98B-61D9FBF91028}"/>
                </a:ext>
              </a:extLst>
            </p:cNvPr>
            <p:cNvSpPr/>
            <p:nvPr/>
          </p:nvSpPr>
          <p:spPr>
            <a:xfrm>
              <a:off x="130472" y="4810539"/>
              <a:ext cx="4932638" cy="616227"/>
            </a:xfrm>
            <a:prstGeom prst="roundRect">
              <a:avLst/>
            </a:prstGeom>
            <a:grp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34" name="TextBox 33">
              <a:extLst>
                <a:ext uri="{FF2B5EF4-FFF2-40B4-BE49-F238E27FC236}">
                  <a16:creationId xmlns:a16="http://schemas.microsoft.com/office/drawing/2014/main" id="{73BE187F-AFF2-4C75-B956-4A3497380B3A}"/>
                </a:ext>
              </a:extLst>
            </p:cNvPr>
            <p:cNvSpPr txBox="1"/>
            <p:nvPr/>
          </p:nvSpPr>
          <p:spPr>
            <a:xfrm>
              <a:off x="1297146" y="4857728"/>
              <a:ext cx="2700292" cy="510129"/>
            </a:xfrm>
            <a:prstGeom prst="rect">
              <a:avLst/>
            </a:prstGeom>
            <a:grpFill/>
            <a:ln>
              <a:noFill/>
            </a:ln>
          </p:spPr>
          <p:txBody>
            <a:bodyPr wrap="square" rtlCol="0">
              <a:spAutoFit/>
            </a:bodyPr>
            <a:lstStyle/>
            <a:p>
              <a:r>
                <a:rPr lang="en-US" sz="2800" b="1" dirty="0">
                  <a:solidFill>
                    <a:schemeClr val="accent6">
                      <a:lumMod val="50000"/>
                    </a:schemeClr>
                  </a:solidFill>
                  <a:latin typeface="Times New Roman" panose="02020603050405020304" pitchFamily="18" charset="0"/>
                  <a:cs typeface="Times New Roman" panose="02020603050405020304" pitchFamily="18" charset="0"/>
                </a:rPr>
                <a:t>Problem Statement</a:t>
              </a:r>
            </a:p>
          </p:txBody>
        </p:sp>
      </p:grpSp>
      <p:sp>
        <p:nvSpPr>
          <p:cNvPr id="35" name="TextBox 34">
            <a:extLst>
              <a:ext uri="{FF2B5EF4-FFF2-40B4-BE49-F238E27FC236}">
                <a16:creationId xmlns:a16="http://schemas.microsoft.com/office/drawing/2014/main" id="{695D7AB6-AE60-428F-A2C1-E70CDB66319D}"/>
              </a:ext>
            </a:extLst>
          </p:cNvPr>
          <p:cNvSpPr txBox="1"/>
          <p:nvPr/>
        </p:nvSpPr>
        <p:spPr>
          <a:xfrm>
            <a:off x="11821814" y="3688279"/>
            <a:ext cx="4932638" cy="12563535"/>
          </a:xfrm>
          <a:prstGeom prst="roundRect">
            <a:avLst/>
          </a:prstGeom>
          <a:noFill/>
          <a:ln w="28575">
            <a:solidFill>
              <a:schemeClr val="accent6">
                <a:lumMod val="50000"/>
              </a:schemeClr>
            </a:solidFill>
          </a:ln>
        </p:spPr>
        <p:txBody>
          <a:bodyPr wrap="square" rtlCol="0">
            <a:spAutoFit/>
          </a:bodyPr>
          <a:lstStyle/>
          <a:p>
            <a:r>
              <a:rPr lang="en-US" sz="2600" dirty="0">
                <a:latin typeface="Times New Roman" panose="02020603050405020304" pitchFamily="18" charset="0"/>
                <a:cs typeface="Times New Roman" panose="02020603050405020304" pitchFamily="18" charset="0"/>
              </a:rPr>
              <a:t>In this report I will be using a Convolution Neural Network (CNN), particularly a Faster R-CNN or Region-Based Convolution Neural Network. Object detection helps in pose estimation , vehicle detection, and in this case, weapon identification. In this model, we will see that multiple items within a bag will be detected, outlined, and given a percentage of what the algorithm thinks it may be. The Faster R-CNN extinguishes the use of a selective search algorithm  on your feature map to identify the region proposed and is instead ran through a separate network in order to be predicted. By separating these two parts of your model, the output displays faster than your regular R-CNN and Fast R-CNN. The model performs non-maxima suppression inside the algorithm. The maximal number of detection outputted is 100. Detections are outputted for 600 boxable categories.</a:t>
            </a:r>
          </a:p>
        </p:txBody>
      </p:sp>
      <p:grpSp>
        <p:nvGrpSpPr>
          <p:cNvPr id="38" name="Group 37">
            <a:extLst>
              <a:ext uri="{FF2B5EF4-FFF2-40B4-BE49-F238E27FC236}">
                <a16:creationId xmlns:a16="http://schemas.microsoft.com/office/drawing/2014/main" id="{3A83A5BC-7D98-4064-9702-5DD93E2326DB}"/>
              </a:ext>
            </a:extLst>
          </p:cNvPr>
          <p:cNvGrpSpPr/>
          <p:nvPr/>
        </p:nvGrpSpPr>
        <p:grpSpPr>
          <a:xfrm>
            <a:off x="17080050" y="2905119"/>
            <a:ext cx="11237453" cy="616227"/>
            <a:chOff x="130472" y="4810539"/>
            <a:chExt cx="4932638" cy="616227"/>
          </a:xfrm>
        </p:grpSpPr>
        <p:sp>
          <p:nvSpPr>
            <p:cNvPr id="39" name="Rectangle: Rounded Corners 38">
              <a:extLst>
                <a:ext uri="{FF2B5EF4-FFF2-40B4-BE49-F238E27FC236}">
                  <a16:creationId xmlns:a16="http://schemas.microsoft.com/office/drawing/2014/main" id="{B16A0B7D-AE31-4C5F-8F6D-E66852BAF5F6}"/>
                </a:ext>
              </a:extLst>
            </p:cNvPr>
            <p:cNvSpPr/>
            <p:nvPr/>
          </p:nvSpPr>
          <p:spPr>
            <a:xfrm>
              <a:off x="130472" y="4810539"/>
              <a:ext cx="4932638" cy="616227"/>
            </a:xfrm>
            <a:prstGeom prst="roundRect">
              <a:avLst/>
            </a:prstGeom>
            <a:solidFill>
              <a:schemeClr val="accent4">
                <a:lumMod val="60000"/>
                <a:lumOff val="4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40" name="TextBox 39">
              <a:extLst>
                <a:ext uri="{FF2B5EF4-FFF2-40B4-BE49-F238E27FC236}">
                  <a16:creationId xmlns:a16="http://schemas.microsoft.com/office/drawing/2014/main" id="{E4374B7C-1910-41F4-B260-C022C38EE597}"/>
                </a:ext>
              </a:extLst>
            </p:cNvPr>
            <p:cNvSpPr txBox="1"/>
            <p:nvPr/>
          </p:nvSpPr>
          <p:spPr>
            <a:xfrm>
              <a:off x="1926666" y="4857042"/>
              <a:ext cx="1340250" cy="523220"/>
            </a:xfrm>
            <a:prstGeom prst="rect">
              <a:avLst/>
            </a:prstGeom>
            <a:noFill/>
          </p:spPr>
          <p:txBody>
            <a:bodyPr wrap="square" rtlCol="0">
              <a:spAutoFit/>
            </a:bodyPr>
            <a:lstStyle/>
            <a:p>
              <a:r>
                <a:rPr lang="en-US" sz="2800" b="1" dirty="0">
                  <a:solidFill>
                    <a:schemeClr val="accent6">
                      <a:lumMod val="50000"/>
                    </a:schemeClr>
                  </a:solidFill>
                  <a:latin typeface="Times New Roman" panose="02020603050405020304" pitchFamily="18" charset="0"/>
                  <a:cs typeface="Times New Roman" panose="02020603050405020304" pitchFamily="18" charset="0"/>
                </a:rPr>
                <a:t>Results &amp; Analysis</a:t>
              </a:r>
            </a:p>
          </p:txBody>
        </p:sp>
      </p:grpSp>
      <p:sp>
        <p:nvSpPr>
          <p:cNvPr id="41" name="TextBox 40">
            <a:extLst>
              <a:ext uri="{FF2B5EF4-FFF2-40B4-BE49-F238E27FC236}">
                <a16:creationId xmlns:a16="http://schemas.microsoft.com/office/drawing/2014/main" id="{8F6380A0-B4E0-47AE-ADA3-88CDF73FE691}"/>
              </a:ext>
            </a:extLst>
          </p:cNvPr>
          <p:cNvSpPr txBox="1"/>
          <p:nvPr/>
        </p:nvSpPr>
        <p:spPr>
          <a:xfrm>
            <a:off x="17080049" y="8502899"/>
            <a:ext cx="15282520" cy="3643551"/>
          </a:xfrm>
          <a:prstGeom prst="roundRect">
            <a:avLst/>
          </a:prstGeom>
          <a:noFill/>
          <a:ln w="28575">
            <a:solidFill>
              <a:schemeClr val="accent6">
                <a:lumMod val="50000"/>
              </a:schemeClr>
            </a:solidFill>
          </a:ln>
        </p:spPr>
        <p:txBody>
          <a:bodyPr wrap="square" rtlCol="0">
            <a:spAutoFit/>
          </a:bodyPr>
          <a:lstStyle/>
          <a:p>
            <a:r>
              <a:rPr lang="en-US" sz="2600" dirty="0"/>
              <a:t>I found that this model created a relatively decent results. Given the 40 images, The algorithm was able to detect either a weapon or gun 25.2% of time. It also classified smaller objects such as recoil springs, irregular blades, and smaller contraband as weapons. I also found that the model misclassified things regularly. For example, there is a detection of there being auto parts, aircraft, and land vehicles. This is false as you cannot sneak a plane through a carry-on bag. Using the Faster R-CNN was the best model I felt that I could use for this, but it can also be tweaked on the number of labels it has per photo, limited detection to certain parameters of objects, and also had a larger dataset to base it’s detection off of to minimize mis-labels or errors. </a:t>
            </a:r>
          </a:p>
        </p:txBody>
      </p:sp>
      <p:pic>
        <p:nvPicPr>
          <p:cNvPr id="45" name="Picture 44" descr="A close up of a logo&#10;&#10;Description automatically generated">
            <a:extLst>
              <a:ext uri="{FF2B5EF4-FFF2-40B4-BE49-F238E27FC236}">
                <a16:creationId xmlns:a16="http://schemas.microsoft.com/office/drawing/2014/main" id="{9B3A537F-0109-410C-AFBB-46D8F993ED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81" y="11303493"/>
            <a:ext cx="1554317" cy="1171809"/>
          </a:xfrm>
          <a:prstGeom prst="rect">
            <a:avLst/>
          </a:prstGeom>
        </p:spPr>
      </p:pic>
      <p:pic>
        <p:nvPicPr>
          <p:cNvPr id="47" name="Picture 46" descr="A close up of a knife&#10;&#10;Description automatically generated">
            <a:extLst>
              <a:ext uri="{FF2B5EF4-FFF2-40B4-BE49-F238E27FC236}">
                <a16:creationId xmlns:a16="http://schemas.microsoft.com/office/drawing/2014/main" id="{2C0F08FB-CA52-402C-85E9-C1CB23DD87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7970" y="11550163"/>
            <a:ext cx="1771824" cy="678467"/>
          </a:xfrm>
          <a:prstGeom prst="rect">
            <a:avLst/>
          </a:prstGeom>
        </p:spPr>
      </p:pic>
      <p:pic>
        <p:nvPicPr>
          <p:cNvPr id="49" name="Picture 48" descr="A close up of a sign&#10;&#10;Description automatically generated">
            <a:extLst>
              <a:ext uri="{FF2B5EF4-FFF2-40B4-BE49-F238E27FC236}">
                <a16:creationId xmlns:a16="http://schemas.microsoft.com/office/drawing/2014/main" id="{963D33A0-FFEB-437B-85E3-F588E9525E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2518" y="11303490"/>
            <a:ext cx="983154" cy="1123604"/>
          </a:xfrm>
          <a:prstGeom prst="rect">
            <a:avLst/>
          </a:prstGeom>
        </p:spPr>
      </p:pic>
      <p:sp>
        <p:nvSpPr>
          <p:cNvPr id="50" name="Rectangle 49">
            <a:extLst>
              <a:ext uri="{FF2B5EF4-FFF2-40B4-BE49-F238E27FC236}">
                <a16:creationId xmlns:a16="http://schemas.microsoft.com/office/drawing/2014/main" id="{9A4499E4-8015-4B48-A452-C074E6251D25}"/>
              </a:ext>
            </a:extLst>
          </p:cNvPr>
          <p:cNvSpPr/>
          <p:nvPr/>
        </p:nvSpPr>
        <p:spPr>
          <a:xfrm>
            <a:off x="555831" y="12312731"/>
            <a:ext cx="1275364" cy="461665"/>
          </a:xfrm>
          <a:prstGeom prst="rect">
            <a:avLst/>
          </a:prstGeom>
          <a:noFill/>
        </p:spPr>
        <p:txBody>
          <a:bodyPr wrap="square" lIns="91440" tIns="45720" rIns="91440" bIns="45720">
            <a:spAutoFit/>
          </a:bodyPr>
          <a:lstStyle/>
          <a:p>
            <a:pPr algn="ctr"/>
            <a:r>
              <a:rPr lang="en-US" sz="2400" dirty="0">
                <a:ln w="0"/>
                <a:solidFill>
                  <a:schemeClr val="accent6">
                    <a:lumMod val="50000"/>
                  </a:schemeClr>
                </a:solidFill>
                <a:effectLst>
                  <a:outerShdw blurRad="38100" dist="25400" dir="5400000" algn="ctr" rotWithShape="0">
                    <a:srgbClr val="6E747A">
                      <a:alpha val="43000"/>
                    </a:srgbClr>
                  </a:outerShdw>
                </a:effectLst>
              </a:rPr>
              <a:t>Firearms</a:t>
            </a:r>
          </a:p>
        </p:txBody>
      </p:sp>
      <p:sp>
        <p:nvSpPr>
          <p:cNvPr id="51" name="Rectangle 50">
            <a:extLst>
              <a:ext uri="{FF2B5EF4-FFF2-40B4-BE49-F238E27FC236}">
                <a16:creationId xmlns:a16="http://schemas.microsoft.com/office/drawing/2014/main" id="{C490DF15-1F81-4A5E-AD74-CB8645E4F2AA}"/>
              </a:ext>
            </a:extLst>
          </p:cNvPr>
          <p:cNvSpPr/>
          <p:nvPr/>
        </p:nvSpPr>
        <p:spPr>
          <a:xfrm>
            <a:off x="2484767" y="12312730"/>
            <a:ext cx="983154" cy="461665"/>
          </a:xfrm>
          <a:prstGeom prst="rect">
            <a:avLst/>
          </a:prstGeom>
          <a:noFill/>
        </p:spPr>
        <p:txBody>
          <a:bodyPr wrap="none" lIns="91440" tIns="45720" rIns="91440" bIns="45720">
            <a:spAutoFit/>
          </a:bodyPr>
          <a:lstStyle/>
          <a:p>
            <a:pPr algn="ctr"/>
            <a:r>
              <a:rPr lang="en-US" sz="2400" dirty="0">
                <a:ln w="0"/>
                <a:solidFill>
                  <a:schemeClr val="accent6">
                    <a:lumMod val="50000"/>
                  </a:schemeClr>
                </a:solidFill>
                <a:effectLst>
                  <a:outerShdw blurRad="38100" dist="25400" dir="5400000" algn="ctr" rotWithShape="0">
                    <a:srgbClr val="6E747A">
                      <a:alpha val="43000"/>
                    </a:srgbClr>
                  </a:outerShdw>
                </a:effectLst>
              </a:rPr>
              <a:t>Knives</a:t>
            </a:r>
          </a:p>
        </p:txBody>
      </p:sp>
      <p:sp>
        <p:nvSpPr>
          <p:cNvPr id="52" name="Rectangle 51">
            <a:extLst>
              <a:ext uri="{FF2B5EF4-FFF2-40B4-BE49-F238E27FC236}">
                <a16:creationId xmlns:a16="http://schemas.microsoft.com/office/drawing/2014/main" id="{861A0848-B095-4725-BED6-F5197B792253}"/>
              </a:ext>
            </a:extLst>
          </p:cNvPr>
          <p:cNvSpPr/>
          <p:nvPr/>
        </p:nvSpPr>
        <p:spPr>
          <a:xfrm>
            <a:off x="4121493" y="12312730"/>
            <a:ext cx="1205202" cy="461665"/>
          </a:xfrm>
          <a:prstGeom prst="rect">
            <a:avLst/>
          </a:prstGeom>
          <a:noFill/>
        </p:spPr>
        <p:txBody>
          <a:bodyPr wrap="none" lIns="91440" tIns="45720" rIns="91440" bIns="45720">
            <a:spAutoFit/>
          </a:bodyPr>
          <a:lstStyle/>
          <a:p>
            <a:pPr algn="ctr"/>
            <a:r>
              <a:rPr lang="en-US" sz="2400" dirty="0">
                <a:ln w="0"/>
                <a:solidFill>
                  <a:schemeClr val="accent6">
                    <a:lumMod val="50000"/>
                  </a:schemeClr>
                </a:solidFill>
                <a:effectLst>
                  <a:outerShdw blurRad="38100" dist="25400" dir="5400000" algn="ctr" rotWithShape="0">
                    <a:srgbClr val="6E747A">
                      <a:alpha val="43000"/>
                    </a:srgbClr>
                  </a:outerShdw>
                </a:effectLst>
              </a:rPr>
              <a:t>Luggage</a:t>
            </a:r>
          </a:p>
        </p:txBody>
      </p:sp>
      <p:grpSp>
        <p:nvGrpSpPr>
          <p:cNvPr id="53" name="Group 52">
            <a:extLst>
              <a:ext uri="{FF2B5EF4-FFF2-40B4-BE49-F238E27FC236}">
                <a16:creationId xmlns:a16="http://schemas.microsoft.com/office/drawing/2014/main" id="{FA487202-F146-4869-8EFE-F84055E79452}"/>
              </a:ext>
            </a:extLst>
          </p:cNvPr>
          <p:cNvGrpSpPr/>
          <p:nvPr/>
        </p:nvGrpSpPr>
        <p:grpSpPr>
          <a:xfrm>
            <a:off x="16944990" y="16804389"/>
            <a:ext cx="7545059" cy="719474"/>
            <a:chOff x="130472" y="4810539"/>
            <a:chExt cx="4932638" cy="616227"/>
          </a:xfrm>
        </p:grpSpPr>
        <p:sp>
          <p:nvSpPr>
            <p:cNvPr id="54" name="Rectangle: Rounded Corners 53">
              <a:extLst>
                <a:ext uri="{FF2B5EF4-FFF2-40B4-BE49-F238E27FC236}">
                  <a16:creationId xmlns:a16="http://schemas.microsoft.com/office/drawing/2014/main" id="{4859E766-BEA9-4944-BE5E-CACDE054795E}"/>
                </a:ext>
              </a:extLst>
            </p:cNvPr>
            <p:cNvSpPr/>
            <p:nvPr/>
          </p:nvSpPr>
          <p:spPr>
            <a:xfrm>
              <a:off x="130472" y="4810539"/>
              <a:ext cx="4932638" cy="616227"/>
            </a:xfrm>
            <a:prstGeom prst="roundRect">
              <a:avLst/>
            </a:prstGeom>
            <a:solidFill>
              <a:schemeClr val="accent4">
                <a:lumMod val="60000"/>
                <a:lumOff val="4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55" name="TextBox 54">
              <a:extLst>
                <a:ext uri="{FF2B5EF4-FFF2-40B4-BE49-F238E27FC236}">
                  <a16:creationId xmlns:a16="http://schemas.microsoft.com/office/drawing/2014/main" id="{0160512B-D950-48EE-9CF7-26639022E813}"/>
                </a:ext>
              </a:extLst>
            </p:cNvPr>
            <p:cNvSpPr txBox="1"/>
            <p:nvPr/>
          </p:nvSpPr>
          <p:spPr>
            <a:xfrm>
              <a:off x="1924710" y="4906405"/>
              <a:ext cx="1335231" cy="448136"/>
            </a:xfrm>
            <a:prstGeom prst="rect">
              <a:avLst/>
            </a:prstGeom>
            <a:noFill/>
          </p:spPr>
          <p:txBody>
            <a:bodyPr wrap="square" rtlCol="0">
              <a:spAutoFit/>
            </a:bodyPr>
            <a:lstStyle/>
            <a:p>
              <a:r>
                <a:rPr lang="en-US" sz="2800" b="1" dirty="0">
                  <a:solidFill>
                    <a:schemeClr val="accent6">
                      <a:lumMod val="50000"/>
                    </a:schemeClr>
                  </a:solidFill>
                  <a:latin typeface="Times New Roman" panose="02020603050405020304" pitchFamily="18" charset="0"/>
                  <a:cs typeface="Times New Roman" panose="02020603050405020304" pitchFamily="18" charset="0"/>
                </a:rPr>
                <a:t>References</a:t>
              </a:r>
            </a:p>
          </p:txBody>
        </p:sp>
      </p:grpSp>
      <p:sp>
        <p:nvSpPr>
          <p:cNvPr id="56" name="TextBox 55">
            <a:extLst>
              <a:ext uri="{FF2B5EF4-FFF2-40B4-BE49-F238E27FC236}">
                <a16:creationId xmlns:a16="http://schemas.microsoft.com/office/drawing/2014/main" id="{DB76B513-4A0C-47E2-8E87-BFA9F1E8A82A}"/>
              </a:ext>
            </a:extLst>
          </p:cNvPr>
          <p:cNvSpPr txBox="1"/>
          <p:nvPr/>
        </p:nvSpPr>
        <p:spPr>
          <a:xfrm>
            <a:off x="16932388" y="17666012"/>
            <a:ext cx="7558720" cy="4188381"/>
          </a:xfrm>
          <a:prstGeom prst="roundRect">
            <a:avLst/>
          </a:prstGeom>
          <a:noFill/>
          <a:ln w="28575">
            <a:solidFill>
              <a:schemeClr val="accent6">
                <a:lumMod val="50000"/>
              </a:schemeClr>
            </a:solidFill>
          </a:ln>
        </p:spPr>
        <p:txBody>
          <a:bodyPr wrap="square" rtlCol="0">
            <a:spAutoFit/>
          </a:bodyPr>
          <a:lstStyle/>
          <a:p>
            <a:r>
              <a:rPr lang="es-ES" sz="2400" b="0" i="0" u="none" strike="noStrike" dirty="0">
                <a:effectLst/>
                <a:latin typeface="Times New Roman" panose="02020603050405020304" pitchFamily="18" charset="0"/>
                <a:cs typeface="Times New Roman" panose="02020603050405020304" pitchFamily="18" charset="0"/>
              </a:rPr>
              <a:t>Francisco Pérez Hernández y Alberto Castillo Lamas</a:t>
            </a:r>
          </a:p>
          <a:p>
            <a:r>
              <a:rPr lang="en-US" sz="2400" dirty="0">
                <a:latin typeface="Times New Roman" panose="02020603050405020304" pitchFamily="18" charset="0"/>
                <a:cs typeface="Times New Roman" panose="02020603050405020304" pitchFamily="18" charset="0"/>
              </a:rPr>
              <a:t>https://sci2s.ugr.es/weapons-detection</a:t>
            </a:r>
            <a:endParaRPr lang="es-ES" sz="2400" b="0" i="0" strike="noStrike" dirty="0">
              <a:effectLst/>
              <a:latin typeface="Times New Roman" panose="02020603050405020304" pitchFamily="18" charset="0"/>
              <a:cs typeface="Times New Roman" panose="02020603050405020304" pitchFamily="18" charset="0"/>
            </a:endParaRPr>
          </a:p>
          <a:p>
            <a:endParaRPr lang="es-ES" sz="2400" dirty="0">
              <a:solidFill>
                <a:srgbClr val="21759B"/>
              </a:solidFill>
              <a:latin typeface="Times New Roman" panose="02020603050405020304" pitchFamily="18" charset="0"/>
              <a:cs typeface="Times New Roman" panose="02020603050405020304" pitchFamily="18" charset="0"/>
            </a:endParaRPr>
          </a:p>
          <a:p>
            <a:r>
              <a:rPr lang="en-US" sz="2400" b="0" i="0" strike="noStrike" dirty="0">
                <a:effectLst/>
                <a:latin typeface="Times New Roman" panose="02020603050405020304" pitchFamily="18" charset="0"/>
                <a:cs typeface="Times New Roman" panose="02020603050405020304" pitchFamily="18" charset="0"/>
              </a:rPr>
              <a:t>Rohith Gandhi</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https://towardsdatascience.com/r-cnn-fast-r-cnn-faster-r-cnn-yolo-object-detection-algorithms-36d53571365e</a:t>
            </a:r>
            <a:endParaRPr lang="es-ES" sz="2400" dirty="0">
              <a:latin typeface="Times New Roman" panose="02020603050405020304" pitchFamily="18" charset="0"/>
              <a:cs typeface="Times New Roman" panose="02020603050405020304" pitchFamily="18" charset="0"/>
            </a:endParaRPr>
          </a:p>
          <a:p>
            <a:endParaRPr lang="es-ES" sz="2400" dirty="0">
              <a:solidFill>
                <a:srgbClr val="21759B"/>
              </a:solidFill>
              <a:latin typeface="Times New Roman" panose="02020603050405020304" pitchFamily="18" charset="0"/>
              <a:cs typeface="Times New Roman" panose="02020603050405020304" pitchFamily="18" charset="0"/>
            </a:endParaRPr>
          </a:p>
          <a:p>
            <a:r>
              <a:rPr lang="en-US" sz="2400" i="0" u="none" strike="noStrike" dirty="0">
                <a:effectLst/>
                <a:latin typeface="Times New Roman" panose="02020603050405020304" pitchFamily="18" charset="0"/>
                <a:cs typeface="Times New Roman" panose="02020603050405020304" pitchFamily="18" charset="0"/>
              </a:rPr>
              <a:t>Adrian </a:t>
            </a:r>
            <a:r>
              <a:rPr lang="en-US" sz="2400" i="0" u="none" strike="noStrike" dirty="0" err="1">
                <a:effectLst/>
                <a:latin typeface="Times New Roman" panose="02020603050405020304" pitchFamily="18" charset="0"/>
                <a:cs typeface="Times New Roman" panose="02020603050405020304" pitchFamily="18" charset="0"/>
              </a:rPr>
              <a:t>Rosebrock</a:t>
            </a:r>
            <a:endParaRPr lang="en-US" sz="2400" i="0" u="none" strike="noStrike" dirty="0">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https://www.pyimagesearch.com/2014/11/17/non-maximum-suppression-object-detection-python/</a:t>
            </a:r>
          </a:p>
        </p:txBody>
      </p:sp>
      <p:grpSp>
        <p:nvGrpSpPr>
          <p:cNvPr id="61" name="Group 60">
            <a:extLst>
              <a:ext uri="{FF2B5EF4-FFF2-40B4-BE49-F238E27FC236}">
                <a16:creationId xmlns:a16="http://schemas.microsoft.com/office/drawing/2014/main" id="{05328198-12FC-455A-A90B-2C7C6E73C278}"/>
              </a:ext>
            </a:extLst>
          </p:cNvPr>
          <p:cNvGrpSpPr/>
          <p:nvPr/>
        </p:nvGrpSpPr>
        <p:grpSpPr>
          <a:xfrm>
            <a:off x="17002697" y="12427094"/>
            <a:ext cx="15359871" cy="782279"/>
            <a:chOff x="130472" y="4810539"/>
            <a:chExt cx="4932638" cy="616227"/>
          </a:xfrm>
        </p:grpSpPr>
        <p:sp>
          <p:nvSpPr>
            <p:cNvPr id="62" name="Rectangle: Rounded Corners 61">
              <a:extLst>
                <a:ext uri="{FF2B5EF4-FFF2-40B4-BE49-F238E27FC236}">
                  <a16:creationId xmlns:a16="http://schemas.microsoft.com/office/drawing/2014/main" id="{0BEB929E-5046-4BBC-9255-F6FC62D63E9A}"/>
                </a:ext>
              </a:extLst>
            </p:cNvPr>
            <p:cNvSpPr/>
            <p:nvPr/>
          </p:nvSpPr>
          <p:spPr>
            <a:xfrm>
              <a:off x="130472" y="4810539"/>
              <a:ext cx="4932638" cy="616227"/>
            </a:xfrm>
            <a:prstGeom prst="roundRect">
              <a:avLst/>
            </a:prstGeom>
            <a:solidFill>
              <a:schemeClr val="accent4">
                <a:lumMod val="60000"/>
                <a:lumOff val="4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63" name="TextBox 62">
              <a:extLst>
                <a:ext uri="{FF2B5EF4-FFF2-40B4-BE49-F238E27FC236}">
                  <a16:creationId xmlns:a16="http://schemas.microsoft.com/office/drawing/2014/main" id="{52F5AE54-B56A-47D8-B43D-7CF397710B1D}"/>
                </a:ext>
              </a:extLst>
            </p:cNvPr>
            <p:cNvSpPr txBox="1"/>
            <p:nvPr/>
          </p:nvSpPr>
          <p:spPr>
            <a:xfrm>
              <a:off x="2228070" y="4900170"/>
              <a:ext cx="737441" cy="412158"/>
            </a:xfrm>
            <a:prstGeom prst="rect">
              <a:avLst/>
            </a:prstGeom>
            <a:noFill/>
          </p:spPr>
          <p:txBody>
            <a:bodyPr wrap="square" rtlCol="0">
              <a:spAutoFit/>
            </a:bodyPr>
            <a:lstStyle/>
            <a:p>
              <a:r>
                <a:rPr lang="en-US" sz="2800" b="1" dirty="0">
                  <a:solidFill>
                    <a:schemeClr val="accent6">
                      <a:lumMod val="50000"/>
                    </a:schemeClr>
                  </a:solidFill>
                  <a:latin typeface="Times New Roman" panose="02020603050405020304" pitchFamily="18" charset="0"/>
                  <a:cs typeface="Times New Roman" panose="02020603050405020304" pitchFamily="18" charset="0"/>
                </a:rPr>
                <a:t>Conclusions</a:t>
              </a:r>
            </a:p>
          </p:txBody>
        </p:sp>
      </p:grpSp>
      <p:sp>
        <p:nvSpPr>
          <p:cNvPr id="64" name="TextBox 63">
            <a:extLst>
              <a:ext uri="{FF2B5EF4-FFF2-40B4-BE49-F238E27FC236}">
                <a16:creationId xmlns:a16="http://schemas.microsoft.com/office/drawing/2014/main" id="{BA4513AE-3988-4626-94D9-884DA279D707}"/>
              </a:ext>
            </a:extLst>
          </p:cNvPr>
          <p:cNvSpPr txBox="1"/>
          <p:nvPr/>
        </p:nvSpPr>
        <p:spPr>
          <a:xfrm>
            <a:off x="17002696" y="13380870"/>
            <a:ext cx="15359870" cy="3200876"/>
          </a:xfrm>
          <a:prstGeom prst="roundRect">
            <a:avLst/>
          </a:prstGeom>
          <a:noFill/>
          <a:ln w="28575">
            <a:solidFill>
              <a:schemeClr val="accent6">
                <a:lumMod val="50000"/>
              </a:schemeClr>
            </a:solidFill>
          </a:ln>
        </p:spPr>
        <p:txBody>
          <a:bodyPr wrap="square" rtlCol="0">
            <a:spAutoFit/>
          </a:bodyPr>
          <a:lstStyle/>
          <a:p>
            <a:r>
              <a:rPr lang="en-US" sz="2600" dirty="0"/>
              <a:t>In conclusion, I found that this tool can be an excellent aid to security officials for federal and state buildings, mass transit platforms, event venues, and schools. This tool, eventually, can be used in these platforms after some fine tuning. The best option that I could think of to fix this would be to utilize new technology that airports are using in their terminals to detect items. They are starting to introduce Computerized Tomography (CT) scanning devices to give their security personnel the ability to manipulate the scan and visualize more than just a 2D x-ray scan. This tool, coupled with the CT scan, would make for a much safer experience when you are going from point A to point B.</a:t>
            </a:r>
          </a:p>
        </p:txBody>
      </p:sp>
      <p:sp>
        <p:nvSpPr>
          <p:cNvPr id="65" name="Rectangle 64">
            <a:extLst>
              <a:ext uri="{FF2B5EF4-FFF2-40B4-BE49-F238E27FC236}">
                <a16:creationId xmlns:a16="http://schemas.microsoft.com/office/drawing/2014/main" id="{F7F69FD4-1371-4EE8-9007-051A91255328}"/>
              </a:ext>
            </a:extLst>
          </p:cNvPr>
          <p:cNvSpPr/>
          <p:nvPr/>
        </p:nvSpPr>
        <p:spPr>
          <a:xfrm>
            <a:off x="1573156" y="11427729"/>
            <a:ext cx="529312" cy="923330"/>
          </a:xfrm>
          <a:prstGeom prst="rect">
            <a:avLst/>
          </a:prstGeom>
          <a:noFill/>
        </p:spPr>
        <p:txBody>
          <a:bodyPr wrap="none" lIns="91440" tIns="45720" rIns="91440" bIns="45720">
            <a:spAutoFit/>
          </a:bodyPr>
          <a:lstStyle/>
          <a:p>
            <a:pPr algn="ctr"/>
            <a:r>
              <a:rPr lang="en-US" sz="5400" dirty="0">
                <a:ln w="0"/>
                <a:solidFill>
                  <a:schemeClr val="accent6">
                    <a:lumMod val="50000"/>
                  </a:schemeClr>
                </a:solidFill>
                <a:effectLst>
                  <a:outerShdw blurRad="38100" dist="25400" dir="5400000" algn="ctr" rotWithShape="0">
                    <a:srgbClr val="6E747A">
                      <a:alpha val="43000"/>
                    </a:srgbClr>
                  </a:outerShdw>
                </a:effectLst>
              </a:rPr>
              <a:t>+</a:t>
            </a:r>
          </a:p>
        </p:txBody>
      </p:sp>
      <p:sp>
        <p:nvSpPr>
          <p:cNvPr id="67" name="Rectangle 66">
            <a:extLst>
              <a:ext uri="{FF2B5EF4-FFF2-40B4-BE49-F238E27FC236}">
                <a16:creationId xmlns:a16="http://schemas.microsoft.com/office/drawing/2014/main" id="{8ACE99DB-55C5-4006-B984-0B1F36197923}"/>
              </a:ext>
            </a:extLst>
          </p:cNvPr>
          <p:cNvSpPr/>
          <p:nvPr/>
        </p:nvSpPr>
        <p:spPr>
          <a:xfrm>
            <a:off x="3732058" y="11403628"/>
            <a:ext cx="529312" cy="923330"/>
          </a:xfrm>
          <a:prstGeom prst="rect">
            <a:avLst/>
          </a:prstGeom>
          <a:noFill/>
        </p:spPr>
        <p:txBody>
          <a:bodyPr wrap="none" lIns="91440" tIns="45720" rIns="91440" bIns="45720">
            <a:spAutoFit/>
          </a:bodyPr>
          <a:lstStyle/>
          <a:p>
            <a:pPr algn="ctr"/>
            <a:r>
              <a:rPr lang="en-US" sz="5400" dirty="0">
                <a:ln w="0"/>
                <a:solidFill>
                  <a:schemeClr val="accent6">
                    <a:lumMod val="50000"/>
                  </a:schemeClr>
                </a:solidFill>
                <a:effectLst>
                  <a:outerShdw blurRad="38100" dist="25400" dir="5400000" algn="ctr" rotWithShape="0">
                    <a:srgbClr val="6E747A">
                      <a:alpha val="43000"/>
                    </a:srgbClr>
                  </a:outerShdw>
                </a:effectLst>
              </a:rPr>
              <a:t>+</a:t>
            </a:r>
          </a:p>
        </p:txBody>
      </p:sp>
      <p:pic>
        <p:nvPicPr>
          <p:cNvPr id="69" name="Picture 68" descr="A picture containing toy&#10;&#10;Description automatically generated">
            <a:extLst>
              <a:ext uri="{FF2B5EF4-FFF2-40B4-BE49-F238E27FC236}">
                <a16:creationId xmlns:a16="http://schemas.microsoft.com/office/drawing/2014/main" id="{D28779D6-2AF0-41B6-A127-2CCECA7336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40595" y="16384635"/>
            <a:ext cx="3892762" cy="5121529"/>
          </a:xfrm>
          <a:prstGeom prst="rect">
            <a:avLst/>
          </a:prstGeom>
        </p:spPr>
      </p:pic>
      <p:graphicFrame>
        <p:nvGraphicFramePr>
          <p:cNvPr id="74" name="Chart 73">
            <a:extLst>
              <a:ext uri="{FF2B5EF4-FFF2-40B4-BE49-F238E27FC236}">
                <a16:creationId xmlns:a16="http://schemas.microsoft.com/office/drawing/2014/main" id="{5E7719C9-38FC-47C0-B453-C2A6C92B5DDB}"/>
              </a:ext>
            </a:extLst>
          </p:cNvPr>
          <p:cNvGraphicFramePr>
            <a:graphicFrameLocks/>
          </p:cNvGraphicFramePr>
          <p:nvPr>
            <p:extLst>
              <p:ext uri="{D42A27DB-BD31-4B8C-83A1-F6EECF244321}">
                <p14:modId xmlns:p14="http://schemas.microsoft.com/office/powerpoint/2010/main" val="2589458827"/>
              </p:ext>
            </p:extLst>
          </p:nvPr>
        </p:nvGraphicFramePr>
        <p:xfrm>
          <a:off x="17138639" y="3663657"/>
          <a:ext cx="11178864" cy="4792739"/>
        </p:xfrm>
        <a:graphic>
          <a:graphicData uri="http://schemas.openxmlformats.org/drawingml/2006/chart">
            <c:chart xmlns:c="http://schemas.openxmlformats.org/drawingml/2006/chart" xmlns:r="http://schemas.openxmlformats.org/officeDocument/2006/relationships" r:id="rId7"/>
          </a:graphicData>
        </a:graphic>
      </p:graphicFrame>
      <p:pic>
        <p:nvPicPr>
          <p:cNvPr id="76" name="Picture 75" descr="A picture containing sitting, looking, cat, table&#10;&#10;Description automatically generated">
            <a:extLst>
              <a:ext uri="{FF2B5EF4-FFF2-40B4-BE49-F238E27FC236}">
                <a16:creationId xmlns:a16="http://schemas.microsoft.com/office/drawing/2014/main" id="{09664E6E-1937-4BF4-B1A0-7C8F20FA93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817507" y="16804389"/>
            <a:ext cx="7545059" cy="5192038"/>
          </a:xfrm>
          <a:prstGeom prst="rect">
            <a:avLst/>
          </a:prstGeom>
        </p:spPr>
      </p:pic>
    </p:spTree>
    <p:extLst>
      <p:ext uri="{BB962C8B-B14F-4D97-AF65-F5344CB8AC3E}">
        <p14:creationId xmlns:p14="http://schemas.microsoft.com/office/powerpoint/2010/main" val="3713339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for post">
            <a:extLst>
              <a:ext uri="{FF2B5EF4-FFF2-40B4-BE49-F238E27FC236}">
                <a16:creationId xmlns:a16="http://schemas.microsoft.com/office/drawing/2014/main" id="{4B901A0F-262D-4857-8B07-E4C6589EA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2668" y="0"/>
            <a:ext cx="15813061" cy="5857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05B4FA-DCED-4772-AFF5-1198E0D17A97}"/>
              </a:ext>
            </a:extLst>
          </p:cNvPr>
          <p:cNvSpPr txBox="1"/>
          <p:nvPr/>
        </p:nvSpPr>
        <p:spPr>
          <a:xfrm>
            <a:off x="4465784" y="17610576"/>
            <a:ext cx="23986827" cy="2893100"/>
          </a:xfrm>
          <a:prstGeom prst="rect">
            <a:avLst/>
          </a:prstGeom>
          <a:noFill/>
        </p:spPr>
        <p:txBody>
          <a:bodyPr wrap="square" rtlCol="0">
            <a:spAutoFit/>
          </a:bodyPr>
          <a:lstStyle/>
          <a:p>
            <a:pPr algn="ctr"/>
            <a:r>
              <a:rPr lang="en-US" sz="3600" b="1" i="0" dirty="0">
                <a:solidFill>
                  <a:srgbClr val="292929"/>
                </a:solidFill>
                <a:effectLst/>
                <a:latin typeface="medium-content-serif-font"/>
              </a:rPr>
              <a:t>Problems with R-CNN</a:t>
            </a:r>
          </a:p>
          <a:p>
            <a:pPr algn="l">
              <a:buFont typeface="Arial" panose="020B0604020202020204" pitchFamily="34" charset="0"/>
              <a:buChar char="•"/>
            </a:pPr>
            <a:r>
              <a:rPr lang="en-US" sz="3200" b="1" i="0" dirty="0">
                <a:solidFill>
                  <a:srgbClr val="292929"/>
                </a:solidFill>
                <a:effectLst/>
                <a:latin typeface="medium-content-serif-font"/>
              </a:rPr>
              <a:t>It still takes a huge amount of time to train the network as you would have to classify 2000 region proposals per image.</a:t>
            </a:r>
          </a:p>
          <a:p>
            <a:pPr algn="l">
              <a:buFont typeface="Arial" panose="020B0604020202020204" pitchFamily="34" charset="0"/>
              <a:buChar char="•"/>
            </a:pPr>
            <a:r>
              <a:rPr lang="en-US" sz="3200" b="1" i="0" dirty="0">
                <a:solidFill>
                  <a:srgbClr val="292929"/>
                </a:solidFill>
                <a:effectLst/>
                <a:latin typeface="medium-content-serif-font"/>
              </a:rPr>
              <a:t>It cannot be implemented real time as it takes around 47 seconds for each test image.</a:t>
            </a:r>
          </a:p>
          <a:p>
            <a:pPr algn="l">
              <a:buFont typeface="Arial" panose="020B0604020202020204" pitchFamily="34" charset="0"/>
              <a:buChar char="•"/>
            </a:pPr>
            <a:r>
              <a:rPr lang="en-US" sz="3200" b="1" i="0" dirty="0">
                <a:solidFill>
                  <a:srgbClr val="292929"/>
                </a:solidFill>
                <a:effectLst/>
                <a:latin typeface="medium-content-serif-font"/>
              </a:rPr>
              <a:t>The selective search algorithm is a fixed algorithm. Therefore, no learning is happening at that stage. This could lead to the generation of bad candidate region proposals</a:t>
            </a:r>
            <a:r>
              <a:rPr lang="en-US" sz="3200" b="0" i="0" dirty="0">
                <a:solidFill>
                  <a:srgbClr val="292929"/>
                </a:solidFill>
                <a:effectLst/>
                <a:latin typeface="medium-content-serif-font"/>
              </a:rPr>
              <a:t>.</a:t>
            </a:r>
          </a:p>
          <a:p>
            <a:endParaRPr lang="en-US" dirty="0"/>
          </a:p>
        </p:txBody>
      </p:sp>
      <p:pic>
        <p:nvPicPr>
          <p:cNvPr id="1032" name="Picture 8" descr="Image for post">
            <a:extLst>
              <a:ext uri="{FF2B5EF4-FFF2-40B4-BE49-F238E27FC236}">
                <a16:creationId xmlns:a16="http://schemas.microsoft.com/office/drawing/2014/main" id="{093A212D-F6C7-44D8-AD72-5443D497F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5773" y="11647926"/>
            <a:ext cx="9086850" cy="59626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for post">
            <a:extLst>
              <a:ext uri="{FF2B5EF4-FFF2-40B4-BE49-F238E27FC236}">
                <a16:creationId xmlns:a16="http://schemas.microsoft.com/office/drawing/2014/main" id="{4E4774CA-839E-484C-8C78-BC67D9277A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3823" y="5814438"/>
            <a:ext cx="17430750" cy="598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4443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3644</TotalTime>
  <Words>990</Words>
  <Application>Microsoft Office PowerPoint</Application>
  <PresentationFormat>Custom</PresentationFormat>
  <Paragraphs>38</Paragraphs>
  <Slides>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Calibri</vt:lpstr>
      <vt:lpstr>Calibri Light</vt:lpstr>
      <vt:lpstr>medium-content-serif-font</vt:lpstr>
      <vt:lpstr>Times New Roman</vt:lpstr>
      <vt:lpstr>Trebuchet MS</vt:lpstr>
      <vt:lpstr>Wingdings 3</vt:lpstr>
      <vt:lpstr>Office Theme</vt:lpstr>
      <vt:lpstr>Facet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Brenkus, Paul</dc:creator>
  <cp:lastModifiedBy>Brenkus, Paul</cp:lastModifiedBy>
  <cp:revision>41</cp:revision>
  <dcterms:created xsi:type="dcterms:W3CDTF">2020-08-04T02:15:11Z</dcterms:created>
  <dcterms:modified xsi:type="dcterms:W3CDTF">2020-08-06T17:56:33Z</dcterms:modified>
</cp:coreProperties>
</file>