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1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9" r:id="rId7"/>
    <p:sldId id="270" r:id="rId8"/>
    <p:sldId id="271" r:id="rId9"/>
    <p:sldId id="262" r:id="rId10"/>
    <p:sldId id="263" r:id="rId11"/>
    <p:sldId id="264" r:id="rId12"/>
    <p:sldId id="266" r:id="rId13"/>
    <p:sldId id="267" r:id="rId14"/>
    <p:sldId id="268" r:id="rId15"/>
  </p:sldIdLst>
  <p:sldSz cx="9144000" cy="6858000" type="screen4x3"/>
  <p:notesSz cx="6858000" cy="9144000"/>
  <p:embeddedFontLst>
    <p:embeddedFont>
      <p:font typeface="Arial Black" panose="020B0A04020102020204" pitchFamily="34" charset="0"/>
      <p:bold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10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746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4637471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44" name="Google Shape;4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8389556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10" name="Google Shape;11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034194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16" name="Google Shape;11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4179671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52" name="Google Shape;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699577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58" name="Google Shape;5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977230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64" name="Google Shape;6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741444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70" name="Google Shape;7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019536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81" name="Google Shape;8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558303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87" name="Google Shape;8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338292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f82df210f6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f82df210f6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853519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04" name="Google Shape;10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214456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2" name="Google Shape;22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3" name="Google Shape;23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>
            <a:spLocks noGrp="1"/>
          </p:cNvSpPr>
          <p:nvPr>
            <p:ph type="ctrTitle"/>
          </p:nvPr>
        </p:nvSpPr>
        <p:spPr>
          <a:xfrm>
            <a:off x="0" y="1"/>
            <a:ext cx="54864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ubTitle" idx="1"/>
          </p:nvPr>
        </p:nvSpPr>
        <p:spPr>
          <a:xfrm>
            <a:off x="533400" y="13716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8" name="Google Shape;28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9" name="Google Shape;29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oogle Shape;31;p4" descr="LOGO.gif"/>
          <p:cNvPicPr preferRelativeResize="0"/>
          <p:nvPr/>
        </p:nvPicPr>
        <p:blipFill rotWithShape="1">
          <a:blip r:embed="rId2">
            <a:alphaModFix/>
          </a:blip>
          <a:srcRect b="10713"/>
          <a:stretch/>
        </p:blipFill>
        <p:spPr>
          <a:xfrm>
            <a:off x="6553200" y="228600"/>
            <a:ext cx="2057400" cy="635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" name="Google Shape;32;p4"/>
          <p:cNvGrpSpPr/>
          <p:nvPr/>
        </p:nvGrpSpPr>
        <p:grpSpPr>
          <a:xfrm>
            <a:off x="6146800" y="0"/>
            <a:ext cx="2997200" cy="876300"/>
            <a:chOff x="6096000" y="3924300"/>
            <a:chExt cx="2997200" cy="876300"/>
          </a:xfrm>
        </p:grpSpPr>
        <p:sp>
          <p:nvSpPr>
            <p:cNvPr id="33" name="Google Shape;33;p4"/>
            <p:cNvSpPr/>
            <p:nvPr/>
          </p:nvSpPr>
          <p:spPr>
            <a:xfrm>
              <a:off x="6096000" y="3924300"/>
              <a:ext cx="2997200" cy="838200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34" name="Google Shape;34;p4" descr="LOGO.gif"/>
            <p:cNvPicPr preferRelativeResize="0"/>
            <p:nvPr/>
          </p:nvPicPr>
          <p:blipFill rotWithShape="1">
            <a:blip r:embed="rId2">
              <a:alphaModFix/>
            </a:blip>
            <a:srcRect b="10713"/>
            <a:stretch/>
          </p:blipFill>
          <p:spPr>
            <a:xfrm>
              <a:off x="6502400" y="4152900"/>
              <a:ext cx="2057400" cy="635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" name="Google Shape;35;p4"/>
            <p:cNvSpPr/>
            <p:nvPr/>
          </p:nvSpPr>
          <p:spPr>
            <a:xfrm>
              <a:off x="6477000" y="4114800"/>
              <a:ext cx="2076450" cy="685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6" name="Google Shape;36;p4" descr="logo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53200" y="228600"/>
            <a:ext cx="1920875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4"/>
          <p:cNvSpPr txBox="1">
            <a:spLocks noGrp="1"/>
          </p:cNvSpPr>
          <p:nvPr>
            <p:ph type="title"/>
          </p:nvPr>
        </p:nvSpPr>
        <p:spPr>
          <a:xfrm>
            <a:off x="0" y="0"/>
            <a:ext cx="64770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4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830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lvl="1" indent="-36830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–"/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lvl="2" indent="-36830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lvl="3" indent="-36830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–"/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lvl="4" indent="-36830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»"/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0" name="Google Shape;40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1" name="Google Shape;41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0" y="0"/>
            <a:ext cx="64770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  <p:sp>
        <p:nvSpPr>
          <p:cNvPr id="11" name="Google Shape;11;p1"/>
          <p:cNvSpPr/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1"/>
          <p:cNvSpPr/>
          <p:nvPr/>
        </p:nvSpPr>
        <p:spPr>
          <a:xfrm rot="10800000" flipH="1">
            <a:off x="0" y="6705600"/>
            <a:ext cx="9144000" cy="1981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" name="Google Shape;13;p1" descr="LOGO.gif"/>
          <p:cNvPicPr preferRelativeResize="0"/>
          <p:nvPr/>
        </p:nvPicPr>
        <p:blipFill rotWithShape="1">
          <a:blip r:embed="rId5">
            <a:alphaModFix/>
          </a:blip>
          <a:srcRect b="10713"/>
          <a:stretch/>
        </p:blipFill>
        <p:spPr>
          <a:xfrm>
            <a:off x="6553200" y="228600"/>
            <a:ext cx="2057400" cy="63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1" descr="LOGO.gif"/>
          <p:cNvPicPr preferRelativeResize="0"/>
          <p:nvPr/>
        </p:nvPicPr>
        <p:blipFill rotWithShape="1">
          <a:blip r:embed="rId5">
            <a:alphaModFix/>
          </a:blip>
          <a:srcRect b="10713"/>
          <a:stretch/>
        </p:blipFill>
        <p:spPr>
          <a:xfrm>
            <a:off x="6553200" y="228600"/>
            <a:ext cx="2057400" cy="635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" name="Google Shape;15;p1"/>
          <p:cNvGrpSpPr/>
          <p:nvPr/>
        </p:nvGrpSpPr>
        <p:grpSpPr>
          <a:xfrm>
            <a:off x="6146800" y="0"/>
            <a:ext cx="2997200" cy="876300"/>
            <a:chOff x="6096000" y="3924300"/>
            <a:chExt cx="2997200" cy="876300"/>
          </a:xfrm>
        </p:grpSpPr>
        <p:sp>
          <p:nvSpPr>
            <p:cNvPr id="16" name="Google Shape;16;p1"/>
            <p:cNvSpPr/>
            <p:nvPr/>
          </p:nvSpPr>
          <p:spPr>
            <a:xfrm>
              <a:off x="6096000" y="3924300"/>
              <a:ext cx="2997200" cy="838200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7" name="Google Shape;17;p1" descr="LOGO.gif"/>
            <p:cNvPicPr preferRelativeResize="0"/>
            <p:nvPr/>
          </p:nvPicPr>
          <p:blipFill rotWithShape="1">
            <a:blip r:embed="rId5">
              <a:alphaModFix/>
            </a:blip>
            <a:srcRect b="10713"/>
            <a:stretch/>
          </p:blipFill>
          <p:spPr>
            <a:xfrm>
              <a:off x="6502400" y="4152900"/>
              <a:ext cx="2057400" cy="635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" name="Google Shape;18;p1"/>
            <p:cNvSpPr/>
            <p:nvPr/>
          </p:nvSpPr>
          <p:spPr>
            <a:xfrm>
              <a:off x="6477000" y="4114800"/>
              <a:ext cx="2076450" cy="685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9" name="Google Shape;19;p1" descr="logo.jp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553200" y="228600"/>
            <a:ext cx="1920875" cy="6096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jwt.io/" TargetMode="External"/><Relationship Id="rId3" Type="http://schemas.openxmlformats.org/officeDocument/2006/relationships/hyperlink" Target="https://react.dev/" TargetMode="External"/><Relationship Id="rId7" Type="http://schemas.openxmlformats.org/officeDocument/2006/relationships/hyperlink" Target="https://sequelize.or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expressjs.com/" TargetMode="External"/><Relationship Id="rId5" Type="http://schemas.openxmlformats.org/officeDocument/2006/relationships/hyperlink" Target="https://tailwindcss.com/" TargetMode="External"/><Relationship Id="rId4" Type="http://schemas.openxmlformats.org/officeDocument/2006/relationships/hyperlink" Target="https://redux-toolkit.js.org/" TargetMode="External"/><Relationship Id="rId9" Type="http://schemas.openxmlformats.org/officeDocument/2006/relationships/hyperlink" Target="https://dev.mysql.com/doc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"/>
          <p:cNvSpPr txBox="1"/>
          <p:nvPr/>
        </p:nvSpPr>
        <p:spPr>
          <a:xfrm>
            <a:off x="791550" y="1475068"/>
            <a:ext cx="7560900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 u="sng" dirty="0">
                <a:solidFill>
                  <a:srgbClr val="FF0000"/>
                </a:solidFill>
                <a:latin typeface="Arial Black"/>
                <a:sym typeface="Arial Black"/>
              </a:rPr>
              <a:t>CarZone </a:t>
            </a:r>
            <a:endParaRPr sz="1400" i="0" u="sng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3600" i="0" u="sng" strike="noStrike" cap="none" dirty="0">
              <a:solidFill>
                <a:srgbClr val="FF000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47" name="Google Shape;47;p5"/>
          <p:cNvSpPr txBox="1"/>
          <p:nvPr/>
        </p:nvSpPr>
        <p:spPr>
          <a:xfrm>
            <a:off x="3275856" y="4653136"/>
            <a:ext cx="255198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48;p5"/>
          <p:cNvSpPr txBox="1"/>
          <p:nvPr/>
        </p:nvSpPr>
        <p:spPr>
          <a:xfrm>
            <a:off x="791550" y="2675356"/>
            <a:ext cx="7492914" cy="2831504"/>
          </a:xfrm>
          <a:prstGeom prst="rect">
            <a:avLst/>
          </a:prstGeom>
          <a:solidFill>
            <a:srgbClr val="FABF8E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Team Details: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lang="en-US" sz="20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Nikhil		(2210990609)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ingdings" panose="05000000000000000000" pitchFamily="2" charset="2"/>
              <a:buChar char="v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Narinder Singh 	(2210990598)</a:t>
            </a:r>
            <a:endParaRPr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ingdings" panose="05000000000000000000" pitchFamily="2" charset="2"/>
              <a:buChar char="v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Nipun Kumar		(2210990615)</a:t>
            </a:r>
            <a:endParaRPr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ingdings" panose="05000000000000000000" pitchFamily="2" charset="2"/>
              <a:buChar char="v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Nampreet Singh	(2210990596)</a:t>
            </a: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Faculty Coordinator: 	</a:t>
            </a: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Ms. Manisha Thakur</a:t>
            </a: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5"/>
          <p:cNvSpPr txBox="1"/>
          <p:nvPr/>
        </p:nvSpPr>
        <p:spPr>
          <a:xfrm>
            <a:off x="1098452" y="5614014"/>
            <a:ext cx="6947095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Chitkara University Institute of Engineering and Technology,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Chitkara University, Punjab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2"/>
          <p:cNvSpPr txBox="1"/>
          <p:nvPr/>
        </p:nvSpPr>
        <p:spPr>
          <a:xfrm>
            <a:off x="467544" y="260648"/>
            <a:ext cx="540060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Times New Roman"/>
              </a:rPr>
              <a:t>HomePage…..</a:t>
            </a:r>
            <a:endParaRPr sz="1400" b="1" i="0" u="none" strike="noStrike" cap="none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sp>
        <p:nvSpPr>
          <p:cNvPr id="90" name="Google Shape;90;p12"/>
          <p:cNvSpPr/>
          <p:nvPr/>
        </p:nvSpPr>
        <p:spPr>
          <a:xfrm>
            <a:off x="395536" y="1196752"/>
            <a:ext cx="8136904" cy="3046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4BFA9C-15FB-7A69-B795-BEB9E608BA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592" y="950976"/>
            <a:ext cx="8833104" cy="5646376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F9FA784-F91D-B1B0-A553-7A286CA51A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016" y="987552"/>
            <a:ext cx="8887968" cy="5596127"/>
          </a:xfrm>
          <a:prstGeom prst="rect">
            <a:avLst/>
          </a:prstGeom>
        </p:spPr>
      </p:pic>
      <p:sp>
        <p:nvSpPr>
          <p:cNvPr id="5" name="Google Shape;89;p12">
            <a:extLst>
              <a:ext uri="{FF2B5EF4-FFF2-40B4-BE49-F238E27FC236}">
                <a16:creationId xmlns:a16="http://schemas.microsoft.com/office/drawing/2014/main" id="{7F9E9BAB-BA8D-B07A-4642-7E87B5CDA868}"/>
              </a:ext>
            </a:extLst>
          </p:cNvPr>
          <p:cNvSpPr txBox="1"/>
          <p:nvPr/>
        </p:nvSpPr>
        <p:spPr>
          <a:xfrm>
            <a:off x="467544" y="260648"/>
            <a:ext cx="540060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Times New Roman"/>
              </a:rPr>
              <a:t>Dashboard</a:t>
            </a:r>
            <a:r>
              <a:rPr lang="en-US" sz="3200" b="1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Times New Roman"/>
              </a:rPr>
              <a:t>…..</a:t>
            </a:r>
            <a:endParaRPr sz="1400" b="1" i="0" u="none" strike="noStrike" cap="none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 txBox="1"/>
          <p:nvPr/>
        </p:nvSpPr>
        <p:spPr>
          <a:xfrm>
            <a:off x="467544" y="260648"/>
            <a:ext cx="54006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Times New Roman"/>
              </a:rPr>
              <a:t>Conclusion</a:t>
            </a:r>
            <a:endParaRPr sz="1400" b="1" i="0" u="none" strike="noStrike" cap="none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sp>
        <p:nvSpPr>
          <p:cNvPr id="107" name="Google Shape;107;p15"/>
          <p:cNvSpPr/>
          <p:nvPr/>
        </p:nvSpPr>
        <p:spPr>
          <a:xfrm>
            <a:off x="467544" y="1059100"/>
            <a:ext cx="8136900" cy="4985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CarZone</a:t>
            </a:r>
            <a:r>
              <a:rPr lang="en-US" sz="2400" b="1" dirty="0"/>
              <a:t> 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successfully connects car enthusiasts with quality accessories through our specialized marketplace. We've solved the fragmentation problem in automotive shopping by bringing products, sellers, and buyers together on one secure, user-friendly platform. Our solution makes finding compatible car parts simple and enjoyable while giving sellers direct access to their target audience.</a:t>
            </a:r>
            <a:endParaRPr lang="en-IN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 txBox="1"/>
          <p:nvPr/>
        </p:nvSpPr>
        <p:spPr>
          <a:xfrm>
            <a:off x="467544" y="260648"/>
            <a:ext cx="540060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Times New Roman"/>
              </a:rPr>
              <a:t>References/Links used</a:t>
            </a:r>
            <a:endParaRPr sz="1400" b="0" i="0" u="none" strike="noStrike" cap="none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sp>
        <p:nvSpPr>
          <p:cNvPr id="113" name="Google Shape;113;p16"/>
          <p:cNvSpPr/>
          <p:nvPr/>
        </p:nvSpPr>
        <p:spPr>
          <a:xfrm>
            <a:off x="395536" y="1196752"/>
            <a:ext cx="8136904" cy="4088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80000"/>
              <a:buFont typeface="Arial" panose="020B0604020202020204" pitchFamily="34" charset="0"/>
              <a:buChar char="•"/>
            </a:pPr>
            <a:r>
              <a:rPr lang="en-IN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3"/>
              </a:rPr>
              <a:t>React Documentation</a:t>
            </a:r>
            <a:endParaRPr lang="en-IN" sz="2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marR="0" lvl="0" indent="-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80000"/>
              <a:buFont typeface="Arial" panose="020B0604020202020204" pitchFamily="34" charset="0"/>
              <a:buChar char="•"/>
            </a:pPr>
            <a:endParaRPr lang="en-IN" sz="2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marR="0" lvl="0" indent="-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80000"/>
              <a:buFont typeface="Arial" panose="020B0604020202020204" pitchFamily="34" charset="0"/>
              <a:buChar char="•"/>
            </a:pPr>
            <a:r>
              <a:rPr lang="en-IN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4"/>
              </a:rPr>
              <a:t>Redux Toolkit</a:t>
            </a:r>
            <a:endParaRPr lang="en-IN" sz="2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marR="0" lvl="0" indent="-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80000"/>
              <a:buFont typeface="Arial" panose="020B0604020202020204" pitchFamily="34" charset="0"/>
              <a:buChar char="•"/>
            </a:pPr>
            <a:endParaRPr lang="en-IN" sz="2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marR="0" lvl="0" indent="-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80000"/>
              <a:buFont typeface="Arial" panose="020B0604020202020204" pitchFamily="34" charset="0"/>
              <a:buChar char="•"/>
            </a:pPr>
            <a:r>
              <a:rPr lang="en-IN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5"/>
              </a:rPr>
              <a:t>Tailwind CSS</a:t>
            </a:r>
            <a:endParaRPr lang="en-IN" sz="2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marR="0" lvl="0" indent="-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80000"/>
              <a:buFont typeface="Arial" panose="020B0604020202020204" pitchFamily="34" charset="0"/>
              <a:buChar char="•"/>
            </a:pPr>
            <a:endParaRPr lang="en-IN" sz="2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marR="0" lvl="0" indent="-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80000"/>
              <a:buFont typeface="Arial" panose="020B0604020202020204" pitchFamily="34" charset="0"/>
              <a:buChar char="•"/>
            </a:pPr>
            <a:r>
              <a:rPr lang="en-IN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6"/>
              </a:rPr>
              <a:t>Express.js</a:t>
            </a:r>
            <a:endParaRPr lang="en-IN" sz="2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marR="0" lvl="0" indent="-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80000"/>
              <a:buFont typeface="Arial" panose="020B0604020202020204" pitchFamily="34" charset="0"/>
              <a:buChar char="•"/>
            </a:pPr>
            <a:endParaRPr lang="en-IN" sz="2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marR="0" lvl="0" indent="-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80000"/>
              <a:buFont typeface="Arial" panose="020B0604020202020204" pitchFamily="34" charset="0"/>
              <a:buChar char="•"/>
            </a:pPr>
            <a:r>
              <a:rPr lang="en-IN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7"/>
              </a:rPr>
              <a:t>Sequelize ORM</a:t>
            </a:r>
            <a:endParaRPr lang="en-IN" sz="2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marR="0" lvl="0" indent="-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80000"/>
              <a:buFont typeface="Arial" panose="020B0604020202020204" pitchFamily="34" charset="0"/>
              <a:buChar char="•"/>
            </a:pPr>
            <a:endParaRPr lang="en-IN" sz="2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marR="0" lvl="0" indent="-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80000"/>
              <a:buFont typeface="Arial" panose="020B0604020202020204" pitchFamily="34" charset="0"/>
              <a:buChar char="•"/>
            </a:pPr>
            <a:r>
              <a:rPr lang="en-IN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8"/>
              </a:rPr>
              <a:t>JWT Authentication</a:t>
            </a:r>
            <a:endParaRPr lang="en-IN" sz="2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marR="0" lvl="0" indent="-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80000"/>
              <a:buFont typeface="Arial" panose="020B0604020202020204" pitchFamily="34" charset="0"/>
              <a:buChar char="•"/>
            </a:pPr>
            <a:endParaRPr lang="en-IN" sz="2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marR="0" lvl="0" indent="-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80000"/>
              <a:buFont typeface="Arial" panose="020B0604020202020204" pitchFamily="34" charset="0"/>
              <a:buChar char="•"/>
            </a:pPr>
            <a:r>
              <a:rPr lang="en-IN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9"/>
              </a:rPr>
              <a:t>MySQl</a:t>
            </a:r>
            <a:endParaRPr lang="en-US" sz="2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 descr="Download The Best Thank You Slide For PPT Presentation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7" descr="Download The Best Thank You Slide For PPT Presentation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7" descr="Download The Best Thank You Slide For PPT Presentation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74BB115-66C8-FFA2-C1A5-EC5A2BC19F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0392"/>
            <a:ext cx="9144000" cy="5486400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6"/>
          <p:cNvSpPr txBox="1"/>
          <p:nvPr/>
        </p:nvSpPr>
        <p:spPr>
          <a:xfrm>
            <a:off x="467544" y="260648"/>
            <a:ext cx="540060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Times New Roman"/>
              </a:rPr>
              <a:t>Table of Contents</a:t>
            </a:r>
            <a:endParaRPr sz="1800" b="1" i="0" u="none" strike="noStrike" cap="none" dirty="0">
              <a:solidFill>
                <a:schemeClr val="dk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Times New Roman"/>
            </a:endParaRPr>
          </a:p>
        </p:txBody>
      </p:sp>
      <p:sp>
        <p:nvSpPr>
          <p:cNvPr id="55" name="Google Shape;55;p6"/>
          <p:cNvSpPr txBox="1"/>
          <p:nvPr/>
        </p:nvSpPr>
        <p:spPr>
          <a:xfrm>
            <a:off x="510960" y="1411137"/>
            <a:ext cx="8228400" cy="48936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1" indent="-457200"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Times New Roman"/>
              </a:rPr>
              <a:t>Introduction</a:t>
            </a:r>
          </a:p>
          <a:p>
            <a:pPr marL="457200" lvl="1" indent="-457200"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endParaRPr sz="2400" b="0" i="0" u="none" strike="noStrike" cap="none" dirty="0">
              <a:solidFill>
                <a:schemeClr val="dk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Times New Roman"/>
              </a:rPr>
              <a:t>Problem Statement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endParaRPr sz="2400" b="0" i="0" u="none" strike="noStrike" cap="none" dirty="0">
              <a:solidFill>
                <a:schemeClr val="dk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Times New Roman"/>
              </a:rPr>
              <a:t>Technical Details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endParaRPr sz="2400" b="0" i="0" u="none" strike="noStrike" cap="none" dirty="0">
              <a:solidFill>
                <a:schemeClr val="dk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Times New Roman"/>
              </a:rPr>
              <a:t>Key Features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endParaRPr sz="2400" b="0" i="0" u="none" strike="noStrike" cap="none" dirty="0">
              <a:solidFill>
                <a:schemeClr val="dk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Times New Roman"/>
              </a:rPr>
              <a:t>Project Highlights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endParaRPr sz="2400" b="0" i="0" u="none" strike="noStrike" cap="none" dirty="0">
              <a:solidFill>
                <a:schemeClr val="dk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Times New Roman"/>
              </a:rPr>
              <a:t>Conclusion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endParaRPr sz="2400" b="0" i="0" u="none" strike="noStrike" cap="none" dirty="0">
              <a:solidFill>
                <a:schemeClr val="dk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Times New Roman"/>
              </a:rPr>
              <a:t>References/Links used</a:t>
            </a:r>
            <a:endParaRPr sz="2400" b="0" i="0" u="none" strike="noStrike" cap="none" dirty="0">
              <a:solidFill>
                <a:schemeClr val="dk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</p:spTree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7"/>
          <p:cNvSpPr txBox="1"/>
          <p:nvPr/>
        </p:nvSpPr>
        <p:spPr>
          <a:xfrm>
            <a:off x="467544" y="260648"/>
            <a:ext cx="540060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Times New Roman"/>
              </a:rPr>
              <a:t>Introduction</a:t>
            </a:r>
            <a:endParaRPr sz="1400" b="1" i="0" u="none" strike="noStrike" cap="none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sp>
        <p:nvSpPr>
          <p:cNvPr id="61" name="Google Shape;61;p7"/>
          <p:cNvSpPr/>
          <p:nvPr/>
        </p:nvSpPr>
        <p:spPr>
          <a:xfrm>
            <a:off x="503550" y="1522001"/>
            <a:ext cx="8136900" cy="5335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en-US" sz="2400" b="1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CarZone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is a specialized e-commerce platform for automotive accessories and parts. Our platform brings together car enthusiasts and sellers in one convenient marketplace, featuring:</a:t>
            </a:r>
          </a:p>
          <a:p>
            <a:pPr>
              <a:spcBef>
                <a:spcPts val="150"/>
              </a:spcBef>
              <a:spcAft>
                <a:spcPts val="150"/>
              </a:spcAft>
            </a:pPr>
            <a:endParaRPr lang="en-US" sz="2400" b="0" i="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Secure auth. with role-based access (customers, sellers, admins)</a:t>
            </a:r>
          </a:p>
          <a:p>
            <a:pPr marL="342900" indent="-342900"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Comprehensive product catalog with categories and search</a:t>
            </a:r>
          </a:p>
          <a:p>
            <a:pPr marL="342900" indent="-342900"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User-friendly interface optimized for all devices</a:t>
            </a:r>
          </a:p>
          <a:p>
            <a:pPr marL="342900" indent="-342900"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Streamlined shopping experience for automotive products</a:t>
            </a:r>
          </a:p>
        </p:txBody>
      </p:sp>
    </p:spTree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8"/>
          <p:cNvSpPr txBox="1"/>
          <p:nvPr/>
        </p:nvSpPr>
        <p:spPr>
          <a:xfrm>
            <a:off x="467544" y="260648"/>
            <a:ext cx="540060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Times New Roman"/>
              </a:rPr>
              <a:t>Problem</a:t>
            </a:r>
            <a:r>
              <a:rPr lang="en-US" sz="32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Statement</a:t>
            </a:r>
            <a:endParaRPr sz="1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8"/>
          <p:cNvSpPr/>
          <p:nvPr/>
        </p:nvSpPr>
        <p:spPr>
          <a:xfrm>
            <a:off x="503548" y="1448730"/>
            <a:ext cx="8136904" cy="5555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Finding Quality Products:</a:t>
            </a: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Car owners struggle to find reliable accessories</a:t>
            </a:r>
          </a:p>
          <a:p>
            <a:pPr marL="342900" indent="-342900"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Fragmented Marketplace:</a:t>
            </a: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Products scattered across many websites and stores</a:t>
            </a:r>
          </a:p>
          <a:p>
            <a:pPr marL="342900" indent="-342900"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Customer Frustrations:</a:t>
            </a: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Time wasted searching and comparing</a:t>
            </a: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Uncertainty about product compatibility</a:t>
            </a:r>
          </a:p>
          <a:p>
            <a:pPr marL="342900" indent="-342900"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Seller Challenges:</a:t>
            </a: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Limited ways to reach car enthusiasts</a:t>
            </a: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Lack of specialized selling platforms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9"/>
          <p:cNvSpPr txBox="1"/>
          <p:nvPr/>
        </p:nvSpPr>
        <p:spPr>
          <a:xfrm>
            <a:off x="467544" y="260648"/>
            <a:ext cx="540060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Times New Roman"/>
              </a:rPr>
              <a:t>Technical Details</a:t>
            </a:r>
            <a:endParaRPr sz="1400" b="1" i="0" u="none" strike="noStrike" cap="none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sp>
        <p:nvSpPr>
          <p:cNvPr id="73" name="Google Shape;73;p9"/>
          <p:cNvSpPr/>
          <p:nvPr/>
        </p:nvSpPr>
        <p:spPr>
          <a:xfrm>
            <a:off x="503550" y="1214401"/>
            <a:ext cx="8136900" cy="64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917376-5699-F25F-ED93-9BCE73A0B180}"/>
              </a:ext>
            </a:extLst>
          </p:cNvPr>
          <p:cNvSpPr txBox="1"/>
          <p:nvPr/>
        </p:nvSpPr>
        <p:spPr>
          <a:xfrm>
            <a:off x="503550" y="1498875"/>
            <a:ext cx="8172906" cy="41447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en-IN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Frontend</a:t>
            </a:r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React.js, Redux Toolkit, Tailwind CSS</a:t>
            </a:r>
          </a:p>
          <a:p>
            <a:pPr marL="342900" indent="-342900"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en-IN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Backend</a:t>
            </a:r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Node.js with Express.js framework</a:t>
            </a:r>
          </a:p>
          <a:p>
            <a:pPr marL="342900" indent="-342900"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en-IN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Database</a:t>
            </a:r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MySQL with Sequelize ORM</a:t>
            </a:r>
          </a:p>
          <a:p>
            <a:pPr marL="342900" indent="-342900"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en-IN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Authentication</a:t>
            </a:r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JWT for secure user authentication</a:t>
            </a:r>
          </a:p>
          <a:p>
            <a:pPr marL="342900" indent="-342900"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en-IN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File Handling</a:t>
            </a:r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Multer for product image uploads</a:t>
            </a:r>
          </a:p>
          <a:p>
            <a:pPr marL="342900" indent="-342900"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en-IN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API Architecture</a:t>
            </a:r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RESTful design with comprehensive endpoints</a:t>
            </a:r>
          </a:p>
          <a:p>
            <a:pPr marL="342900" indent="-342900"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en-IN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Development</a:t>
            </a:r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Concurrent workflow with mock data capabilities</a:t>
            </a:r>
          </a:p>
          <a:p>
            <a:pPr marL="342900" indent="-342900"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en-IN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Deployment</a:t>
            </a:r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Scalable architecture for cloud hosting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6F22788-5733-D173-9D5A-76DDD23EDB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6806" y="1308084"/>
            <a:ext cx="7890387" cy="5338916"/>
          </a:xfrm>
        </p:spPr>
        <p:txBody>
          <a:bodyPr/>
          <a:lstStyle/>
          <a:p>
            <a:pPr marL="25400" indent="0" algn="l">
              <a:spcBef>
                <a:spcPts val="1350"/>
              </a:spcBef>
              <a:spcAft>
                <a:spcPts val="600"/>
              </a:spcAft>
            </a:pPr>
            <a:r>
              <a:rPr lang="en-IN" sz="2800" b="1" dirty="0">
                <a:solidFill>
                  <a:schemeClr val="tx1"/>
                </a:solidFill>
                <a:effectLst/>
              </a:rPr>
              <a:t>Frontend:</a:t>
            </a:r>
          </a:p>
          <a:p>
            <a:pPr marL="368300" indent="-342900" algn="l">
              <a:buClrTx/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chemeClr val="tx1"/>
                </a:solidFill>
                <a:effectLst/>
              </a:rPr>
              <a:t>React.js</a:t>
            </a:r>
            <a:r>
              <a:rPr lang="en-IN" sz="2400" dirty="0">
                <a:solidFill>
                  <a:schemeClr val="tx1"/>
                </a:solidFill>
              </a:rPr>
              <a:t> - Component-based UI library for building interactive interfaces</a:t>
            </a:r>
          </a:p>
          <a:p>
            <a:pPr marL="368300" indent="-342900" algn="l">
              <a:buClrTx/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chemeClr val="tx1"/>
                </a:solidFill>
                <a:effectLst/>
              </a:rPr>
              <a:t>Redux Toolkit</a:t>
            </a:r>
            <a:r>
              <a:rPr lang="en-IN" sz="2400" dirty="0">
                <a:solidFill>
                  <a:schemeClr val="tx1"/>
                </a:solidFill>
              </a:rPr>
              <a:t> - State management for storing application data and user state</a:t>
            </a:r>
          </a:p>
          <a:p>
            <a:pPr marL="368300" indent="-342900" algn="l">
              <a:buClrTx/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chemeClr val="tx1"/>
                </a:solidFill>
                <a:effectLst/>
              </a:rPr>
              <a:t>Tailwind CSS</a:t>
            </a:r>
            <a:r>
              <a:rPr lang="en-IN" sz="2400" dirty="0">
                <a:solidFill>
                  <a:schemeClr val="tx1"/>
                </a:solidFill>
              </a:rPr>
              <a:t> - Utility-first styling framework for responsive design</a:t>
            </a:r>
          </a:p>
          <a:p>
            <a:pPr marL="368300" indent="-342900" algn="l">
              <a:buClrTx/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chemeClr val="tx1"/>
                </a:solidFill>
                <a:effectLst/>
              </a:rPr>
              <a:t>React Router</a:t>
            </a:r>
            <a:r>
              <a:rPr lang="en-IN" sz="2400" dirty="0">
                <a:solidFill>
                  <a:schemeClr val="tx1"/>
                </a:solidFill>
              </a:rPr>
              <a:t> - Client-side navigation and route management</a:t>
            </a:r>
            <a:endParaRPr lang="en-US" sz="2400" dirty="0">
              <a:solidFill>
                <a:schemeClr val="tx1"/>
              </a:solidFill>
              <a:effectLst/>
            </a:endParaRPr>
          </a:p>
        </p:txBody>
      </p:sp>
      <p:sp>
        <p:nvSpPr>
          <p:cNvPr id="6" name="Google Shape;83;p11">
            <a:extLst>
              <a:ext uri="{FF2B5EF4-FFF2-40B4-BE49-F238E27FC236}">
                <a16:creationId xmlns:a16="http://schemas.microsoft.com/office/drawing/2014/main" id="{CF5806A5-F447-F218-A0F8-D610E27CFD1B}"/>
              </a:ext>
            </a:extLst>
          </p:cNvPr>
          <p:cNvSpPr txBox="1"/>
          <p:nvPr/>
        </p:nvSpPr>
        <p:spPr>
          <a:xfrm>
            <a:off x="467544" y="290608"/>
            <a:ext cx="540060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Times New Roman"/>
              </a:rPr>
              <a:t>Used Modules..</a:t>
            </a:r>
            <a:endParaRPr sz="1400" b="1" i="0" u="none" strike="noStrike" cap="none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79320418"/>
      </p:ext>
    </p:extLst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938C0B-7530-AC5A-AC4B-750BF2C362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6496288-63C6-6960-EB65-20DCF3EEAC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6806" y="1216644"/>
            <a:ext cx="7890387" cy="5338916"/>
          </a:xfrm>
        </p:spPr>
        <p:txBody>
          <a:bodyPr/>
          <a:lstStyle/>
          <a:p>
            <a:pPr algn="l">
              <a:spcBef>
                <a:spcPts val="1350"/>
              </a:spcBef>
              <a:spcAft>
                <a:spcPts val="600"/>
              </a:spcAft>
              <a:buNone/>
            </a:pPr>
            <a:r>
              <a:rPr lang="en-IN" sz="2800" b="1" dirty="0">
                <a:solidFill>
                  <a:schemeClr val="tx1"/>
                </a:solidFill>
                <a:effectLst/>
              </a:rPr>
              <a:t>Backend:</a:t>
            </a:r>
          </a:p>
          <a:p>
            <a:pPr algn="l">
              <a:buClrTx/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chemeClr val="tx1"/>
                </a:solidFill>
                <a:effectLst/>
              </a:rPr>
              <a:t>Node.js</a:t>
            </a:r>
            <a:r>
              <a:rPr lang="en-IN" sz="2400" dirty="0">
                <a:solidFill>
                  <a:schemeClr val="tx1"/>
                </a:solidFill>
              </a:rPr>
              <a:t> - JavaScript runtime for server-side operations</a:t>
            </a:r>
          </a:p>
          <a:p>
            <a:pPr algn="l">
              <a:buClrTx/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chemeClr val="tx1"/>
                </a:solidFill>
                <a:effectLst/>
              </a:rPr>
              <a:t>Express.js</a:t>
            </a:r>
            <a:r>
              <a:rPr lang="en-IN" sz="2400" dirty="0">
                <a:solidFill>
                  <a:schemeClr val="tx1"/>
                </a:solidFill>
              </a:rPr>
              <a:t> - Web framework for REST API development and request handling</a:t>
            </a:r>
          </a:p>
          <a:p>
            <a:pPr algn="l">
              <a:buClrTx/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chemeClr val="tx1"/>
                </a:solidFill>
                <a:effectLst/>
              </a:rPr>
              <a:t>Sequelize ORM</a:t>
            </a:r>
            <a:r>
              <a:rPr lang="en-IN" sz="2400" dirty="0">
                <a:solidFill>
                  <a:schemeClr val="tx1"/>
                </a:solidFill>
              </a:rPr>
              <a:t> - Database abstraction layer for MySQL interactions</a:t>
            </a:r>
          </a:p>
          <a:p>
            <a:pPr algn="l">
              <a:buClrTx/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chemeClr val="tx1"/>
                </a:solidFill>
                <a:effectLst/>
              </a:rPr>
              <a:t>MySQL</a:t>
            </a:r>
            <a:r>
              <a:rPr lang="en-IN" sz="2400" dirty="0">
                <a:solidFill>
                  <a:schemeClr val="tx1"/>
                </a:solidFill>
              </a:rPr>
              <a:t> - Relational database for storing products, users, and orders</a:t>
            </a:r>
            <a:endParaRPr lang="en-IN" sz="2400" dirty="0"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6" name="Google Shape;83;p11">
            <a:extLst>
              <a:ext uri="{FF2B5EF4-FFF2-40B4-BE49-F238E27FC236}">
                <a16:creationId xmlns:a16="http://schemas.microsoft.com/office/drawing/2014/main" id="{0162036B-CEC4-670E-7C0F-B3F9A78991F4}"/>
              </a:ext>
            </a:extLst>
          </p:cNvPr>
          <p:cNvSpPr txBox="1"/>
          <p:nvPr/>
        </p:nvSpPr>
        <p:spPr>
          <a:xfrm>
            <a:off x="467544" y="290608"/>
            <a:ext cx="540060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Times New Roman"/>
              </a:rPr>
              <a:t>Used Modules..</a:t>
            </a:r>
            <a:endParaRPr sz="1400" b="1" i="0" u="none" strike="noStrike" cap="none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40809341"/>
      </p:ext>
    </p:extLst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E4EF6F-612C-B551-B733-2FB1595620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935B755-56BC-7FF4-C97B-673D71CF6F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6806" y="1262364"/>
            <a:ext cx="7890387" cy="5338916"/>
          </a:xfrm>
        </p:spPr>
        <p:txBody>
          <a:bodyPr/>
          <a:lstStyle/>
          <a:p>
            <a:pPr algn="l">
              <a:spcBef>
                <a:spcPts val="1350"/>
              </a:spcBef>
              <a:spcAft>
                <a:spcPts val="600"/>
              </a:spcAft>
              <a:buNone/>
            </a:pPr>
            <a:r>
              <a:rPr lang="en-IN" sz="2800" b="1" dirty="0">
                <a:solidFill>
                  <a:schemeClr val="tx1"/>
                </a:solidFill>
                <a:effectLst/>
              </a:rPr>
              <a:t>Security &amp; Utilities:</a:t>
            </a:r>
          </a:p>
          <a:p>
            <a:pPr algn="l">
              <a:buClrTx/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chemeClr val="tx1"/>
                </a:solidFill>
                <a:effectLst/>
              </a:rPr>
              <a:t>JWT</a:t>
            </a:r>
            <a:r>
              <a:rPr lang="en-IN" sz="2400" dirty="0">
                <a:solidFill>
                  <a:schemeClr val="tx1"/>
                </a:solidFill>
              </a:rPr>
              <a:t> - Token-based authentication for user sessions</a:t>
            </a:r>
          </a:p>
          <a:p>
            <a:pPr algn="l">
              <a:buClrTx/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chemeClr val="tx1"/>
                </a:solidFill>
                <a:effectLst/>
              </a:rPr>
              <a:t>Bcrypt</a:t>
            </a:r>
            <a:r>
              <a:rPr lang="en-IN" sz="2400" dirty="0">
                <a:solidFill>
                  <a:schemeClr val="tx1"/>
                </a:solidFill>
              </a:rPr>
              <a:t> - Password encryption for secure credential storage</a:t>
            </a:r>
          </a:p>
          <a:p>
            <a:pPr algn="l">
              <a:buClrTx/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chemeClr val="tx1"/>
                </a:solidFill>
                <a:effectLst/>
              </a:rPr>
              <a:t>Multer</a:t>
            </a:r>
            <a:r>
              <a:rPr lang="en-IN" sz="2400" dirty="0">
                <a:solidFill>
                  <a:schemeClr val="tx1"/>
                </a:solidFill>
              </a:rPr>
              <a:t> - File upload handling for product images</a:t>
            </a:r>
          </a:p>
          <a:p>
            <a:pPr algn="l">
              <a:buClrTx/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chemeClr val="tx1"/>
                </a:solidFill>
                <a:effectLst/>
              </a:rPr>
              <a:t>Axios</a:t>
            </a:r>
            <a:r>
              <a:rPr lang="en-IN" sz="2400" dirty="0">
                <a:solidFill>
                  <a:schemeClr val="tx1"/>
                </a:solidFill>
              </a:rPr>
              <a:t> - HTTP client for API communication</a:t>
            </a:r>
          </a:p>
          <a:p>
            <a:pPr algn="l">
              <a:buClrTx/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chemeClr val="tx1"/>
                </a:solidFill>
                <a:effectLst/>
              </a:rPr>
              <a:t>Validator.js</a:t>
            </a:r>
            <a:r>
              <a:rPr lang="en-IN" sz="2400" dirty="0">
                <a:solidFill>
                  <a:schemeClr val="tx1"/>
                </a:solidFill>
              </a:rPr>
              <a:t> - Input validation for data integrity</a:t>
            </a:r>
            <a:endParaRPr lang="en-IN" sz="2400" dirty="0"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6" name="Google Shape;83;p11">
            <a:extLst>
              <a:ext uri="{FF2B5EF4-FFF2-40B4-BE49-F238E27FC236}">
                <a16:creationId xmlns:a16="http://schemas.microsoft.com/office/drawing/2014/main" id="{D9AF960B-8F3E-2FC9-D77E-2DF6EA0CCBF2}"/>
              </a:ext>
            </a:extLst>
          </p:cNvPr>
          <p:cNvSpPr txBox="1"/>
          <p:nvPr/>
        </p:nvSpPr>
        <p:spPr>
          <a:xfrm>
            <a:off x="467544" y="290608"/>
            <a:ext cx="540060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Times New Roman"/>
              </a:rPr>
              <a:t>Used Modules..</a:t>
            </a:r>
            <a:endParaRPr sz="1400" b="1" i="0" u="none" strike="noStrike" cap="none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67009516"/>
      </p:ext>
    </p:extLst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1"/>
          <p:cNvSpPr txBox="1"/>
          <p:nvPr/>
        </p:nvSpPr>
        <p:spPr>
          <a:xfrm>
            <a:off x="467544" y="290608"/>
            <a:ext cx="540060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Times New Roman"/>
              </a:rPr>
              <a:t>Key Features</a:t>
            </a:r>
            <a:endParaRPr sz="1400" b="1" i="0" u="none" strike="noStrike" cap="none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sp>
        <p:nvSpPr>
          <p:cNvPr id="84" name="Google Shape;84;p11"/>
          <p:cNvSpPr/>
          <p:nvPr/>
        </p:nvSpPr>
        <p:spPr>
          <a:xfrm>
            <a:off x="467544" y="1314739"/>
            <a:ext cx="8136904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26BBCA-35EF-8D7C-31D6-30E5CFDCC339}"/>
              </a:ext>
            </a:extLst>
          </p:cNvPr>
          <p:cNvSpPr txBox="1"/>
          <p:nvPr/>
        </p:nvSpPr>
        <p:spPr>
          <a:xfrm>
            <a:off x="539552" y="1314739"/>
            <a:ext cx="8136904" cy="50885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User-Friendly Shopping:</a:t>
            </a: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Easy search and filter for car parts</a:t>
            </a: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Vehicle compatibility checker</a:t>
            </a:r>
          </a:p>
          <a:p>
            <a:pPr marL="342900" indent="-342900"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Secure Experience:</a:t>
            </a: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Safe payment processing</a:t>
            </a: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Protected user accounts</a:t>
            </a:r>
          </a:p>
          <a:p>
            <a:pPr marL="342900" indent="-342900"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Seller Tools:</a:t>
            </a: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Simple product listing and management</a:t>
            </a: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Order tracking dashboard</a:t>
            </a:r>
          </a:p>
          <a:p>
            <a:pPr marL="342900" indent="-342900"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Customer Benefits:</a:t>
            </a: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Product reviews and ratings</a:t>
            </a: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Personalized recommendations</a:t>
            </a:r>
          </a:p>
        </p:txBody>
      </p:sp>
    </p:spTree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Bubble Sort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520</Words>
  <Application>Microsoft Office PowerPoint</Application>
  <PresentationFormat>On-screen Show (4:3)</PresentationFormat>
  <Paragraphs>104</Paragraphs>
  <Slides>14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Wingdings</vt:lpstr>
      <vt:lpstr>Arial Black</vt:lpstr>
      <vt:lpstr>Calibri</vt:lpstr>
      <vt:lpstr>Times New Roman</vt:lpstr>
      <vt:lpstr>Bubble Sort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Nikhil</dc:creator>
  <cp:lastModifiedBy>Narinder Singh</cp:lastModifiedBy>
  <cp:revision>24</cp:revision>
  <dcterms:modified xsi:type="dcterms:W3CDTF">2025-04-16T18:01:32Z</dcterms:modified>
</cp:coreProperties>
</file>