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EAC56B-8A47-48BB-8D23-44BAE9A1BAE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1CA12F-7D40-47DD-B3CE-30BECE22049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DD8C2F-FDC9-4C2F-8E60-6358F07A153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ro-RO"/>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175ED096-A731-413B-92E7-5025DD8BB38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B6F5CE-2FD7-4668-957E-A0F9CD5DE21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0C55F3A-94DB-4FB1-9CB7-72B30CA2ED3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2A6B2EF-BB18-41D2-88E3-84F770E9E4E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E111BFF-0494-43E7-A7C7-F6050E088DD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4893829-3949-4A63-9B11-C65A5F4CDFF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EAF238C-8A76-4453-9637-E49A0DBBD00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0235F38-D324-438B-B3B7-13900D5BB5E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2618DA-AD4E-483F-87DD-3FD47CD002F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35F797D-1A62-4DA4-9724-81F8E53BD1A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sz="1400" b="1"/>
              <a:t>TEMPERAMENTUL</a:t>
            </a:r>
          </a:p>
        </p:txBody>
      </p:sp>
      <p:sp>
        <p:nvSpPr>
          <p:cNvPr id="4099" name="Rectangle 3"/>
          <p:cNvSpPr>
            <a:spLocks noGrp="1" noChangeArrowheads="1"/>
          </p:cNvSpPr>
          <p:nvPr>
            <p:ph type="subTitle" idx="1"/>
          </p:nvPr>
        </p:nvSpPr>
        <p:spPr/>
        <p:txBody>
          <a:bodyPr/>
          <a:lstStyle/>
          <a:p>
            <a:r>
              <a:rPr lang="ro-RO" sz="1000"/>
              <a:t>(Adaptat după </a:t>
            </a:r>
            <a:r>
              <a:rPr lang="ro-RO" sz="1000" i="1"/>
              <a:t>Manual de </a:t>
            </a:r>
            <a:r>
              <a:rPr lang="en-GB" sz="1000" i="1"/>
              <a:t>P</a:t>
            </a:r>
            <a:r>
              <a:rPr lang="ro-RO" sz="1000" i="1"/>
              <a:t>sihologie, clasa a X-a</a:t>
            </a:r>
            <a:r>
              <a:rPr lang="ro-RO" sz="1000"/>
              <a:t>, coord</a:t>
            </a:r>
            <a:r>
              <a:rPr lang="en-US" sz="1000"/>
              <a:t>o</a:t>
            </a:r>
            <a:r>
              <a:rPr lang="ro-RO" sz="1000"/>
              <a:t>nator Mielu Zlate)</a:t>
            </a:r>
            <a:endParaRPr lang="en-US" sz="1000"/>
          </a:p>
        </p:txBody>
      </p:sp>
      <p:sp>
        <p:nvSpPr>
          <p:cNvPr id="4100" name="Text Box 4"/>
          <p:cNvSpPr txBox="1">
            <a:spLocks noChangeArrowheads="1"/>
          </p:cNvSpPr>
          <p:nvPr/>
        </p:nvSpPr>
        <p:spPr bwMode="auto">
          <a:xfrm>
            <a:off x="457200" y="304800"/>
            <a:ext cx="4800600" cy="396875"/>
          </a:xfrm>
          <a:prstGeom prst="rect">
            <a:avLst/>
          </a:prstGeom>
          <a:noFill/>
          <a:ln w="9525">
            <a:noFill/>
            <a:miter lim="800000"/>
            <a:headEnd/>
            <a:tailEnd/>
          </a:ln>
          <a:effectLst/>
        </p:spPr>
        <p:txBody>
          <a:bodyPr>
            <a:spAutoFit/>
          </a:bodyPr>
          <a:lstStyle/>
          <a:p>
            <a:r>
              <a:rPr lang="en-US" sz="1000"/>
              <a:t>Examenul de bacalaureat 2010</a:t>
            </a:r>
          </a:p>
          <a:p>
            <a:r>
              <a:rPr lang="en-US" sz="1000"/>
              <a:t>Proba de evaluare a competenţelor digitale – document de lucru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457200" y="274638"/>
            <a:ext cx="8229600" cy="792162"/>
          </a:xfrm>
        </p:spPr>
        <p:txBody>
          <a:bodyPr/>
          <a:lstStyle/>
          <a:p>
            <a:pPr algn="l"/>
            <a:r>
              <a:rPr lang="en-US" sz="1000">
                <a:solidFill>
                  <a:schemeClr val="tx1"/>
                </a:solidFill>
              </a:rPr>
              <a:t>Examenul de bacalaureat 2010</a:t>
            </a:r>
            <a:br>
              <a:rPr lang="en-US" sz="1000">
                <a:solidFill>
                  <a:schemeClr val="tx1"/>
                </a:solidFill>
              </a:rPr>
            </a:br>
            <a:r>
              <a:rPr lang="en-US" sz="1000">
                <a:solidFill>
                  <a:schemeClr val="tx1"/>
                </a:solidFill>
              </a:rPr>
              <a:t>Proba de evaluare a competenţelor digitale – document de lucru</a:t>
            </a:r>
            <a:br>
              <a:rPr lang="en-US" sz="1000">
                <a:solidFill>
                  <a:schemeClr val="tx1"/>
                </a:solidFill>
              </a:rPr>
            </a:br>
            <a:endParaRPr lang="en-US" sz="1000">
              <a:solidFill>
                <a:schemeClr val="tx1"/>
              </a:solidFill>
            </a:endParaRPr>
          </a:p>
        </p:txBody>
      </p:sp>
      <p:sp>
        <p:nvSpPr>
          <p:cNvPr id="5129" name="Text Box 9"/>
          <p:cNvSpPr txBox="1">
            <a:spLocks noChangeArrowheads="1"/>
          </p:cNvSpPr>
          <p:nvPr/>
        </p:nvSpPr>
        <p:spPr bwMode="auto">
          <a:xfrm>
            <a:off x="533400" y="1066800"/>
            <a:ext cx="5181600" cy="5203825"/>
          </a:xfrm>
          <a:prstGeom prst="rect">
            <a:avLst/>
          </a:prstGeom>
          <a:noFill/>
          <a:ln w="9525">
            <a:noFill/>
            <a:miter lim="800000"/>
            <a:headEnd/>
            <a:tailEnd/>
          </a:ln>
          <a:effectLst/>
        </p:spPr>
        <p:txBody>
          <a:bodyPr>
            <a:spAutoFit/>
          </a:bodyPr>
          <a:lstStyle/>
          <a:p>
            <a:pPr algn="just"/>
            <a:r>
              <a:rPr lang="en-US" sz="1200" b="1"/>
              <a:t>	</a:t>
            </a:r>
            <a:r>
              <a:rPr lang="en-US" sz="1200"/>
              <a:t>Temperamentul este latura expresiv</a:t>
            </a:r>
            <a:r>
              <a:rPr lang="ro-RO" sz="1200"/>
              <a:t>ă a personalităţii.</a:t>
            </a:r>
            <a:r>
              <a:rPr lang="en-US" sz="1200"/>
              <a:t>[…]</a:t>
            </a:r>
            <a:r>
              <a:rPr lang="ro-RO" sz="1200"/>
              <a:t> Temperamentul este înnăscut; particularităţile sale ţin de structura somatică, de sistemul nervos, de reactivitate, resurse energetice.</a:t>
            </a:r>
            <a:r>
              <a:rPr lang="en-GB" sz="1200"/>
              <a:t> […]</a:t>
            </a:r>
            <a:r>
              <a:rPr lang="ro-RO" sz="1200"/>
              <a:t> </a:t>
            </a:r>
            <a:endParaRPr lang="en-US" sz="1200"/>
          </a:p>
          <a:p>
            <a:pPr algn="just"/>
            <a:r>
              <a:rPr lang="en-US" sz="1200"/>
              <a:t>	</a:t>
            </a:r>
            <a:r>
              <a:rPr lang="ro-RO" sz="1200"/>
              <a:t>Temperamentul evoluează în raport cu întregul organism şi sistem</a:t>
            </a:r>
            <a:r>
              <a:rPr lang="en-GB" sz="1200"/>
              <a:t>ul</a:t>
            </a:r>
            <a:r>
              <a:rPr lang="ro-RO" sz="1200"/>
              <a:t> nervos, astfel încât trăsăturile de temperament se maturizează, sunt deplin reliefate la sfârşitul adolescenţei, se menţin relativ constante până </a:t>
            </a:r>
            <a:r>
              <a:rPr lang="en-GB" sz="1200"/>
              <a:t>spre</a:t>
            </a:r>
            <a:r>
              <a:rPr lang="ro-RO" sz="1200"/>
              <a:t> bătrâneţe, când cunosc un proces de aplatizare datorită pierderii vitalităţii, vigorii, vivacităţii, vioiciunii. În schimb</a:t>
            </a:r>
            <a:r>
              <a:rPr lang="en-GB" sz="1200"/>
              <a:t>,</a:t>
            </a:r>
            <a:r>
              <a:rPr lang="ro-RO" sz="1200"/>
              <a:t> unele trăsături devin mai accentuate, se rigidizează (iritabilitatea la un coleric, depresia la un melancolic, închistarea la un flegmatic).</a:t>
            </a:r>
          </a:p>
          <a:p>
            <a:pPr algn="just"/>
            <a:r>
              <a:rPr lang="en-US" sz="1200"/>
              <a:t>	</a:t>
            </a:r>
            <a:r>
              <a:rPr lang="ro-RO" sz="1200"/>
              <a:t>Trăsăturile de temperament nu au un conţinut psihologic în sine, ele ţin de aspectul expresiv, dinamico-energetic al conduitei. Temperamentele nu sunt bune sau rele, de dorit sau indezirabile. Cu aceste trăsături ne naştem şi ele se constituie în fundamentul personalităţii. Pe ele se grevează celelalte trăsături, cărora le imprimă o anumită nuanţare, expresivitate, dinamism</a:t>
            </a:r>
            <a:r>
              <a:rPr lang="en-GB" sz="1200"/>
              <a:t>,</a:t>
            </a:r>
            <a:r>
              <a:rPr lang="ro-RO" sz="1200"/>
              <a:t> vivacitate sau</a:t>
            </a:r>
            <a:r>
              <a:rPr lang="en-GB" sz="1200"/>
              <a:t>,</a:t>
            </a:r>
            <a:r>
              <a:rPr lang="ro-RO" sz="1200"/>
              <a:t> dimpotrivă, inhibiţie, retragere </a:t>
            </a:r>
            <a:r>
              <a:rPr lang="en-US" sz="1200"/>
              <a:t>[…]</a:t>
            </a:r>
            <a:r>
              <a:rPr lang="ro-RO" sz="1200"/>
              <a:t>.</a:t>
            </a:r>
          </a:p>
          <a:p>
            <a:pPr algn="just"/>
            <a:r>
              <a:rPr lang="en-US" sz="1200"/>
              <a:t>	</a:t>
            </a:r>
            <a:r>
              <a:rPr lang="ro-RO" sz="1200"/>
              <a:t>Temperamentul este o particularitate foarte generală a personalităţii, în interiorul unei tipologii sau al unui tip intră un număr foarte mare de oameni. Aceasta a şi făcut ca tipologiile temperamentale - deşi </a:t>
            </a:r>
            <a:r>
              <a:rPr lang="en-GB" sz="1200"/>
              <a:t>sunt </a:t>
            </a:r>
            <a:r>
              <a:rPr lang="ro-RO" sz="1200"/>
              <a:t>destul de numeroase în fapt - să prezinte multe puncte comune. Acest lucru este normal pentru că specia umană este unitară în diversitatea ei.</a:t>
            </a:r>
          </a:p>
          <a:p>
            <a:pPr algn="just"/>
            <a:r>
              <a:rPr lang="en-US" sz="1200"/>
              <a:t>	</a:t>
            </a:r>
            <a:r>
              <a:rPr lang="ro-RO" sz="1200"/>
              <a:t>În timp, oamenii de ştiinţă au identificat şi alte aspecte care definesc temperamentul şi au elaborat variate tipologii temperamentale. O tipologie cuprinde un ansamblu de caracteristici temperamentale comune unui număr mai mare de indivizi. Tipul întruneşte atributele cele mai caracteristice, este prototipul unei tipologii (categorii) temperamentale. [...]</a:t>
            </a:r>
            <a:endParaRPr lang="en-US" sz="1200"/>
          </a:p>
        </p:txBody>
      </p:sp>
      <p:pic>
        <p:nvPicPr>
          <p:cNvPr id="5132" name="Picture 12" descr="comp_i"/>
          <p:cNvPicPr>
            <a:picLocks noChangeAspect="1" noChangeArrowheads="1"/>
          </p:cNvPicPr>
          <p:nvPr/>
        </p:nvPicPr>
        <p:blipFill>
          <a:blip r:embed="rId2"/>
          <a:srcRect/>
          <a:stretch>
            <a:fillRect/>
          </a:stretch>
        </p:blipFill>
        <p:spPr bwMode="auto">
          <a:xfrm>
            <a:off x="5867400" y="1828800"/>
            <a:ext cx="2847975" cy="28479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639762"/>
          </a:xfrm>
        </p:spPr>
        <p:txBody>
          <a:bodyPr/>
          <a:lstStyle/>
          <a:p>
            <a:pPr algn="l"/>
            <a:r>
              <a:rPr lang="en-US" sz="1000">
                <a:solidFill>
                  <a:schemeClr val="tx1"/>
                </a:solidFill>
              </a:rPr>
              <a:t>Examenul de bacalaureat 2010</a:t>
            </a:r>
            <a:br>
              <a:rPr lang="en-US" sz="1000">
                <a:solidFill>
                  <a:schemeClr val="tx1"/>
                </a:solidFill>
              </a:rPr>
            </a:br>
            <a:r>
              <a:rPr lang="en-US" sz="1000">
                <a:solidFill>
                  <a:schemeClr val="tx1"/>
                </a:solidFill>
              </a:rPr>
              <a:t>Proba de evaluare a competenţelor digitale – document de lucru</a:t>
            </a:r>
            <a:r>
              <a:rPr lang="en-US" sz="4000">
                <a:solidFill>
                  <a:schemeClr val="tx1"/>
                </a:solidFill>
              </a:rPr>
              <a:t/>
            </a:r>
            <a:br>
              <a:rPr lang="en-US" sz="4000">
                <a:solidFill>
                  <a:schemeClr val="tx1"/>
                </a:solidFill>
              </a:rPr>
            </a:br>
            <a:endParaRPr lang="en-US" sz="4000">
              <a:solidFill>
                <a:schemeClr val="tx1"/>
              </a:solidFill>
            </a:endParaRPr>
          </a:p>
        </p:txBody>
      </p:sp>
      <p:sp>
        <p:nvSpPr>
          <p:cNvPr id="7171" name="Rectangle 3"/>
          <p:cNvSpPr>
            <a:spLocks noGrp="1" noChangeArrowheads="1"/>
          </p:cNvSpPr>
          <p:nvPr>
            <p:ph type="body" idx="1"/>
          </p:nvPr>
        </p:nvSpPr>
        <p:spPr>
          <a:xfrm>
            <a:off x="457200" y="1066800"/>
            <a:ext cx="8229600" cy="5562600"/>
          </a:xfrm>
        </p:spPr>
        <p:txBody>
          <a:bodyPr/>
          <a:lstStyle/>
          <a:p>
            <a:pPr marL="609600" indent="-609600">
              <a:lnSpc>
                <a:spcPct val="90000"/>
              </a:lnSpc>
              <a:buFontTx/>
              <a:buNone/>
            </a:pPr>
            <a:r>
              <a:rPr lang="en-US" sz="1200"/>
              <a:t>		</a:t>
            </a:r>
            <a:r>
              <a:rPr lang="ro-RO" sz="1200"/>
              <a:t>Clasificarea categorială a temperamentelor după H.J. Eysenck</a:t>
            </a:r>
            <a:r>
              <a:rPr lang="en-GB" sz="1200"/>
              <a:t>:</a:t>
            </a:r>
            <a:endParaRPr lang="en-US" sz="1200"/>
          </a:p>
          <a:p>
            <a:pPr marL="1371600" lvl="2" indent="-457200">
              <a:lnSpc>
                <a:spcPct val="90000"/>
              </a:lnSpc>
              <a:buFontTx/>
              <a:buAutoNum type="arabicPeriod"/>
            </a:pPr>
            <a:r>
              <a:rPr lang="ro-RO" sz="1200"/>
              <a:t>SANGVINIC</a:t>
            </a:r>
            <a:endParaRPr lang="en-US" sz="1200"/>
          </a:p>
          <a:p>
            <a:pPr marL="2209800" lvl="4" indent="-381000">
              <a:lnSpc>
                <a:spcPct val="90000"/>
              </a:lnSpc>
              <a:buFontTx/>
              <a:buAutoNum type="alphaLcParenR"/>
            </a:pPr>
            <a:r>
              <a:rPr lang="en-US" sz="1200"/>
              <a:t>s</a:t>
            </a:r>
            <a:r>
              <a:rPr lang="ro-RO" sz="1200"/>
              <a:t>ociabil</a:t>
            </a:r>
            <a:r>
              <a:rPr lang="en-US" sz="1200"/>
              <a:t>;</a:t>
            </a:r>
          </a:p>
          <a:p>
            <a:pPr marL="2209800" lvl="4" indent="-381000">
              <a:lnSpc>
                <a:spcPct val="90000"/>
              </a:lnSpc>
              <a:buFontTx/>
              <a:buAutoNum type="alphaLcParenR"/>
            </a:pPr>
            <a:r>
              <a:rPr lang="en-US" sz="1200"/>
              <a:t>v</a:t>
            </a:r>
            <a:r>
              <a:rPr lang="ro-RO" sz="1200"/>
              <a:t>orbăreţ</a:t>
            </a:r>
            <a:r>
              <a:rPr lang="en-US" sz="1200"/>
              <a:t>;</a:t>
            </a:r>
          </a:p>
          <a:p>
            <a:pPr marL="2209800" lvl="4" indent="-381000">
              <a:lnSpc>
                <a:spcPct val="90000"/>
              </a:lnSpc>
              <a:buFontTx/>
              <a:buAutoNum type="alphaLcParenR"/>
            </a:pPr>
            <a:r>
              <a:rPr lang="en-US" sz="1200"/>
              <a:t>s</a:t>
            </a:r>
            <a:r>
              <a:rPr lang="ro-RO" sz="1200"/>
              <a:t>ăritor</a:t>
            </a:r>
            <a:r>
              <a:rPr lang="en-US" sz="1200"/>
              <a:t>;</a:t>
            </a:r>
          </a:p>
          <a:p>
            <a:pPr marL="2209800" lvl="4" indent="-381000">
              <a:lnSpc>
                <a:spcPct val="90000"/>
              </a:lnSpc>
              <a:buFontTx/>
              <a:buAutoNum type="alphaLcParenR"/>
            </a:pPr>
            <a:r>
              <a:rPr lang="ro-RO" sz="1200"/>
              <a:t>spirit de grup</a:t>
            </a:r>
            <a:r>
              <a:rPr lang="en-US" sz="1200"/>
              <a:t>;</a:t>
            </a:r>
          </a:p>
          <a:p>
            <a:pPr marL="2209800" lvl="4" indent="-381000">
              <a:lnSpc>
                <a:spcPct val="90000"/>
              </a:lnSpc>
              <a:buFontTx/>
              <a:buAutoNum type="alphaLcParenR"/>
            </a:pPr>
            <a:r>
              <a:rPr lang="ro-RO" sz="1200"/>
              <a:t>aptitudini de conducere</a:t>
            </a:r>
            <a:r>
              <a:rPr lang="en-GB" sz="1200"/>
              <a:t>.</a:t>
            </a:r>
            <a:endParaRPr lang="en-US" sz="1200"/>
          </a:p>
          <a:p>
            <a:pPr marL="1371600" lvl="2" indent="-457200">
              <a:lnSpc>
                <a:spcPct val="90000"/>
              </a:lnSpc>
              <a:buFontTx/>
              <a:buAutoNum type="arabicPeriod"/>
            </a:pPr>
            <a:r>
              <a:rPr lang="ro-RO" sz="1200"/>
              <a:t>COLERIC</a:t>
            </a:r>
            <a:endParaRPr lang="en-US" sz="1200"/>
          </a:p>
          <a:p>
            <a:pPr marL="2209800" lvl="4" indent="-381000">
              <a:lnSpc>
                <a:spcPct val="90000"/>
              </a:lnSpc>
              <a:buFontTx/>
              <a:buAutoNum type="alphaLcParenR"/>
            </a:pPr>
            <a:r>
              <a:rPr lang="en-US" sz="1200"/>
              <a:t>i</a:t>
            </a:r>
            <a:r>
              <a:rPr lang="ro-RO" sz="1200"/>
              <a:t>mpulsiv</a:t>
            </a:r>
            <a:r>
              <a:rPr lang="en-US" sz="1200"/>
              <a:t>;</a:t>
            </a:r>
          </a:p>
          <a:p>
            <a:pPr marL="2209800" lvl="4" indent="-381000">
              <a:lnSpc>
                <a:spcPct val="90000"/>
              </a:lnSpc>
              <a:buFontTx/>
              <a:buAutoNum type="alphaLcParenR"/>
            </a:pPr>
            <a:r>
              <a:rPr lang="en-US" sz="1200"/>
              <a:t>a</a:t>
            </a:r>
            <a:r>
              <a:rPr lang="ro-RO" sz="1200"/>
              <a:t>gresiv</a:t>
            </a:r>
            <a:r>
              <a:rPr lang="en-US" sz="1200"/>
              <a:t>;</a:t>
            </a:r>
          </a:p>
          <a:p>
            <a:pPr marL="2209800" lvl="4" indent="-381000">
              <a:lnSpc>
                <a:spcPct val="90000"/>
              </a:lnSpc>
              <a:buFontTx/>
              <a:buAutoNum type="alphaLcParenR"/>
            </a:pPr>
            <a:r>
              <a:rPr lang="en-US" sz="1200"/>
              <a:t>s</a:t>
            </a:r>
            <a:r>
              <a:rPr lang="ro-RO" sz="1200"/>
              <a:t>chimbător</a:t>
            </a:r>
            <a:r>
              <a:rPr lang="en-US" sz="1200"/>
              <a:t>;</a:t>
            </a:r>
          </a:p>
          <a:p>
            <a:pPr marL="2209800" lvl="4" indent="-381000">
              <a:lnSpc>
                <a:spcPct val="90000"/>
              </a:lnSpc>
              <a:buFontTx/>
              <a:buAutoNum type="alphaLcParenR"/>
            </a:pPr>
            <a:r>
              <a:rPr lang="en-US" sz="1200"/>
              <a:t>n</a:t>
            </a:r>
            <a:r>
              <a:rPr lang="ro-RO" sz="1200"/>
              <a:t>eastâmpărat</a:t>
            </a:r>
            <a:r>
              <a:rPr lang="en-US" sz="1200"/>
              <a:t>;</a:t>
            </a:r>
          </a:p>
          <a:p>
            <a:pPr marL="2209800" lvl="4" indent="-381000">
              <a:lnSpc>
                <a:spcPct val="90000"/>
              </a:lnSpc>
              <a:buFontTx/>
              <a:buAutoNum type="alphaLcParenR"/>
            </a:pPr>
            <a:r>
              <a:rPr lang="en-US" sz="1200"/>
              <a:t>r</a:t>
            </a:r>
            <a:r>
              <a:rPr lang="ro-RO" sz="1200"/>
              <a:t>eactiv</a:t>
            </a:r>
            <a:r>
              <a:rPr lang="en-US" sz="1200"/>
              <a:t>;</a:t>
            </a:r>
            <a:endParaRPr lang="ro-RO" sz="1200"/>
          </a:p>
          <a:p>
            <a:pPr marL="2209800" lvl="4" indent="-381000">
              <a:lnSpc>
                <a:spcPct val="90000"/>
              </a:lnSpc>
              <a:buFontTx/>
              <a:buAutoNum type="alphaLcParenR"/>
            </a:pPr>
            <a:r>
              <a:rPr lang="en-US" sz="1200"/>
              <a:t>o</a:t>
            </a:r>
            <a:r>
              <a:rPr lang="ro-RO" sz="1200"/>
              <a:t>ptimist</a:t>
            </a:r>
            <a:r>
              <a:rPr lang="en-US" sz="1200"/>
              <a:t>;</a:t>
            </a:r>
            <a:endParaRPr lang="ro-RO" sz="1200"/>
          </a:p>
          <a:p>
            <a:pPr marL="2209800" lvl="4" indent="-381000">
              <a:lnSpc>
                <a:spcPct val="90000"/>
              </a:lnSpc>
              <a:buFontTx/>
              <a:buAutoNum type="alphaLcParenR"/>
            </a:pPr>
            <a:r>
              <a:rPr lang="en-GB" sz="1200"/>
              <a:t>a</a:t>
            </a:r>
            <a:r>
              <a:rPr lang="ro-RO" sz="1200"/>
              <a:t>ctiv</a:t>
            </a:r>
            <a:r>
              <a:rPr lang="en-GB" sz="1200"/>
              <a:t>.</a:t>
            </a:r>
            <a:endParaRPr lang="en-US" sz="1200"/>
          </a:p>
          <a:p>
            <a:pPr marL="1371600" lvl="2" indent="-457200">
              <a:lnSpc>
                <a:spcPct val="90000"/>
              </a:lnSpc>
              <a:buFontTx/>
              <a:buAutoNum type="arabicPeriod"/>
            </a:pPr>
            <a:r>
              <a:rPr lang="ro-RO" sz="1200"/>
              <a:t>MELANCOLIC</a:t>
            </a:r>
            <a:endParaRPr lang="en-US" sz="1200"/>
          </a:p>
          <a:p>
            <a:pPr marL="2209800" lvl="4" indent="-381000">
              <a:lnSpc>
                <a:spcPct val="90000"/>
              </a:lnSpc>
              <a:buFontTx/>
              <a:buAutoNum type="alphaLcParenR"/>
            </a:pPr>
            <a:r>
              <a:rPr lang="ro-RO" sz="1200"/>
              <a:t>întristat</a:t>
            </a:r>
            <a:r>
              <a:rPr lang="en-US" sz="1200"/>
              <a:t>;</a:t>
            </a:r>
          </a:p>
          <a:p>
            <a:pPr marL="2209800" lvl="4" indent="-381000">
              <a:lnSpc>
                <a:spcPct val="90000"/>
              </a:lnSpc>
              <a:buFontTx/>
              <a:buAutoNum type="alphaLcParenR"/>
            </a:pPr>
            <a:r>
              <a:rPr lang="ro-RO" sz="1200"/>
              <a:t>anxios</a:t>
            </a:r>
            <a:r>
              <a:rPr lang="en-US" sz="1200"/>
              <a:t>;</a:t>
            </a:r>
          </a:p>
          <a:p>
            <a:pPr marL="2209800" lvl="4" indent="-381000">
              <a:lnSpc>
                <a:spcPct val="90000"/>
              </a:lnSpc>
              <a:buFontTx/>
              <a:buAutoNum type="alphaLcParenR"/>
            </a:pPr>
            <a:r>
              <a:rPr lang="ro-RO" sz="1200"/>
              <a:t>rigid</a:t>
            </a:r>
            <a:r>
              <a:rPr lang="en-US" sz="1200"/>
              <a:t>;</a:t>
            </a:r>
          </a:p>
          <a:p>
            <a:pPr marL="2209800" lvl="4" indent="-381000">
              <a:lnSpc>
                <a:spcPct val="90000"/>
              </a:lnSpc>
              <a:buFontTx/>
              <a:buAutoNum type="alphaLcParenR"/>
            </a:pPr>
            <a:r>
              <a:rPr lang="ro-RO" sz="1200"/>
              <a:t>sobru</a:t>
            </a:r>
            <a:r>
              <a:rPr lang="en-US" sz="1200"/>
              <a:t>;</a:t>
            </a:r>
          </a:p>
          <a:p>
            <a:pPr marL="2209800" lvl="4" indent="-381000">
              <a:lnSpc>
                <a:spcPct val="90000"/>
              </a:lnSpc>
              <a:buFontTx/>
              <a:buAutoNum type="alphaLcParenR"/>
            </a:pPr>
            <a:r>
              <a:rPr lang="en-US" sz="1200"/>
              <a:t>li</a:t>
            </a:r>
            <a:r>
              <a:rPr lang="ro-RO" sz="1200"/>
              <a:t>mitat</a:t>
            </a:r>
            <a:r>
              <a:rPr lang="en-GB" sz="1200"/>
              <a:t>.</a:t>
            </a:r>
            <a:endParaRPr lang="en-US" sz="1200"/>
          </a:p>
          <a:p>
            <a:pPr marL="1371600" lvl="2" indent="-457200">
              <a:lnSpc>
                <a:spcPct val="90000"/>
              </a:lnSpc>
              <a:buFontTx/>
              <a:buAutoNum type="arabicPeriod"/>
            </a:pPr>
            <a:r>
              <a:rPr lang="ro-RO" sz="1200"/>
              <a:t>FLEGMATIC</a:t>
            </a:r>
            <a:endParaRPr lang="en-US" sz="1200"/>
          </a:p>
          <a:p>
            <a:pPr marL="2209800" lvl="4" indent="-381000">
              <a:lnSpc>
                <a:spcPct val="90000"/>
              </a:lnSpc>
              <a:buFontTx/>
              <a:buAutoNum type="alphaLcParenR"/>
            </a:pPr>
            <a:r>
              <a:rPr lang="ro-RO" sz="1200"/>
              <a:t>pasiv</a:t>
            </a:r>
            <a:r>
              <a:rPr lang="en-US" sz="1200"/>
              <a:t>;</a:t>
            </a:r>
          </a:p>
          <a:p>
            <a:pPr marL="2209800" lvl="4" indent="-381000">
              <a:lnSpc>
                <a:spcPct val="90000"/>
              </a:lnSpc>
              <a:buFontTx/>
              <a:buAutoNum type="alphaLcParenR"/>
            </a:pPr>
            <a:r>
              <a:rPr lang="ro-RO" sz="1200"/>
              <a:t>grijuliu</a:t>
            </a:r>
            <a:r>
              <a:rPr lang="en-US" sz="1200"/>
              <a:t>;</a:t>
            </a:r>
          </a:p>
          <a:p>
            <a:pPr marL="2209800" lvl="4" indent="-381000">
              <a:lnSpc>
                <a:spcPct val="90000"/>
              </a:lnSpc>
              <a:buFontTx/>
              <a:buAutoNum type="alphaLcParenR"/>
            </a:pPr>
            <a:r>
              <a:rPr lang="ro-RO" sz="1200"/>
              <a:t>îngândurat</a:t>
            </a:r>
            <a:r>
              <a:rPr lang="en-US" sz="1200"/>
              <a:t>;</a:t>
            </a:r>
          </a:p>
          <a:p>
            <a:pPr marL="2209800" lvl="4" indent="-381000">
              <a:lnSpc>
                <a:spcPct val="90000"/>
              </a:lnSpc>
              <a:buFontTx/>
              <a:buAutoNum type="alphaLcParenR"/>
            </a:pPr>
            <a:r>
              <a:rPr lang="en-GB" sz="1200"/>
              <a:t>p</a:t>
            </a:r>
            <a:r>
              <a:rPr lang="ro-RO" sz="1200"/>
              <a:t>aşnic</a:t>
            </a:r>
            <a:r>
              <a:rPr lang="en-GB" sz="1200"/>
              <a:t>.</a:t>
            </a:r>
            <a:endParaRPr lang="en-US" sz="1200"/>
          </a:p>
          <a:p>
            <a:pPr marL="1752600" lvl="3" indent="-381000">
              <a:lnSpc>
                <a:spcPct val="90000"/>
              </a:lnSpc>
              <a:buFontTx/>
              <a:buAutoNum type="alphaLcParenR"/>
            </a:pPr>
            <a:endParaRPr lang="en-US" sz="1200"/>
          </a:p>
          <a:p>
            <a:pPr marL="1752600" lvl="3" indent="-381000">
              <a:lnSpc>
                <a:spcPct val="90000"/>
              </a:lnSpc>
              <a:buFontTx/>
              <a:buAutoNum type="alphaLcParenR"/>
            </a:pPr>
            <a:endParaRPr lang="en-US" sz="12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28</TotalTime>
  <Words>41</Words>
  <Application>Microsoft PowerPoint</Application>
  <PresentationFormat>On-screen Show (4:3)</PresentationFormat>
  <Paragraphs>37</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Default Design</vt:lpstr>
      <vt:lpstr>TEMPERAMENTUL</vt:lpstr>
      <vt:lpstr>Examenul de bacalaureat 2010 Proba de evaluare a competenţelor digitale – document de lucru </vt:lpstr>
      <vt:lpstr>Examenul de bacalaureat 2010 Proba de evaluare a competenţelor digitale – document de lucru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Digitale</dc:creator>
  <cp:lastModifiedBy>Digitale</cp:lastModifiedBy>
  <cp:revision>12</cp:revision>
  <cp:lastPrinted>1601-01-01T00:00:00Z</cp:lastPrinted>
  <dcterms:created xsi:type="dcterms:W3CDTF">1601-01-01T00:00:00Z</dcterms:created>
  <dcterms:modified xsi:type="dcterms:W3CDTF">2010-04-07T07:10:43Z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