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>
      <p:cViewPr>
        <p:scale>
          <a:sx n="75" d="100"/>
          <a:sy n="75" d="100"/>
        </p:scale>
        <p:origin x="-1613" y="-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98204-3F39-4F90-9758-40E2A97F2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A018-36CB-413E-8DE9-B150FDFA2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157C6-044F-4732-844E-10AD1A15E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85D1A-69EB-4879-9798-B9B6C6EEB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B7118-339E-4ABA-B73A-8B550161F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4005A-7EEB-40BA-A0F4-0924A318D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34ED4-775A-403B-85B6-94ED981BD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4438-079A-4576-9CA7-C9428BA0F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B9D6D-7A03-457F-9FF3-C193507C6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2413-68A2-471E-8874-090C086320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42685-1D6A-4A21-949F-F03076BA2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5784F-0985-43CB-987A-D5D401088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5CB3602-946F-4A14-A8FC-D382041D8B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o-RO" sz="1400" b="1" smtClean="0"/>
              <a:t>CREŞTEREA ŞI DEZVOLTAREA ECONOMICĂ</a:t>
            </a:r>
            <a:r>
              <a:rPr lang="ro-RO" sz="1400" smtClean="0"/>
              <a:t/>
            </a:r>
            <a:br>
              <a:rPr lang="ro-RO" sz="1400" smtClean="0"/>
            </a:br>
            <a:endParaRPr lang="en-US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886200"/>
            <a:ext cx="6400800" cy="1752600"/>
          </a:xfrm>
        </p:spPr>
        <p:txBody>
          <a:bodyPr/>
          <a:lstStyle/>
          <a:p>
            <a:pPr algn="just" eaLnBrk="1" hangingPunct="1"/>
            <a:r>
              <a:rPr lang="ro-RO" sz="1000" smtClean="0"/>
              <a:t>(Adaptat după </a:t>
            </a:r>
            <a:r>
              <a:rPr lang="ro-RO" sz="1000" i="1" smtClean="0"/>
              <a:t>Manualul de Economie, clasele a X-a şi a XI-a</a:t>
            </a:r>
            <a:r>
              <a:rPr lang="ro-RO" sz="1000" smtClean="0"/>
              <a:t>, Maria Liana Lăcătuş, George-Paul Lăcătuş)</a:t>
            </a:r>
            <a:endParaRPr lang="en-US" sz="100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000" dirty="0" smtClean="0">
                <a:solidFill>
                  <a:schemeClr val="tx2"/>
                </a:solidFill>
              </a:rPr>
              <a:t>Examenul de bacalaureat 2012</a:t>
            </a:r>
            <a:r>
              <a:rPr lang="en-US" sz="1000" dirty="0" smtClean="0"/>
              <a:t> </a:t>
            </a:r>
            <a:r>
              <a:rPr lang="ro-RO" sz="1000" dirty="0">
                <a:solidFill>
                  <a:schemeClr val="tx2"/>
                </a:solidFill>
              </a:rPr>
              <a:t/>
            </a:r>
            <a:br>
              <a:rPr lang="ro-RO" sz="1000" dirty="0">
                <a:solidFill>
                  <a:schemeClr val="tx2"/>
                </a:solidFill>
              </a:rPr>
            </a:br>
            <a:r>
              <a:rPr lang="ro-RO" sz="1000" dirty="0">
                <a:solidFill>
                  <a:schemeClr val="tx2"/>
                </a:solidFill>
              </a:rPr>
              <a:t>Proba de evaluare a competenţelor digitale</a:t>
            </a:r>
            <a:r>
              <a:rPr lang="en-US" sz="1000" dirty="0">
                <a:solidFill>
                  <a:schemeClr val="tx2"/>
                </a:solidFill>
              </a:rPr>
              <a:t> – document de </a:t>
            </a:r>
            <a:r>
              <a:rPr lang="en-US" sz="1000" dirty="0" err="1">
                <a:solidFill>
                  <a:schemeClr val="tx2"/>
                </a:solidFill>
              </a:rPr>
              <a:t>lucru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o-RO" sz="1000" dirty="0" smtClean="0"/>
              <a:t>Examenul de bacalaureat 2012</a:t>
            </a:r>
            <a:r>
              <a:rPr lang="ro-RO" sz="1000" dirty="0" smtClean="0"/>
              <a:t/>
            </a:r>
            <a:br>
              <a:rPr lang="ro-RO" sz="1000" dirty="0" smtClean="0"/>
            </a:br>
            <a:r>
              <a:rPr lang="ro-RO" sz="1000" dirty="0" smtClean="0"/>
              <a:t>Proba de evaluare a competenţelor digitale</a:t>
            </a:r>
            <a:r>
              <a:rPr lang="en-US" sz="1000" dirty="0" smtClean="0"/>
              <a:t> – document de </a:t>
            </a:r>
            <a:r>
              <a:rPr lang="en-US" sz="1000" dirty="0" err="1" smtClean="0"/>
              <a:t>lucru</a:t>
            </a:r>
            <a:endParaRPr lang="en-US" sz="1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267200" cy="3962400"/>
          </a:xfrm>
        </p:spPr>
        <p:txBody>
          <a:bodyPr/>
          <a:lstStyle/>
          <a:p>
            <a:pPr marL="0" indent="292100" algn="just" eaLnBrk="1" hangingPunct="1">
              <a:buFontTx/>
              <a:buNone/>
            </a:pPr>
            <a:r>
              <a:rPr lang="ro-RO" sz="1200" smtClean="0"/>
              <a:t>Chiar economiile cele mai dinamice, care au promovat progresul tehnic şi au înregistrat creşteri rapide la nivelul capacităţilor de producţie, nu au putut asigura o creştere economică permanentă.</a:t>
            </a:r>
            <a:r>
              <a:rPr lang="en-US" sz="1200" smtClean="0"/>
              <a:t> </a:t>
            </a:r>
            <a:r>
              <a:rPr lang="ro-RO" sz="1200" smtClean="0"/>
              <a:t>Creşterea economică din anumite perioade de timp a fost urmată de recesiune şi depresiune, cu alte cuvinte, de scăderea nivelului producţiei şi a gradului de ocupare a forţei de muncă, de şomaj și inflaţie.</a:t>
            </a:r>
          </a:p>
          <a:p>
            <a:pPr marL="0" indent="292100" algn="just" eaLnBrk="1" hangingPunct="1">
              <a:buFontTx/>
              <a:buNone/>
            </a:pPr>
            <a:r>
              <a:rPr lang="ro-RO" sz="1200" smtClean="0"/>
              <a:t>Activitatea economică evoluează ciclic, înregistrând creşteri şi căderi periodice.</a:t>
            </a:r>
          </a:p>
          <a:p>
            <a:pPr marL="0" indent="292100" algn="just" eaLnBrk="1" hangingPunct="1">
              <a:buFontTx/>
              <a:buNone/>
            </a:pPr>
            <a:r>
              <a:rPr lang="ro-RO" sz="1200" smtClean="0"/>
              <a:t>Activitatea economică este fluctuantă. Unele fluctuaţii reprezintă variaţii sezoniere ale activităţii desfăşurate, însă altele sunt periodice şi ţin de o evoluţie ciclică a economiei.</a:t>
            </a:r>
          </a:p>
          <a:p>
            <a:pPr marL="0" indent="292100" algn="just" eaLnBrk="1" hangingPunct="1">
              <a:buFontTx/>
              <a:buNone/>
            </a:pPr>
            <a:r>
              <a:rPr lang="ro-RO" sz="1200" smtClean="0"/>
              <a:t>Ciclul economic este intervalul dintre două perioade succesive de creştere economică.</a:t>
            </a:r>
            <a:r>
              <a:rPr lang="en-US" sz="1200" smtClean="0"/>
              <a:t>[ …]</a:t>
            </a:r>
            <a:r>
              <a:rPr lang="ro-RO" sz="1200" smtClean="0"/>
              <a:t> </a:t>
            </a:r>
          </a:p>
          <a:p>
            <a:pPr marL="0" indent="292100" algn="just" eaLnBrk="1" hangingPunct="1">
              <a:buFontTx/>
              <a:buNone/>
            </a:pPr>
            <a:r>
              <a:rPr lang="ro-RO" sz="1200" smtClean="0"/>
              <a:t>Fiecare ciclu economic are o anumită intensitate şi durată şi se deosebeşte, prin acestea, de celelalte, deşi presupune parcurgerea aceloraşi patru faze. Periodicitatea medie a unui ciclu este de 8-10 ani.</a:t>
            </a:r>
            <a:r>
              <a:rPr lang="en-GB" sz="1200" smtClean="0"/>
              <a:t>[…]</a:t>
            </a:r>
            <a:endParaRPr lang="en-US" sz="1200" smtClean="0"/>
          </a:p>
        </p:txBody>
      </p:sp>
      <p:pic>
        <p:nvPicPr>
          <p:cNvPr id="3079" name="Picture 7" descr="comp_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3718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lang="ro-RO" sz="1000" dirty="0" smtClean="0"/>
              <a:t>Examenul de bacalaureat 2012</a:t>
            </a:r>
            <a:r>
              <a:rPr lang="ro-RO" sz="1000" dirty="0" smtClean="0"/>
              <a:t/>
            </a:r>
            <a:br>
              <a:rPr lang="ro-RO" sz="1000" dirty="0" smtClean="0"/>
            </a:br>
            <a:r>
              <a:rPr lang="ro-RO" sz="1000" dirty="0" smtClean="0"/>
              <a:t>Proba de evaluare a competenţelor digitale</a:t>
            </a:r>
            <a:r>
              <a:rPr lang="en-US" sz="1000" dirty="0" smtClean="0"/>
              <a:t> – document de </a:t>
            </a:r>
            <a:r>
              <a:rPr lang="en-US" sz="1000" dirty="0" err="1" smtClean="0"/>
              <a:t>lucru</a:t>
            </a:r>
            <a:endParaRPr lang="en-US" sz="1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53400" cy="4038600"/>
          </a:xfrm>
        </p:spPr>
        <p:txBody>
          <a:bodyPr/>
          <a:lstStyle/>
          <a:p>
            <a:pPr marL="177800" indent="457200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Şomajul este un dezechilibru economic care constă în existenţa unui surplus de ofertă pe piaţa forţei de muncă.</a:t>
            </a:r>
            <a:endParaRPr lang="en-GB" sz="1200" smtClean="0"/>
          </a:p>
          <a:p>
            <a:pPr marL="177800" indent="457200" eaLnBrk="1" hangingPunct="1">
              <a:lnSpc>
                <a:spcPct val="80000"/>
              </a:lnSpc>
              <a:buFontTx/>
              <a:buNone/>
            </a:pPr>
            <a:endParaRPr lang="en-GB" sz="1200" smtClean="0"/>
          </a:p>
          <a:p>
            <a:pPr marL="177800" indent="457200" eaLnBrk="1" hangingPunct="1">
              <a:lnSpc>
                <a:spcPct val="80000"/>
              </a:lnSpc>
              <a:buFontTx/>
              <a:buAutoNum type="arabicPeriod"/>
            </a:pPr>
            <a:r>
              <a:rPr lang="ro-RO" sz="1200" smtClean="0"/>
              <a:t>Populaţia totală cuprinde: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populaţie inaptă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populaţie aptă, dar care nu este disponibilă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forţa de muncă - populaţia ocupată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şomeri.</a:t>
            </a:r>
          </a:p>
          <a:p>
            <a:pPr marL="177800" indent="457200" eaLnBrk="1" hangingPunct="1">
              <a:lnSpc>
                <a:spcPct val="80000"/>
              </a:lnSpc>
              <a:buFontTx/>
              <a:buAutoNum type="arabicPeriod"/>
            </a:pPr>
            <a:r>
              <a:rPr lang="ro-RO" sz="1200" smtClean="0"/>
              <a:t>Tipuri de şomaj: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fricțional (voluntar sau sezonier);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structural;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ciclic.</a:t>
            </a:r>
          </a:p>
          <a:p>
            <a:pPr marL="177800" indent="457200" eaLnBrk="1" hangingPunct="1">
              <a:lnSpc>
                <a:spcPct val="80000"/>
              </a:lnSpc>
              <a:buFontTx/>
              <a:buAutoNum type="arabicPeriod"/>
            </a:pPr>
            <a:r>
              <a:rPr lang="ro-RO" sz="1200" smtClean="0"/>
              <a:t>Pentru a combate şomajul, statul promovează politici active de ocupare a forţei de muncă, adoptând măsuri precum: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sprijinirea creării de locuri de muncă pentru şomeri;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acordarea de facilităţi fiscale agenţilor economici care angajează şomeri;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integrarea şomerilor în programe de recalificare și creştere a gradului de reintegrare a acestora;</a:t>
            </a:r>
          </a:p>
          <a:p>
            <a:pPr marL="977900" lvl="1" indent="279400" eaLnBrk="1" hangingPunct="1">
              <a:lnSpc>
                <a:spcPct val="80000"/>
              </a:lnSpc>
              <a:buFontTx/>
              <a:buAutoNum type="alphaLcParenR"/>
            </a:pPr>
            <a:r>
              <a:rPr lang="ro-RO" sz="1200" smtClean="0"/>
              <a:t> acordarea de subsidii agenţilor economici care angajează absolvenţi.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287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CREŞTEREA ŞI DEZVOLTAREA ECONOMICĂ </vt:lpstr>
      <vt:lpstr>Examenul de bacalaureat 2012 Proba de evaluare a competenţelor digitale – document de lucru</vt:lpstr>
      <vt:lpstr>Examenul de bacalaureat 2012 Proba de evaluare a competenţelor digitale – document de lucru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CREŞTEREA ŞI DEZVOLTAREA ECONOMICĂ</dc:title>
  <dc:creator>CNEE</dc:creator>
  <cp:lastModifiedBy>Guest</cp:lastModifiedBy>
  <cp:revision>31</cp:revision>
  <cp:lastPrinted>1601-01-01T00:00:00Z</cp:lastPrinted>
  <dcterms:created xsi:type="dcterms:W3CDTF">1601-01-01T00:00:00Z</dcterms:created>
  <dcterms:modified xsi:type="dcterms:W3CDTF">2012-06-18T13:32:05Z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