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63" autoAdjust="0"/>
    <p:restoredTop sz="94660"/>
  </p:normalViewPr>
  <p:slideViewPr>
    <p:cSldViewPr>
      <p:cViewPr>
        <p:scale>
          <a:sx n="75" d="100"/>
          <a:sy n="75" d="100"/>
        </p:scale>
        <p:origin x="-1236" y="-7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363A4D-440C-497E-A7F2-8B14B283BF9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30D64C-3467-4AF8-B3A3-85E664691A9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D0DA27-DA84-4D90-806C-1D2A07D35EF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ro-RO"/>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C5C84A-20C7-4E29-9B42-109979728F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E8571F-96A5-420E-AD1F-E5B0CBDB334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o-R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456BDE-B49B-467B-804E-49DDC2D039F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3BB928-9786-432D-B308-2720F1A8A1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o-R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78765CE-8705-49BB-A5A3-5D2D994E6C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B862442-4E7D-4D42-ABBD-88D11F5B7E3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64F806E-35A6-4C5B-BAF5-21A4C24F234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o-R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A07940-3F94-4634-93E2-E6F43BEB3C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o-R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439012-1F44-448A-B7DD-78FBF674825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A67EBBA-3933-4DA5-8C33-D261B7BB7E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52600"/>
            <a:ext cx="7772400" cy="990600"/>
          </a:xfrm>
        </p:spPr>
        <p:txBody>
          <a:bodyPr/>
          <a:lstStyle/>
          <a:p>
            <a:pPr eaLnBrk="1" hangingPunct="1"/>
            <a:r>
              <a:rPr lang="ro-RO" sz="1400" b="1" smtClean="0">
                <a:cs typeface="Arial" charset="0"/>
              </a:rPr>
              <a:t>CONSUMATORUL </a:t>
            </a:r>
            <a:r>
              <a:rPr lang="en-US" sz="1400" b="1" smtClean="0">
                <a:cs typeface="Arial" charset="0"/>
              </a:rPr>
              <a:t>RAŢIONAL</a:t>
            </a:r>
            <a:r>
              <a:rPr lang="ro-RO" sz="1400" smtClean="0">
                <a:cs typeface="Arial" charset="0"/>
              </a:rPr>
              <a:t> </a:t>
            </a:r>
            <a:endParaRPr lang="en-US" sz="1400" smtClean="0">
              <a:cs typeface="Arial" charset="0"/>
            </a:endParaRPr>
          </a:p>
        </p:txBody>
      </p:sp>
      <p:sp>
        <p:nvSpPr>
          <p:cNvPr id="2051" name="Rectangle 3"/>
          <p:cNvSpPr>
            <a:spLocks noGrp="1" noChangeArrowheads="1"/>
          </p:cNvSpPr>
          <p:nvPr>
            <p:ph type="subTitle" idx="1"/>
          </p:nvPr>
        </p:nvSpPr>
        <p:spPr>
          <a:xfrm>
            <a:off x="1295400" y="3352800"/>
            <a:ext cx="7315200" cy="457200"/>
          </a:xfrm>
        </p:spPr>
        <p:txBody>
          <a:bodyPr/>
          <a:lstStyle/>
          <a:p>
            <a:pPr eaLnBrk="1" hangingPunct="1"/>
            <a:r>
              <a:rPr lang="ro-RO" sz="1000" smtClean="0"/>
              <a:t>(Adaptat după </a:t>
            </a:r>
            <a:r>
              <a:rPr lang="en-GB" sz="1000" i="1" smtClean="0"/>
              <a:t>Manualul de </a:t>
            </a:r>
            <a:r>
              <a:rPr lang="ro-RO" sz="1000" i="1" smtClean="0"/>
              <a:t>Economie, clasele a X-a şi a XI-a</a:t>
            </a:r>
            <a:r>
              <a:rPr lang="it-IT" sz="1000" smtClean="0"/>
              <a:t>, coordonator Dorel Ailenei</a:t>
            </a:r>
            <a:r>
              <a:rPr lang="en-US" sz="1000" smtClean="0"/>
              <a:t>)</a:t>
            </a:r>
          </a:p>
        </p:txBody>
      </p:sp>
      <p:sp>
        <p:nvSpPr>
          <p:cNvPr id="2052" name="Text Box 4"/>
          <p:cNvSpPr txBox="1">
            <a:spLocks noChangeArrowheads="1"/>
          </p:cNvSpPr>
          <p:nvPr/>
        </p:nvSpPr>
        <p:spPr bwMode="auto">
          <a:xfrm>
            <a:off x="457200" y="228600"/>
            <a:ext cx="8001000" cy="400110"/>
          </a:xfrm>
          <a:prstGeom prst="rect">
            <a:avLst/>
          </a:prstGeom>
          <a:noFill/>
          <a:ln w="9525">
            <a:noFill/>
            <a:miter lim="800000"/>
            <a:headEnd/>
            <a:tailEnd/>
          </a:ln>
        </p:spPr>
        <p:txBody>
          <a:bodyPr>
            <a:spAutoFit/>
          </a:bodyPr>
          <a:lstStyle/>
          <a:p>
            <a:r>
              <a:rPr lang="ro-RO" sz="1000" dirty="0" smtClean="0"/>
              <a:t>Examenul de bacalaureat naţional 2013</a:t>
            </a:r>
            <a:endParaRPr lang="en-US" sz="1000" dirty="0" smtClean="0"/>
          </a:p>
          <a:p>
            <a:r>
              <a:rPr lang="ro-RO" sz="1000" dirty="0" smtClean="0"/>
              <a:t>Proba de evaluare a competenţelor digitale – document de lucru</a:t>
            </a:r>
            <a:endParaRPr lang="ro-RO" sz="1000" dirty="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457200" y="274638"/>
            <a:ext cx="8229600" cy="715962"/>
          </a:xfrm>
        </p:spPr>
        <p:txBody>
          <a:bodyPr/>
          <a:lstStyle/>
          <a:p>
            <a:pPr algn="l"/>
            <a:r>
              <a:rPr lang="ro-RO" sz="1000" dirty="0" smtClean="0">
                <a:latin typeface="Arial" pitchFamily="34" charset="0"/>
                <a:cs typeface="Arial" pitchFamily="34" charset="0"/>
              </a:rPr>
              <a:t>Examenul de bacalaureat naţional 2013</a:t>
            </a: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ro-RO" sz="1000" dirty="0" smtClean="0">
                <a:latin typeface="Arial" pitchFamily="34" charset="0"/>
                <a:cs typeface="Arial" pitchFamily="34" charset="0"/>
              </a:rPr>
              <a:t>Proba de evaluare a competenţelor digitale – document de lucru</a:t>
            </a:r>
            <a:endParaRPr lang="en-US" sz="1000" dirty="0" smtClean="0">
              <a:latin typeface="Arial" pitchFamily="34" charset="0"/>
              <a:cs typeface="Arial" pitchFamily="34" charset="0"/>
            </a:endParaRPr>
          </a:p>
        </p:txBody>
      </p:sp>
      <p:sp>
        <p:nvSpPr>
          <p:cNvPr id="3075" name="Rectangle 3"/>
          <p:cNvSpPr>
            <a:spLocks noGrp="1" noChangeArrowheads="1"/>
          </p:cNvSpPr>
          <p:nvPr>
            <p:ph type="body" sz="half" idx="1"/>
          </p:nvPr>
        </p:nvSpPr>
        <p:spPr>
          <a:xfrm>
            <a:off x="457200" y="1371600"/>
            <a:ext cx="4572000" cy="4876800"/>
          </a:xfrm>
        </p:spPr>
        <p:txBody>
          <a:bodyPr/>
          <a:lstStyle/>
          <a:p>
            <a:pPr marL="114300" indent="423863" algn="just" eaLnBrk="1" hangingPunct="1">
              <a:lnSpc>
                <a:spcPct val="80000"/>
              </a:lnSpc>
              <a:buFont typeface="Symbol" pitchFamily="18" charset="2"/>
              <a:buNone/>
            </a:pPr>
            <a:r>
              <a:rPr lang="en-US" sz="1200" smtClean="0"/>
              <a:t> </a:t>
            </a:r>
            <a:r>
              <a:rPr lang="ro-RO" sz="1200" smtClean="0"/>
              <a:t>Toţi suntem consumatori. Unui adolescent, elev de liceu, îi place să se hrănească mai degrabă cu </a:t>
            </a:r>
            <a:r>
              <a:rPr lang="en-US" sz="1200" smtClean="0"/>
              <a:t>“burgeri” sau pizza, </a:t>
            </a:r>
            <a:r>
              <a:rPr lang="ro-RO" sz="1200" smtClean="0"/>
              <a:t>preferă o Cola, frecventează şcoala, este interesat de cărţi, reviste, CD-uri, computer şi internet, </a:t>
            </a:r>
            <a:r>
              <a:rPr lang="en-US" sz="1200" smtClean="0"/>
              <a:t>“iese” </a:t>
            </a:r>
            <a:r>
              <a:rPr lang="ro-RO" sz="1200" smtClean="0"/>
              <a:t>în excursii, discoteci, la cinema, ia calciu şi vitamine, face sport etc. </a:t>
            </a:r>
            <a:r>
              <a:rPr lang="en-US" sz="1200" smtClean="0"/>
              <a:t>“Burgerii”, pizza, cola, şcoala, revistele… sunt bunuri şi servicii care satisfac nevoi diverse, specifice vârstei, preferinţelor, nivelului de cultură şi civilizaţie al unei persoane.</a:t>
            </a:r>
          </a:p>
          <a:p>
            <a:pPr marL="114300" indent="423863" algn="just" eaLnBrk="1" hangingPunct="1">
              <a:lnSpc>
                <a:spcPct val="80000"/>
              </a:lnSpc>
              <a:buFont typeface="Symbol" pitchFamily="18" charset="2"/>
              <a:buNone/>
            </a:pPr>
            <a:r>
              <a:rPr lang="en-US" sz="1200" smtClean="0"/>
              <a:t>Consumatorul “REGE”. </a:t>
            </a:r>
            <a:r>
              <a:rPr lang="ro-RO" sz="1200" smtClean="0"/>
              <a:t>În economia de piaţă, formula </a:t>
            </a:r>
            <a:r>
              <a:rPr lang="en-US" sz="1200" smtClean="0"/>
              <a:t>“</a:t>
            </a:r>
            <a:r>
              <a:rPr lang="ro-RO" sz="1200" smtClean="0"/>
              <a:t>consumatorul este rege</a:t>
            </a:r>
            <a:r>
              <a:rPr lang="en-US" sz="1200" smtClean="0"/>
              <a:t>” nu reprezintă o afirmaţie lipsită de conţinut, ci este expresia sintetică a realităţii, conform căreia producţia se subordonează consumului. Astfel, există specialişti în marketing care vin în întâmpinarea dorinţelor consumatorului, analizând, chiar prognozând preferinţele acestuia, cu scopul de a concepe produsul potrivit la momentul potrivit.</a:t>
            </a:r>
          </a:p>
          <a:p>
            <a:pPr marL="114300" indent="423863" algn="just" eaLnBrk="1" hangingPunct="1">
              <a:lnSpc>
                <a:spcPct val="80000"/>
              </a:lnSpc>
              <a:buFont typeface="Symbol" pitchFamily="18" charset="2"/>
              <a:buNone/>
            </a:pPr>
            <a:r>
              <a:rPr lang="en-US" sz="1200" smtClean="0"/>
              <a:t>“Prima condi</a:t>
            </a:r>
            <a:r>
              <a:rPr lang="ro-RO" sz="1200" smtClean="0"/>
              <a:t>ţ</a:t>
            </a:r>
            <a:r>
              <a:rPr lang="en-US" sz="1200" smtClean="0"/>
              <a:t>ie a reuşitei în afaceri este să apreciezi corect nevoile consumatorului. Orice eroare în acest sens îl costă scump pe producător.” (M.Didier.)</a:t>
            </a:r>
          </a:p>
          <a:p>
            <a:pPr marL="114300" indent="423863" algn="just" eaLnBrk="1" hangingPunct="1">
              <a:lnSpc>
                <a:spcPct val="80000"/>
              </a:lnSpc>
              <a:buFont typeface="Symbol" pitchFamily="18" charset="2"/>
              <a:buNone/>
            </a:pPr>
            <a:r>
              <a:rPr lang="en-US" sz="1200" smtClean="0"/>
              <a:t>În secolul nostru s-a produs un adevărat salt în consum. Statisticile arată că noi consumăm de trei ori mai mult decât părinţii noştri. Faptul este vizibil dacă ne uităm în jurul nostru, la bunurile pe care le folosim (de exemplu, dotarea cu aparatură casnică).</a:t>
            </a:r>
          </a:p>
          <a:p>
            <a:pPr marL="114300" indent="423863" algn="just" eaLnBrk="1" hangingPunct="1">
              <a:lnSpc>
                <a:spcPct val="80000"/>
              </a:lnSpc>
              <a:buFont typeface="Symbol" pitchFamily="18" charset="2"/>
              <a:buNone/>
            </a:pPr>
            <a:r>
              <a:rPr lang="en-US" sz="1200" smtClean="0"/>
              <a:t>Studiile specialiştilor pun în evidenţă existenţa unei ierarhii a nevoilor. Aceasta face ca în situaţiile caracterizate printr-un nivel de trai scăzut, să fie satisfăcute nevoile urgente, iar o dată cu creşterea nivelului de trai, să crească şi cheltuielile pentru bunuri şi servicii care nu sunt indispensabile (recreere, timp liber, concedii, călătorii etc.).</a:t>
            </a:r>
          </a:p>
        </p:txBody>
      </p:sp>
      <p:pic>
        <p:nvPicPr>
          <p:cNvPr id="3076" name="Picture 17" descr="comp_i"/>
          <p:cNvPicPr>
            <a:picLocks noChangeAspect="1" noChangeArrowheads="1"/>
          </p:cNvPicPr>
          <p:nvPr/>
        </p:nvPicPr>
        <p:blipFill>
          <a:blip r:embed="rId2" cstate="print"/>
          <a:srcRect/>
          <a:stretch>
            <a:fillRect/>
          </a:stretch>
        </p:blipFill>
        <p:spPr bwMode="auto">
          <a:xfrm>
            <a:off x="5562600" y="1981200"/>
            <a:ext cx="2952750" cy="29527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92162"/>
          </a:xfrm>
        </p:spPr>
        <p:txBody>
          <a:bodyPr/>
          <a:lstStyle/>
          <a:p>
            <a:pPr algn="l"/>
            <a:r>
              <a:rPr lang="ro-RO" sz="1000" dirty="0" smtClean="0">
                <a:latin typeface="Arial" pitchFamily="34" charset="0"/>
                <a:cs typeface="Arial" pitchFamily="34" charset="0"/>
              </a:rPr>
              <a:t>Examenul de bacalaureat naţional 2013</a:t>
            </a:r>
            <a:r>
              <a:rPr lang="en-US" sz="1000" dirty="0" smtClean="0">
                <a:latin typeface="Arial" pitchFamily="34" charset="0"/>
                <a:cs typeface="Arial" pitchFamily="34" charset="0"/>
              </a:rPr>
              <a:t/>
            </a:r>
            <a:br>
              <a:rPr lang="en-US" sz="1000" dirty="0" smtClean="0">
                <a:latin typeface="Arial" pitchFamily="34" charset="0"/>
                <a:cs typeface="Arial" pitchFamily="34" charset="0"/>
              </a:rPr>
            </a:br>
            <a:r>
              <a:rPr lang="ro-RO" sz="1000" dirty="0" smtClean="0">
                <a:latin typeface="Arial" pitchFamily="34" charset="0"/>
                <a:cs typeface="Arial" pitchFamily="34" charset="0"/>
              </a:rPr>
              <a:t>Proba de evaluare a competenţelor digitale – document de lucru</a:t>
            </a:r>
            <a:endParaRPr lang="en-GB" sz="1000" dirty="0" smtClean="0">
              <a:latin typeface="Arial" pitchFamily="34" charset="0"/>
              <a:cs typeface="Arial" pitchFamily="34" charset="0"/>
            </a:endParaRPr>
          </a:p>
        </p:txBody>
      </p:sp>
      <p:sp>
        <p:nvSpPr>
          <p:cNvPr id="4099" name="Rectangle 3"/>
          <p:cNvSpPr>
            <a:spLocks noGrp="1" noChangeArrowheads="1"/>
          </p:cNvSpPr>
          <p:nvPr>
            <p:ph type="body" idx="1"/>
          </p:nvPr>
        </p:nvSpPr>
        <p:spPr>
          <a:xfrm>
            <a:off x="457200" y="1371600"/>
            <a:ext cx="8229600" cy="4953000"/>
          </a:xfrm>
        </p:spPr>
        <p:txBody>
          <a:bodyPr/>
          <a:lstStyle/>
          <a:p>
            <a:pPr marL="609600" indent="-609600" algn="just" eaLnBrk="1" hangingPunct="1">
              <a:buFontTx/>
              <a:buNone/>
            </a:pPr>
            <a:r>
              <a:rPr lang="ro-RO" sz="1200" b="1" i="1" smtClean="0"/>
              <a:t>     </a:t>
            </a:r>
            <a:r>
              <a:rPr lang="ro-RO" sz="1200" smtClean="0"/>
              <a:t>Clasificarea bunurilor:</a:t>
            </a:r>
          </a:p>
          <a:p>
            <a:pPr marL="990600" lvl="1" indent="-533400" algn="just" eaLnBrk="1" hangingPunct="1">
              <a:buFontTx/>
              <a:buAutoNum type="arabicPeriod"/>
            </a:pPr>
            <a:r>
              <a:rPr lang="ro-RO" sz="1200" smtClean="0"/>
              <a:t>După forma de existenţă:</a:t>
            </a:r>
          </a:p>
          <a:p>
            <a:pPr marL="1798638" lvl="2" indent="-457200" algn="just" eaLnBrk="1" hangingPunct="1">
              <a:buFontTx/>
              <a:buAutoNum type="alphaLcParenR"/>
            </a:pPr>
            <a:r>
              <a:rPr lang="ro-RO" sz="1200" smtClean="0"/>
              <a:t>bunuri propriu-zise (cu formă materială, corporală);</a:t>
            </a:r>
          </a:p>
          <a:p>
            <a:pPr marL="1798638" lvl="2" indent="-457200" algn="just" eaLnBrk="1" hangingPunct="1">
              <a:buFontTx/>
              <a:buAutoNum type="alphaLcParenR"/>
            </a:pPr>
            <a:r>
              <a:rPr lang="ro-RO" sz="1200" smtClean="0"/>
              <a:t>servicii (sunt nemateriale: lecţiile predate, tratamentele medicale);</a:t>
            </a:r>
          </a:p>
          <a:p>
            <a:pPr marL="1798638" lvl="2" indent="-457200" algn="just" eaLnBrk="1" hangingPunct="1">
              <a:buFontTx/>
              <a:buAutoNum type="alphaLcParenR"/>
            </a:pPr>
            <a:r>
              <a:rPr lang="ro-RO" sz="1200" smtClean="0"/>
              <a:t>informaţii (licenţe, brevete, programe pe calculator).</a:t>
            </a:r>
          </a:p>
          <a:p>
            <a:pPr marL="990600" lvl="1" indent="-533400" algn="just" eaLnBrk="1" hangingPunct="1">
              <a:buFontTx/>
              <a:buAutoNum type="arabicPeriod"/>
            </a:pPr>
            <a:r>
              <a:rPr lang="ro-RO" sz="1200" smtClean="0"/>
              <a:t>După modul de relaţionare</a:t>
            </a:r>
            <a:r>
              <a:rPr lang="en-GB" sz="1200" smtClean="0"/>
              <a:t> </a:t>
            </a:r>
            <a:r>
              <a:rPr lang="ro-RO" sz="1200" smtClean="0"/>
              <a:t>(a,b) şi modul în care circulă (c,d):</a:t>
            </a:r>
          </a:p>
          <a:p>
            <a:pPr marL="1798638" lvl="2" indent="-457200" algn="just" eaLnBrk="1" hangingPunct="1">
              <a:buFontTx/>
              <a:buAutoNum type="alphaLcParenR"/>
            </a:pPr>
            <a:r>
              <a:rPr lang="ro-RO" sz="1200" smtClean="0"/>
              <a:t>bunuri complementare, care trebuie utilizate împreună (automobilul şi benzina);</a:t>
            </a:r>
          </a:p>
          <a:p>
            <a:pPr marL="1798638" lvl="2" indent="-457200" algn="just" eaLnBrk="1" hangingPunct="1">
              <a:buFontTx/>
              <a:buAutoNum type="alphaLcParenR"/>
            </a:pPr>
            <a:r>
              <a:rPr lang="ro-RO" sz="1200" smtClean="0"/>
              <a:t>bunuri substituibile, între care trebuie ales pentru a satisface o nevoie (la jogging utilizăm pantofi tip adidas sau tenişi)</a:t>
            </a:r>
            <a:r>
              <a:rPr lang="en-US" sz="1200" smtClean="0"/>
              <a:t>;</a:t>
            </a:r>
            <a:endParaRPr lang="ro-RO" sz="1200" smtClean="0"/>
          </a:p>
          <a:p>
            <a:pPr marL="1798638" lvl="2" indent="-457200" algn="just" eaLnBrk="1" hangingPunct="1">
              <a:buFontTx/>
              <a:buAutoNum type="alphaLcParenR"/>
            </a:pPr>
            <a:r>
              <a:rPr lang="ro-RO" sz="1200" smtClean="0"/>
              <a:t>bunuri marfare, care sunt oferite pe piaţă, de regulă, la un preţ care acoperă costul de producţie şi asigură un profit;</a:t>
            </a:r>
          </a:p>
          <a:p>
            <a:pPr marL="1798638" lvl="2" indent="-457200" algn="just" eaLnBrk="1" hangingPunct="1">
              <a:buFontTx/>
              <a:buAutoNum type="alphaLcParenR"/>
            </a:pPr>
            <a:r>
              <a:rPr lang="ro-RO" sz="1200" smtClean="0"/>
              <a:t>bunuri nemarfare, care sunt oferite în afara pieţei de către instituţiile publice sau private (învăţământ, sănătate, cultură, televiziune).</a:t>
            </a:r>
          </a:p>
          <a:p>
            <a:pPr marL="990600" lvl="1" indent="-533400" algn="just" eaLnBrk="1" hangingPunct="1">
              <a:buFontTx/>
              <a:buAutoNum type="arabicPeriod"/>
            </a:pPr>
            <a:r>
              <a:rPr lang="ro-RO" sz="1200" smtClean="0"/>
              <a:t>După modul de acces şi provenienţă</a:t>
            </a:r>
            <a:r>
              <a:rPr lang="en-GB" sz="1200" smtClean="0"/>
              <a:t> </a:t>
            </a:r>
            <a:r>
              <a:rPr lang="ro-RO" sz="1200" smtClean="0"/>
              <a:t>(a,b) şi după scopul consumului (c,d):</a:t>
            </a:r>
          </a:p>
          <a:p>
            <a:pPr marL="1798638" lvl="2" indent="-457200" algn="just" eaLnBrk="1" hangingPunct="1">
              <a:buFontTx/>
              <a:buAutoNum type="alphaLcParenR"/>
            </a:pPr>
            <a:r>
              <a:rPr lang="ro-RO" sz="1200" smtClean="0"/>
              <a:t>bunuri libere, preluate direct din natură şi la care accesul este liber (de exemplu, apa mărilor şi a oceanului, aerul etc.);</a:t>
            </a:r>
          </a:p>
          <a:p>
            <a:pPr marL="1798638" lvl="2" indent="-457200" algn="just" eaLnBrk="1" hangingPunct="1">
              <a:buFontTx/>
              <a:buAutoNum type="alphaLcParenR" startAt="2"/>
            </a:pPr>
            <a:r>
              <a:rPr lang="ro-RO" sz="1200" smtClean="0"/>
              <a:t>bunuri economice, rezultate din activitatea umană, accesul fiind condiţionat de plata unei contravalori</a:t>
            </a:r>
            <a:r>
              <a:rPr lang="en-US" sz="1200" smtClean="0"/>
              <a:t> […];</a:t>
            </a:r>
          </a:p>
          <a:p>
            <a:pPr marL="1798638" lvl="2" indent="-457200" algn="just" eaLnBrk="1" hangingPunct="1">
              <a:buFontTx/>
              <a:buAutoNum type="alphaLcParenR" startAt="2"/>
            </a:pPr>
            <a:r>
              <a:rPr lang="ro-RO" sz="1200" smtClean="0"/>
              <a:t>bunuri finale;</a:t>
            </a:r>
            <a:endParaRPr lang="en-US" sz="1200" smtClean="0"/>
          </a:p>
          <a:p>
            <a:pPr marL="1798638" lvl="2" indent="-457200" algn="just" eaLnBrk="1" hangingPunct="1">
              <a:buFontTx/>
              <a:buAutoNum type="alphaLcParenR" startAt="2"/>
            </a:pPr>
            <a:r>
              <a:rPr lang="ro-RO" sz="1200" smtClean="0"/>
              <a:t>bunuri intermediare.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145</TotalTime>
  <Words>556</Words>
  <Application>Microsoft Office PowerPoint</Application>
  <PresentationFormat>Expunere pe ecran (4:3)</PresentationFormat>
  <Paragraphs>26</Paragraphs>
  <Slides>3</Slides>
  <Notes>0</Notes>
  <HiddenSlides>0</HiddenSlides>
  <MMClips>0</MMClips>
  <ScaleCrop>false</ScaleCrop>
  <HeadingPairs>
    <vt:vector size="4" baseType="variant">
      <vt:variant>
        <vt:lpstr>Temă</vt:lpstr>
      </vt:variant>
      <vt:variant>
        <vt:i4>1</vt:i4>
      </vt:variant>
      <vt:variant>
        <vt:lpstr>Titluri diapozitive</vt:lpstr>
      </vt:variant>
      <vt:variant>
        <vt:i4>3</vt:i4>
      </vt:variant>
    </vt:vector>
  </HeadingPairs>
  <TitlesOfParts>
    <vt:vector size="4" baseType="lpstr">
      <vt:lpstr>Default Design</vt:lpstr>
      <vt:lpstr>CONSUMATORUL RAŢIONAL </vt:lpstr>
      <vt:lpstr>Examenul de bacalaureat naţional 2013 Proba de evaluare a competenţelor digitale – document de lucru</vt:lpstr>
      <vt:lpstr>Examenul de bacalaureat naţional 2013 Proba de evaluare a competenţelor digitale – document de lucru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 ROMANE  REALISTE INTERBELICE</dc:title>
  <dc:creator>CNEE</dc:creator>
  <cp:lastModifiedBy>user1</cp:lastModifiedBy>
  <cp:revision>52</cp:revision>
  <cp:lastPrinted>1601-01-01T00:00:00Z</cp:lastPrinted>
  <dcterms:created xsi:type="dcterms:W3CDTF">1601-01-01T00:00:00Z</dcterms:created>
  <dcterms:modified xsi:type="dcterms:W3CDTF">2013-06-06T11:24:50Z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