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E264C-0C96-462C-AB59-996DBF22B4F9}" type="datetimeFigureOut">
              <a:rPr lang="ro-RO"/>
              <a:pPr/>
              <a:t>06.06.2013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82BB3-3CD3-4340-AC05-00701E1B32D0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7DFFB1-A21A-4993-A2D9-DF5F48606807}" type="datetimeFigureOut">
              <a:rPr lang="ro-RO"/>
              <a:pPr/>
              <a:t>06.06.2013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9C53C-51FB-42F5-AEA0-D4248CA76695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660CD-7EA1-446C-B4DB-A4DE4133392C}" type="datetimeFigureOut">
              <a:rPr lang="ro-RO"/>
              <a:pPr/>
              <a:t>06.06.2013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36739-60E8-43E9-B13C-20008A68F16A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FA1B52-0ADE-4A61-AD00-759DF3693C6F}" type="datetimeFigureOut">
              <a:rPr lang="ro-RO"/>
              <a:pPr/>
              <a:t>06.06.2013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B76FE-79D8-47D1-B5BB-6B7DAE81BF66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D1CCE1-D4C4-4B6D-AD3F-11F579A90D0D}" type="datetimeFigureOut">
              <a:rPr lang="ro-RO"/>
              <a:pPr/>
              <a:t>06.06.2013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BFC4C-E199-419F-9747-DFBBCD922AD5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F83CB2-2CA6-410B-9A47-233671A08AA5}" type="datetimeFigureOut">
              <a:rPr lang="ro-RO"/>
              <a:pPr/>
              <a:t>06.06.2013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98823-75DF-4A7D-9136-D2F8236FBDC5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F75A0D-5EB0-4208-9475-F7C5321C791B}" type="datetimeFigureOut">
              <a:rPr lang="ro-RO"/>
              <a:pPr/>
              <a:t>06.06.2013</a:t>
            </a:fld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30C2A-CE48-4303-90BC-4BB8CD22774E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2E33CA-FB17-4AE9-9654-483597C28623}" type="datetimeFigureOut">
              <a:rPr lang="ro-RO"/>
              <a:pPr/>
              <a:t>06.06.2013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ED8D6-90EE-4B23-8B91-4E400C9AC92D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72CED1-AB6E-4A2F-B900-CCC69CAA3E73}" type="datetimeFigureOut">
              <a:rPr lang="ro-RO"/>
              <a:pPr/>
              <a:t>06.06.2013</a:t>
            </a:fld>
            <a:endParaRPr lang="ro-RO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47827-7FA5-4BBE-A6BD-4793569DE9D0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E537C-B3B8-4FCA-8CDC-DE845D984FA1}" type="datetimeFigureOut">
              <a:rPr lang="ro-RO"/>
              <a:pPr/>
              <a:t>06.06.2013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F2A56-F531-4342-B186-B12C0059ADC5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AE7E83-874B-4C70-9B0F-D6FF9E4DB7C3}" type="datetimeFigureOut">
              <a:rPr lang="ro-RO"/>
              <a:pPr/>
              <a:t>06.06.2013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65D59-D4B1-4FBE-A68D-52966A9BB16F}" type="slidenum">
              <a:rPr lang="ro-RO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o-RO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38BC8E4-CDC8-4D51-9692-5CF45AAC021A}" type="datetimeFigureOut">
              <a:rPr lang="ro-RO"/>
              <a:pPr/>
              <a:t>06.06.2013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7850C77-9C42-4609-9255-C4F24C4B64C2}" type="slidenum">
              <a:rPr lang="ro-RO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 sz="1400" b="1" smtClean="0">
                <a:latin typeface="Arial" charset="0"/>
                <a:cs typeface="Arial" charset="0"/>
              </a:rPr>
              <a:t>CONSTITUIREA STATELOR MEDIEVALE ÎN SPAȚIUL ROMÂNESC</a:t>
            </a:r>
            <a:endParaRPr lang="ro-RO" sz="400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928688" y="3886200"/>
            <a:ext cx="7286625" cy="695325"/>
          </a:xfrm>
        </p:spPr>
        <p:txBody>
          <a:bodyPr/>
          <a:lstStyle/>
          <a:p>
            <a:pPr eaLnBrk="1" hangingPunct="1"/>
            <a:r>
              <a:rPr lang="ro-RO" sz="1000" smtClean="0">
                <a:solidFill>
                  <a:schemeClr val="tx1"/>
                </a:solidFill>
                <a:latin typeface="Arial" charset="0"/>
                <a:cs typeface="Arial" charset="0"/>
              </a:rPr>
              <a:t>(Adaptat după </a:t>
            </a:r>
            <a:r>
              <a:rPr lang="ro-RO" sz="1000" i="1" smtClean="0">
                <a:solidFill>
                  <a:schemeClr val="tx1"/>
                </a:solidFill>
                <a:latin typeface="Arial" charset="0"/>
                <a:cs typeface="Arial" charset="0"/>
              </a:rPr>
              <a:t>Manualul de Istorie</a:t>
            </a:r>
            <a:r>
              <a:rPr lang="en-GB" sz="1000" i="1" smtClean="0">
                <a:solidFill>
                  <a:schemeClr val="tx1"/>
                </a:solidFill>
                <a:latin typeface="Arial" charset="0"/>
                <a:cs typeface="Arial" charset="0"/>
              </a:rPr>
              <a:t>,</a:t>
            </a:r>
            <a:r>
              <a:rPr lang="ro-RO" sz="1000" i="1" smtClean="0">
                <a:solidFill>
                  <a:schemeClr val="tx1"/>
                </a:solidFill>
                <a:latin typeface="Arial" charset="0"/>
                <a:cs typeface="Arial" charset="0"/>
              </a:rPr>
              <a:t> clasa a IX-a</a:t>
            </a:r>
            <a:r>
              <a:rPr lang="ro-RO" sz="1000" smtClean="0">
                <a:solidFill>
                  <a:schemeClr val="tx1"/>
                </a:solidFill>
                <a:latin typeface="Arial" charset="0"/>
                <a:cs typeface="Arial" charset="0"/>
              </a:rPr>
              <a:t>, Ioan Scurtu, Marian Curculescu, Constantin Dincă, Aurel Constantin Soare</a:t>
            </a:r>
            <a:r>
              <a:rPr lang="it-IT" sz="1000" smtClean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endParaRPr lang="ro-RO" sz="100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57200" y="228600"/>
            <a:ext cx="800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000" dirty="0" smtClean="0"/>
              <a:t>Examenul de bacalaureat naţional 2013</a:t>
            </a:r>
            <a:endParaRPr lang="en-US" sz="1000" dirty="0" smtClean="0"/>
          </a:p>
          <a:p>
            <a:r>
              <a:rPr lang="ro-RO" sz="1000" dirty="0" smtClean="0"/>
              <a:t>Proba de evaluare a competenţelor digitale – document de lucru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/>
            <a:r>
              <a:rPr lang="ro-RO" sz="1000" dirty="0" smtClean="0">
                <a:latin typeface="Arial" pitchFamily="34" charset="0"/>
                <a:cs typeface="Arial" pitchFamily="34" charset="0"/>
              </a:rPr>
              <a:t>Examenul de bacalaureat naţional 2013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000" dirty="0" smtClean="0">
                <a:latin typeface="Arial" pitchFamily="34" charset="0"/>
                <a:cs typeface="Arial" pitchFamily="34" charset="0"/>
              </a:rPr>
            </a:br>
            <a:r>
              <a:rPr lang="ro-RO" sz="1000" dirty="0" smtClean="0">
                <a:latin typeface="Arial" pitchFamily="34" charset="0"/>
                <a:cs typeface="Arial" pitchFamily="34" charset="0"/>
              </a:rPr>
              <a:t>Proba de evaluare a competenţelor digitale – document de lucru</a:t>
            </a:r>
            <a:endParaRPr lang="ro-RO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751387" cy="5256212"/>
          </a:xfrm>
        </p:spPr>
        <p:txBody>
          <a:bodyPr>
            <a:normAutofit/>
          </a:bodyPr>
          <a:lstStyle/>
          <a:p>
            <a:pPr marL="0" indent="355600" algn="just">
              <a:buFont typeface="Arial" charset="0"/>
              <a:buNone/>
            </a:pPr>
            <a:r>
              <a:rPr lang="ro-RO" sz="1200" smtClean="0">
                <a:latin typeface="Arial" charset="0"/>
              </a:rPr>
              <a:t>Procesul european de constituire a statelor medievale s-a înregistrat şi în spaţiul românesc. Au existat premise interne şi externe.</a:t>
            </a:r>
          </a:p>
          <a:p>
            <a:pPr marL="0" indent="355600" algn="just">
              <a:buFont typeface="Arial" charset="0"/>
              <a:buNone/>
            </a:pPr>
            <a:r>
              <a:rPr lang="ro-RO" sz="1200" smtClean="0">
                <a:latin typeface="Arial" charset="0"/>
              </a:rPr>
              <a:t>Premisele interne au fost diverse: creşterea demografică, determinată de dărnicia pământului, resursele solului şi subsolului, configuraţia reliefului, care au asigurat protecţia românilor în vremuri de restrişte; dezvoltarea economică (agricultura, meşteşugurile, creşterea vitelor, comerţul, circulaţia monetară); evoluţia politico-socială, care a condus la procesul de feudalizare, realizându-se trecerea de la uniunile de obşti (romanii populare) la constituirea primelor formaţiuni politice numite cnezate şi voievodate, conduse de cneji, respectiv voievozi. Aceştia aveau atribuţii militare, politice, judecătoreşti şi administrative.[…] </a:t>
            </a:r>
          </a:p>
          <a:p>
            <a:pPr marL="0" indent="355600" algn="just">
              <a:buFont typeface="Arial" charset="0"/>
              <a:buNone/>
            </a:pPr>
            <a:r>
              <a:rPr lang="ro-RO" sz="1200" smtClean="0">
                <a:latin typeface="Arial" charset="0"/>
              </a:rPr>
              <a:t>O particularitate o reprezintă contribuţia românilor din Transilvania la geneza statelor extracarpatice (Ţara Românească şi Moldova) reflectată în tradiţia descălecatului.</a:t>
            </a:r>
            <a:r>
              <a:rPr lang="en-GB" sz="1200" smtClean="0">
                <a:latin typeface="Arial" charset="0"/>
              </a:rPr>
              <a:t> </a:t>
            </a:r>
          </a:p>
          <a:p>
            <a:pPr marL="0" indent="355600" algn="just">
              <a:buFont typeface="Arial" charset="0"/>
              <a:buNone/>
            </a:pPr>
            <a:r>
              <a:rPr lang="ro-RO" sz="1200" smtClean="0">
                <a:latin typeface="Arial" charset="0"/>
              </a:rPr>
              <a:t>Premisele externe au stimulat procesul de constituire a statelor medievale. Astfel, prezenţa cumanilor (aceştia au organizat în secolele XI-XIII un stat în câmpia nord-dunăreană) şi a tătarilor (Hanatul Hoardei de Aur în nordul Mării Negre) a creat un echilibru de forţe care a împiedicat Regatul Ungaria, Imperiul Bizantin şi statele ruse Kiev şi Halici să-şi extindă dominaţia asupra spaţiului românesc. </a:t>
            </a:r>
          </a:p>
          <a:p>
            <a:pPr marL="0" indent="355600" algn="just">
              <a:buFont typeface="Arial" charset="0"/>
              <a:buNone/>
            </a:pPr>
            <a:r>
              <a:rPr lang="ro-RO" sz="1200" smtClean="0">
                <a:latin typeface="Arial" charset="0"/>
              </a:rPr>
              <a:t>De asemenea, un fapt notabil l-a reprezentat criza internă din Regatul Ungariei, determinată de luptele pentru tron apărute în urma stingerii dinastiei arpadiene, în anul 1301.[…]</a:t>
            </a:r>
          </a:p>
        </p:txBody>
      </p:sp>
      <p:pic>
        <p:nvPicPr>
          <p:cNvPr id="3076" name="Content Placeholder 6" descr="denush.jp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435600" y="2276475"/>
            <a:ext cx="3238500" cy="32385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sz="1000" dirty="0" smtClean="0">
                <a:latin typeface="Arial" pitchFamily="34" charset="0"/>
                <a:cs typeface="Arial" pitchFamily="34" charset="0"/>
              </a:rPr>
              <a:t>Examenul de bacalaureat naţional 2013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000" dirty="0" smtClean="0">
                <a:latin typeface="Arial" pitchFamily="34" charset="0"/>
                <a:cs typeface="Arial" pitchFamily="34" charset="0"/>
              </a:rPr>
            </a:br>
            <a:r>
              <a:rPr lang="ro-RO" sz="1000" dirty="0" smtClean="0">
                <a:latin typeface="Arial" pitchFamily="34" charset="0"/>
                <a:cs typeface="Arial" pitchFamily="34" charset="0"/>
              </a:rPr>
              <a:t>Proba de evaluare a competenţelor digitale – document de lucru</a:t>
            </a:r>
            <a:endParaRPr lang="ro-RO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 eaLnBrk="1" hangingPunct="1">
              <a:buFont typeface="Calibri" pitchFamily="34" charset="0"/>
              <a:buAutoNum type="arabicPeriod"/>
            </a:pPr>
            <a:r>
              <a:rPr lang="ro-RO" sz="1200" dirty="0" smtClean="0">
                <a:latin typeface="Arial" charset="0"/>
                <a:cs typeface="Arial" charset="0"/>
              </a:rPr>
              <a:t>Diploma ioaniţilor este atestată în anul: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dirty="0" smtClean="0">
                <a:latin typeface="Arial" charset="0"/>
                <a:cs typeface="Arial" charset="0"/>
              </a:rPr>
              <a:t>1330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dirty="0" smtClean="0">
                <a:latin typeface="Arial" charset="0"/>
                <a:cs typeface="Arial" charset="0"/>
              </a:rPr>
              <a:t>1247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smtClean="0">
                <a:latin typeface="Arial" charset="0"/>
                <a:cs typeface="Arial" charset="0"/>
              </a:rPr>
              <a:t>1417</a:t>
            </a:r>
          </a:p>
          <a:p>
            <a:pPr marL="273050" indent="-273050" algn="just" eaLnBrk="1" hangingPunct="1">
              <a:buFont typeface="Calibri" pitchFamily="34" charset="0"/>
              <a:buAutoNum type="arabicPeriod"/>
            </a:pPr>
            <a:r>
              <a:rPr lang="ro-RO" sz="1200" dirty="0" smtClean="0">
                <a:latin typeface="Arial" charset="0"/>
                <a:cs typeface="Arial" charset="0"/>
              </a:rPr>
              <a:t>Formaţiunile politice din Dobrogea sunt unificate de: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dirty="0" err="1" smtClean="0">
                <a:latin typeface="Arial" charset="0"/>
                <a:cs typeface="Arial" charset="0"/>
              </a:rPr>
              <a:t>Leustachiu</a:t>
            </a:r>
            <a:endParaRPr lang="ro-RO" sz="1200" dirty="0" smtClean="0">
              <a:latin typeface="Arial" charset="0"/>
              <a:cs typeface="Arial" charset="0"/>
            </a:endParaRP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dirty="0" smtClean="0">
                <a:latin typeface="Arial" charset="0"/>
                <a:cs typeface="Arial" charset="0"/>
              </a:rPr>
              <a:t>Balica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dirty="0" smtClean="0">
                <a:latin typeface="Arial" charset="0"/>
                <a:cs typeface="Arial" charset="0"/>
              </a:rPr>
              <a:t>Basarab I</a:t>
            </a:r>
          </a:p>
          <a:p>
            <a:pPr marL="273050" indent="-273050" algn="just" eaLnBrk="1" hangingPunct="1">
              <a:buFont typeface="Calibri" pitchFamily="34" charset="0"/>
              <a:buAutoNum type="arabicPeriod"/>
            </a:pPr>
            <a:r>
              <a:rPr lang="ro-RO" sz="1200" dirty="0" smtClean="0">
                <a:latin typeface="Arial" charset="0"/>
                <a:cs typeface="Arial" charset="0"/>
              </a:rPr>
              <a:t>Desăvârşirea unificării Moldovei aparţine voievodului: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dirty="0" smtClean="0">
                <a:latin typeface="Arial" charset="0"/>
                <a:cs typeface="Arial" charset="0"/>
              </a:rPr>
              <a:t>Roman I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dirty="0" smtClean="0">
                <a:latin typeface="Arial" charset="0"/>
                <a:cs typeface="Arial" charset="0"/>
              </a:rPr>
              <a:t>Dragoș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dirty="0" smtClean="0">
                <a:latin typeface="Arial" charset="0"/>
                <a:cs typeface="Arial" charset="0"/>
              </a:rPr>
              <a:t>Petru Mușat</a:t>
            </a:r>
          </a:p>
          <a:p>
            <a:pPr marL="273050" indent="-273050" algn="just" eaLnBrk="1" hangingPunct="1">
              <a:buFont typeface="Calibri" pitchFamily="34" charset="0"/>
              <a:buAutoNum type="arabicPeriod"/>
            </a:pPr>
            <a:r>
              <a:rPr lang="ro-RO" sz="1200" dirty="0" smtClean="0">
                <a:latin typeface="Arial" charset="0"/>
                <a:cs typeface="Arial" charset="0"/>
              </a:rPr>
              <a:t>Ordonaţi cronologic: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dirty="0" smtClean="0">
                <a:latin typeface="Arial" charset="0"/>
                <a:cs typeface="Arial" charset="0"/>
              </a:rPr>
              <a:t>lupta de la Posada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dirty="0" smtClean="0">
                <a:latin typeface="Arial" charset="0"/>
                <a:cs typeface="Arial" charset="0"/>
              </a:rPr>
              <a:t>,,descălecatul” lui Negru Vodă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dirty="0" err="1" smtClean="0">
                <a:latin typeface="Arial" charset="0"/>
                <a:cs typeface="Arial" charset="0"/>
              </a:rPr>
              <a:t>Leustachiu</a:t>
            </a:r>
            <a:endParaRPr lang="ro-RO" sz="1200" dirty="0" smtClean="0">
              <a:latin typeface="Arial" charset="0"/>
              <a:cs typeface="Arial" charset="0"/>
            </a:endParaRP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dirty="0" smtClean="0">
                <a:latin typeface="Arial" charset="0"/>
                <a:cs typeface="Arial" charset="0"/>
              </a:rPr>
              <a:t>Roman I</a:t>
            </a:r>
          </a:p>
          <a:p>
            <a:pPr marL="723900" lvl="1" indent="-266700" algn="just" eaLnBrk="1" hangingPunct="1">
              <a:buFont typeface="Calibri" pitchFamily="34" charset="0"/>
              <a:buAutoNum type="alphaLcParenR"/>
            </a:pPr>
            <a:r>
              <a:rPr lang="ro-RO" sz="1200" dirty="0" err="1" smtClean="0">
                <a:latin typeface="Arial" charset="0"/>
                <a:cs typeface="Arial" charset="0"/>
              </a:rPr>
              <a:t>Dobrotici</a:t>
            </a:r>
            <a:r>
              <a:rPr lang="ro-RO" sz="1200" dirty="0" smtClean="0">
                <a:latin typeface="Arial" charset="0"/>
                <a:cs typeface="Arial" charset="0"/>
              </a:rPr>
              <a:t> </a:t>
            </a:r>
          </a:p>
          <a:p>
            <a:pPr marL="273050" indent="-273050" eaLnBrk="1" hangingPunct="1">
              <a:buFont typeface="Arial" charset="0"/>
              <a:buNone/>
            </a:pPr>
            <a:endParaRPr lang="ro-RO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344</Words>
  <Application>Microsoft Office PowerPoint</Application>
  <PresentationFormat>Expunere pe ecran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3</vt:i4>
      </vt:variant>
    </vt:vector>
  </HeadingPairs>
  <TitlesOfParts>
    <vt:vector size="4" baseType="lpstr">
      <vt:lpstr>Office Theme</vt:lpstr>
      <vt:lpstr>CONSTITUIREA STATELOR MEDIEVALE ÎN SPAȚIUL ROMÂNESC</vt:lpstr>
      <vt:lpstr>Examenul de bacalaureat naţional 2013 Proba de evaluare a competenţelor digitale – document de lucru</vt:lpstr>
      <vt:lpstr>Examenul de bacalaureat naţional 2013 Proba de evaluare a competenţelor digitale – document de lucru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</dc:creator>
  <cp:lastModifiedBy>user1</cp:lastModifiedBy>
  <cp:revision>19</cp:revision>
  <dcterms:created xsi:type="dcterms:W3CDTF">2010-01-24T17:24:23Z</dcterms:created>
  <dcterms:modified xsi:type="dcterms:W3CDTF">2013-06-06T11:23:03Z</dcterms:modified>
</cp:coreProperties>
</file>