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1042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B81395-8E9D-402C-AD6C-C8ADCC8EEB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9E5A43-188E-4329-BABF-296541F586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E791FF-8220-42C3-875C-48874A1719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927DF5-8C06-4CF3-9DCA-C5E060CFB4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275A02-53D0-4F51-9DCE-EDE8D99ED1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162E3C-9BF3-4A1D-8328-78342C131F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CC461-7B5D-4750-A953-8B7096E43A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5714F2-78A0-47B3-8E78-61E8FA8224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0F77AE-78E0-48C3-AF6B-9841FE9A3A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AB5D1D-51DD-454B-9C41-67EF6FD8A7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10820C-8350-4143-9F73-AC57CA27F6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571D1-ED27-4165-99E2-8F63EDF787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26C09373-5CC3-421A-B73F-9D3A08433D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069975"/>
          </a:xfrm>
        </p:spPr>
        <p:txBody>
          <a:bodyPr/>
          <a:lstStyle/>
          <a:p>
            <a:pPr eaLnBrk="1" hangingPunct="1"/>
            <a:r>
              <a:rPr lang="ro-RO" sz="1400" b="1" smtClean="0"/>
              <a:t>ALTE ROMANE  REALISTE INTERBELICE</a:t>
            </a:r>
            <a:endParaRPr lang="en-US" sz="1400" b="1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09800" y="4038600"/>
            <a:ext cx="6400800" cy="1066800"/>
          </a:xfrm>
        </p:spPr>
        <p:txBody>
          <a:bodyPr/>
          <a:lstStyle/>
          <a:p>
            <a:pPr eaLnBrk="1" hangingPunct="1"/>
            <a:r>
              <a:rPr lang="ro-RO" sz="1000" smtClean="0"/>
              <a:t>(Adaptat după </a:t>
            </a:r>
            <a:r>
              <a:rPr lang="ro-RO" sz="1000" i="1" smtClean="0"/>
              <a:t>Manualul de Limba şi Literatura Română</a:t>
            </a:r>
            <a:r>
              <a:rPr lang="ro-RO" sz="1000" smtClean="0"/>
              <a:t>, </a:t>
            </a:r>
            <a:r>
              <a:rPr lang="ro-RO" sz="1000" i="1" smtClean="0"/>
              <a:t>clasa a X</a:t>
            </a:r>
            <a:r>
              <a:rPr lang="en-US" sz="1000" i="1" smtClean="0"/>
              <a:t>-a</a:t>
            </a:r>
            <a:r>
              <a:rPr lang="en-US" sz="1000" smtClean="0"/>
              <a:t>, Doina Ruşti)</a:t>
            </a:r>
            <a:endParaRPr lang="ro-RO" sz="1000" smtClean="0"/>
          </a:p>
          <a:p>
            <a:pPr eaLnBrk="1" hangingPunct="1"/>
            <a:endParaRPr lang="en-US" sz="1000" smtClean="0"/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457200" y="274638"/>
            <a:ext cx="82296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ro-RO" sz="1000" dirty="0" smtClean="0">
                <a:solidFill>
                  <a:schemeClr val="tx2"/>
                </a:solidFill>
              </a:rPr>
              <a:t>Examenul de bacalaureat 201</a:t>
            </a:r>
            <a:r>
              <a:rPr lang="en-US" sz="1000" dirty="0" smtClean="0">
                <a:solidFill>
                  <a:schemeClr val="tx2"/>
                </a:solidFill>
              </a:rPr>
              <a:t>2</a:t>
            </a:r>
            <a:r>
              <a:rPr lang="ro-RO" sz="1000" dirty="0">
                <a:solidFill>
                  <a:schemeClr val="tx2"/>
                </a:solidFill>
              </a:rPr>
              <a:t/>
            </a:r>
            <a:br>
              <a:rPr lang="ro-RO" sz="1000" dirty="0">
                <a:solidFill>
                  <a:schemeClr val="tx2"/>
                </a:solidFill>
              </a:rPr>
            </a:br>
            <a:r>
              <a:rPr lang="ro-RO" sz="1000" dirty="0">
                <a:solidFill>
                  <a:schemeClr val="tx2"/>
                </a:solidFill>
              </a:rPr>
              <a:t>Proba de evaluare a competenţelor digitale</a:t>
            </a:r>
            <a:r>
              <a:rPr lang="en-US" sz="1000" dirty="0">
                <a:solidFill>
                  <a:schemeClr val="tx2"/>
                </a:solidFill>
              </a:rPr>
              <a:t> – document de </a:t>
            </a:r>
            <a:r>
              <a:rPr lang="en-US" sz="1000" dirty="0" err="1">
                <a:solidFill>
                  <a:schemeClr val="tx2"/>
                </a:solidFill>
              </a:rPr>
              <a:t>lucru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2" y="6286520"/>
            <a:ext cx="25717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000" dirty="0" smtClean="0"/>
              <a:t>Sesiunea iunie - iulie</a:t>
            </a:r>
            <a:endParaRPr lang="ro-RO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ro-RO" sz="1000" dirty="0" smtClean="0"/>
              <a:t>Examenul de bacalaureat 201</a:t>
            </a:r>
            <a:r>
              <a:rPr lang="en-US" sz="1000" dirty="0" smtClean="0"/>
              <a:t>2</a:t>
            </a:r>
            <a:r>
              <a:rPr lang="ro-RO" sz="1000" dirty="0" smtClean="0"/>
              <a:t/>
            </a:r>
            <a:br>
              <a:rPr lang="ro-RO" sz="1000" dirty="0" smtClean="0"/>
            </a:br>
            <a:r>
              <a:rPr lang="ro-RO" sz="1000" dirty="0" smtClean="0"/>
              <a:t>Proba de evaluare a competenţelor digitale</a:t>
            </a:r>
            <a:r>
              <a:rPr lang="en-US" sz="1000" dirty="0" smtClean="0"/>
              <a:t> – document de </a:t>
            </a:r>
            <a:r>
              <a:rPr lang="en-US" sz="1000" dirty="0" err="1" smtClean="0"/>
              <a:t>lucru</a:t>
            </a:r>
            <a:endParaRPr lang="en-US" sz="10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71600"/>
            <a:ext cx="4267200" cy="4953000"/>
          </a:xfrm>
        </p:spPr>
        <p:txBody>
          <a:bodyPr/>
          <a:lstStyle/>
          <a:p>
            <a:pPr marL="0" indent="361950" algn="just" eaLnBrk="1" hangingPunct="1">
              <a:lnSpc>
                <a:spcPct val="80000"/>
              </a:lnSpc>
              <a:buFontTx/>
              <a:buNone/>
            </a:pPr>
            <a:r>
              <a:rPr lang="ro-RO" sz="1200" smtClean="0"/>
              <a:t>Liviu Rebreanu – Ion (1920): Personajul titular al romanului ilustrează prin biografia sa situaţia satului românesc de la finele secolului al XIX-lea şi începutul secolului al XX-lea, din Transilvania, aflată în momentul acela sub ocupaţie austro-ungară. Destinul personajului este urmărit de-a lungul a două volume: Glasul pământului şi Glasul iubirii.</a:t>
            </a:r>
          </a:p>
          <a:p>
            <a:pPr marL="0" indent="361950" algn="just" eaLnBrk="1" hangingPunct="1">
              <a:lnSpc>
                <a:spcPct val="80000"/>
              </a:lnSpc>
              <a:buFontTx/>
              <a:buNone/>
            </a:pPr>
            <a:r>
              <a:rPr lang="ro-RO" sz="1200" smtClean="0"/>
              <a:t>Ion este sărac şi îşi doreşte cu ardoare să aibă pământ, să fie respectat şi iubit. El îşi îndeplineşte cu agresivitate idealul, trăind intens şi sfârşind dramatic.</a:t>
            </a:r>
          </a:p>
          <a:p>
            <a:pPr marL="0" indent="361950" algn="just" eaLnBrk="1" hangingPunct="1">
              <a:lnSpc>
                <a:spcPct val="80000"/>
              </a:lnSpc>
              <a:buFontTx/>
              <a:buNone/>
            </a:pPr>
            <a:r>
              <a:rPr lang="ro-RO" sz="1200" smtClean="0"/>
              <a:t>Liviu Rebreanu – Pădurea spânzuraţilor (1922): este un roman despre conflictul dintre sentimentul datoriei şi cel al iubirii de ţară. Rebreanu creează aici un model de analiză psihologică.</a:t>
            </a:r>
          </a:p>
          <a:p>
            <a:pPr marL="0" indent="361950" algn="just" eaLnBrk="1" hangingPunct="1">
              <a:lnSpc>
                <a:spcPct val="80000"/>
              </a:lnSpc>
              <a:buFontTx/>
              <a:buNone/>
            </a:pPr>
            <a:r>
              <a:rPr lang="ro-RO" sz="1200" smtClean="0"/>
              <a:t>Liviu Rebreanu – Răscoala (1932): surprinde psihologia colectivă într-un moment limită, în contextul evenimentului real de la 1907.</a:t>
            </a:r>
          </a:p>
          <a:p>
            <a:pPr marL="0" indent="361950" algn="just" eaLnBrk="1" hangingPunct="1">
              <a:lnSpc>
                <a:spcPct val="80000"/>
              </a:lnSpc>
              <a:buFontTx/>
              <a:buNone/>
            </a:pPr>
            <a:r>
              <a:rPr lang="ro-RO" sz="1200" smtClean="0"/>
              <a:t>Liviu Rebreanu – Gorila (1938): prezintă mai ales interes documentar, deoarece transpune perioada legionară, într-o încercare meritorie de conservare a obiectivităţii de scriitor realist. </a:t>
            </a:r>
            <a:endParaRPr lang="en-US" sz="1200" smtClean="0"/>
          </a:p>
        </p:txBody>
      </p:sp>
      <p:pic>
        <p:nvPicPr>
          <p:cNvPr id="3076" name="Picture 11" descr="comp_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1447800"/>
            <a:ext cx="3533775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ro-RO" sz="1200" smtClean="0"/>
              <a:t>Teme şi evaluare orientativă</a:t>
            </a:r>
            <a:endParaRPr lang="en-GB" sz="1200" smtClean="0"/>
          </a:p>
          <a:p>
            <a:pPr marL="609600" indent="-609600" eaLnBrk="1" hangingPunct="1">
              <a:buFontTx/>
              <a:buAutoNum type="arabicPeriod"/>
            </a:pPr>
            <a:r>
              <a:rPr lang="ro-RO" sz="1200" smtClean="0"/>
              <a:t>Notă minimă </a:t>
            </a:r>
            <a:endParaRPr lang="en-GB" sz="1200" smtClean="0"/>
          </a:p>
          <a:p>
            <a:pPr marL="990600" lvl="1" indent="-533400" eaLnBrk="1" hangingPunct="1">
              <a:buFontTx/>
              <a:buAutoNum type="alphaLcParenR"/>
            </a:pPr>
            <a:r>
              <a:rPr lang="ro-RO" sz="1200" smtClean="0"/>
              <a:t>Realizaţi în scris caracterizarea a două personaje din Enigma Otiliei şi încadraţi-le într-o categorie umană sau socială. […]</a:t>
            </a:r>
            <a:endParaRPr lang="en-GB" sz="1200" smtClean="0"/>
          </a:p>
          <a:p>
            <a:pPr marL="990600" lvl="1" indent="-533400" eaLnBrk="1" hangingPunct="1">
              <a:buFontTx/>
              <a:buAutoNum type="alphaLcParenR"/>
            </a:pPr>
            <a:r>
              <a:rPr lang="ro-RO" sz="1200" smtClean="0"/>
              <a:t>Prezentaţi trăsăturile romanului călinescian. </a:t>
            </a:r>
            <a:r>
              <a:rPr lang="en-GB" sz="1200" smtClean="0"/>
              <a:t>[…]</a:t>
            </a:r>
          </a:p>
          <a:p>
            <a:pPr marL="990600" lvl="1" indent="-533400" eaLnBrk="1" hangingPunct="1">
              <a:buFontTx/>
              <a:buAutoNum type="alphaLcParenR"/>
            </a:pPr>
            <a:r>
              <a:rPr lang="ro-RO" sz="1200" smtClean="0"/>
              <a:t>Explicaţi ce se înţelege prin </a:t>
            </a:r>
            <a:r>
              <a:rPr lang="ro-RO" sz="1200" i="1" smtClean="0"/>
              <a:t>hipercorectitudine</a:t>
            </a:r>
            <a:r>
              <a:rPr lang="ro-RO" sz="1200" smtClean="0"/>
              <a:t>.</a:t>
            </a:r>
            <a:endParaRPr lang="en-GB" sz="1200" smtClean="0"/>
          </a:p>
          <a:p>
            <a:pPr marL="990600" lvl="1" indent="-533400" eaLnBrk="1" hangingPunct="1">
              <a:buFontTx/>
              <a:buAutoNum type="alphaLcParenR"/>
            </a:pPr>
            <a:r>
              <a:rPr lang="ro-RO" sz="1200" smtClean="0"/>
              <a:t>Scrieţi o scurtă compunere (20-30 de rânduri), la persoana I singular, în care să relataţi scena întâlnirii lui Felix cu unchiul său. </a:t>
            </a:r>
            <a:r>
              <a:rPr lang="en-GB" sz="1200" smtClean="0"/>
              <a:t>[…]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ro-RO" sz="1200" smtClean="0"/>
              <a:t>Notă medie</a:t>
            </a:r>
            <a:endParaRPr lang="en-GB" sz="1200" smtClean="0"/>
          </a:p>
          <a:p>
            <a:pPr marL="990600" lvl="1" indent="-533400" eaLnBrk="1" hangingPunct="1">
              <a:buFontTx/>
              <a:buAutoNum type="alphaLcParenR"/>
            </a:pPr>
            <a:r>
              <a:rPr lang="ro-RO" sz="1200" smtClean="0"/>
              <a:t>Alegeţi un citat din miniantologie şi comentaţi-l oral, cu referiri la subiectul operei în discuţie.</a:t>
            </a:r>
            <a:endParaRPr lang="en-GB" sz="1200" smtClean="0"/>
          </a:p>
          <a:p>
            <a:pPr marL="990600" lvl="1" indent="-533400" eaLnBrk="1" hangingPunct="1">
              <a:buFontTx/>
              <a:buAutoNum type="alphaLcParenR"/>
            </a:pPr>
            <a:r>
              <a:rPr lang="ro-RO" sz="1200" smtClean="0"/>
              <a:t>Găsiţi în romanul lui Călinescu cinci informaţii despre epocă </a:t>
            </a:r>
            <a:r>
              <a:rPr lang="en-GB" sz="1200" smtClean="0"/>
              <a:t>[…].</a:t>
            </a:r>
          </a:p>
          <a:p>
            <a:pPr marL="990600" lvl="1" indent="-533400" eaLnBrk="1" hangingPunct="1">
              <a:buFontTx/>
              <a:buAutoNum type="alphaLcParenR"/>
            </a:pPr>
            <a:r>
              <a:rPr lang="ro-RO" sz="1200" smtClean="0"/>
              <a:t>Realizaţi în scris schiţa caracteriologică a cinci personaje din roman </a:t>
            </a:r>
            <a:r>
              <a:rPr lang="en-GB" sz="1200" smtClean="0"/>
              <a:t>[…].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ro-RO" sz="1200" smtClean="0"/>
              <a:t>Notă mare</a:t>
            </a:r>
            <a:endParaRPr lang="en-GB" sz="1200" smtClean="0"/>
          </a:p>
          <a:p>
            <a:pPr marL="990600" lvl="1" indent="-533400" eaLnBrk="1" hangingPunct="1">
              <a:buFontTx/>
              <a:buAutoNum type="alphaLcParenR"/>
            </a:pPr>
            <a:r>
              <a:rPr lang="ro-RO" sz="1200" smtClean="0"/>
              <a:t>În ce constă clasicismul operei lui Călinescu</a:t>
            </a:r>
            <a:r>
              <a:rPr lang="en-GB" sz="1200" smtClean="0"/>
              <a:t>? [</a:t>
            </a:r>
            <a:r>
              <a:rPr lang="ro-RO" sz="1200" smtClean="0"/>
              <a:t>…</a:t>
            </a:r>
            <a:r>
              <a:rPr lang="en-GB" sz="1200" smtClean="0"/>
              <a:t>]</a:t>
            </a:r>
          </a:p>
          <a:p>
            <a:pPr marL="990600" lvl="1" indent="-533400" eaLnBrk="1" hangingPunct="1">
              <a:buFontTx/>
              <a:buAutoNum type="alphaLcParenR"/>
            </a:pPr>
            <a:r>
              <a:rPr lang="ro-RO" sz="1200" smtClean="0"/>
              <a:t>Comentaţi în scris teoria lui Pascalopol despre sufletul mediocru </a:t>
            </a:r>
            <a:r>
              <a:rPr lang="en-GB" sz="1200" smtClean="0"/>
              <a:t>[…].</a:t>
            </a:r>
          </a:p>
          <a:p>
            <a:pPr marL="990600" lvl="1" indent="-533400" eaLnBrk="1" hangingPunct="1">
              <a:buFontTx/>
              <a:buAutoNum type="alphaLcParenR"/>
            </a:pPr>
            <a:r>
              <a:rPr lang="ro-RO" sz="1200" smtClean="0"/>
              <a:t>Caracterizaţi vocea auctorială din romanul călinescian </a:t>
            </a:r>
            <a:r>
              <a:rPr lang="en-GB" sz="1200" smtClean="0"/>
              <a:t>[…].</a:t>
            </a:r>
          </a:p>
          <a:p>
            <a:pPr marL="609600" indent="-609600" eaLnBrk="1" hangingPunct="1">
              <a:buFontTx/>
              <a:buNone/>
            </a:pPr>
            <a:endParaRPr lang="en-GB" sz="1400" smtClean="0"/>
          </a:p>
        </p:txBody>
      </p:sp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457200" y="3048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ro-RO" sz="1000" dirty="0" smtClean="0">
                <a:solidFill>
                  <a:schemeClr val="tx2"/>
                </a:solidFill>
              </a:rPr>
              <a:t>Examenul de bacalaureat 201</a:t>
            </a:r>
            <a:r>
              <a:rPr lang="en-US" sz="1000" smtClean="0">
                <a:solidFill>
                  <a:schemeClr val="tx2"/>
                </a:solidFill>
              </a:rPr>
              <a:t>2</a:t>
            </a:r>
            <a:r>
              <a:rPr lang="ro-RO" sz="1000" dirty="0">
                <a:solidFill>
                  <a:schemeClr val="tx2"/>
                </a:solidFill>
              </a:rPr>
              <a:t/>
            </a:r>
            <a:br>
              <a:rPr lang="ro-RO" sz="1000" dirty="0">
                <a:solidFill>
                  <a:schemeClr val="tx2"/>
                </a:solidFill>
              </a:rPr>
            </a:br>
            <a:r>
              <a:rPr lang="ro-RO" sz="1000" dirty="0">
                <a:solidFill>
                  <a:schemeClr val="tx2"/>
                </a:solidFill>
              </a:rPr>
              <a:t>Proba de evaluare a competenţelor digitale</a:t>
            </a:r>
            <a:r>
              <a:rPr lang="en-US" sz="1000" dirty="0">
                <a:solidFill>
                  <a:schemeClr val="tx2"/>
                </a:solidFill>
              </a:rPr>
              <a:t> – document de </a:t>
            </a:r>
            <a:r>
              <a:rPr lang="en-US" sz="1000" dirty="0" err="1">
                <a:solidFill>
                  <a:schemeClr val="tx2"/>
                </a:solidFill>
              </a:rPr>
              <a:t>lucru</a:t>
            </a:r>
            <a:endParaRPr lang="en-US" sz="1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Words>347</Words>
  <Application>Microsoft Office PowerPoint</Application>
  <PresentationFormat>On-screen Show (4:3)</PresentationFormat>
  <Paragraphs>25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Default Design</vt:lpstr>
      <vt:lpstr>ALTE ROMANE  REALISTE INTERBELICE</vt:lpstr>
      <vt:lpstr>Examenul de bacalaureat 2012 Proba de evaluare a competenţelor digitale – document de lucru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ALTE ROMANE  REALISTE INTERBELICE</dc:title>
  <dc:creator>CNEE</dc:creator>
  <cp:lastModifiedBy>Guest</cp:lastModifiedBy>
  <cp:revision>24</cp:revision>
  <cp:lastPrinted>1601-01-01T00:00:00Z</cp:lastPrinted>
  <dcterms:created xsi:type="dcterms:W3CDTF">1601-01-01T00:00:00Z</dcterms:created>
  <dcterms:modified xsi:type="dcterms:W3CDTF">2012-06-15T12:30:08Z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