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509" r:id="rId2"/>
    <p:sldId id="558" r:id="rId3"/>
    <p:sldId id="710" r:id="rId4"/>
    <p:sldId id="652" r:id="rId5"/>
    <p:sldId id="703" r:id="rId6"/>
    <p:sldId id="679" r:id="rId7"/>
    <p:sldId id="681" r:id="rId8"/>
    <p:sldId id="677" r:id="rId9"/>
    <p:sldId id="702" r:id="rId10"/>
    <p:sldId id="704" r:id="rId11"/>
    <p:sldId id="705" r:id="rId12"/>
    <p:sldId id="683" r:id="rId13"/>
    <p:sldId id="688" r:id="rId14"/>
    <p:sldId id="695" r:id="rId15"/>
    <p:sldId id="706" r:id="rId16"/>
    <p:sldId id="711" r:id="rId17"/>
    <p:sldId id="693" r:id="rId18"/>
    <p:sldId id="698" r:id="rId19"/>
    <p:sldId id="709" r:id="rId20"/>
    <p:sldId id="700" r:id="rId21"/>
    <p:sldId id="707" r:id="rId22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80C9"/>
    <a:srgbClr val="8095F0"/>
    <a:srgbClr val="C8D1F8"/>
    <a:srgbClr val="37AEFF"/>
    <a:srgbClr val="F3FBFF"/>
    <a:srgbClr val="EFFAFF"/>
    <a:srgbClr val="F1F5F2"/>
    <a:srgbClr val="F9F9F9"/>
    <a:srgbClr val="3F6D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65" autoAdjust="0"/>
  </p:normalViewPr>
  <p:slideViewPr>
    <p:cSldViewPr>
      <p:cViewPr varScale="1">
        <p:scale>
          <a:sx n="82" d="100"/>
          <a:sy n="82" d="100"/>
        </p:scale>
        <p:origin x="76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514" y="-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26361C0A-A239-40C1-B456-5375BF7BC6BD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FA8302AF-B73D-41BF-A32F-6D59402F4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29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3FF075A4-6FC2-49A8-A016-E125B1A95A13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531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5" tIns="46243" rIns="92485" bIns="4624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0166A1DD-4A3E-4050-9F8C-CDB8D1CF04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4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39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30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69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34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3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75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5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4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05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5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5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1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4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71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A1DD-4A3E-4050-9F8C-CDB8D1CF04C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04800" y="6337012"/>
            <a:ext cx="1151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effectLst/>
                <a:latin typeface="+mn-lt"/>
              </a:rPr>
              <a:t>HumRRO Headquarters: 66 Canal Center Plaza, Suite 700, Alexandria, VA 22314-1578  </a:t>
            </a:r>
            <a:r>
              <a:rPr lang="en-US" sz="1400" b="1" dirty="0">
                <a:solidFill>
                  <a:schemeClr val="accent1"/>
                </a:solidFill>
                <a:effectLst/>
                <a:latin typeface="+mn-lt"/>
              </a:rPr>
              <a:t>|</a:t>
            </a:r>
            <a:r>
              <a:rPr lang="en-US" sz="1400" b="1" dirty="0">
                <a:solidFill>
                  <a:schemeClr val="bg1"/>
                </a:solidFill>
                <a:effectLst/>
                <a:latin typeface="+mn-lt"/>
              </a:rPr>
              <a:t>  Phone: 703.549.3611  </a:t>
            </a:r>
            <a:r>
              <a:rPr lang="en-US" sz="1400" b="1" dirty="0">
                <a:solidFill>
                  <a:schemeClr val="accent1"/>
                </a:solidFill>
                <a:effectLst/>
                <a:latin typeface="+mn-lt"/>
              </a:rPr>
              <a:t>|</a:t>
            </a:r>
            <a:r>
              <a:rPr lang="en-US" sz="1400" b="1" dirty="0">
                <a:solidFill>
                  <a:schemeClr val="bg1"/>
                </a:solidFill>
                <a:effectLst/>
                <a:latin typeface="+mn-lt"/>
              </a:rPr>
              <a:t>   www.humrro.org</a:t>
            </a:r>
          </a:p>
        </p:txBody>
      </p:sp>
    </p:spTree>
    <p:extLst>
      <p:ext uri="{BB962C8B-B14F-4D97-AF65-F5344CB8AC3E}">
        <p14:creationId xmlns:p14="http://schemas.microsoft.com/office/powerpoint/2010/main" val="212552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843D-4E7F-404E-9780-3DCBE8B113F0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00EF-A997-4416-8C94-38D5C52DB9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1999" cy="685457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04800" y="6337012"/>
            <a:ext cx="1151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effectLst/>
                <a:latin typeface="+mn-lt"/>
              </a:rPr>
              <a:t>HumRRO Headquarters: 66 Canal Center Plaza, Suite 700, Alexandria, VA 22314-1578  </a:t>
            </a:r>
            <a:r>
              <a:rPr lang="en-US" sz="1400" b="1" dirty="0">
                <a:solidFill>
                  <a:schemeClr val="accent1"/>
                </a:solidFill>
                <a:effectLst/>
                <a:latin typeface="+mn-lt"/>
              </a:rPr>
              <a:t>|</a:t>
            </a:r>
            <a:r>
              <a:rPr lang="en-US" sz="1400" b="1" dirty="0">
                <a:solidFill>
                  <a:schemeClr val="bg1"/>
                </a:solidFill>
                <a:effectLst/>
                <a:latin typeface="+mn-lt"/>
              </a:rPr>
              <a:t>  Phone: 703.549.3611  </a:t>
            </a:r>
            <a:r>
              <a:rPr lang="en-US" sz="1400" b="1" dirty="0">
                <a:solidFill>
                  <a:schemeClr val="accent1"/>
                </a:solidFill>
                <a:effectLst/>
                <a:latin typeface="+mn-lt"/>
              </a:rPr>
              <a:t>|</a:t>
            </a:r>
            <a:r>
              <a:rPr lang="en-US" sz="1400" b="1" dirty="0">
                <a:solidFill>
                  <a:schemeClr val="bg1"/>
                </a:solidFill>
                <a:effectLst/>
                <a:latin typeface="+mn-lt"/>
              </a:rPr>
              <a:t>   www.humrro.org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577902-7E4A-492B-A887-31805F0CF588}"/>
              </a:ext>
            </a:extLst>
          </p:cNvPr>
          <p:cNvGrpSpPr/>
          <p:nvPr userDrawn="1"/>
        </p:nvGrpSpPr>
        <p:grpSpPr>
          <a:xfrm>
            <a:off x="9220200" y="5249059"/>
            <a:ext cx="2435893" cy="876457"/>
            <a:chOff x="6248400" y="5199721"/>
            <a:chExt cx="2435893" cy="87645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2C92FA0-E135-4973-9B9B-604B49EF9E63}"/>
                </a:ext>
              </a:extLst>
            </p:cNvPr>
            <p:cNvSpPr/>
            <p:nvPr/>
          </p:nvSpPr>
          <p:spPr>
            <a:xfrm>
              <a:off x="6248400" y="5199721"/>
              <a:ext cx="2435893" cy="876457"/>
            </a:xfrm>
            <a:prstGeom prst="roundRect">
              <a:avLst>
                <a:gd name="adj" fmla="val 10291"/>
              </a:avLst>
            </a:prstGeom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3A5747-4520-4F78-A10E-43D53CFE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177" y="5220406"/>
              <a:ext cx="2322339" cy="83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9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277600" cy="685800"/>
          </a:xfrm>
        </p:spPr>
        <p:txBody>
          <a:bodyPr>
            <a:normAutofit/>
          </a:bodyPr>
          <a:lstStyle>
            <a:lvl1pPr>
              <a:defRPr sz="3000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11379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4C04-6365-4CAA-B5D7-1796B619BC41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5791201"/>
            <a:ext cx="284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8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603E-0ECE-40E8-A4F3-D51BD49F1412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2526-D367-4AA9-B6E4-C0AC50D0F9DB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01F-BDD7-47DA-8F50-5F40E39BE5B2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" y="1"/>
            <a:ext cx="12190992" cy="685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" y="1"/>
            <a:ext cx="12190992" cy="68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5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701F-BDD7-47DA-8F50-5F40E39BE5B2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" y="1"/>
            <a:ext cx="12190992" cy="685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" y="1"/>
            <a:ext cx="12190991" cy="68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5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6075-472A-4EBB-876D-64BB6B773FA5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0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2525-0948-4A33-863A-A5A48DB8FC4D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B2AE-98D8-4BC6-838D-87A33D4094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0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" y="1"/>
            <a:ext cx="12190992" cy="6857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884238"/>
            <a:ext cx="1127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400" y="60960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2D28-F571-4030-B783-AAB188B173BC}" type="datetime1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0960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5730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C518556-4063-4E8B-8FBA-994AF351C8C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685800"/>
            <a:ext cx="11582400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"/>
            <a:ext cx="11277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57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0" r:id="rId3"/>
    <p:sldLayoutId id="2147483661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SzPct val="65000"/>
        <a:buFont typeface="Arial" pitchFamily="34" charset="0"/>
        <a:buChar char="●"/>
        <a:defRPr sz="24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18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SzPct val="60000"/>
        <a:buFont typeface="Courier New" pitchFamily="49" charset="0"/>
        <a:buChar char="o"/>
        <a:defRPr sz="14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38200" y="3505200"/>
            <a:ext cx="10515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 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A SIOP Machine Learning Competition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Narrow" pitchFamily="34" charset="0"/>
              </a:rPr>
              <a:t>Learning by Doing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32512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Dan J. Putka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713508"/>
            <a:ext cx="226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April 20, 2018</a:t>
            </a:r>
          </a:p>
        </p:txBody>
      </p:sp>
    </p:spTree>
    <p:extLst>
      <p:ext uri="{BB962C8B-B14F-4D97-AF65-F5344CB8AC3E}">
        <p14:creationId xmlns:p14="http://schemas.microsoft.com/office/powerpoint/2010/main" val="104122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Leaderboards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762000"/>
            <a:ext cx="112776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Updated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public leaderboards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were distributed on a weekly basis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Two leaderboards were maintained for the competition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public leaderboard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based on ~50% of the test set (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= 4,046)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private leaderboard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based on ~50% of the test set (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= 4,045)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Public/private split designed to prevent teams from “learning” the test set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standings were based on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 leaderboard test set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978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Final judging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762000"/>
            <a:ext cx="112776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the final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 leaderboard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was released, teams were asked to nominate up to 5 of their entries for “final judging”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Final team rankings reflect the top nominated entry from each team based on its AUC in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private leaderboard test set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rgbClr val="0070C0"/>
                </a:solidFill>
              </a:rPr>
              <a:t>   </a:t>
            </a:r>
            <a:r>
              <a:rPr lang="en-US" sz="2800" b="1" i="1" dirty="0">
                <a:solidFill>
                  <a:srgbClr val="0070C0"/>
                </a:solidFill>
              </a:rPr>
              <a:t>The top 4 teams will present their approach today!</a:t>
            </a:r>
          </a:p>
          <a:p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338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819400"/>
            <a:ext cx="8534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overview of results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29147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9906000" cy="685800"/>
          </a:xfrm>
        </p:spPr>
        <p:txBody>
          <a:bodyPr>
            <a:normAutofit/>
          </a:bodyPr>
          <a:lstStyle/>
          <a:p>
            <a:r>
              <a:rPr lang="en-US" dirty="0"/>
              <a:t>    Quick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BEDBE-EEE9-45C8-9410-529B788BB151}"/>
              </a:ext>
            </a:extLst>
          </p:cNvPr>
          <p:cNvSpPr/>
          <p:nvPr/>
        </p:nvSpPr>
        <p:spPr>
          <a:xfrm>
            <a:off x="457200" y="1066800"/>
            <a:ext cx="3048000" cy="1524000"/>
          </a:xfrm>
          <a:prstGeom prst="rect">
            <a:avLst/>
          </a:prstGeom>
          <a:solidFill>
            <a:srgbClr val="F3FBFF"/>
          </a:solidFill>
          <a:ln w="1270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0075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188</a:t>
            </a:r>
          </a:p>
          <a:p>
            <a:pPr algn="ctr"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Total number of entries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7EF0A7-6C0C-4BF1-AA7E-FA741F985267}"/>
              </a:ext>
            </a:extLst>
          </p:cNvPr>
          <p:cNvSpPr/>
          <p:nvPr/>
        </p:nvSpPr>
        <p:spPr>
          <a:xfrm>
            <a:off x="3733800" y="1066800"/>
            <a:ext cx="3048000" cy="1524000"/>
          </a:xfrm>
          <a:prstGeom prst="rect">
            <a:avLst/>
          </a:prstGeom>
          <a:solidFill>
            <a:srgbClr val="F3FBFF"/>
          </a:solidFill>
          <a:ln w="1270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0075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15.6</a:t>
            </a:r>
          </a:p>
          <a:p>
            <a:pPr algn="ctr"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 number of entries per team</a:t>
            </a:r>
          </a:p>
          <a:p>
            <a:pPr algn="ctr"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Range 2 to 34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C3E9C-2445-4348-B50D-7DB080B443AB}"/>
              </a:ext>
            </a:extLst>
          </p:cNvPr>
          <p:cNvSpPr/>
          <p:nvPr/>
        </p:nvSpPr>
        <p:spPr>
          <a:xfrm>
            <a:off x="457200" y="2792594"/>
            <a:ext cx="3048000" cy="1474606"/>
          </a:xfrm>
          <a:prstGeom prst="rect">
            <a:avLst/>
          </a:prstGeom>
          <a:solidFill>
            <a:srgbClr val="F3FBFF"/>
          </a:solidFill>
          <a:ln w="1270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0075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.79</a:t>
            </a:r>
          </a:p>
          <a:p>
            <a:pPr algn="ctr"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 cross-validated AUC across entries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196E8B-74A6-49E3-807F-BD0D7856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03" y="785948"/>
            <a:ext cx="5008650" cy="40132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0F9785-28DB-4EFB-9AFE-90A0DAC87477}"/>
              </a:ext>
            </a:extLst>
          </p:cNvPr>
          <p:cNvSpPr/>
          <p:nvPr/>
        </p:nvSpPr>
        <p:spPr>
          <a:xfrm>
            <a:off x="3725206" y="2768645"/>
            <a:ext cx="3048000" cy="1498555"/>
          </a:xfrm>
          <a:prstGeom prst="rect">
            <a:avLst/>
          </a:prstGeom>
          <a:solidFill>
            <a:srgbClr val="F3FBFF"/>
          </a:solidFill>
          <a:ln w="1270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0075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24.5</a:t>
            </a:r>
          </a:p>
          <a:p>
            <a:pPr algn="ctr"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Percentage of entries reaching a cross-validated AUC &gt; .83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C32E4-927A-4156-A8D5-EEE5ED5292FB}"/>
              </a:ext>
            </a:extLst>
          </p:cNvPr>
          <p:cNvSpPr/>
          <p:nvPr/>
        </p:nvSpPr>
        <p:spPr>
          <a:xfrm>
            <a:off x="2181612" y="4455931"/>
            <a:ext cx="3048000" cy="1474606"/>
          </a:xfrm>
          <a:prstGeom prst="rect">
            <a:avLst/>
          </a:prstGeom>
          <a:solidFill>
            <a:srgbClr val="F3FBFF"/>
          </a:solidFill>
          <a:ln w="1270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0075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.96</a:t>
            </a:r>
          </a:p>
          <a:p>
            <a:pPr algn="ctr"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 correlation among top 4 teams’ winning entries</a:t>
            </a:r>
          </a:p>
        </p:txBody>
      </p:sp>
    </p:spTree>
    <p:extLst>
      <p:ext uri="{BB962C8B-B14F-4D97-AF65-F5344CB8AC3E}">
        <p14:creationId xmlns:p14="http://schemas.microsoft.com/office/powerpoint/2010/main" val="206364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Final team standings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90964-FF81-446D-8BEC-DEB56B4FBB76}"/>
              </a:ext>
            </a:extLst>
          </p:cNvPr>
          <p:cNvSpPr txBox="1"/>
          <p:nvPr/>
        </p:nvSpPr>
        <p:spPr>
          <a:xfrm>
            <a:off x="8905631" y="879231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Less than .005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separated the top 4 teams!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Less than .05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separated the first place team from the last place team!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5A663-AB1B-4CB9-9833-9D4DF84F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22" y="762000"/>
            <a:ext cx="8418278" cy="524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819400"/>
            <a:ext cx="8534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drum roll please…..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70834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00400"/>
            <a:ext cx="107442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#4  Byte Monsters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Private Test Set AUC = .834379</a:t>
            </a:r>
            <a:br>
              <a:rPr lang="en-US" altLang="en-US" sz="4000" dirty="0">
                <a:solidFill>
                  <a:schemeClr val="bg1"/>
                </a:solidFill>
              </a:rPr>
            </a:b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(only .003640 &gt; #5)</a:t>
            </a:r>
          </a:p>
        </p:txBody>
      </p:sp>
    </p:spTree>
    <p:extLst>
      <p:ext uri="{BB962C8B-B14F-4D97-AF65-F5344CB8AC3E}">
        <p14:creationId xmlns:p14="http://schemas.microsoft.com/office/powerpoint/2010/main" val="636906201"/>
      </p:ext>
    </p:extLst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00400"/>
            <a:ext cx="107442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#3  ROC You Like a Hurricane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Private Test Set AUC = .834485</a:t>
            </a:r>
            <a:br>
              <a:rPr lang="en-US" altLang="en-US" sz="4000" dirty="0">
                <a:solidFill>
                  <a:schemeClr val="bg1"/>
                </a:solidFill>
              </a:rPr>
            </a:b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(only .000105 &gt; #4, sampling error smiles upon the ROC)</a:t>
            </a:r>
          </a:p>
        </p:txBody>
      </p:sp>
    </p:spTree>
    <p:extLst>
      <p:ext uri="{BB962C8B-B14F-4D97-AF65-F5344CB8AC3E}">
        <p14:creationId xmlns:p14="http://schemas.microsoft.com/office/powerpoint/2010/main" val="3763165693"/>
      </p:ext>
    </p:extLst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124200"/>
            <a:ext cx="8534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#2  Team DDI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Private Test Set AUC = .836564</a:t>
            </a:r>
            <a:br>
              <a:rPr lang="en-US" altLang="en-US" sz="4000" dirty="0">
                <a:solidFill>
                  <a:schemeClr val="bg1"/>
                </a:solidFill>
              </a:rPr>
            </a:b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(only .002079 &gt; #3)</a:t>
            </a:r>
          </a:p>
        </p:txBody>
      </p:sp>
    </p:spTree>
    <p:extLst>
      <p:ext uri="{BB962C8B-B14F-4D97-AF65-F5344CB8AC3E}">
        <p14:creationId xmlns:p14="http://schemas.microsoft.com/office/powerpoint/2010/main" val="3303364416"/>
      </p:ext>
    </p:extLst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124200"/>
            <a:ext cx="8534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#1  An Enriching Meal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Private Test Set AUC = .839138</a:t>
            </a:r>
            <a:br>
              <a:rPr lang="en-US" altLang="en-US" sz="4000" dirty="0">
                <a:solidFill>
                  <a:schemeClr val="bg1"/>
                </a:solidFill>
              </a:rPr>
            </a:b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2400" dirty="0">
                <a:solidFill>
                  <a:schemeClr val="bg1"/>
                </a:solidFill>
              </a:rPr>
              <a:t>(only .002574 &gt; #2)</a:t>
            </a:r>
          </a:p>
        </p:txBody>
      </p:sp>
    </p:spTree>
    <p:extLst>
      <p:ext uri="{BB962C8B-B14F-4D97-AF65-F5344CB8AC3E}">
        <p14:creationId xmlns:p14="http://schemas.microsoft.com/office/powerpoint/2010/main" val="716980027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Acknowledgments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115062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Eli Lilly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Meghan Lowery (Eli Lilly) &amp; Alan Colquitt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Alexander Schwall (Rhabit) and Ben Taylor (ZIFF)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SIOP Special Sessions Committee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HumRRO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2958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Team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90600"/>
            <a:ext cx="112776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did your team approach the prediction problem?</a:t>
            </a:r>
          </a:p>
          <a:p>
            <a:pPr lvl="1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Describe your winning solution.</a:t>
            </a:r>
          </a:p>
          <a:p>
            <a:pPr lvl="1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were the most important predictors of turnover?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lessons did you learn?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92F79-B8E1-48E4-A3E2-58B7A573BDEF}"/>
              </a:ext>
            </a:extLst>
          </p:cNvPr>
          <p:cNvSpPr txBox="1"/>
          <p:nvPr/>
        </p:nvSpPr>
        <p:spPr>
          <a:xfrm>
            <a:off x="1943100" y="4572000"/>
            <a:ext cx="784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top 4 teams’ presentations and code are in SIOP’s </a:t>
            </a:r>
            <a:r>
              <a:rPr lang="en-US" sz="2400" b="1" i="1" dirty="0"/>
              <a:t>Document Library!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895600"/>
            <a:ext cx="8534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team presentations</a:t>
            </a:r>
            <a:br>
              <a:rPr lang="en-US" altLang="en-US" sz="4000" b="1" dirty="0">
                <a:solidFill>
                  <a:schemeClr val="bg1"/>
                </a:solidFill>
              </a:rPr>
            </a:br>
            <a:endParaRPr lang="en-US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6698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Acknowledgments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90600"/>
            <a:ext cx="115062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12 teams representing 14 different institutions spanning academe and practice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486748-4D6E-46DE-B404-169CC4B198B1}"/>
              </a:ext>
            </a:extLst>
          </p:cNvPr>
          <p:cNvSpPr txBox="1">
            <a:spLocks/>
          </p:cNvSpPr>
          <p:nvPr/>
        </p:nvSpPr>
        <p:spPr>
          <a:xfrm>
            <a:off x="685800" y="1799082"/>
            <a:ext cx="11506200" cy="139065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Bowling Green State University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Capital One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Davidson College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DDI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Gartner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HumRRO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Korn Ferry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Old Dominion University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Rice University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Shaker Consulting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U.S. Customs &amp; Border Protection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University of Georgia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University of Illinois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Walmart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75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Background &amp;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742950"/>
            <a:ext cx="112776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Idea born out of conversations after SIOP’s 2016 Big Data LEC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Host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Kaggle-like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machine learning competition focused on an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outcome and dataset of meaning to SIOP members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Provide an annual novel mechanism for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educating SIOP members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about advances in predictive modeling – </a:t>
            </a:r>
            <a:r>
              <a:rPr lang="en-US" sz="2000" b="1" i="1" dirty="0">
                <a:solidFill>
                  <a:schemeClr val="tx1"/>
                </a:solidFill>
              </a:rPr>
              <a:t>learning by doing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Provide the data sponsor “free”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crowd-sourced insight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into a prediction problem they face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This year was a “by invite only”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pilot test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to clarify how the competition would work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42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The prediction problem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09600"/>
            <a:ext cx="112776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Predicting voluntary turnover at Eli Lilly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for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32,296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Eli Lilly employees active as of December 31, 2009</a:t>
            </a:r>
          </a:p>
          <a:p>
            <a:pPr lvl="1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Predict who voluntary left vs. who was still active as of December 31, 2014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Criterion-related data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Primary criterion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was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as of 12/31/14 (0 = Active, 1 = Voluntary Exit)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Base rate of turnover in the model training set was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18.7%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Exit date and exit reason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010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>
            <a:normAutofit/>
          </a:bodyPr>
          <a:lstStyle/>
          <a:p>
            <a:r>
              <a:rPr lang="en-US" dirty="0"/>
              <a:t>    162 predictor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144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Unique ID, entry date, tenure as of 12/31/09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Demographics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 Age, gender, race/ethnicity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Time varying variables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captured yearly from 2004-2009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Location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City, country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Job-Related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 Organizational function and sub-function, job type,            pay grade, cross-functional experience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Job performance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Job performance ratings – overall and competency-level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Performance of incumbent employees’ supervisors! </a:t>
            </a:r>
          </a:p>
          <a:p>
            <a:pPr lvl="2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HiPo indicators</a:t>
            </a:r>
          </a:p>
          <a:p>
            <a:pPr lvl="2"/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800" dirty="0"/>
              <a:t>Teams were also allowed to “engineer” new predictor variables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2F4D3-764E-4618-B44C-5CC0CC986BC8}"/>
              </a:ext>
            </a:extLst>
          </p:cNvPr>
          <p:cNvSpPr/>
          <p:nvPr/>
        </p:nvSpPr>
        <p:spPr>
          <a:xfrm>
            <a:off x="8191138" y="914401"/>
            <a:ext cx="3641634" cy="3352800"/>
          </a:xfrm>
          <a:prstGeom prst="rect">
            <a:avLst/>
          </a:prstGeom>
          <a:solidFill>
            <a:srgbClr val="F3FBFF"/>
          </a:solidFill>
          <a:ln w="1270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00075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Ahh…the joys of real data</a:t>
            </a:r>
          </a:p>
          <a:p>
            <a:pPr defTabSz="600075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Longitudinal data</a:t>
            </a:r>
          </a:p>
          <a:p>
            <a:pPr defTabSz="600075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Nesting &amp; cross-classification</a:t>
            </a:r>
          </a:p>
          <a:p>
            <a:pPr defTabSz="600075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subgroups</a:t>
            </a:r>
          </a:p>
          <a:p>
            <a:pPr defTabSz="600075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defTabSz="60007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Missing data</a:t>
            </a:r>
          </a:p>
          <a:p>
            <a:pPr defTabSz="600075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(average of 37% per variable)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A56D8B0-6F06-4A51-B094-2EE9D6635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167" y="1564006"/>
            <a:ext cx="317863" cy="4572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5BFA9056-E193-4B05-982D-2E6399F2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3800" y="2133601"/>
            <a:ext cx="317863" cy="4572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ED0C807-6788-4A3F-9DA0-391F81152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4600" y="2670811"/>
            <a:ext cx="317863" cy="45720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6897B933-AA95-4CDA-BC5B-43B1BA1D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4200" y="3352800"/>
            <a:ext cx="31786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819400"/>
            <a:ext cx="8534400" cy="609600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b="1" dirty="0">
                <a:solidFill>
                  <a:schemeClr val="bg1"/>
                </a:solidFill>
              </a:rPr>
              <a:t>the competition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9488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Rules &amp;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90600"/>
            <a:ext cx="112776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Teams submitted up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 entries per week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(early January – late February)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models based on a random portion of the full sample reserved for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“training set”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24,205)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their models to random portion of the full sample reserved for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“test set”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8,091)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 criterion data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were provided to teams in the test set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Teams emailed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entries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the competition manager for processing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Simple .csv file with ID and predicted probability for each test set case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163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8458200" cy="685800"/>
          </a:xfrm>
        </p:spPr>
        <p:txBody>
          <a:bodyPr/>
          <a:lstStyle/>
          <a:p>
            <a:r>
              <a:rPr lang="en-US" dirty="0"/>
              <a:t>    Evaluation of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AA78-B4D3-48E4-8548-B43207C9C9B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685800"/>
            <a:ext cx="11277600" cy="1390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65000"/>
              <a:buFont typeface="Arial" pitchFamily="34" charset="0"/>
              <a:buChar char="●"/>
              <a:defRPr sz="2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8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Courier New" pitchFamily="49" charset="0"/>
              <a:buChar char="o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Entries evaluated on a version of the test set containing the turnover criterion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Evaluation metric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Cross-validated area under the ROC curve 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AUC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statistic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AUC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commonly used to evaluate predicted probabilities when modeling a binary criterion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4536644"/>
      </p:ext>
    </p:extLst>
  </p:cSld>
  <p:clrMapOvr>
    <a:masterClrMapping/>
  </p:clrMapOvr>
</p:sld>
</file>

<file path=ppt/theme/theme1.xml><?xml version="1.0" encoding="utf-8"?>
<a:theme xmlns:a="http://schemas.openxmlformats.org/drawingml/2006/main" name="HumRRO2014">
  <a:themeElements>
    <a:clrScheme name="HumRRO">
      <a:dk1>
        <a:srgbClr val="0080BA"/>
      </a:dk1>
      <a:lt1>
        <a:sysClr val="window" lastClr="FFFFFF"/>
      </a:lt1>
      <a:dk2>
        <a:srgbClr val="00528B"/>
      </a:dk2>
      <a:lt2>
        <a:srgbClr val="F2F2F2"/>
      </a:lt2>
      <a:accent1>
        <a:srgbClr val="A1CD55"/>
      </a:accent1>
      <a:accent2>
        <a:srgbClr val="4E9D2C"/>
      </a:accent2>
      <a:accent3>
        <a:srgbClr val="FFCE01"/>
      </a:accent3>
      <a:accent4>
        <a:srgbClr val="EA7100"/>
      </a:accent4>
      <a:accent5>
        <a:srgbClr val="D8D8D8"/>
      </a:accent5>
      <a:accent6>
        <a:srgbClr val="797979"/>
      </a:accent6>
      <a:hlink>
        <a:srgbClr val="0080BA"/>
      </a:hlink>
      <a:folHlink>
        <a:srgbClr val="A1CD55"/>
      </a:folHlink>
    </a:clrScheme>
    <a:fontScheme name="HumR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20877</TotalTime>
  <Words>825</Words>
  <Application>Microsoft Office PowerPoint</Application>
  <PresentationFormat>Widescreen</PresentationFormat>
  <Paragraphs>186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Courier New</vt:lpstr>
      <vt:lpstr>HumRRO2014</vt:lpstr>
      <vt:lpstr>PowerPoint Presentation</vt:lpstr>
      <vt:lpstr>    Acknowledgments</vt:lpstr>
      <vt:lpstr>    Acknowledgments</vt:lpstr>
      <vt:lpstr>    Background &amp; objectives</vt:lpstr>
      <vt:lpstr>    The prediction problem and data</vt:lpstr>
      <vt:lpstr>    162 predictor variables</vt:lpstr>
      <vt:lpstr>the competition</vt:lpstr>
      <vt:lpstr>    Rules &amp; process</vt:lpstr>
      <vt:lpstr>    Evaluation of entries</vt:lpstr>
      <vt:lpstr>    Leaderboards</vt:lpstr>
      <vt:lpstr>    Final judging</vt:lpstr>
      <vt:lpstr>overview of results</vt:lpstr>
      <vt:lpstr>    Quick summary</vt:lpstr>
      <vt:lpstr>    Final team standings</vt:lpstr>
      <vt:lpstr>drum roll please…..</vt:lpstr>
      <vt:lpstr>#4  Byte Monsters Private Test Set AUC = .834379  (only .003640 &gt; #5)</vt:lpstr>
      <vt:lpstr>#3  ROC You Like a Hurricane Private Test Set AUC = .834485  (only .000105 &gt; #4, sampling error smiles upon the ROC)</vt:lpstr>
      <vt:lpstr>#2  Team DDI Private Test Set AUC = .836564  (only .002079 &gt; #3)</vt:lpstr>
      <vt:lpstr>#1  An Enriching Meal Private Test Set AUC = .839138  (only .002574 &gt; #2)</vt:lpstr>
      <vt:lpstr>    Team presentations</vt:lpstr>
      <vt:lpstr>team presentations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Constance Denning</dc:creator>
  <cp:lastModifiedBy>Dan Putka</cp:lastModifiedBy>
  <cp:revision>898</cp:revision>
  <cp:lastPrinted>2018-04-16T19:08:07Z</cp:lastPrinted>
  <dcterms:created xsi:type="dcterms:W3CDTF">2011-12-22T16:55:20Z</dcterms:created>
  <dcterms:modified xsi:type="dcterms:W3CDTF">2018-04-20T14:16:41Z</dcterms:modified>
</cp:coreProperties>
</file>