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0" r:id="rId3"/>
    <p:sldId id="263" r:id="rId4"/>
    <p:sldId id="262" r:id="rId5"/>
    <p:sldId id="257" r:id="rId6"/>
    <p:sldId id="261" r:id="rId7"/>
    <p:sldId id="266" r:id="rId8"/>
    <p:sldId id="258" r:id="rId9"/>
    <p:sldId id="264" r:id="rId10"/>
    <p:sldId id="265"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8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50DB700-1A70-48D4-9E11-1729DB617CD6}" type="datetimeFigureOut">
              <a:rPr lang="en-US" smtClean="0"/>
              <a:pPr/>
              <a:t>3/14/2021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9981242-1949-4D70-8789-A5E26B9FE2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0DB700-1A70-48D4-9E11-1729DB617CD6}" type="datetimeFigureOut">
              <a:rPr lang="en-US" smtClean="0"/>
              <a:pPr/>
              <a:t>3/14/2021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981242-1949-4D70-8789-A5E26B9FE2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0DB700-1A70-48D4-9E11-1729DB617CD6}" type="datetimeFigureOut">
              <a:rPr lang="en-US" smtClean="0"/>
              <a:pPr/>
              <a:t>3/14/2021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981242-1949-4D70-8789-A5E26B9FE2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0DB700-1A70-48D4-9E11-1729DB617CD6}" type="datetimeFigureOut">
              <a:rPr lang="en-US" smtClean="0"/>
              <a:pPr/>
              <a:t>3/14/2021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981242-1949-4D70-8789-A5E26B9FE293}"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50DB700-1A70-48D4-9E11-1729DB617CD6}" type="datetimeFigureOut">
              <a:rPr lang="en-US" smtClean="0"/>
              <a:pPr/>
              <a:t>3/14/2021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981242-1949-4D70-8789-A5E26B9FE29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0DB700-1A70-48D4-9E11-1729DB617CD6}" type="datetimeFigureOut">
              <a:rPr lang="en-US" smtClean="0"/>
              <a:pPr/>
              <a:t>3/14/2021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9981242-1949-4D70-8789-A5E26B9FE293}"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50DB700-1A70-48D4-9E11-1729DB617CD6}" type="datetimeFigureOut">
              <a:rPr lang="en-US" smtClean="0"/>
              <a:pPr/>
              <a:t>3/14/2021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9981242-1949-4D70-8789-A5E26B9FE29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50DB700-1A70-48D4-9E11-1729DB617CD6}" type="datetimeFigureOut">
              <a:rPr lang="en-US" smtClean="0"/>
              <a:pPr/>
              <a:t>3/14/2021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9981242-1949-4D70-8789-A5E26B9FE293}"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50DB700-1A70-48D4-9E11-1729DB617CD6}" type="datetimeFigureOut">
              <a:rPr lang="en-US" smtClean="0"/>
              <a:pPr/>
              <a:t>3/14/2021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9981242-1949-4D70-8789-A5E26B9FE2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50DB700-1A70-48D4-9E11-1729DB617CD6}" type="datetimeFigureOut">
              <a:rPr lang="en-US" smtClean="0"/>
              <a:pPr/>
              <a:t>3/14/2021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9981242-1949-4D70-8789-A5E26B9FE29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50DB700-1A70-48D4-9E11-1729DB617CD6}" type="datetimeFigureOut">
              <a:rPr lang="en-US" smtClean="0"/>
              <a:pPr/>
              <a:t>3/14/2021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9981242-1949-4D70-8789-A5E26B9FE29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50DB700-1A70-48D4-9E11-1729DB617CD6}" type="datetimeFigureOut">
              <a:rPr lang="en-US" smtClean="0"/>
              <a:pPr/>
              <a:t>3/14/2021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9981242-1949-4D70-8789-A5E26B9FE2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ww.utah.gov/beready/family/earthquake.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7772400" cy="2286962"/>
          </a:xfrm>
        </p:spPr>
        <p:txBody>
          <a:bodyPr>
            <a:normAutofit fontScale="90000"/>
          </a:bodyPr>
          <a:lstStyle/>
          <a:p>
            <a:r>
              <a:rPr lang="en-US" dirty="0" smtClean="0">
                <a:latin typeface="Algerian" pitchFamily="82" charset="0"/>
              </a:rPr>
              <a:t>TOPOGRAPHIC DIFFERENCING: EARTHQUAKE ALONG THE WASATCH FAULT</a:t>
            </a:r>
            <a:endParaRPr lang="en-US" dirty="0">
              <a:latin typeface="Algerian" pitchFamily="82" charset="0"/>
            </a:endParaRPr>
          </a:p>
        </p:txBody>
      </p:sp>
      <p:sp>
        <p:nvSpPr>
          <p:cNvPr id="3" name="Subtitle 2"/>
          <p:cNvSpPr>
            <a:spLocks noGrp="1"/>
          </p:cNvSpPr>
          <p:nvPr>
            <p:ph type="subTitle" idx="1"/>
          </p:nvPr>
        </p:nvSpPr>
        <p:spPr>
          <a:xfrm>
            <a:off x="1371600" y="3886200"/>
            <a:ext cx="6400800" cy="1371600"/>
          </a:xfrm>
        </p:spPr>
        <p:txBody>
          <a:bodyPr>
            <a:normAutofit/>
          </a:bodyPr>
          <a:lstStyle/>
          <a:p>
            <a:r>
              <a:rPr lang="en-US" b="1" dirty="0" smtClean="0"/>
              <a:t>AUTHOR: CHUKWU CHINYERE PRECIOUS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2" cstate="print"/>
          <a:srcRect/>
          <a:stretch>
            <a:fillRect/>
          </a:stretch>
        </p:blipFill>
        <p:spPr bwMode="auto">
          <a:xfrm>
            <a:off x="533400" y="762000"/>
            <a:ext cx="8001000" cy="4876799"/>
          </a:xfrm>
          <a:prstGeom prst="rect">
            <a:avLst/>
          </a:prstGeom>
          <a:noFill/>
          <a:ln w="9525">
            <a:noFill/>
            <a:miter lim="800000"/>
            <a:headEnd/>
            <a:tailEnd/>
          </a:ln>
        </p:spPr>
      </p:pic>
      <p:sp>
        <p:nvSpPr>
          <p:cNvPr id="4" name="Oval 3"/>
          <p:cNvSpPr/>
          <p:nvPr/>
        </p:nvSpPr>
        <p:spPr>
          <a:xfrm>
            <a:off x="7543800" y="2057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800600" y="2209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286000" y="2133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2"/>
          <p:cNvSpPr>
            <a:spLocks noChangeArrowheads="1"/>
          </p:cNvSpPr>
          <p:nvPr/>
        </p:nvSpPr>
        <p:spPr bwMode="auto">
          <a:xfrm>
            <a:off x="548377" y="5410200"/>
            <a:ext cx="8287846"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ea typeface="Calibri" pitchFamily="34" charset="0"/>
                <a:cs typeface="Calibri" pitchFamily="34" charset="0"/>
              </a:rPr>
              <a:t>Surface displacement profiles produced by 0.45 m (red), 2.43 m (green), and 5.62 m (blue)</a:t>
            </a:r>
            <a:endParaRPr kumimoji="0" lang="en-US" sz="1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ea typeface="Calibri" pitchFamily="34" charset="0"/>
                <a:cs typeface="Calibri" pitchFamily="34" charset="0"/>
              </a:rPr>
              <a:t>From observations of surface displacement in the plots of area to the surface displacement,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latin typeface="+mj-lt"/>
                <a:ea typeface="Calibri" pitchFamily="34" charset="0"/>
                <a:cs typeface="Calibri" pitchFamily="34" charset="0"/>
              </a:rPr>
              <a:t>we can see </a:t>
            </a:r>
            <a:r>
              <a:rPr kumimoji="0" lang="en-US" sz="1400" b="0" i="0" u="none" strike="noStrike" cap="none" normalizeH="0" baseline="0" dirty="0" smtClean="0">
                <a:ln>
                  <a:noFill/>
                </a:ln>
                <a:solidFill>
                  <a:schemeClr val="tx1"/>
                </a:solidFill>
                <a:effectLst/>
                <a:latin typeface="+mj-lt"/>
                <a:ea typeface="Calibri" pitchFamily="34" charset="0"/>
                <a:cs typeface="Calibri" pitchFamily="34" charset="0"/>
              </a:rPr>
              <a:t>that the best-fitted profile is the green profile, which infers</a:t>
            </a:r>
            <a:r>
              <a:rPr kumimoji="0" lang="en-US" sz="1400" b="0" i="0" u="none" strike="noStrike" cap="none" normalizeH="0" dirty="0" smtClean="0">
                <a:ln>
                  <a:noFill/>
                </a:ln>
                <a:solidFill>
                  <a:schemeClr val="tx1"/>
                </a:solidFill>
                <a:effectLst/>
                <a:latin typeface="+mj-lt"/>
                <a:ea typeface="Calibri" pitchFamily="34" charset="0"/>
                <a:cs typeface="Calibri" pitchFamily="34" charset="0"/>
              </a:rPr>
              <a:t> </a:t>
            </a:r>
            <a:r>
              <a:rPr kumimoji="0" lang="en-US" sz="1400" b="0" i="0" u="none" strike="noStrike" cap="none" normalizeH="0" baseline="0" dirty="0" smtClean="0">
                <a:ln>
                  <a:noFill/>
                </a:ln>
                <a:solidFill>
                  <a:schemeClr val="tx1"/>
                </a:solidFill>
                <a:effectLst/>
                <a:latin typeface="+mj-lt"/>
                <a:ea typeface="Calibri" pitchFamily="34" charset="0"/>
                <a:cs typeface="Calibri" pitchFamily="34" charset="0"/>
              </a:rPr>
              <a:t>that the on-fault slip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ea typeface="Calibri" pitchFamily="34" charset="0"/>
                <a:cs typeface="Calibri" pitchFamily="34" charset="0"/>
              </a:rPr>
              <a:t>caused by the earthquake is about 2.43 m</a:t>
            </a:r>
            <a:endParaRPr kumimoji="0" lang="en-US" sz="1400" b="0" i="0" u="none" strike="noStrike" cap="none" normalizeH="0" baseline="0" dirty="0" smtClean="0">
              <a:ln>
                <a:noFill/>
              </a:ln>
              <a:solidFill>
                <a:schemeClr val="tx1"/>
              </a:solidFill>
              <a:effectLst/>
              <a:latin typeface="+mj-lt"/>
              <a:cs typeface="Arial" pitchFamily="34" charset="0"/>
            </a:endParaRPr>
          </a:p>
        </p:txBody>
      </p:sp>
      <p:sp>
        <p:nvSpPr>
          <p:cNvPr id="8" name="TextBox 7"/>
          <p:cNvSpPr txBox="1"/>
          <p:nvPr/>
        </p:nvSpPr>
        <p:spPr>
          <a:xfrm>
            <a:off x="1676400" y="304800"/>
            <a:ext cx="1173719" cy="369332"/>
          </a:xfrm>
          <a:prstGeom prst="rect">
            <a:avLst/>
          </a:prstGeom>
          <a:noFill/>
        </p:spPr>
        <p:txBody>
          <a:bodyPr wrap="none" rtlCol="0">
            <a:spAutoFit/>
          </a:bodyPr>
          <a:lstStyle/>
          <a:p>
            <a:r>
              <a:rPr lang="en-US" dirty="0" smtClean="0"/>
              <a:t>GRAPH 3</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3800" y="609600"/>
            <a:ext cx="1600200" cy="369332"/>
          </a:xfrm>
          <a:prstGeom prst="rect">
            <a:avLst/>
          </a:prstGeom>
          <a:noFill/>
        </p:spPr>
        <p:txBody>
          <a:bodyPr wrap="square" rtlCol="0">
            <a:spAutoFit/>
          </a:bodyPr>
          <a:lstStyle/>
          <a:p>
            <a:pPr algn="ctr"/>
            <a:r>
              <a:rPr lang="en-US" dirty="0" smtClean="0"/>
              <a:t>Question 6</a:t>
            </a:r>
            <a:endParaRPr lang="en-US" dirty="0"/>
          </a:p>
        </p:txBody>
      </p:sp>
      <p:sp>
        <p:nvSpPr>
          <p:cNvPr id="3" name="Rectangle 2"/>
          <p:cNvSpPr/>
          <p:nvPr/>
        </p:nvSpPr>
        <p:spPr>
          <a:xfrm>
            <a:off x="0" y="1143000"/>
            <a:ext cx="9144000" cy="2031325"/>
          </a:xfrm>
          <a:prstGeom prst="rect">
            <a:avLst/>
          </a:prstGeom>
        </p:spPr>
        <p:txBody>
          <a:bodyPr wrap="square">
            <a:spAutoFit/>
          </a:bodyPr>
          <a:lstStyle/>
          <a:p>
            <a:r>
              <a:rPr lang="en-US" dirty="0" smtClean="0"/>
              <a:t>What are the sources of error in the surface displacement measurements? How did </a:t>
            </a:r>
            <a:r>
              <a:rPr lang="en-US" dirty="0" smtClean="0"/>
              <a:t>the error </a:t>
            </a:r>
            <a:r>
              <a:rPr lang="en-US" dirty="0" smtClean="0"/>
              <a:t>impact your answers to Questions 4-5</a:t>
            </a:r>
            <a:r>
              <a:rPr lang="en-US" dirty="0" smtClean="0"/>
              <a:t>?</a:t>
            </a:r>
          </a:p>
          <a:p>
            <a:endParaRPr lang="en-US" dirty="0" smtClean="0"/>
          </a:p>
          <a:p>
            <a:endParaRPr lang="en-US" dirty="0" smtClean="0"/>
          </a:p>
          <a:p>
            <a:endParaRPr lang="en-US" dirty="0" smtClean="0"/>
          </a:p>
          <a:p>
            <a:endParaRPr lang="en-US" dirty="0" smtClean="0"/>
          </a:p>
          <a:p>
            <a:endParaRPr lang="en-US" dirty="0"/>
          </a:p>
        </p:txBody>
      </p:sp>
      <p:sp>
        <p:nvSpPr>
          <p:cNvPr id="25601" name="Rectangle 1"/>
          <p:cNvSpPr>
            <a:spLocks noChangeArrowheads="1"/>
          </p:cNvSpPr>
          <p:nvPr/>
        </p:nvSpPr>
        <p:spPr bwMode="auto">
          <a:xfrm>
            <a:off x="0" y="1934290"/>
            <a:ext cx="8917826" cy="32932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Calibri" pitchFamily="34" charset="0"/>
                <a:cs typeface="Calibri" pitchFamily="34" charset="0"/>
              </a:rPr>
              <a:t>A lot of things can be the source of error in displacement measurement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a typeface="Calibri" pitchFamily="34" charset="0"/>
              <a:cs typeface="Calibri" pitchFamily="34" charset="0"/>
            </a:endParaRP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lang="en-US" sz="1600" dirty="0" smtClean="0">
                <a:ea typeface="Calibri" pitchFamily="34" charset="0"/>
                <a:cs typeface="Calibri" pitchFamily="34" charset="0"/>
              </a:rPr>
              <a:t>It could be systematic error, that is error from the instrument used. </a:t>
            </a:r>
          </a:p>
          <a:p>
            <a:pPr marL="342900" marR="0" lvl="0" indent="-342900" algn="l" defTabSz="914400" rtl="0" eaLnBrk="1" fontAlgn="base" latinLnBrk="0" hangingPunct="1">
              <a:lnSpc>
                <a:spcPct val="100000"/>
              </a:lnSpc>
              <a:spcBef>
                <a:spcPct val="0"/>
              </a:spcBef>
              <a:spcAft>
                <a:spcPct val="0"/>
              </a:spcAft>
              <a:buClrTx/>
              <a:buSzTx/>
              <a:tabLst/>
            </a:pPr>
            <a:endParaRPr lang="en-US" sz="1600" dirty="0" smtClean="0">
              <a:ea typeface="Calibri" pitchFamily="34" charset="0"/>
              <a:cs typeface="Calibri" pitchFamily="34" charset="0"/>
            </a:endParaRPr>
          </a:p>
          <a:p>
            <a:pPr marL="342900" marR="0" lvl="0" indent="-342900" algn="l" defTabSz="914400" rtl="0" eaLnBrk="1" fontAlgn="base" latinLnBrk="0" hangingPunct="1">
              <a:lnSpc>
                <a:spcPct val="100000"/>
              </a:lnSpc>
              <a:spcBef>
                <a:spcPct val="0"/>
              </a:spcBef>
              <a:spcAft>
                <a:spcPct val="0"/>
              </a:spcAft>
              <a:buClrTx/>
              <a:buSzTx/>
              <a:tabLst/>
            </a:pPr>
            <a:r>
              <a:rPr lang="en-US" sz="1600" dirty="0" smtClean="0">
                <a:ea typeface="Calibri" pitchFamily="34" charset="0"/>
                <a:cs typeface="Calibri" pitchFamily="34" charset="0"/>
              </a:rPr>
              <a:t>	</a:t>
            </a:r>
            <a:r>
              <a:rPr lang="en-US" sz="1600" dirty="0" smtClean="0">
                <a:ea typeface="Calibri" pitchFamily="34" charset="0"/>
                <a:cs typeface="Calibri" pitchFamily="34" charset="0"/>
              </a:rPr>
              <a:t>Example of such error could be error from the laptop, Laptops with low memory </a:t>
            </a:r>
          </a:p>
          <a:p>
            <a:pPr marL="342900" marR="0" lvl="0" indent="-342900" algn="l" defTabSz="914400" rtl="0" eaLnBrk="1" fontAlgn="base" latinLnBrk="0" hangingPunct="1">
              <a:lnSpc>
                <a:spcPct val="100000"/>
              </a:lnSpc>
              <a:spcBef>
                <a:spcPct val="0"/>
              </a:spcBef>
              <a:spcAft>
                <a:spcPct val="0"/>
              </a:spcAft>
              <a:buClrTx/>
              <a:buSzTx/>
              <a:tabLst/>
            </a:pPr>
            <a:r>
              <a:rPr lang="en-US" sz="1600" dirty="0" smtClean="0">
                <a:ea typeface="Calibri" pitchFamily="34" charset="0"/>
                <a:cs typeface="Calibri" pitchFamily="34" charset="0"/>
              </a:rPr>
              <a:t>	</a:t>
            </a:r>
            <a:r>
              <a:rPr lang="en-US" sz="1600" dirty="0" smtClean="0">
                <a:ea typeface="Calibri" pitchFamily="34" charset="0"/>
                <a:cs typeface="Calibri" pitchFamily="34" charset="0"/>
              </a:rPr>
              <a:t>or slow processing speed can introduce error in the measurement.</a:t>
            </a:r>
          </a:p>
          <a:p>
            <a:pPr marL="342900" marR="0" lvl="0" indent="-342900" algn="l" defTabSz="914400" rtl="0" eaLnBrk="1" fontAlgn="base" latinLnBrk="0" hangingPunct="1">
              <a:lnSpc>
                <a:spcPct val="100000"/>
              </a:lnSpc>
              <a:spcBef>
                <a:spcPct val="0"/>
              </a:spcBef>
              <a:spcAft>
                <a:spcPct val="0"/>
              </a:spcAft>
              <a:buClrTx/>
              <a:buSzTx/>
              <a:tabLst/>
            </a:pPr>
            <a:endParaRPr kumimoji="0" lang="en-US" sz="1600" b="0" i="0" u="none" strike="noStrike" cap="none" normalizeH="0" baseline="0" dirty="0" smtClean="0">
              <a:ln>
                <a:noFill/>
              </a:ln>
              <a:solidFill>
                <a:schemeClr val="tx1"/>
              </a:solidFill>
              <a:effectLst/>
              <a:ea typeface="Calibri" pitchFamily="34"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Calibri" pitchFamily="34" charset="0"/>
                <a:cs typeface="Calibri" pitchFamily="34" charset="0"/>
              </a:rPr>
              <a:t>2. Error could arise</a:t>
            </a:r>
            <a:r>
              <a:rPr kumimoji="0" lang="en-US" sz="1600" b="0" i="0" u="none" strike="noStrike" cap="none" normalizeH="0" dirty="0" smtClean="0">
                <a:ln>
                  <a:noFill/>
                </a:ln>
                <a:solidFill>
                  <a:schemeClr val="tx1"/>
                </a:solidFill>
                <a:effectLst/>
                <a:ea typeface="Calibri" pitchFamily="34" charset="0"/>
                <a:cs typeface="Calibri" pitchFamily="34" charset="0"/>
              </a:rPr>
              <a:t> from the point cloud data set, if the imagery is not clear then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ea typeface="Calibri" pitchFamily="34" charset="0"/>
                <a:cs typeface="Calibri" pitchFamily="34" charset="0"/>
              </a:rPr>
              <a:t>	</a:t>
            </a:r>
            <a:r>
              <a:rPr kumimoji="0" lang="en-US" sz="1600" b="0" i="0" u="none" strike="noStrike" cap="none" normalizeH="0" dirty="0" smtClean="0">
                <a:ln>
                  <a:noFill/>
                </a:ln>
                <a:solidFill>
                  <a:schemeClr val="tx1"/>
                </a:solidFill>
                <a:effectLst/>
                <a:ea typeface="Calibri" pitchFamily="34" charset="0"/>
                <a:cs typeface="Calibri" pitchFamily="34" charset="0"/>
              </a:rPr>
              <a:t>there is  bound to be an error.</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ea typeface="Calibri" pitchFamily="34" charset="0"/>
                <a:cs typeface="Calibri" pitchFamily="34" charset="0"/>
              </a:rPr>
              <a:t>3. It could also be a Random error, </a:t>
            </a:r>
            <a:r>
              <a:rPr lang="en-US" sz="1600" dirty="0" err="1" smtClean="0">
                <a:ea typeface="Calibri" pitchFamily="34" charset="0"/>
                <a:cs typeface="Calibri" pitchFamily="34" charset="0"/>
              </a:rPr>
              <a:t>i.e</a:t>
            </a:r>
            <a:r>
              <a:rPr lang="en-US" sz="1600" dirty="0" smtClean="0">
                <a:ea typeface="Calibri" pitchFamily="34" charset="0"/>
                <a:cs typeface="Calibri" pitchFamily="34" charset="0"/>
              </a:rPr>
              <a:t> Blunders and Gross errors made by the observer.</a:t>
            </a:r>
            <a:endParaRPr kumimoji="0" lang="en-US" sz="1600" b="0" i="0" u="none" strike="noStrike" cap="none" normalizeH="0" dirty="0" smtClean="0">
              <a:ln>
                <a:noFill/>
              </a:ln>
              <a:solidFill>
                <a:schemeClr val="tx1"/>
              </a:solidFill>
              <a:effectLst/>
              <a:ea typeface="Calibri" pitchFamily="34"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dirty="0" smtClean="0">
              <a:ln>
                <a:noFill/>
              </a:ln>
              <a:solidFill>
                <a:schemeClr val="tx1"/>
              </a:solidFill>
              <a:effectLst/>
              <a:ea typeface="Calibri" pitchFamily="34"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Calibri" pitchFamily="34" charset="0"/>
                <a:cs typeface="Calibri" pitchFamily="34" charset="0"/>
              </a:rPr>
              <a:t>From the data and analysis, we can see that these sources have not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ea typeface="Calibri" pitchFamily="34" charset="0"/>
                <a:cs typeface="Calibri" pitchFamily="34" charset="0"/>
              </a:rPr>
              <a:t>greatly affected the results, due to the high quality of data used.</a:t>
            </a:r>
            <a:endParaRPr kumimoji="0" lang="en-US" sz="16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609600"/>
            <a:ext cx="1409360" cy="369332"/>
          </a:xfrm>
          <a:prstGeom prst="rect">
            <a:avLst/>
          </a:prstGeom>
          <a:noFill/>
        </p:spPr>
        <p:txBody>
          <a:bodyPr wrap="none" rtlCol="0">
            <a:spAutoFit/>
          </a:bodyPr>
          <a:lstStyle/>
          <a:p>
            <a:r>
              <a:rPr lang="en-US" dirty="0" smtClean="0"/>
              <a:t>Question 7</a:t>
            </a:r>
            <a:endParaRPr lang="en-US" dirty="0"/>
          </a:p>
        </p:txBody>
      </p:sp>
      <p:sp>
        <p:nvSpPr>
          <p:cNvPr id="3" name="Rectangle 2"/>
          <p:cNvSpPr/>
          <p:nvPr/>
        </p:nvSpPr>
        <p:spPr>
          <a:xfrm>
            <a:off x="304800" y="1066800"/>
            <a:ext cx="8458200" cy="1200329"/>
          </a:xfrm>
          <a:prstGeom prst="rect">
            <a:avLst/>
          </a:prstGeom>
        </p:spPr>
        <p:txBody>
          <a:bodyPr wrap="square">
            <a:spAutoFit/>
          </a:bodyPr>
          <a:lstStyle/>
          <a:p>
            <a:r>
              <a:rPr lang="en-US" dirty="0" smtClean="0"/>
              <a:t>Pretend your aunt lives in Salt Lake City and is apprehensive about the</a:t>
            </a:r>
          </a:p>
          <a:p>
            <a:r>
              <a:rPr lang="en-US" dirty="0" smtClean="0"/>
              <a:t>earthquake risk. In non-technical language, explain to her the seismic risk of living in </a:t>
            </a:r>
            <a:r>
              <a:rPr lang="en-US" dirty="0" smtClean="0"/>
              <a:t>Salt Lake </a:t>
            </a:r>
            <a:r>
              <a:rPr lang="en-US" dirty="0" smtClean="0"/>
              <a:t>City and the early response to an earthquake. What should she do to prepare?</a:t>
            </a:r>
            <a:endParaRPr lang="en-US" dirty="0"/>
          </a:p>
        </p:txBody>
      </p:sp>
      <p:sp>
        <p:nvSpPr>
          <p:cNvPr id="5" name="Rectangle 4"/>
          <p:cNvSpPr/>
          <p:nvPr/>
        </p:nvSpPr>
        <p:spPr>
          <a:xfrm>
            <a:off x="152400" y="2690336"/>
            <a:ext cx="8077200" cy="2031325"/>
          </a:xfrm>
          <a:prstGeom prst="rect">
            <a:avLst/>
          </a:prstGeom>
        </p:spPr>
        <p:txBody>
          <a:bodyPr wrap="square">
            <a:spAutoFit/>
          </a:bodyPr>
          <a:lstStyle/>
          <a:p>
            <a:pPr>
              <a:buFont typeface="Arial" pitchFamily="34" charset="0"/>
              <a:buChar char="•"/>
            </a:pPr>
            <a:r>
              <a:rPr lang="en-US" dirty="0" smtClean="0"/>
              <a:t> Utah </a:t>
            </a:r>
            <a:r>
              <a:rPr lang="en-US" dirty="0" smtClean="0"/>
              <a:t>has experienced damaging earthquakes in the past and geologic evidence indicates that earthquakes larger than any experienced locally in historical time are likely in the future</a:t>
            </a:r>
            <a:r>
              <a:rPr lang="en-US" dirty="0" smtClean="0"/>
              <a:t>.</a:t>
            </a:r>
          </a:p>
          <a:p>
            <a:pPr>
              <a:buFont typeface="Arial" pitchFamily="34" charset="0"/>
              <a:buChar char="•"/>
            </a:pPr>
            <a:r>
              <a:rPr lang="en-US" dirty="0" smtClean="0"/>
              <a:t> </a:t>
            </a:r>
            <a:r>
              <a:rPr lang="en-US" dirty="0" smtClean="0"/>
              <a:t>precautions has to be taken to be fully prepared for the seismic occurrence.</a:t>
            </a:r>
          </a:p>
          <a:p>
            <a:pPr>
              <a:buFont typeface="Arial" pitchFamily="34" charset="0"/>
              <a:buChar char="•"/>
            </a:pPr>
            <a:r>
              <a:rPr lang="en-US" dirty="0" smtClean="0"/>
              <a:t> refer to Question 1 for detailed safety precautions</a:t>
            </a:r>
          </a:p>
          <a:p>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1"/>
            <a:ext cx="8610600" cy="6217087"/>
          </a:xfrm>
          <a:prstGeom prst="rect">
            <a:avLst/>
          </a:prstGeom>
        </p:spPr>
        <p:txBody>
          <a:bodyPr wrap="square">
            <a:spAutoFit/>
          </a:bodyPr>
          <a:lstStyle/>
          <a:p>
            <a:pPr lvl="0" indent="457200" fontAlgn="base">
              <a:spcBef>
                <a:spcPct val="0"/>
              </a:spcBef>
              <a:spcAft>
                <a:spcPct val="0"/>
              </a:spcAft>
              <a:tabLst>
                <a:tab pos="1171575" algn="l"/>
              </a:tabLst>
            </a:pPr>
            <a:r>
              <a:rPr lang="en-US" sz="2000" b="1" dirty="0" smtClean="0">
                <a:latin typeface="Times New Roman" pitchFamily="18" charset="0"/>
                <a:ea typeface="Calibri" pitchFamily="34" charset="0"/>
                <a:cs typeface="Times New Roman" pitchFamily="18" charset="0"/>
              </a:rPr>
              <a:t>SEISMIC RISK IN UTAH AND HOW PEOPLE SHOULD PREPARE</a:t>
            </a:r>
            <a:endParaRPr lang="en-US" sz="1050" dirty="0" smtClean="0">
              <a:latin typeface="Arial" pitchFamily="34" charset="0"/>
              <a:cs typeface="Arial" pitchFamily="34" charset="0"/>
            </a:endParaRPr>
          </a:p>
          <a:p>
            <a:pPr lvl="0" indent="457200" eaLnBrk="0" fontAlgn="base" hangingPunct="0">
              <a:spcBef>
                <a:spcPct val="0"/>
              </a:spcBef>
              <a:spcAft>
                <a:spcPct val="0"/>
              </a:spcAft>
              <a:tabLst>
                <a:tab pos="1171575" algn="l"/>
              </a:tabLst>
            </a:pPr>
            <a:r>
              <a:rPr lang="en-US" b="1" dirty="0" smtClean="0">
                <a:latin typeface="Times New Roman" pitchFamily="18" charset="0"/>
                <a:ea typeface="Calibri" pitchFamily="34" charset="0"/>
                <a:cs typeface="Times New Roman" pitchFamily="18" charset="0"/>
              </a:rPr>
              <a:t>Overview</a:t>
            </a:r>
            <a:endParaRPr lang="en-US" sz="1050" dirty="0" smtClean="0">
              <a:latin typeface="Arial" pitchFamily="34" charset="0"/>
              <a:cs typeface="Arial" pitchFamily="34" charset="0"/>
            </a:endParaRPr>
          </a:p>
          <a:p>
            <a:pPr lvl="0" indent="457200" eaLnBrk="0" fontAlgn="base" hangingPunct="0">
              <a:spcBef>
                <a:spcPct val="0"/>
              </a:spcBef>
              <a:spcAft>
                <a:spcPct val="0"/>
              </a:spcAft>
              <a:tabLst>
                <a:tab pos="1171575" algn="l"/>
              </a:tabLst>
            </a:pPr>
            <a:r>
              <a:rPr lang="en-US" dirty="0" smtClean="0">
                <a:latin typeface="Times New Roman" pitchFamily="18" charset="0"/>
                <a:ea typeface="Calibri" pitchFamily="34" charset="0"/>
                <a:cs typeface="Times New Roman" pitchFamily="18" charset="0"/>
              </a:rPr>
              <a:t>Utah has experienced sixteen earth-quakes greater than magnitude 5.5 since pioneer settlement in 1847, and geologic studies of Utah</a:t>
            </a:r>
            <a:r>
              <a:rPr lang="en-US" dirty="0" smtClean="0">
                <a:latin typeface="Calibri"/>
                <a:ea typeface="Calibri" pitchFamily="34" charset="0"/>
                <a:cs typeface="Times New Roman" pitchFamily="18" charset="0"/>
              </a:rPr>
              <a:t>’</a:t>
            </a:r>
            <a:r>
              <a:rPr lang="en-US" dirty="0" smtClean="0">
                <a:latin typeface="Times New Roman" pitchFamily="18" charset="0"/>
                <a:ea typeface="Calibri" pitchFamily="34" charset="0"/>
                <a:cs typeface="Times New Roman" pitchFamily="18" charset="0"/>
              </a:rPr>
              <a:t>s faults indicate a long history of repeated large earthquakes of magnitude 6.5 and greater prior to settlement. Utah is not on a boundary between tectonic plates where most of the world</a:t>
            </a:r>
            <a:r>
              <a:rPr lang="en-US" dirty="0" smtClean="0">
                <a:latin typeface="Calibri"/>
                <a:ea typeface="Calibri" pitchFamily="34" charset="0"/>
                <a:cs typeface="Times New Roman" pitchFamily="18" charset="0"/>
              </a:rPr>
              <a:t>’</a:t>
            </a:r>
            <a:r>
              <a:rPr lang="en-US" dirty="0" smtClean="0">
                <a:latin typeface="Times New Roman" pitchFamily="18" charset="0"/>
                <a:ea typeface="Calibri" pitchFamily="34" charset="0"/>
                <a:cs typeface="Times New Roman" pitchFamily="18" charset="0"/>
              </a:rPr>
              <a:t>s earthquakes occur, but rather is in the western part of the North American plate. Between Utah</a:t>
            </a:r>
            <a:r>
              <a:rPr lang="en-US" dirty="0" smtClean="0">
                <a:latin typeface="Calibri"/>
                <a:ea typeface="Calibri" pitchFamily="34" charset="0"/>
                <a:cs typeface="Times New Roman" pitchFamily="18" charset="0"/>
              </a:rPr>
              <a:t>’</a:t>
            </a:r>
            <a:r>
              <a:rPr lang="en-US" dirty="0" smtClean="0">
                <a:latin typeface="Times New Roman" pitchFamily="18" charset="0"/>
                <a:ea typeface="Calibri" pitchFamily="34" charset="0"/>
                <a:cs typeface="Times New Roman" pitchFamily="18" charset="0"/>
              </a:rPr>
              <a:t>s Wasatch Range and California</a:t>
            </a:r>
            <a:r>
              <a:rPr lang="en-US" dirty="0" smtClean="0">
                <a:latin typeface="Calibri"/>
                <a:ea typeface="Calibri" pitchFamily="34" charset="0"/>
                <a:cs typeface="Times New Roman" pitchFamily="18" charset="0"/>
              </a:rPr>
              <a:t>’</a:t>
            </a:r>
            <a:r>
              <a:rPr lang="en-US" dirty="0" smtClean="0">
                <a:latin typeface="Times New Roman" pitchFamily="18" charset="0"/>
                <a:ea typeface="Calibri" pitchFamily="34" charset="0"/>
                <a:cs typeface="Times New Roman" pitchFamily="18" charset="0"/>
              </a:rPr>
              <a:t>s Sierra Nevada, tectonic forces within the western part of the North American plate combine with high heat flow from the underlying mantle to literally stretch the crust in an east-west direction at the rate of about one-half inch per year. In response to this stretching, the rigid crust breaks and shifts along faults, and the fault movement produces earthquake also, Earthquakes in Utah are indirectly caused by interactions with the Pacific plate along the plate margin on the west coast of the United States. Many small earth-quakes in east-central Utah are induced by underground coal mining</a:t>
            </a:r>
            <a:endParaRPr lang="en-US" sz="1050" dirty="0" smtClean="0">
              <a:latin typeface="Arial" pitchFamily="34" charset="0"/>
              <a:cs typeface="Arial" pitchFamily="34" charset="0"/>
            </a:endParaRPr>
          </a:p>
          <a:p>
            <a:pPr lvl="0" indent="457200" eaLnBrk="0" fontAlgn="base" hangingPunct="0">
              <a:spcBef>
                <a:spcPct val="0"/>
              </a:spcBef>
              <a:spcAft>
                <a:spcPct val="0"/>
              </a:spcAft>
              <a:tabLst>
                <a:tab pos="1171575" algn="l"/>
              </a:tabLst>
            </a:pPr>
            <a:r>
              <a:rPr lang="en-US" dirty="0" smtClean="0">
                <a:latin typeface="Times New Roman" pitchFamily="18" charset="0"/>
                <a:ea typeface="Calibri" pitchFamily="34" charset="0"/>
                <a:cs typeface="Times New Roman" pitchFamily="18" charset="0"/>
              </a:rPr>
              <a:t>The Wasatch Fault, One of the longest and most active normal faults in the world, the 240-mile-long Wasatch fault extends from </a:t>
            </a:r>
            <a:r>
              <a:rPr lang="en-US" dirty="0" err="1" smtClean="0">
                <a:latin typeface="Times New Roman" pitchFamily="18" charset="0"/>
                <a:ea typeface="Calibri" pitchFamily="34" charset="0"/>
                <a:cs typeface="Times New Roman" pitchFamily="18" charset="0"/>
              </a:rPr>
              <a:t>Malad</a:t>
            </a:r>
            <a:r>
              <a:rPr lang="en-US" dirty="0" smtClean="0">
                <a:latin typeface="Times New Roman" pitchFamily="18" charset="0"/>
                <a:ea typeface="Calibri" pitchFamily="34" charset="0"/>
                <a:cs typeface="Times New Roman" pitchFamily="18" charset="0"/>
              </a:rPr>
              <a:t> City, Idaho, south to Fayette, Utah. The fault is subdivided into 10 segments, averaging 25 miles in length; each segment is generally thought to rupture independently and is a separate source of large earth-quakes. Although scientists are unsure about how many small- to moderate-size historical earthquakes can be attributed to slip on the Wasatch fault at depth, the geologic record shows that numerous large (magnitude 6.5-7.5) surface-faulting earthquakes have taken place on the Wasatch fault over the past 10,000 years.</a:t>
            </a:r>
            <a:endParaRPr lang="en-US" sz="1050" dirty="0" smtClean="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599"/>
            <a:ext cx="8458200" cy="5724644"/>
          </a:xfrm>
          <a:prstGeom prst="rect">
            <a:avLst/>
          </a:prstGeom>
        </p:spPr>
        <p:txBody>
          <a:bodyPr wrap="square">
            <a:spAutoFit/>
          </a:bodyPr>
          <a:lstStyle/>
          <a:p>
            <a:pPr lvl="0" indent="457200" eaLnBrk="0" fontAlgn="base" hangingPunct="0">
              <a:spcBef>
                <a:spcPct val="0"/>
              </a:spcBef>
              <a:spcAft>
                <a:spcPct val="0"/>
              </a:spcAft>
              <a:tabLst>
                <a:tab pos="1171575" algn="l"/>
              </a:tabLst>
            </a:pPr>
            <a:r>
              <a:rPr lang="en-US" sz="2000" b="1" dirty="0" smtClean="0">
                <a:latin typeface="Times New Roman" pitchFamily="18" charset="0"/>
                <a:ea typeface="Calibri" pitchFamily="34" charset="0"/>
                <a:cs typeface="Times New Roman" pitchFamily="18" charset="0"/>
              </a:rPr>
              <a:t>Utah</a:t>
            </a:r>
            <a:r>
              <a:rPr lang="en-US" sz="2000" b="1" dirty="0" smtClean="0">
                <a:latin typeface="Calibri"/>
                <a:ea typeface="Calibri" pitchFamily="34" charset="0"/>
                <a:cs typeface="Times New Roman" pitchFamily="18" charset="0"/>
              </a:rPr>
              <a:t>’</a:t>
            </a:r>
            <a:r>
              <a:rPr lang="en-US" sz="2000" b="1" dirty="0" smtClean="0">
                <a:latin typeface="Times New Roman" pitchFamily="18" charset="0"/>
                <a:ea typeface="Calibri" pitchFamily="34" charset="0"/>
                <a:cs typeface="Times New Roman" pitchFamily="18" charset="0"/>
              </a:rPr>
              <a:t>s People, Economy, and Infrastructure are Increasingly Vulnerable to a Wasatch Fault Earthquake</a:t>
            </a:r>
            <a:endParaRPr lang="en-US" sz="1050" dirty="0" smtClean="0">
              <a:latin typeface="Arial" pitchFamily="34" charset="0"/>
              <a:cs typeface="Arial" pitchFamily="34" charset="0"/>
            </a:endParaRPr>
          </a:p>
          <a:p>
            <a:pPr lvl="0" indent="457200" eaLnBrk="0" fontAlgn="base" hangingPunct="0">
              <a:spcBef>
                <a:spcPct val="0"/>
              </a:spcBef>
              <a:spcAft>
                <a:spcPct val="0"/>
              </a:spcAft>
              <a:tabLst>
                <a:tab pos="1171575" algn="l"/>
              </a:tabLst>
            </a:pPr>
            <a:r>
              <a:rPr lang="en-US" dirty="0" smtClean="0">
                <a:latin typeface="Times New Roman" pitchFamily="18" charset="0"/>
                <a:ea typeface="Calibri" pitchFamily="34" charset="0"/>
                <a:cs typeface="Times New Roman" pitchFamily="18" charset="0"/>
              </a:rPr>
              <a:t>Nearly 80 percent of Utah</a:t>
            </a:r>
            <a:r>
              <a:rPr lang="en-US" dirty="0" smtClean="0">
                <a:latin typeface="Calibri"/>
                <a:ea typeface="Calibri" pitchFamily="34" charset="0"/>
                <a:cs typeface="Times New Roman" pitchFamily="18" charset="0"/>
              </a:rPr>
              <a:t>’</a:t>
            </a:r>
            <a:r>
              <a:rPr lang="en-US" dirty="0" smtClean="0">
                <a:latin typeface="Times New Roman" pitchFamily="18" charset="0"/>
                <a:ea typeface="Calibri" pitchFamily="34" charset="0"/>
                <a:cs typeface="Times New Roman" pitchFamily="18" charset="0"/>
              </a:rPr>
              <a:t>s population lives within 15 miles of the Wasatch fault in the Wasatch Front area. More than 75 percent of Utah</a:t>
            </a:r>
            <a:r>
              <a:rPr lang="en-US" dirty="0" smtClean="0">
                <a:latin typeface="Calibri"/>
                <a:ea typeface="Calibri" pitchFamily="34" charset="0"/>
                <a:cs typeface="Times New Roman" pitchFamily="18" charset="0"/>
              </a:rPr>
              <a:t>’</a:t>
            </a:r>
            <a:r>
              <a:rPr lang="en-US" dirty="0" smtClean="0">
                <a:latin typeface="Times New Roman" pitchFamily="18" charset="0"/>
                <a:ea typeface="Calibri" pitchFamily="34" charset="0"/>
                <a:cs typeface="Times New Roman" pitchFamily="18" charset="0"/>
              </a:rPr>
              <a:t>s economy is concentrated in Salt Lake, Utah, Davis, and Weber counties</a:t>
            </a:r>
            <a:r>
              <a:rPr lang="en-US" dirty="0" smtClean="0">
                <a:latin typeface="Calibri"/>
                <a:ea typeface="Calibri" pitchFamily="34" charset="0"/>
                <a:cs typeface="Times New Roman" pitchFamily="18" charset="0"/>
              </a:rPr>
              <a:t>—</a:t>
            </a:r>
            <a:r>
              <a:rPr lang="en-US" dirty="0" smtClean="0">
                <a:latin typeface="Times New Roman" pitchFamily="18" charset="0"/>
                <a:ea typeface="Calibri" pitchFamily="34" charset="0"/>
                <a:cs typeface="Times New Roman" pitchFamily="18" charset="0"/>
              </a:rPr>
              <a:t>above the Wasatch fault, which projects beneath the developed Wasatch Front valleys. Most of Utah</a:t>
            </a:r>
            <a:r>
              <a:rPr lang="en-US" dirty="0" smtClean="0">
                <a:latin typeface="Calibri"/>
                <a:ea typeface="Calibri" pitchFamily="34" charset="0"/>
                <a:cs typeface="Times New Roman" pitchFamily="18" charset="0"/>
              </a:rPr>
              <a:t>’</a:t>
            </a:r>
            <a:r>
              <a:rPr lang="en-US" dirty="0" smtClean="0">
                <a:latin typeface="Times New Roman" pitchFamily="18" charset="0"/>
                <a:ea typeface="Calibri" pitchFamily="34" charset="0"/>
                <a:cs typeface="Times New Roman" pitchFamily="18" charset="0"/>
              </a:rPr>
              <a:t>s state government facilities are located within 15 miles of the Wasatch fault. Major interstate transportation corridors and the Salt Lake City International Airport are located within 15 miles of the Wasatch fault. By 2030 the population in the Wasatch Front area is projected to grow to 2.8 million, a 50 percent increase over 2005.To meet the needs of the dramatically growing population along the Wasatch Front, $14.4 billion of new transit and highway infrastructure is planned over the next three decades .</a:t>
            </a:r>
            <a:endParaRPr lang="en-US" sz="1050" dirty="0" smtClean="0">
              <a:latin typeface="Arial" pitchFamily="34" charset="0"/>
              <a:cs typeface="Arial" pitchFamily="34" charset="0"/>
            </a:endParaRPr>
          </a:p>
          <a:p>
            <a:pPr lvl="0" indent="457200" eaLnBrk="0" fontAlgn="base" hangingPunct="0">
              <a:spcBef>
                <a:spcPct val="0"/>
              </a:spcBef>
              <a:spcAft>
                <a:spcPct val="0"/>
              </a:spcAft>
              <a:tabLst>
                <a:tab pos="1171575" algn="l"/>
              </a:tabLst>
            </a:pPr>
            <a:r>
              <a:rPr lang="en-US" sz="2000" b="1" dirty="0" smtClean="0">
                <a:latin typeface="Calibri" pitchFamily="34" charset="0"/>
                <a:ea typeface="Times New Roman" pitchFamily="18" charset="0"/>
                <a:cs typeface="Times New Roman" pitchFamily="18" charset="0"/>
              </a:rPr>
              <a:t>Why is earthquake preparedness important in Utah?</a:t>
            </a:r>
            <a:endParaRPr lang="en-US" sz="1050" dirty="0" smtClean="0">
              <a:latin typeface="Arial" pitchFamily="34" charset="0"/>
              <a:cs typeface="Arial" pitchFamily="34" charset="0"/>
            </a:endParaRPr>
          </a:p>
          <a:p>
            <a:pPr lvl="0" indent="457200" eaLnBrk="0" fontAlgn="base" hangingPunct="0">
              <a:spcBef>
                <a:spcPct val="0"/>
              </a:spcBef>
              <a:spcAft>
                <a:spcPct val="0"/>
              </a:spcAft>
              <a:tabLst>
                <a:tab pos="1171575" algn="l"/>
              </a:tabLst>
            </a:pPr>
            <a:r>
              <a:rPr lang="en-US" dirty="0" smtClean="0">
                <a:latin typeface="Calibri" pitchFamily="34" charset="0"/>
                <a:ea typeface="Times New Roman" pitchFamily="18" charset="0"/>
                <a:cs typeface="Times New Roman" pitchFamily="18" charset="0"/>
              </a:rPr>
              <a:t>Utah has experienced damaging earthquakes in the past and geologic evidence indicates that earthquakes larger than any experienced locally in historical time are likely in the future.</a:t>
            </a:r>
            <a:endParaRPr lang="en-US" sz="1050" dirty="0" smtClean="0">
              <a:latin typeface="Arial" pitchFamily="34" charset="0"/>
              <a:cs typeface="Arial" pitchFamily="34" charset="0"/>
            </a:endParaRPr>
          </a:p>
          <a:p>
            <a:pPr lvl="0" indent="457200" eaLnBrk="0" fontAlgn="base" hangingPunct="0">
              <a:spcBef>
                <a:spcPct val="0"/>
              </a:spcBef>
              <a:spcAft>
                <a:spcPct val="0"/>
              </a:spcAft>
              <a:tabLst>
                <a:tab pos="1171575" algn="l"/>
              </a:tabLst>
            </a:pPr>
            <a:r>
              <a:rPr lang="en-US" dirty="0" smtClean="0">
                <a:latin typeface="Calibri" pitchFamily="34" charset="0"/>
                <a:ea typeface="Times New Roman" pitchFamily="18" charset="0"/>
                <a:cs typeface="Times New Roman" pitchFamily="18" charset="0"/>
              </a:rPr>
              <a:t>We must prepare for earthquakes because:</a:t>
            </a:r>
            <a:endParaRPr lang="en-US" sz="1050" dirty="0" smtClean="0">
              <a:latin typeface="Arial" pitchFamily="34" charset="0"/>
              <a:cs typeface="Arial" pitchFamily="34" charset="0"/>
            </a:endParaRPr>
          </a:p>
          <a:p>
            <a:pPr lvl="0" indent="457200" eaLnBrk="0" fontAlgn="base" hangingPunct="0">
              <a:spcBef>
                <a:spcPct val="0"/>
              </a:spcBef>
              <a:spcAft>
                <a:spcPct val="0"/>
              </a:spcAft>
              <a:buFontTx/>
              <a:buChar char="•"/>
              <a:tabLst>
                <a:tab pos="1171575" algn="l"/>
              </a:tabLst>
            </a:pPr>
            <a:r>
              <a:rPr lang="en-US" dirty="0" smtClean="0">
                <a:latin typeface="Calibri" pitchFamily="34" charset="0"/>
                <a:ea typeface="Times New Roman" pitchFamily="18" charset="0"/>
                <a:cs typeface="Times New Roman" pitchFamily="18" charset="0"/>
              </a:rPr>
              <a:t>Utah is a seismically active region</a:t>
            </a:r>
            <a:endParaRPr lang="en-US" sz="1600" dirty="0" smtClean="0">
              <a:latin typeface="Calibri" pitchFamily="34" charset="0"/>
              <a:ea typeface="Calibri" pitchFamily="34" charset="0"/>
              <a:cs typeface="Times New Roman" pitchFamily="18" charset="0"/>
            </a:endParaRPr>
          </a:p>
          <a:p>
            <a:pPr lvl="0" indent="457200" eaLnBrk="0" fontAlgn="base" hangingPunct="0">
              <a:spcBef>
                <a:spcPct val="0"/>
              </a:spcBef>
              <a:spcAft>
                <a:spcPct val="0"/>
              </a:spcAft>
              <a:buFontTx/>
              <a:buChar char="•"/>
              <a:tabLst>
                <a:tab pos="1171575" algn="l"/>
              </a:tabLst>
            </a:pPr>
            <a:r>
              <a:rPr lang="en-US" dirty="0" smtClean="0">
                <a:latin typeface="Calibri" pitchFamily="34" charset="0"/>
                <a:ea typeface="Times New Roman" pitchFamily="18" charset="0"/>
                <a:cs typeface="Times New Roman" pitchFamily="18" charset="0"/>
              </a:rPr>
              <a:t>A majority of Utah's population is concentrated in the areas of greatest hazard</a:t>
            </a:r>
            <a:endParaRPr lang="en-US" sz="1600" dirty="0" smtClean="0">
              <a:latin typeface="Calibri" pitchFamily="34" charset="0"/>
              <a:ea typeface="Calibri" pitchFamily="34" charset="0"/>
              <a:cs typeface="Times New Roman" pitchFamily="18" charset="0"/>
            </a:endParaRPr>
          </a:p>
          <a:p>
            <a:pPr lvl="0" indent="457200" eaLnBrk="0" fontAlgn="base" hangingPunct="0">
              <a:spcBef>
                <a:spcPct val="0"/>
              </a:spcBef>
              <a:spcAft>
                <a:spcPct val="0"/>
              </a:spcAft>
              <a:buFontTx/>
              <a:buChar char="•"/>
              <a:tabLst>
                <a:tab pos="1171575" algn="l"/>
              </a:tabLst>
            </a:pPr>
            <a:r>
              <a:rPr lang="en-US" dirty="0" smtClean="0">
                <a:latin typeface="Calibri" pitchFamily="34" charset="0"/>
                <a:ea typeface="Times New Roman" pitchFamily="18" charset="0"/>
                <a:cs typeface="Times New Roman" pitchFamily="18" charset="0"/>
              </a:rPr>
              <a:t>Many of Utah's older buildings and lifelines have low earthquake resistance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28600"/>
            <a:ext cx="7696200" cy="5847755"/>
          </a:xfrm>
          <a:prstGeom prst="rect">
            <a:avLst/>
          </a:prstGeom>
        </p:spPr>
        <p:txBody>
          <a:bodyPr wrap="square">
            <a:spAutoFit/>
          </a:bodyPr>
          <a:lstStyle/>
          <a:p>
            <a:pPr lvl="0" indent="457200" eaLnBrk="0" fontAlgn="base" hangingPunct="0">
              <a:spcBef>
                <a:spcPct val="0"/>
              </a:spcBef>
              <a:spcAft>
                <a:spcPct val="0"/>
              </a:spcAft>
              <a:tabLst>
                <a:tab pos="1171575" algn="l"/>
              </a:tabLst>
            </a:pPr>
            <a:r>
              <a:rPr lang="en-US" sz="2000" b="1" dirty="0" smtClean="0">
                <a:latin typeface="Times New Roman" pitchFamily="18" charset="0"/>
                <a:ea typeface="Calibri" pitchFamily="34" charset="0"/>
                <a:cs typeface="Times New Roman" pitchFamily="18" charset="0"/>
              </a:rPr>
              <a:t>The Seven Steps to Earthquake Safety</a:t>
            </a:r>
            <a:endParaRPr lang="en-US" sz="1050" dirty="0" smtClean="0">
              <a:latin typeface="Arial" pitchFamily="34" charset="0"/>
              <a:cs typeface="Arial" pitchFamily="34" charset="0"/>
            </a:endParaRPr>
          </a:p>
          <a:p>
            <a:pPr lvl="0" indent="457200" eaLnBrk="0" fontAlgn="base" hangingPunct="0">
              <a:spcBef>
                <a:spcPct val="0"/>
              </a:spcBef>
              <a:spcAft>
                <a:spcPct val="0"/>
              </a:spcAft>
              <a:tabLst>
                <a:tab pos="1171575" algn="l"/>
              </a:tabLst>
            </a:pPr>
            <a:r>
              <a:rPr lang="en-US" dirty="0" smtClean="0">
                <a:latin typeface="Times New Roman" pitchFamily="18" charset="0"/>
                <a:ea typeface="Calibri" pitchFamily="34" charset="0"/>
                <a:cs typeface="Times New Roman" pitchFamily="18" charset="0"/>
              </a:rPr>
              <a:t>Earthquakes in Utah are inevitable, but damage from them can be reduced. Steps to take  before, during, and after earthquakes.   </a:t>
            </a:r>
          </a:p>
          <a:p>
            <a:pPr lvl="0" indent="457200" eaLnBrk="0" fontAlgn="base" hangingPunct="0">
              <a:spcBef>
                <a:spcPct val="0"/>
              </a:spcBef>
              <a:spcAft>
                <a:spcPct val="0"/>
              </a:spcAft>
              <a:tabLst>
                <a:tab pos="1171575" algn="l"/>
              </a:tabLst>
            </a:pPr>
            <a:r>
              <a:rPr lang="en-US" b="1" dirty="0" smtClean="0">
                <a:latin typeface="Times New Roman" pitchFamily="18" charset="0"/>
                <a:ea typeface="Calibri" pitchFamily="34" charset="0"/>
                <a:cs typeface="Times New Roman" pitchFamily="18" charset="0"/>
              </a:rPr>
              <a:t>BEFORE  QUAKE</a:t>
            </a:r>
            <a:endParaRPr lang="en-US" sz="1050" b="1" dirty="0" smtClean="0">
              <a:latin typeface="Arial" pitchFamily="34" charset="0"/>
              <a:cs typeface="Arial" pitchFamily="34" charset="0"/>
            </a:endParaRPr>
          </a:p>
          <a:p>
            <a:pPr lvl="0" indent="457200" eaLnBrk="0" fontAlgn="base" hangingPunct="0">
              <a:spcBef>
                <a:spcPct val="0"/>
              </a:spcBef>
              <a:spcAft>
                <a:spcPct val="0"/>
              </a:spcAft>
              <a:tabLst>
                <a:tab pos="1171575" algn="l"/>
              </a:tabLst>
            </a:pPr>
            <a:r>
              <a:rPr lang="en-US" b="1" dirty="0" smtClean="0">
                <a:latin typeface="Times New Roman" pitchFamily="18" charset="0"/>
                <a:ea typeface="Calibri" pitchFamily="34" charset="0"/>
                <a:cs typeface="Times New Roman" pitchFamily="18" charset="0"/>
              </a:rPr>
              <a:t>STEP 1</a:t>
            </a:r>
            <a:r>
              <a:rPr lang="en-US" dirty="0" smtClean="0">
                <a:latin typeface="Times New Roman" pitchFamily="18" charset="0"/>
                <a:ea typeface="Calibri" pitchFamily="34" charset="0"/>
                <a:cs typeface="Times New Roman" pitchFamily="18" charset="0"/>
              </a:rPr>
              <a:t>. Identify potential hazards in your home and begin to fix them</a:t>
            </a:r>
            <a:endParaRPr lang="en-US" sz="1050" dirty="0" smtClean="0">
              <a:latin typeface="Arial" pitchFamily="34" charset="0"/>
              <a:cs typeface="Arial" pitchFamily="34" charset="0"/>
            </a:endParaRPr>
          </a:p>
          <a:p>
            <a:pPr lvl="0" indent="457200" eaLnBrk="0" fontAlgn="base" hangingPunct="0">
              <a:spcBef>
                <a:spcPct val="0"/>
              </a:spcBef>
              <a:spcAft>
                <a:spcPct val="0"/>
              </a:spcAft>
              <a:tabLst>
                <a:tab pos="1171575" algn="l"/>
              </a:tabLst>
            </a:pPr>
            <a:r>
              <a:rPr lang="en-US" dirty="0" smtClean="0">
                <a:latin typeface="Times New Roman" pitchFamily="18" charset="0"/>
                <a:ea typeface="Calibri" pitchFamily="34" charset="0"/>
                <a:cs typeface="Times New Roman" pitchFamily="18" charset="0"/>
              </a:rPr>
              <a:t> </a:t>
            </a:r>
            <a:r>
              <a:rPr lang="en-US" b="1" dirty="0" smtClean="0">
                <a:latin typeface="Times New Roman" pitchFamily="18" charset="0"/>
                <a:ea typeface="Calibri" pitchFamily="34" charset="0"/>
                <a:cs typeface="Times New Roman" pitchFamily="18" charset="0"/>
              </a:rPr>
              <a:t>STEP 2</a:t>
            </a:r>
            <a:r>
              <a:rPr lang="en-US" dirty="0" smtClean="0">
                <a:latin typeface="Times New Roman" pitchFamily="18" charset="0"/>
                <a:ea typeface="Calibri" pitchFamily="34" charset="0"/>
                <a:cs typeface="Times New Roman" pitchFamily="18" charset="0"/>
              </a:rPr>
              <a:t>. Create a disaster-preparedness plan</a:t>
            </a:r>
            <a:endParaRPr lang="en-US" sz="1050" dirty="0" smtClean="0">
              <a:latin typeface="Arial" pitchFamily="34" charset="0"/>
              <a:cs typeface="Arial" pitchFamily="34" charset="0"/>
            </a:endParaRPr>
          </a:p>
          <a:p>
            <a:pPr lvl="0" indent="457200" eaLnBrk="0" fontAlgn="base" hangingPunct="0">
              <a:spcBef>
                <a:spcPct val="0"/>
              </a:spcBef>
              <a:spcAft>
                <a:spcPct val="0"/>
              </a:spcAft>
              <a:tabLst>
                <a:tab pos="1171575" algn="l"/>
              </a:tabLst>
            </a:pPr>
            <a:r>
              <a:rPr lang="en-US" b="1" dirty="0" smtClean="0">
                <a:latin typeface="Times New Roman" pitchFamily="18" charset="0"/>
                <a:ea typeface="Calibri" pitchFamily="34" charset="0"/>
                <a:cs typeface="Times New Roman" pitchFamily="18" charset="0"/>
              </a:rPr>
              <a:t> STEP 3</a:t>
            </a:r>
            <a:r>
              <a:rPr lang="en-US" dirty="0" smtClean="0">
                <a:latin typeface="Times New Roman" pitchFamily="18" charset="0"/>
                <a:ea typeface="Calibri" pitchFamily="34" charset="0"/>
                <a:cs typeface="Times New Roman" pitchFamily="18" charset="0"/>
              </a:rPr>
              <a:t>. Prepare disaster supply kits</a:t>
            </a:r>
            <a:endParaRPr lang="en-US" sz="1050" dirty="0" smtClean="0">
              <a:latin typeface="Arial" pitchFamily="34" charset="0"/>
              <a:cs typeface="Arial" pitchFamily="34" charset="0"/>
            </a:endParaRPr>
          </a:p>
          <a:p>
            <a:pPr lvl="0" indent="457200" eaLnBrk="0" fontAlgn="base" hangingPunct="0">
              <a:spcBef>
                <a:spcPct val="0"/>
              </a:spcBef>
              <a:spcAft>
                <a:spcPct val="0"/>
              </a:spcAft>
              <a:tabLst>
                <a:tab pos="1171575" algn="l"/>
              </a:tabLst>
            </a:pPr>
            <a:r>
              <a:rPr lang="en-US" b="1" dirty="0" smtClean="0">
                <a:latin typeface="Times New Roman" pitchFamily="18" charset="0"/>
                <a:ea typeface="Calibri" pitchFamily="34" charset="0"/>
                <a:cs typeface="Times New Roman" pitchFamily="18" charset="0"/>
              </a:rPr>
              <a:t> STEP 4</a:t>
            </a:r>
            <a:r>
              <a:rPr lang="en-US" dirty="0" smtClean="0">
                <a:latin typeface="Times New Roman" pitchFamily="18" charset="0"/>
                <a:ea typeface="Calibri" pitchFamily="34" charset="0"/>
                <a:cs typeface="Times New Roman" pitchFamily="18" charset="0"/>
              </a:rPr>
              <a:t>. Identify your building</a:t>
            </a:r>
            <a:r>
              <a:rPr lang="en-US" dirty="0" smtClean="0">
                <a:latin typeface="Calibri"/>
                <a:ea typeface="Calibri" pitchFamily="34" charset="0"/>
                <a:cs typeface="Times New Roman" pitchFamily="18" charset="0"/>
              </a:rPr>
              <a:t>’</a:t>
            </a:r>
            <a:r>
              <a:rPr lang="en-US" dirty="0" smtClean="0">
                <a:latin typeface="Times New Roman" pitchFamily="18" charset="0"/>
                <a:ea typeface="Calibri" pitchFamily="34" charset="0"/>
                <a:cs typeface="Times New Roman" pitchFamily="18" charset="0"/>
              </a:rPr>
              <a:t>s potential weaknesses and begin to fix       them</a:t>
            </a:r>
            <a:endParaRPr lang="en-US" sz="1050" dirty="0" smtClean="0">
              <a:latin typeface="Arial" pitchFamily="34" charset="0"/>
              <a:cs typeface="Arial" pitchFamily="34" charset="0"/>
            </a:endParaRPr>
          </a:p>
          <a:p>
            <a:pPr lvl="0" indent="457200" eaLnBrk="0" fontAlgn="base" hangingPunct="0">
              <a:spcBef>
                <a:spcPct val="0"/>
              </a:spcBef>
              <a:spcAft>
                <a:spcPct val="0"/>
              </a:spcAft>
              <a:tabLst>
                <a:tab pos="1171575" algn="l"/>
              </a:tabLst>
            </a:pPr>
            <a:r>
              <a:rPr lang="en-US" b="1" dirty="0" smtClean="0">
                <a:latin typeface="Times New Roman" pitchFamily="18" charset="0"/>
                <a:ea typeface="Calibri" pitchFamily="34" charset="0"/>
                <a:cs typeface="Times New Roman" pitchFamily="18" charset="0"/>
              </a:rPr>
              <a:t> DURING QUAKE</a:t>
            </a:r>
            <a:endParaRPr lang="en-US" sz="1050" b="1" dirty="0" smtClean="0">
              <a:latin typeface="Arial" pitchFamily="34" charset="0"/>
              <a:cs typeface="Arial" pitchFamily="34" charset="0"/>
            </a:endParaRPr>
          </a:p>
          <a:p>
            <a:pPr lvl="0" indent="457200" eaLnBrk="0" fontAlgn="base" hangingPunct="0">
              <a:spcBef>
                <a:spcPct val="0"/>
              </a:spcBef>
              <a:spcAft>
                <a:spcPct val="0"/>
              </a:spcAft>
              <a:tabLst>
                <a:tab pos="1171575" algn="l"/>
              </a:tabLst>
            </a:pPr>
            <a:r>
              <a:rPr lang="en-US" b="1" dirty="0" smtClean="0">
                <a:latin typeface="Times New Roman" pitchFamily="18" charset="0"/>
                <a:ea typeface="Calibri" pitchFamily="34" charset="0"/>
                <a:cs typeface="Times New Roman" pitchFamily="18" charset="0"/>
              </a:rPr>
              <a:t>STEP 5</a:t>
            </a:r>
            <a:r>
              <a:rPr lang="en-US" dirty="0" smtClean="0">
                <a:latin typeface="Times New Roman" pitchFamily="18" charset="0"/>
                <a:ea typeface="Calibri" pitchFamily="34" charset="0"/>
                <a:cs typeface="Times New Roman" pitchFamily="18" charset="0"/>
              </a:rPr>
              <a:t>. Protect yourself during earthquake shaking </a:t>
            </a:r>
            <a:endParaRPr lang="en-US" sz="1050" dirty="0" smtClean="0">
              <a:latin typeface="Arial" pitchFamily="34" charset="0"/>
              <a:cs typeface="Arial" pitchFamily="34" charset="0"/>
            </a:endParaRPr>
          </a:p>
          <a:p>
            <a:pPr lvl="0" indent="457200" eaLnBrk="0" fontAlgn="base" hangingPunct="0">
              <a:spcBef>
                <a:spcPct val="0"/>
              </a:spcBef>
              <a:spcAft>
                <a:spcPct val="0"/>
              </a:spcAft>
              <a:tabLst>
                <a:tab pos="1171575" algn="l"/>
              </a:tabLst>
            </a:pPr>
            <a:r>
              <a:rPr lang="en-US" b="1" dirty="0" smtClean="0">
                <a:latin typeface="Times New Roman" pitchFamily="18" charset="0"/>
                <a:ea typeface="Calibri" pitchFamily="34" charset="0"/>
                <a:cs typeface="Times New Roman" pitchFamily="18" charset="0"/>
              </a:rPr>
              <a:t>AFTER QUAKE </a:t>
            </a:r>
          </a:p>
          <a:p>
            <a:pPr lvl="0" indent="457200" eaLnBrk="0" fontAlgn="base" hangingPunct="0">
              <a:spcBef>
                <a:spcPct val="0"/>
              </a:spcBef>
              <a:spcAft>
                <a:spcPct val="0"/>
              </a:spcAft>
              <a:tabLst>
                <a:tab pos="1171575" algn="l"/>
              </a:tabLst>
            </a:pPr>
            <a:r>
              <a:rPr lang="en-US" b="1" dirty="0" smtClean="0">
                <a:latin typeface="Times New Roman" pitchFamily="18" charset="0"/>
                <a:ea typeface="Calibri" pitchFamily="34" charset="0"/>
                <a:cs typeface="Times New Roman" pitchFamily="18" charset="0"/>
              </a:rPr>
              <a:t>STEP</a:t>
            </a:r>
            <a:r>
              <a:rPr lang="en-US" sz="1050" b="1" dirty="0" smtClean="0">
                <a:latin typeface="Arial" pitchFamily="34" charset="0"/>
                <a:cs typeface="Arial" pitchFamily="34" charset="0"/>
              </a:rPr>
              <a:t> </a:t>
            </a:r>
            <a:r>
              <a:rPr lang="en-US" b="1" dirty="0" smtClean="0">
                <a:latin typeface="Times New Roman" pitchFamily="18" charset="0"/>
                <a:ea typeface="Calibri" pitchFamily="34" charset="0"/>
                <a:cs typeface="Times New Roman" pitchFamily="18" charset="0"/>
              </a:rPr>
              <a:t>6</a:t>
            </a:r>
            <a:r>
              <a:rPr lang="en-US" dirty="0" smtClean="0">
                <a:latin typeface="Times New Roman" pitchFamily="18" charset="0"/>
                <a:ea typeface="Calibri" pitchFamily="34" charset="0"/>
                <a:cs typeface="Times New Roman" pitchFamily="18" charset="0"/>
              </a:rPr>
              <a:t>. After the earthquake, check for injuries and damage </a:t>
            </a:r>
            <a:endParaRPr lang="en-US" sz="1050" dirty="0" smtClean="0">
              <a:latin typeface="Arial" pitchFamily="34" charset="0"/>
              <a:cs typeface="Arial" pitchFamily="34" charset="0"/>
            </a:endParaRPr>
          </a:p>
          <a:p>
            <a:pPr lvl="0" indent="457200" eaLnBrk="0" fontAlgn="base" hangingPunct="0">
              <a:spcBef>
                <a:spcPct val="0"/>
              </a:spcBef>
              <a:spcAft>
                <a:spcPct val="0"/>
              </a:spcAft>
              <a:tabLst>
                <a:tab pos="1171575" algn="l"/>
              </a:tabLst>
            </a:pPr>
            <a:r>
              <a:rPr lang="en-US" b="1" dirty="0" smtClean="0">
                <a:latin typeface="Times New Roman" pitchFamily="18" charset="0"/>
                <a:ea typeface="Calibri" pitchFamily="34" charset="0"/>
                <a:cs typeface="Times New Roman" pitchFamily="18" charset="0"/>
              </a:rPr>
              <a:t>STEP 7</a:t>
            </a:r>
            <a:r>
              <a:rPr lang="en-US" dirty="0" smtClean="0">
                <a:latin typeface="Times New Roman" pitchFamily="18" charset="0"/>
                <a:ea typeface="Calibri" pitchFamily="34" charset="0"/>
                <a:cs typeface="Times New Roman" pitchFamily="18" charset="0"/>
              </a:rPr>
              <a:t>. When safe, continue to follow your disaster-preparedness plan</a:t>
            </a:r>
            <a:endParaRPr lang="en-US" sz="1050" dirty="0" smtClean="0">
              <a:latin typeface="Arial" pitchFamily="34" charset="0"/>
              <a:cs typeface="Arial" pitchFamily="34" charset="0"/>
            </a:endParaRPr>
          </a:p>
          <a:p>
            <a:pPr lvl="0" indent="457200" eaLnBrk="0" fontAlgn="base" hangingPunct="0">
              <a:spcBef>
                <a:spcPct val="0"/>
              </a:spcBef>
              <a:spcAft>
                <a:spcPct val="0"/>
              </a:spcAft>
              <a:tabLst>
                <a:tab pos="1171575" algn="l"/>
              </a:tabLst>
            </a:pPr>
            <a:r>
              <a:rPr lang="en-US" sz="2000" b="1" dirty="0" smtClean="0">
                <a:latin typeface="Times New Roman" pitchFamily="18" charset="0"/>
                <a:ea typeface="Calibri" pitchFamily="34" charset="0"/>
                <a:cs typeface="Times New Roman" pitchFamily="18" charset="0"/>
              </a:rPr>
              <a:t>REFERENCE</a:t>
            </a:r>
            <a:endParaRPr lang="en-US" sz="1050" b="1" dirty="0" smtClean="0">
              <a:latin typeface="Arial" pitchFamily="34" charset="0"/>
              <a:cs typeface="Arial" pitchFamily="34" charset="0"/>
            </a:endParaRPr>
          </a:p>
          <a:p>
            <a:pPr lvl="0" indent="457200" eaLnBrk="0" fontAlgn="base" hangingPunct="0">
              <a:spcBef>
                <a:spcPct val="0"/>
              </a:spcBef>
              <a:spcAft>
                <a:spcPct val="0"/>
              </a:spcAft>
              <a:buFont typeface="Arial" pitchFamily="34" charset="0"/>
              <a:buChar char="•"/>
              <a:tabLst>
                <a:tab pos="1171575" algn="l"/>
              </a:tabLst>
            </a:pPr>
            <a:r>
              <a:rPr lang="en-US" sz="2000" dirty="0" smtClean="0">
                <a:latin typeface="Times New Roman" pitchFamily="18" charset="0"/>
                <a:ea typeface="Calibri" pitchFamily="34" charset="0"/>
                <a:cs typeface="Times New Roman" pitchFamily="18" charset="0"/>
              </a:rPr>
              <a:t>Utah seismic safety commission  2008. Putting down roots in Earthquake country, salt lake city, Utah. </a:t>
            </a:r>
            <a:r>
              <a:rPr lang="en-US" sz="2000" dirty="0" smtClean="0">
                <a:latin typeface="Times New Roman" pitchFamily="18" charset="0"/>
                <a:ea typeface="Calibri" pitchFamily="34" charset="0"/>
                <a:cs typeface="Times New Roman" pitchFamily="18" charset="0"/>
              </a:rPr>
              <a:t>          https</a:t>
            </a:r>
            <a:r>
              <a:rPr lang="en-US" sz="2000" dirty="0" smtClean="0">
                <a:latin typeface="Times New Roman" pitchFamily="18" charset="0"/>
                <a:ea typeface="Calibri" pitchFamily="34" charset="0"/>
                <a:cs typeface="Times New Roman" pitchFamily="18" charset="0"/>
              </a:rPr>
              <a:t>://www.utah.gov/beready/documents/roots_earthquake_low.pdf </a:t>
            </a:r>
            <a:endParaRPr lang="en-US" sz="1050" dirty="0" smtClean="0">
              <a:latin typeface="Arial" pitchFamily="34" charset="0"/>
              <a:cs typeface="Arial" pitchFamily="34" charset="0"/>
            </a:endParaRPr>
          </a:p>
          <a:p>
            <a:pPr lvl="0" indent="457200" eaLnBrk="0" fontAlgn="base" hangingPunct="0">
              <a:spcBef>
                <a:spcPct val="0"/>
              </a:spcBef>
              <a:spcAft>
                <a:spcPct val="0"/>
              </a:spcAft>
              <a:buFont typeface="Arial" pitchFamily="34" charset="0"/>
              <a:buChar char="•"/>
              <a:tabLst>
                <a:tab pos="1171575" algn="l"/>
              </a:tabLst>
            </a:pPr>
            <a:r>
              <a:rPr lang="en-US" sz="2000" dirty="0" smtClean="0">
                <a:latin typeface="Times New Roman" pitchFamily="18" charset="0"/>
                <a:ea typeface="Calibri" pitchFamily="34" charset="0"/>
                <a:cs typeface="Times New Roman" pitchFamily="18" charset="0"/>
              </a:rPr>
              <a:t>https://</a:t>
            </a:r>
            <a:r>
              <a:rPr lang="en-US" sz="2000" dirty="0" smtClean="0">
                <a:latin typeface="Times New Roman" pitchFamily="18" charset="0"/>
                <a:ea typeface="Calibri" pitchFamily="34" charset="0"/>
                <a:cs typeface="Times New Roman" pitchFamily="18" charset="0"/>
                <a:hlinkClick r:id="rId2"/>
              </a:rPr>
              <a:t>www.utah.gov/beready/family/earthquake.html</a:t>
            </a:r>
            <a:endParaRPr lang="en-US" sz="1050" dirty="0" smtClean="0">
              <a:latin typeface="Arial" pitchFamily="34" charset="0"/>
              <a:cs typeface="Arial" pitchFamily="34" charset="0"/>
            </a:endParaRPr>
          </a:p>
          <a:p>
            <a:pPr lvl="0" indent="457200" eaLnBrk="0" fontAlgn="base" hangingPunct="0">
              <a:spcBef>
                <a:spcPct val="0"/>
              </a:spcBef>
              <a:spcAft>
                <a:spcPct val="0"/>
              </a:spcAft>
              <a:buFont typeface="Arial" pitchFamily="34" charset="0"/>
              <a:buChar char="•"/>
              <a:tabLst>
                <a:tab pos="1171575" algn="l"/>
              </a:tabLst>
            </a:pPr>
            <a:r>
              <a:rPr lang="en-US" sz="2000" dirty="0" smtClean="0">
                <a:latin typeface="Times New Roman" pitchFamily="18" charset="0"/>
                <a:ea typeface="Calibri" pitchFamily="34" charset="0"/>
                <a:cs typeface="Times New Roman" pitchFamily="18" charset="0"/>
              </a:rPr>
              <a:t> https</a:t>
            </a:r>
            <a:r>
              <a:rPr lang="en-US" sz="2000" dirty="0" smtClean="0">
                <a:latin typeface="Times New Roman" pitchFamily="18" charset="0"/>
                <a:ea typeface="Calibri" pitchFamily="34" charset="0"/>
                <a:cs typeface="Times New Roman" pitchFamily="18" charset="0"/>
              </a:rPr>
              <a:t>://www.utah.gov/beready/earthquakePreparedness.html</a:t>
            </a:r>
            <a:endParaRPr lang="en-US" sz="2800" dirty="0" smtClean="0">
              <a:latin typeface="Arial" pitchFamily="34" charset="0"/>
              <a:cs typeface="Arial" pitchFamily="34" charset="0"/>
            </a:endParaRPr>
          </a:p>
        </p:txBody>
      </p:sp>
      <p:sp>
        <p:nvSpPr>
          <p:cNvPr id="3" name="Rectangle 2"/>
          <p:cNvSpPr/>
          <p:nvPr/>
        </p:nvSpPr>
        <p:spPr>
          <a:xfrm>
            <a:off x="2590800" y="6019800"/>
            <a:ext cx="5562600" cy="646331"/>
          </a:xfrm>
          <a:prstGeom prst="rect">
            <a:avLst/>
          </a:prstGeom>
        </p:spPr>
        <p:txBody>
          <a:bodyPr wrap="square">
            <a:spAutoFit/>
          </a:bodyPr>
          <a:lstStyle/>
          <a:p>
            <a:pPr>
              <a:buFont typeface="Arial" pitchFamily="34" charset="0"/>
              <a:buChar char="•"/>
            </a:pPr>
            <a:r>
              <a:rPr lang="en-US" dirty="0" smtClean="0"/>
              <a:t>https://www.utah.gov/beready/documents/HazardsHandbookDraft8.pdf</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Chinyere\Downloads\fault map.jpg"/>
          <p:cNvPicPr>
            <a:picLocks noChangeAspect="1" noChangeArrowheads="1"/>
          </p:cNvPicPr>
          <p:nvPr/>
        </p:nvPicPr>
        <p:blipFill>
          <a:blip r:embed="rId2" cstate="print"/>
          <a:srcRect/>
          <a:stretch>
            <a:fillRect/>
          </a:stretch>
        </p:blipFill>
        <p:spPr bwMode="auto">
          <a:xfrm>
            <a:off x="5334000" y="457200"/>
            <a:ext cx="3810000" cy="5791200"/>
          </a:xfrm>
          <a:prstGeom prst="rect">
            <a:avLst/>
          </a:prstGeom>
          <a:noFill/>
        </p:spPr>
      </p:pic>
      <p:sp>
        <p:nvSpPr>
          <p:cNvPr id="4" name="Rectangle 3"/>
          <p:cNvSpPr/>
          <p:nvPr/>
        </p:nvSpPr>
        <p:spPr>
          <a:xfrm>
            <a:off x="228600" y="838200"/>
            <a:ext cx="4572000" cy="5970865"/>
          </a:xfrm>
          <a:prstGeom prst="rect">
            <a:avLst/>
          </a:prstGeom>
        </p:spPr>
        <p:txBody>
          <a:bodyPr wrap="square">
            <a:spAutoFit/>
          </a:bodyPr>
          <a:lstStyle/>
          <a:p>
            <a:pPr>
              <a:buFont typeface="Arial" pitchFamily="34" charset="0"/>
              <a:buChar char="•"/>
            </a:pPr>
            <a:r>
              <a:rPr lang="en-US" sz="1600" dirty="0" smtClean="0">
                <a:latin typeface="+mj-lt"/>
              </a:rPr>
              <a:t>Where is the surface rupture in</a:t>
            </a:r>
          </a:p>
          <a:p>
            <a:r>
              <a:rPr lang="en-US" sz="1600" dirty="0" smtClean="0">
                <a:latin typeface="+mj-lt"/>
              </a:rPr>
              <a:t>relationship to Salt Lake City</a:t>
            </a:r>
            <a:r>
              <a:rPr lang="en-US" sz="1600" dirty="0" smtClean="0">
                <a:latin typeface="+mj-lt"/>
              </a:rPr>
              <a:t>?</a:t>
            </a:r>
          </a:p>
          <a:p>
            <a:endParaRPr lang="en-US" sz="1600" dirty="0" smtClean="0">
              <a:latin typeface="+mj-lt"/>
            </a:endParaRPr>
          </a:p>
          <a:p>
            <a:r>
              <a:rPr lang="en-US" sz="1400" dirty="0" smtClean="0">
                <a:latin typeface="+mj-lt"/>
              </a:rPr>
              <a:t> </a:t>
            </a:r>
            <a:r>
              <a:rPr lang="en-US" sz="1400" dirty="0" smtClean="0">
                <a:latin typeface="+mj-lt"/>
              </a:rPr>
              <a:t>Utah's </a:t>
            </a:r>
            <a:r>
              <a:rPr lang="en-US" sz="1400" dirty="0" smtClean="0">
                <a:latin typeface="+mj-lt"/>
              </a:rPr>
              <a:t>biggest earthquake fault runs east of Salt Lake City, at the base of the steep </a:t>
            </a:r>
            <a:r>
              <a:rPr lang="en-US" sz="1400" b="1" dirty="0" smtClean="0">
                <a:latin typeface="+mj-lt"/>
              </a:rPr>
              <a:t>Wasatch Mountains</a:t>
            </a:r>
            <a:r>
              <a:rPr lang="en-US" sz="1400" dirty="0" smtClean="0">
                <a:latin typeface="+mj-lt"/>
              </a:rPr>
              <a:t>.</a:t>
            </a:r>
          </a:p>
          <a:p>
            <a:endParaRPr lang="en-US" sz="1600" dirty="0" smtClean="0">
              <a:latin typeface="+mj-lt"/>
            </a:endParaRPr>
          </a:p>
          <a:p>
            <a:pPr>
              <a:buFont typeface="Arial" pitchFamily="34" charset="0"/>
              <a:buChar char="•"/>
            </a:pPr>
            <a:r>
              <a:rPr lang="en-US" sz="1600" dirty="0" smtClean="0">
                <a:latin typeface="+mj-lt"/>
              </a:rPr>
              <a:t>Is </a:t>
            </a:r>
            <a:r>
              <a:rPr lang="en-US" sz="1600" dirty="0" smtClean="0">
                <a:latin typeface="+mj-lt"/>
              </a:rPr>
              <a:t>the fault straight? </a:t>
            </a:r>
            <a:endParaRPr lang="en-US" sz="1600" dirty="0" smtClean="0">
              <a:latin typeface="+mj-lt"/>
            </a:endParaRPr>
          </a:p>
          <a:p>
            <a:pPr>
              <a:buFont typeface="Arial" pitchFamily="34" charset="0"/>
              <a:buChar char="•"/>
            </a:pPr>
            <a:endParaRPr lang="en-US" sz="1600" dirty="0" smtClean="0">
              <a:latin typeface="+mj-lt"/>
            </a:endParaRPr>
          </a:p>
          <a:p>
            <a:pPr lvl="0"/>
            <a:r>
              <a:rPr lang="en-US" sz="1400" dirty="0" smtClean="0">
                <a:latin typeface="+mj-lt"/>
                <a:ea typeface="Calibri" pitchFamily="34" charset="0"/>
                <a:cs typeface="Calibri" pitchFamily="34" charset="0"/>
              </a:rPr>
              <a:t>The fault is not straight, it is bent in several </a:t>
            </a:r>
            <a:r>
              <a:rPr lang="en-US" sz="1400" dirty="0" smtClean="0">
                <a:latin typeface="+mj-lt"/>
                <a:ea typeface="Calibri" pitchFamily="34" charset="0"/>
                <a:cs typeface="Calibri" pitchFamily="34" charset="0"/>
              </a:rPr>
              <a:t>areas as we can see from the map.</a:t>
            </a:r>
            <a:endParaRPr lang="en-US" sz="1400" dirty="0" smtClean="0">
              <a:latin typeface="+mj-lt"/>
              <a:cs typeface="Arial" pitchFamily="34" charset="0"/>
            </a:endParaRPr>
          </a:p>
          <a:p>
            <a:endParaRPr lang="en-US" sz="1400" dirty="0" smtClean="0">
              <a:latin typeface="+mj-lt"/>
            </a:endParaRPr>
          </a:p>
          <a:p>
            <a:pPr>
              <a:buFont typeface="Arial" pitchFamily="34" charset="0"/>
              <a:buChar char="•"/>
            </a:pPr>
            <a:r>
              <a:rPr lang="en-US" sz="1600" dirty="0" smtClean="0">
                <a:latin typeface="+mj-lt"/>
              </a:rPr>
              <a:t>What </a:t>
            </a:r>
            <a:r>
              <a:rPr lang="en-US" sz="1600" dirty="0" smtClean="0">
                <a:latin typeface="+mj-lt"/>
              </a:rPr>
              <a:t>else is important</a:t>
            </a:r>
            <a:r>
              <a:rPr lang="en-US" sz="1600" dirty="0" smtClean="0">
                <a:latin typeface="+mj-lt"/>
              </a:rPr>
              <a:t>?</a:t>
            </a:r>
          </a:p>
          <a:p>
            <a:pPr>
              <a:buFont typeface="Arial" pitchFamily="34" charset="0"/>
              <a:buChar char="•"/>
            </a:pPr>
            <a:endParaRPr lang="en-US" sz="1600" dirty="0" smtClean="0">
              <a:latin typeface="+mj-lt"/>
            </a:endParaRPr>
          </a:p>
          <a:p>
            <a:r>
              <a:rPr lang="en-US" sz="1400" dirty="0" smtClean="0">
                <a:latin typeface="+mj-lt"/>
              </a:rPr>
              <a:t> </a:t>
            </a:r>
            <a:r>
              <a:rPr lang="en-US" sz="1400" dirty="0" smtClean="0">
                <a:latin typeface="+mj-lt"/>
              </a:rPr>
              <a:t>The Salt Lake fault segment is one of several independent rupture segments in the Wasatch normal fault zone, Utah. The segment is about 35 km long and consists of several, approximately linear fault sections that intersect in geometrical barriers defined by bends and branching of the fault trace</a:t>
            </a:r>
            <a:endParaRPr lang="en-US" sz="1400" dirty="0" smtClean="0">
              <a:latin typeface="+mj-lt"/>
            </a:endParaRPr>
          </a:p>
          <a:p>
            <a:endParaRPr lang="en-US" dirty="0" smtClean="0"/>
          </a:p>
          <a:p>
            <a:endParaRPr lang="en-US" dirty="0" smtClean="0"/>
          </a:p>
          <a:p>
            <a:endParaRPr lang="en-US" dirty="0" smtClean="0"/>
          </a:p>
          <a:p>
            <a:endParaRPr lang="en-US" dirty="0"/>
          </a:p>
        </p:txBody>
      </p:sp>
      <p:sp>
        <p:nvSpPr>
          <p:cNvPr id="5" name="TextBox 4"/>
          <p:cNvSpPr txBox="1"/>
          <p:nvPr/>
        </p:nvSpPr>
        <p:spPr>
          <a:xfrm>
            <a:off x="3276600" y="228600"/>
            <a:ext cx="1819729" cy="461665"/>
          </a:xfrm>
          <a:prstGeom prst="rect">
            <a:avLst/>
          </a:prstGeom>
          <a:noFill/>
        </p:spPr>
        <p:txBody>
          <a:bodyPr wrap="none" rtlCol="0">
            <a:spAutoFit/>
          </a:bodyPr>
          <a:lstStyle/>
          <a:p>
            <a:r>
              <a:rPr lang="en-US" sz="2400" dirty="0" smtClean="0"/>
              <a:t>Question 2</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1524001"/>
          <a:ext cx="7848599" cy="1143000"/>
        </p:xfrm>
        <a:graphic>
          <a:graphicData uri="http://schemas.openxmlformats.org/drawingml/2006/table">
            <a:tbl>
              <a:tblPr/>
              <a:tblGrid>
                <a:gridCol w="1812448"/>
                <a:gridCol w="1254966"/>
                <a:gridCol w="1394126"/>
                <a:gridCol w="1614251"/>
                <a:gridCol w="1772808"/>
              </a:tblGrid>
              <a:tr h="465666">
                <a:tc>
                  <a:txBody>
                    <a:bodyPr/>
                    <a:lstStyle/>
                    <a:p>
                      <a:pPr marL="0" marR="0">
                        <a:lnSpc>
                          <a:spcPct val="107000"/>
                        </a:lnSpc>
                        <a:spcBef>
                          <a:spcPts val="0"/>
                        </a:spcBef>
                        <a:spcAft>
                          <a:spcPts val="0"/>
                        </a:spcAft>
                      </a:pPr>
                      <a:r>
                        <a:rPr lang="en-US" sz="1200" b="1" dirty="0">
                          <a:latin typeface="LiberationSerif-Bold"/>
                          <a:ea typeface="Calibri"/>
                          <a:cs typeface="LiberationSerif-Bold"/>
                        </a:rPr>
                        <a:t>Distance from</a:t>
                      </a:r>
                      <a:endParaRPr lang="en-US" sz="1100" dirty="0">
                        <a:latin typeface="Calibri"/>
                        <a:ea typeface="Calibri"/>
                        <a:cs typeface="Times New Roman"/>
                      </a:endParaRPr>
                    </a:p>
                    <a:p>
                      <a:pPr marL="0" marR="0">
                        <a:lnSpc>
                          <a:spcPct val="107000"/>
                        </a:lnSpc>
                        <a:spcBef>
                          <a:spcPts val="0"/>
                        </a:spcBef>
                        <a:spcAft>
                          <a:spcPts val="0"/>
                        </a:spcAft>
                      </a:pPr>
                      <a:r>
                        <a:rPr lang="en-US" sz="1200" b="1" dirty="0">
                          <a:latin typeface="LiberationSerif-Bold"/>
                          <a:ea typeface="Calibri"/>
                          <a:cs typeface="LiberationSerif-Bold"/>
                        </a:rPr>
                        <a:t>fault (km)</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latin typeface="LiberationSerif-Bold"/>
                          <a:ea typeface="Calibri"/>
                          <a:cs typeface="LiberationSerif-Bold"/>
                        </a:rPr>
                        <a:t>East-west</a:t>
                      </a:r>
                      <a:endParaRPr lang="en-US" sz="1100">
                        <a:latin typeface="Calibri"/>
                        <a:ea typeface="Calibri"/>
                        <a:cs typeface="Times New Roman"/>
                      </a:endParaRPr>
                    </a:p>
                    <a:p>
                      <a:pPr marL="0" marR="0">
                        <a:lnSpc>
                          <a:spcPct val="107000"/>
                        </a:lnSpc>
                        <a:spcBef>
                          <a:spcPts val="0"/>
                        </a:spcBef>
                        <a:spcAft>
                          <a:spcPts val="0"/>
                        </a:spcAft>
                      </a:pPr>
                      <a:r>
                        <a:rPr lang="en-US" sz="1200" b="1">
                          <a:latin typeface="LiberationSerif-Bold"/>
                          <a:ea typeface="Calibri"/>
                          <a:cs typeface="LiberationSerif-Bold"/>
                        </a:rPr>
                        <a:t>displ. (m)</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latin typeface="LiberationSerif-Bold"/>
                          <a:ea typeface="Calibri"/>
                          <a:cs typeface="LiberationSerif-Bold"/>
                        </a:rPr>
                        <a:t>North-south</a:t>
                      </a:r>
                      <a:endParaRPr lang="en-US" sz="1100">
                        <a:latin typeface="Calibri"/>
                        <a:ea typeface="Calibri"/>
                        <a:cs typeface="Times New Roman"/>
                      </a:endParaRPr>
                    </a:p>
                    <a:p>
                      <a:pPr marL="0" marR="0">
                        <a:lnSpc>
                          <a:spcPct val="107000"/>
                        </a:lnSpc>
                        <a:spcBef>
                          <a:spcPts val="0"/>
                        </a:spcBef>
                        <a:spcAft>
                          <a:spcPts val="0"/>
                        </a:spcAft>
                      </a:pPr>
                      <a:r>
                        <a:rPr lang="en-US" sz="1200" b="1">
                          <a:latin typeface="LiberationSerif-Bold"/>
                          <a:ea typeface="Calibri"/>
                          <a:cs typeface="LiberationSerif-Bold"/>
                        </a:rPr>
                        <a:t>displ. (m)</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latin typeface="LiberationSerif-Bold"/>
                          <a:ea typeface="Calibri"/>
                          <a:cs typeface="LiberationSerif-Bold"/>
                        </a:rPr>
                        <a:t>Vertical displ.</a:t>
                      </a:r>
                      <a:endParaRPr lang="en-US" sz="1100">
                        <a:latin typeface="Calibri"/>
                        <a:ea typeface="Calibri"/>
                        <a:cs typeface="Times New Roman"/>
                      </a:endParaRPr>
                    </a:p>
                    <a:p>
                      <a:pPr marL="0" marR="0">
                        <a:lnSpc>
                          <a:spcPct val="107000"/>
                        </a:lnSpc>
                        <a:spcBef>
                          <a:spcPts val="0"/>
                        </a:spcBef>
                        <a:spcAft>
                          <a:spcPts val="0"/>
                        </a:spcAft>
                      </a:pPr>
                      <a:r>
                        <a:rPr lang="en-US" sz="1200" b="1">
                          <a:latin typeface="LiberationSerif-Bold"/>
                          <a:ea typeface="Calibri"/>
                          <a:cs typeface="LiberationSerif-Bold"/>
                        </a:rPr>
                        <a:t>(m)</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latin typeface="LiberationSerif-Bold"/>
                          <a:ea typeface="Calibri"/>
                          <a:cs typeface="LiberationSerif-Bold"/>
                        </a:rPr>
                        <a:t>Quality estimate</a:t>
                      </a:r>
                      <a:endParaRPr lang="en-US" sz="1100">
                        <a:latin typeface="Calibri"/>
                        <a:ea typeface="Calibri"/>
                        <a:cs typeface="Times New Roman"/>
                      </a:endParaRPr>
                    </a:p>
                    <a:p>
                      <a:pPr marL="0" marR="0">
                        <a:lnSpc>
                          <a:spcPct val="107000"/>
                        </a:lnSpc>
                        <a:spcBef>
                          <a:spcPts val="0"/>
                        </a:spcBef>
                        <a:spcAft>
                          <a:spcPts val="0"/>
                        </a:spcAft>
                      </a:pPr>
                      <a:r>
                        <a:rPr lang="en-US" sz="1200" b="1">
                          <a:latin typeface="LiberationSerif-Bold"/>
                          <a:ea typeface="Calibri"/>
                          <a:cs typeface="LiberationSerif-Bold"/>
                        </a:rPr>
                        <a:t>Table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nSpc>
                          <a:spcPct val="107000"/>
                        </a:lnSpc>
                        <a:spcBef>
                          <a:spcPts val="0"/>
                        </a:spcBef>
                        <a:spcAft>
                          <a:spcPts val="0"/>
                        </a:spcAft>
                      </a:pPr>
                      <a:r>
                        <a:rPr lang="en-US" sz="1100" dirty="0">
                          <a:latin typeface="Calibri"/>
                          <a:ea typeface="Calibri"/>
                          <a:cs typeface="Times New Roman"/>
                        </a:rPr>
                        <a:t>-</a:t>
                      </a:r>
                      <a:r>
                        <a:rPr lang="en-US" sz="1100" dirty="0" smtClean="0">
                          <a:latin typeface="Calibri"/>
                          <a:ea typeface="Calibri"/>
                          <a:cs typeface="Times New Roman"/>
                        </a:rPr>
                        <a:t>1.296(West)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smtClean="0">
                          <a:latin typeface="Calibri"/>
                          <a:ea typeface="Calibri"/>
                          <a:cs typeface="Times New Roman"/>
                        </a:rPr>
                        <a:t>-0.340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latin typeface="Calibri"/>
                          <a:ea typeface="Calibri"/>
                          <a:cs typeface="Times New Roman"/>
                        </a:rPr>
                        <a:t>-</a:t>
                      </a:r>
                      <a:r>
                        <a:rPr lang="en-US" sz="1100" dirty="0" smtClean="0">
                          <a:latin typeface="Calibri"/>
                          <a:ea typeface="Calibri"/>
                          <a:cs typeface="Times New Roman"/>
                        </a:rPr>
                        <a:t>0.038</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latin typeface="Calibri"/>
                          <a:ea typeface="Calibri"/>
                          <a:cs typeface="Times New Roman"/>
                        </a:rPr>
                        <a:t>-</a:t>
                      </a:r>
                      <a:r>
                        <a:rPr lang="en-US" sz="1100" dirty="0" smtClean="0">
                          <a:latin typeface="Calibri"/>
                          <a:ea typeface="Calibri"/>
                          <a:cs typeface="Times New Roman"/>
                        </a:rPr>
                        <a:t>1.427</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smtClean="0">
                          <a:latin typeface="Calibri"/>
                          <a:ea typeface="Calibri"/>
                          <a:cs typeface="Times New Roman"/>
                        </a:rPr>
                        <a:t>1.557</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nSpc>
                          <a:spcPct val="107000"/>
                        </a:lnSpc>
                        <a:spcBef>
                          <a:spcPts val="0"/>
                        </a:spcBef>
                        <a:spcAft>
                          <a:spcPts val="0"/>
                        </a:spcAft>
                      </a:pPr>
                      <a:r>
                        <a:rPr lang="en-US" sz="1100" dirty="0" smtClean="0">
                          <a:latin typeface="Calibri"/>
                          <a:ea typeface="Calibri"/>
                          <a:cs typeface="Times New Roman"/>
                        </a:rPr>
                        <a:t>-0.367 (West)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latin typeface="Calibri"/>
                          <a:ea typeface="Calibri"/>
                          <a:cs typeface="Times New Roman"/>
                        </a:rPr>
                        <a:t>-</a:t>
                      </a:r>
                      <a:r>
                        <a:rPr lang="en-US" sz="1100" dirty="0" smtClean="0">
                          <a:latin typeface="Calibri"/>
                          <a:ea typeface="Calibri"/>
                          <a:cs typeface="Times New Roman"/>
                        </a:rPr>
                        <a:t>0.141</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smtClean="0">
                          <a:latin typeface="Calibri"/>
                          <a:ea typeface="Calibri"/>
                          <a:cs typeface="Times New Roman"/>
                        </a:rPr>
                        <a:t>-0.005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latin typeface="Calibri"/>
                          <a:ea typeface="Calibri"/>
                          <a:cs typeface="Times New Roman"/>
                        </a:rPr>
                        <a:t>-</a:t>
                      </a:r>
                      <a:r>
                        <a:rPr lang="en-US" sz="1100" dirty="0" smtClean="0">
                          <a:latin typeface="Calibri"/>
                          <a:ea typeface="Calibri"/>
                          <a:cs typeface="Times New Roman"/>
                        </a:rPr>
                        <a:t>1.377</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smtClean="0">
                          <a:latin typeface="Calibri"/>
                          <a:ea typeface="Calibri"/>
                          <a:cs typeface="Times New Roman"/>
                        </a:rPr>
                        <a:t>1.508</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nSpc>
                          <a:spcPct val="107000"/>
                        </a:lnSpc>
                        <a:spcBef>
                          <a:spcPts val="0"/>
                        </a:spcBef>
                        <a:spcAft>
                          <a:spcPts val="0"/>
                        </a:spcAft>
                      </a:pPr>
                      <a:r>
                        <a:rPr lang="en-US" sz="1100" dirty="0" smtClean="0">
                          <a:latin typeface="Calibri"/>
                          <a:ea typeface="Calibri"/>
                          <a:cs typeface="Times New Roman"/>
                        </a:rPr>
                        <a:t>0.570 (East)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smtClean="0">
                          <a:latin typeface="Calibri"/>
                          <a:ea typeface="Calibri"/>
                          <a:cs typeface="Times New Roman"/>
                        </a:rPr>
                        <a:t>0.750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latin typeface="Calibri"/>
                          <a:ea typeface="Calibri"/>
                          <a:cs typeface="Times New Roman"/>
                        </a:rPr>
                        <a:t> </a:t>
                      </a:r>
                      <a:r>
                        <a:rPr lang="en-US" sz="1100" dirty="0" smtClean="0">
                          <a:latin typeface="Calibri"/>
                          <a:ea typeface="Calibri"/>
                          <a:cs typeface="Times New Roman"/>
                        </a:rPr>
                        <a:t>0.843</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latin typeface="Calibri"/>
                          <a:ea typeface="Calibri"/>
                          <a:cs typeface="Times New Roman"/>
                        </a:rPr>
                        <a:t> </a:t>
                      </a:r>
                      <a:r>
                        <a:rPr lang="en-US" sz="1100" dirty="0" smtClean="0">
                          <a:latin typeface="Calibri"/>
                          <a:ea typeface="Calibri"/>
                          <a:cs typeface="Times New Roman"/>
                        </a:rPr>
                        <a:t>0.597</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smtClean="0">
                          <a:latin typeface="Calibri"/>
                          <a:ea typeface="Calibri"/>
                          <a:cs typeface="Times New Roman"/>
                        </a:rPr>
                        <a:t>1.244</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152400" y="381000"/>
            <a:ext cx="8763000" cy="1569660"/>
          </a:xfrm>
          <a:prstGeom prst="rect">
            <a:avLst/>
          </a:prstGeom>
        </p:spPr>
        <p:txBody>
          <a:bodyPr wrap="square">
            <a:spAutoFit/>
          </a:bodyPr>
          <a:lstStyle/>
          <a:p>
            <a:pPr algn="ctr"/>
            <a:r>
              <a:rPr lang="en-US" sz="2400" dirty="0" smtClean="0"/>
              <a:t>Question 3</a:t>
            </a:r>
            <a:r>
              <a:rPr lang="en-US" sz="2400" dirty="0" smtClean="0"/>
              <a:t>. </a:t>
            </a:r>
            <a:endParaRPr lang="en-US" sz="2400" dirty="0" smtClean="0"/>
          </a:p>
          <a:p>
            <a:pPr>
              <a:buFont typeface="Arial" pitchFamily="34" charset="0"/>
              <a:buChar char="•"/>
            </a:pPr>
            <a:r>
              <a:rPr lang="en-US" dirty="0" smtClean="0"/>
              <a:t>L</a:t>
            </a:r>
            <a:r>
              <a:rPr lang="en-US" dirty="0" smtClean="0"/>
              <a:t>ist </a:t>
            </a:r>
            <a:r>
              <a:rPr lang="en-US" dirty="0" smtClean="0"/>
              <a:t>at least three displacement measurements made in </a:t>
            </a:r>
            <a:r>
              <a:rPr lang="en-US" dirty="0" smtClean="0"/>
              <a:t>Cloud Compare </a:t>
            </a:r>
            <a:r>
              <a:rPr lang="en-US" dirty="0" smtClean="0"/>
              <a:t>on </a:t>
            </a:r>
            <a:r>
              <a:rPr lang="en-US" dirty="0" smtClean="0"/>
              <a:t>both the </a:t>
            </a:r>
            <a:r>
              <a:rPr lang="en-US" dirty="0" smtClean="0"/>
              <a:t>hanging wall and the footwall. </a:t>
            </a:r>
            <a:endParaRPr lang="en-US" dirty="0" smtClean="0"/>
          </a:p>
          <a:p>
            <a:endParaRPr lang="en-US" dirty="0" smtClean="0"/>
          </a:p>
          <a:p>
            <a:endParaRPr lang="en-US" dirty="0" smtClean="0"/>
          </a:p>
        </p:txBody>
      </p:sp>
      <p:sp>
        <p:nvSpPr>
          <p:cNvPr id="4" name="Rectangle 3"/>
          <p:cNvSpPr/>
          <p:nvPr/>
        </p:nvSpPr>
        <p:spPr>
          <a:xfrm>
            <a:off x="457200" y="3352800"/>
            <a:ext cx="8077200" cy="646331"/>
          </a:xfrm>
          <a:prstGeom prst="rect">
            <a:avLst/>
          </a:prstGeom>
        </p:spPr>
        <p:txBody>
          <a:bodyPr wrap="square">
            <a:spAutoFit/>
          </a:bodyPr>
          <a:lstStyle/>
          <a:p>
            <a:endParaRPr lang="en-US" dirty="0" smtClean="0"/>
          </a:p>
          <a:p>
            <a:endParaRPr lang="en-US" dirty="0"/>
          </a:p>
        </p:txBody>
      </p:sp>
      <p:sp>
        <p:nvSpPr>
          <p:cNvPr id="5" name="Rectangle 4"/>
          <p:cNvSpPr/>
          <p:nvPr/>
        </p:nvSpPr>
        <p:spPr>
          <a:xfrm>
            <a:off x="304800" y="4876800"/>
            <a:ext cx="8839200" cy="369332"/>
          </a:xfrm>
          <a:prstGeom prst="rect">
            <a:avLst/>
          </a:prstGeom>
        </p:spPr>
        <p:txBody>
          <a:bodyPr wrap="square">
            <a:spAutoFit/>
          </a:bodyPr>
          <a:lstStyle/>
          <a:p>
            <a:pPr>
              <a:buFont typeface="Arial" pitchFamily="34" charset="0"/>
              <a:buChar char="•"/>
            </a:pPr>
            <a:r>
              <a:rPr lang="en-US" dirty="0" smtClean="0"/>
              <a:t>Include a quality estimate and describe what </a:t>
            </a:r>
            <a:r>
              <a:rPr lang="en-US" dirty="0" smtClean="0"/>
              <a:t>impacts your </a:t>
            </a:r>
            <a:r>
              <a:rPr lang="en-US" dirty="0" smtClean="0"/>
              <a:t>quality estimate.</a:t>
            </a:r>
            <a:endParaRPr lang="en-US" dirty="0"/>
          </a:p>
        </p:txBody>
      </p:sp>
      <p:pic>
        <p:nvPicPr>
          <p:cNvPr id="5121" name="Picture 1" descr="C:\Users\Chinyere\Pictures\rms1.PNG"/>
          <p:cNvPicPr>
            <a:picLocks noChangeAspect="1" noChangeArrowheads="1"/>
          </p:cNvPicPr>
          <p:nvPr/>
        </p:nvPicPr>
        <p:blipFill>
          <a:blip r:embed="rId2" cstate="print"/>
          <a:srcRect/>
          <a:stretch>
            <a:fillRect/>
          </a:stretch>
        </p:blipFill>
        <p:spPr bwMode="auto">
          <a:xfrm>
            <a:off x="381000" y="2819400"/>
            <a:ext cx="2667000" cy="1981200"/>
          </a:xfrm>
          <a:prstGeom prst="rect">
            <a:avLst/>
          </a:prstGeom>
          <a:noFill/>
        </p:spPr>
      </p:pic>
      <p:pic>
        <p:nvPicPr>
          <p:cNvPr id="5122" name="Picture 2" descr="C:\Users\Chinyere\Pictures\rms 2.PNG"/>
          <p:cNvPicPr>
            <a:picLocks noChangeAspect="1" noChangeArrowheads="1"/>
          </p:cNvPicPr>
          <p:nvPr/>
        </p:nvPicPr>
        <p:blipFill>
          <a:blip r:embed="rId3" cstate="print"/>
          <a:srcRect/>
          <a:stretch>
            <a:fillRect/>
          </a:stretch>
        </p:blipFill>
        <p:spPr bwMode="auto">
          <a:xfrm>
            <a:off x="3352800" y="2819400"/>
            <a:ext cx="2590800" cy="1981200"/>
          </a:xfrm>
          <a:prstGeom prst="rect">
            <a:avLst/>
          </a:prstGeom>
          <a:noFill/>
        </p:spPr>
      </p:pic>
      <p:pic>
        <p:nvPicPr>
          <p:cNvPr id="5123" name="Picture 3" descr="C:\Users\Chinyere\Pictures\rms3.PNG"/>
          <p:cNvPicPr>
            <a:picLocks noChangeAspect="1" noChangeArrowheads="1"/>
          </p:cNvPicPr>
          <p:nvPr/>
        </p:nvPicPr>
        <p:blipFill>
          <a:blip r:embed="rId4" cstate="print"/>
          <a:srcRect/>
          <a:stretch>
            <a:fillRect/>
          </a:stretch>
        </p:blipFill>
        <p:spPr bwMode="auto">
          <a:xfrm>
            <a:off x="6172200" y="2819400"/>
            <a:ext cx="2638425" cy="1905000"/>
          </a:xfrm>
          <a:prstGeom prst="rect">
            <a:avLst/>
          </a:prstGeom>
          <a:noFill/>
        </p:spPr>
      </p:pic>
      <p:sp>
        <p:nvSpPr>
          <p:cNvPr id="5124" name="Rectangle 4"/>
          <p:cNvSpPr>
            <a:spLocks noChangeArrowheads="1"/>
          </p:cNvSpPr>
          <p:nvPr/>
        </p:nvSpPr>
        <p:spPr bwMode="auto">
          <a:xfrm>
            <a:off x="228600" y="5547211"/>
            <a:ext cx="83058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ea typeface="Calibri" pitchFamily="34" charset="0"/>
                <a:cs typeface="Calibri" pitchFamily="34" charset="0"/>
              </a:rPr>
              <a:t>The size of the post-earthquake area used for this analysis Impacts the quality estimate, as we observed, the size of the post-earthquake area used was slightly bigger than the pre earthquake imagery , it also</a:t>
            </a:r>
            <a:r>
              <a:rPr kumimoji="0" lang="en-US" sz="1400" b="0" i="0" u="none" strike="noStrike" cap="none" normalizeH="0" dirty="0" smtClean="0">
                <a:ln>
                  <a:noFill/>
                </a:ln>
                <a:solidFill>
                  <a:schemeClr val="tx1"/>
                </a:solidFill>
                <a:effectLst/>
                <a:latin typeface="+mj-lt"/>
                <a:ea typeface="Calibri" pitchFamily="34" charset="0"/>
                <a:cs typeface="Calibri" pitchFamily="34" charset="0"/>
              </a:rPr>
              <a:t> known that the bigger the window the lesser the error.</a:t>
            </a:r>
            <a:endParaRPr kumimoji="0" lang="en-US" sz="1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1754326"/>
          </a:xfrm>
          <a:prstGeom prst="rect">
            <a:avLst/>
          </a:prstGeom>
        </p:spPr>
        <p:txBody>
          <a:bodyPr wrap="square">
            <a:spAutoFit/>
          </a:bodyPr>
          <a:lstStyle/>
          <a:p>
            <a:r>
              <a:rPr lang="en-US" dirty="0" smtClean="0"/>
              <a:t>				Question 4</a:t>
            </a:r>
          </a:p>
          <a:p>
            <a:r>
              <a:rPr lang="en-US" dirty="0" smtClean="0"/>
              <a:t>Plot </a:t>
            </a:r>
            <a:r>
              <a:rPr lang="en-US" dirty="0" smtClean="0"/>
              <a:t>your measurements in Figure 4. Use arrows to draw horizontal displacements on </a:t>
            </a:r>
            <a:r>
              <a:rPr lang="en-US" dirty="0" smtClean="0"/>
              <a:t>the map</a:t>
            </a:r>
            <a:r>
              <a:rPr lang="en-US" dirty="0" smtClean="0"/>
              <a:t>. Include a scale bar for the displacements. Use an open circle to denote </a:t>
            </a:r>
            <a:r>
              <a:rPr lang="en-US" dirty="0" smtClean="0"/>
              <a:t>upward motion </a:t>
            </a:r>
            <a:r>
              <a:rPr lang="en-US" dirty="0" smtClean="0"/>
              <a:t>and a closed circle to denote downward motion. What type of fault was </a:t>
            </a:r>
            <a:r>
              <a:rPr lang="en-US" dirty="0" smtClean="0"/>
              <a:t>activated in this earthquake? Explain your answer. Hint: the fault is dipping to the west.</a:t>
            </a:r>
            <a:endParaRPr lang="en-US" dirty="0"/>
          </a:p>
        </p:txBody>
      </p:sp>
      <p:pic>
        <p:nvPicPr>
          <p:cNvPr id="23554" name="Picture 2"/>
          <p:cNvPicPr>
            <a:picLocks noChangeAspect="1" noChangeArrowheads="1"/>
          </p:cNvPicPr>
          <p:nvPr/>
        </p:nvPicPr>
        <p:blipFill>
          <a:blip r:embed="rId2" cstate="print"/>
          <a:srcRect/>
          <a:stretch>
            <a:fillRect/>
          </a:stretch>
        </p:blipFill>
        <p:spPr bwMode="auto">
          <a:xfrm>
            <a:off x="1905000" y="3581400"/>
            <a:ext cx="7010400" cy="3048000"/>
          </a:xfrm>
          <a:prstGeom prst="rect">
            <a:avLst/>
          </a:prstGeom>
          <a:noFill/>
          <a:ln w="9525">
            <a:noFill/>
            <a:miter lim="800000"/>
            <a:headEnd/>
            <a:tailEnd/>
          </a:ln>
        </p:spPr>
      </p:pic>
      <p:sp>
        <p:nvSpPr>
          <p:cNvPr id="4" name="Oval 3"/>
          <p:cNvSpPr/>
          <p:nvPr/>
        </p:nvSpPr>
        <p:spPr>
          <a:xfrm>
            <a:off x="2590800" y="4038600"/>
            <a:ext cx="381000" cy="457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962400" y="5486400"/>
            <a:ext cx="457200" cy="457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324600" y="4724400"/>
            <a:ext cx="4572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858000" y="4876800"/>
            <a:ext cx="304800" cy="76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a:off x="3657600" y="5638800"/>
            <a:ext cx="228600" cy="121919"/>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2286000" y="4191000"/>
            <a:ext cx="228600" cy="7620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8600" y="2136339"/>
            <a:ext cx="8305800" cy="2031325"/>
          </a:xfrm>
          <a:prstGeom prst="rect">
            <a:avLst/>
          </a:prstGeom>
        </p:spPr>
        <p:txBody>
          <a:bodyPr wrap="square">
            <a:spAutoFit/>
          </a:bodyPr>
          <a:lstStyle/>
          <a:p>
            <a:r>
              <a:rPr lang="en-US" dirty="0" smtClean="0"/>
              <a:t>Based on the measurement, </a:t>
            </a:r>
            <a:r>
              <a:rPr lang="en-US" dirty="0" smtClean="0"/>
              <a:t>the type of fault activated is the </a:t>
            </a:r>
            <a:r>
              <a:rPr lang="en-US" dirty="0" smtClean="0"/>
              <a:t>dip-slip fault </a:t>
            </a:r>
            <a:r>
              <a:rPr lang="en-US" dirty="0" smtClean="0"/>
              <a:t>which is a type of </a:t>
            </a:r>
            <a:r>
              <a:rPr lang="en-US" dirty="0" smtClean="0"/>
              <a:t>normal fault </a:t>
            </a:r>
            <a:r>
              <a:rPr lang="en-US" dirty="0" smtClean="0"/>
              <a:t>.</a:t>
            </a:r>
            <a:r>
              <a:rPr lang="en-US" dirty="0" smtClean="0"/>
              <a:t> The hanging wall moves downwards relative to the footwall and from the analysis we can see that the areas in the </a:t>
            </a:r>
            <a:r>
              <a:rPr lang="en-US" dirty="0" smtClean="0"/>
              <a:t>west side of the fault moved downward, while </a:t>
            </a:r>
            <a:r>
              <a:rPr lang="en-US" dirty="0" smtClean="0"/>
              <a:t>the areas at the </a:t>
            </a:r>
            <a:r>
              <a:rPr lang="en-US" dirty="0" smtClean="0"/>
              <a:t>east side </a:t>
            </a:r>
            <a:r>
              <a:rPr lang="en-US" dirty="0" smtClean="0"/>
              <a:t>of the fault moved upwards.</a:t>
            </a:r>
          </a:p>
          <a:p>
            <a:r>
              <a:rPr lang="en-US" dirty="0" smtClean="0"/>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8686800" cy="1477328"/>
          </a:xfrm>
          <a:prstGeom prst="rect">
            <a:avLst/>
          </a:prstGeom>
        </p:spPr>
        <p:txBody>
          <a:bodyPr wrap="square">
            <a:spAutoFit/>
          </a:bodyPr>
          <a:lstStyle/>
          <a:p>
            <a:pPr algn="ctr"/>
            <a:r>
              <a:rPr lang="en-US" dirty="0" smtClean="0"/>
              <a:t>Question 5</a:t>
            </a:r>
          </a:p>
          <a:p>
            <a:r>
              <a:rPr lang="en-US" dirty="0" smtClean="0"/>
              <a:t>How </a:t>
            </a:r>
            <a:r>
              <a:rPr lang="en-US" dirty="0" smtClean="0"/>
              <a:t>much did the fault slip during the earthquake? Use Figure 5 and explain how </a:t>
            </a:r>
            <a:r>
              <a:rPr lang="en-US" dirty="0" smtClean="0"/>
              <a:t>you arrived </a:t>
            </a:r>
            <a:r>
              <a:rPr lang="en-US" dirty="0" smtClean="0"/>
              <a:t>at your answer</a:t>
            </a:r>
            <a:r>
              <a:rPr lang="en-US" dirty="0" smtClean="0"/>
              <a:t>.</a:t>
            </a:r>
          </a:p>
          <a:p>
            <a:endParaRPr lang="en-US" dirty="0" smtClean="0"/>
          </a:p>
          <a:p>
            <a:r>
              <a:rPr lang="en-US" dirty="0" smtClean="0"/>
              <a:t>GRAPH 1</a:t>
            </a:r>
            <a:endParaRPr lang="en-US" dirty="0"/>
          </a:p>
        </p:txBody>
      </p:sp>
      <p:pic>
        <p:nvPicPr>
          <p:cNvPr id="4097" name="Picture 1"/>
          <p:cNvPicPr>
            <a:picLocks noChangeAspect="1" noChangeArrowheads="1"/>
          </p:cNvPicPr>
          <p:nvPr/>
        </p:nvPicPr>
        <p:blipFill>
          <a:blip r:embed="rId2" cstate="print"/>
          <a:srcRect/>
          <a:stretch>
            <a:fillRect/>
          </a:stretch>
        </p:blipFill>
        <p:spPr bwMode="auto">
          <a:xfrm>
            <a:off x="1066800" y="1676400"/>
            <a:ext cx="6934200" cy="4224337"/>
          </a:xfrm>
          <a:prstGeom prst="rect">
            <a:avLst/>
          </a:prstGeom>
          <a:noFill/>
          <a:ln w="9525">
            <a:noFill/>
            <a:miter lim="800000"/>
            <a:headEnd/>
            <a:tailEnd/>
          </a:ln>
        </p:spPr>
      </p:pic>
      <p:sp>
        <p:nvSpPr>
          <p:cNvPr id="5" name="Oval 4"/>
          <p:cNvSpPr/>
          <p:nvPr/>
        </p:nvSpPr>
        <p:spPr>
          <a:xfrm>
            <a:off x="2057400" y="3505200"/>
            <a:ext cx="7620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267200" y="3429000"/>
            <a:ext cx="7620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6294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2" cstate="print"/>
          <a:srcRect/>
          <a:stretch>
            <a:fillRect/>
          </a:stretch>
        </p:blipFill>
        <p:spPr bwMode="auto">
          <a:xfrm>
            <a:off x="685800" y="762000"/>
            <a:ext cx="7772400" cy="4648199"/>
          </a:xfrm>
          <a:prstGeom prst="rect">
            <a:avLst/>
          </a:prstGeom>
          <a:noFill/>
          <a:ln w="9525">
            <a:noFill/>
            <a:miter lim="800000"/>
            <a:headEnd/>
            <a:tailEnd/>
          </a:ln>
        </p:spPr>
      </p:pic>
      <p:sp>
        <p:nvSpPr>
          <p:cNvPr id="4" name="Oval 3"/>
          <p:cNvSpPr/>
          <p:nvPr/>
        </p:nvSpPr>
        <p:spPr>
          <a:xfrm>
            <a:off x="2057400" y="2819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648200" y="2667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162800" y="3200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0" y="533400"/>
            <a:ext cx="1173719" cy="369332"/>
          </a:xfrm>
          <a:prstGeom prst="rect">
            <a:avLst/>
          </a:prstGeom>
          <a:noFill/>
        </p:spPr>
        <p:txBody>
          <a:bodyPr wrap="none" rtlCol="0">
            <a:spAutoFit/>
          </a:bodyPr>
          <a:lstStyle/>
          <a:p>
            <a:r>
              <a:rPr lang="en-US" dirty="0" smtClean="0"/>
              <a:t>GRAPH 2</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631</TotalTime>
  <Words>1261</Words>
  <Application>Microsoft Office PowerPoint</Application>
  <PresentationFormat>On-screen Show (4:3)</PresentationFormat>
  <Paragraphs>114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TOPOGRAPHIC DIFFERENCING: EARTHQUAKE ALONG THE WASATCH FAULT</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watersheD  delineation</dc:title>
  <dc:creator>Chinyere</dc:creator>
  <cp:lastModifiedBy>Chinyere</cp:lastModifiedBy>
  <cp:revision>49</cp:revision>
  <dcterms:created xsi:type="dcterms:W3CDTF">2021-03-03T00:12:31Z</dcterms:created>
  <dcterms:modified xsi:type="dcterms:W3CDTF">2021-03-14T14:27:58Z</dcterms:modified>
</cp:coreProperties>
</file>