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55" r:id="rId3"/>
    <p:sldId id="656" r:id="rId4"/>
    <p:sldId id="657" r:id="rId5"/>
    <p:sldId id="658" r:id="rId6"/>
    <p:sldId id="659" r:id="rId7"/>
    <p:sldId id="660" r:id="rId8"/>
    <p:sldId id="661" r:id="rId9"/>
    <p:sldId id="662" r:id="rId10"/>
    <p:sldId id="698" r:id="rId11"/>
    <p:sldId id="663" r:id="rId12"/>
    <p:sldId id="664" r:id="rId13"/>
    <p:sldId id="665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4" autoAdjust="0"/>
    <p:restoredTop sz="89358" autoAdjust="0"/>
  </p:normalViewPr>
  <p:slideViewPr>
    <p:cSldViewPr>
      <p:cViewPr varScale="1">
        <p:scale>
          <a:sx n="107" d="100"/>
          <a:sy n="107" d="100"/>
        </p:scale>
        <p:origin x="17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1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N-choose-2</a:t>
            </a:r>
            <a:r>
              <a:rPr lang="en-US" baseline="0" dirty="0"/>
              <a:t> = N(N-1)/2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2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space complexity, can we write</a:t>
            </a:r>
            <a:r>
              <a:rPr lang="en-US" baseline="0" dirty="0"/>
              <a:t> it as O(|E|), since |V| = O(|E|)?</a:t>
            </a:r>
          </a:p>
          <a:p>
            <a:r>
              <a:rPr lang="en-US" baseline="0" dirty="0"/>
              <a:t>Answer: No. Since the graph could contain far fewer edges than nodes.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2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v1 -&gt; v2</a:t>
            </a:r>
          </a:p>
          <a:p>
            <a:r>
              <a:rPr lang="en-US" dirty="0"/>
              <a:t>v1</a:t>
            </a:r>
            <a:r>
              <a:rPr lang="en-US" baseline="0" dirty="0"/>
              <a:t> -&gt; v3</a:t>
            </a:r>
          </a:p>
          <a:p>
            <a:r>
              <a:rPr lang="en-US" baseline="0" dirty="0"/>
              <a:t>v2 -&gt; v1</a:t>
            </a:r>
          </a:p>
          <a:p>
            <a:r>
              <a:rPr lang="en-US" baseline="0" dirty="0"/>
              <a:t>v2 -&gt; v3</a:t>
            </a:r>
          </a:p>
          <a:p>
            <a:r>
              <a:rPr lang="en-US" baseline="0" dirty="0"/>
              <a:t>v3 -&gt; v1</a:t>
            </a:r>
          </a:p>
          <a:p>
            <a:r>
              <a:rPr lang="en-US" baseline="0" dirty="0"/>
              <a:t>v3 -&gt; v2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verified</a:t>
            </a:r>
            <a:r>
              <a:rPr lang="en-US" baseline="0" dirty="0"/>
              <a:t> with this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</a:t>
            </a:r>
            <a:r>
              <a:rPr lang="en-US" baseline="0" dirty="0"/>
              <a:t> is </a:t>
            </a:r>
            <a:r>
              <a:rPr lang="en-US" baseline="0"/>
              <a:t>very useful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</a:t>
            </a:r>
            <a:r>
              <a:rPr lang="en-US" baseline="0" dirty="0"/>
              <a:t> both of them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2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24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this is a directed graph, so it is not symmetric.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12/6/2018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438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Graphs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some basics about graph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represent graphs in computer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connected graph </a:t>
            </a:r>
            <a:r>
              <a:rPr lang="en-US" dirty="0"/>
              <a:t>is a graph where a simple path exists between all pairs of nodes.</a:t>
            </a:r>
          </a:p>
          <a:p>
            <a:r>
              <a:rPr lang="en-US" dirty="0"/>
              <a:t>A directed graph is </a:t>
            </a:r>
            <a:r>
              <a:rPr lang="en-US" b="1" dirty="0">
                <a:solidFill>
                  <a:srgbClr val="C00000"/>
                </a:solidFill>
              </a:rPr>
              <a:t>strongly connected </a:t>
            </a:r>
            <a:r>
              <a:rPr lang="en-US" dirty="0"/>
              <a:t>if there is a simple </a:t>
            </a:r>
            <a:r>
              <a:rPr lang="en-US" b="1" dirty="0">
                <a:solidFill>
                  <a:srgbClr val="0000FF"/>
                </a:solidFill>
              </a:rPr>
              <a:t>directed path </a:t>
            </a:r>
            <a:r>
              <a:rPr lang="en-US" dirty="0"/>
              <a:t>between any pair of nodes.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77057" y="3870788"/>
            <a:ext cx="1524000" cy="1528465"/>
            <a:chOff x="4454769" y="3195935"/>
            <a:chExt cx="1524000" cy="1528465"/>
          </a:xfrm>
        </p:grpSpPr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63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directed graph is </a:t>
            </a:r>
            <a:r>
              <a:rPr lang="en-US" b="1" dirty="0">
                <a:solidFill>
                  <a:srgbClr val="C00000"/>
                </a:solidFill>
              </a:rPr>
              <a:t>weakly connected</a:t>
            </a:r>
            <a:r>
              <a:rPr lang="en-US" dirty="0"/>
              <a:t> if there is a simple path between any pair of nodes in the underlying undirected graph.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66566" y="3043535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60453" y="3249628"/>
            <a:ext cx="336399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The directed graph is weakly</a:t>
            </a:r>
            <a:br>
              <a:rPr lang="en-US" sz="2400" dirty="0"/>
            </a:br>
            <a:r>
              <a:rPr lang="en-US" sz="2400" dirty="0"/>
              <a:t>connected, but not strongly</a:t>
            </a:r>
            <a:br>
              <a:rPr lang="en-US" sz="2400" dirty="0"/>
            </a:br>
            <a:r>
              <a:rPr lang="en-US" sz="2400" dirty="0"/>
              <a:t>connected.</a:t>
            </a:r>
          </a:p>
        </p:txBody>
      </p:sp>
    </p:spTree>
    <p:extLst>
      <p:ext uri="{BB962C8B-B14F-4D97-AF65-F5344CB8AC3E}">
        <p14:creationId xmlns:p14="http://schemas.microsoft.com/office/powerpoint/2010/main" val="21522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Degree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degree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a node is the number of edges incident to the node, e.g., degree(v</a:t>
            </a:r>
            <a:r>
              <a:rPr lang="en-US" baseline="-25000" dirty="0"/>
              <a:t>2</a:t>
            </a:r>
            <a:r>
              <a:rPr lang="en-US" dirty="0"/>
              <a:t>) = 3, degree(v</a:t>
            </a:r>
            <a:r>
              <a:rPr lang="en-US" baseline="-25000" dirty="0"/>
              <a:t>3</a:t>
            </a:r>
            <a:r>
              <a:rPr lang="en-US" dirty="0"/>
              <a:t>) = 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relationship between the sum of degrees of all nodes and the number of edges?</a:t>
            </a:r>
          </a:p>
          <a:p>
            <a:pPr lvl="1"/>
            <a:r>
              <a:rPr lang="en-US" dirty="0"/>
              <a:t>Sum(degrees) = 2 * Number(edges)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26895" y="253059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0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Degree for Directed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directed graphs, we differentiate between </a:t>
            </a:r>
            <a:r>
              <a:rPr lang="en-US" b="1" dirty="0">
                <a:solidFill>
                  <a:srgbClr val="0000FF"/>
                </a:solidFill>
              </a:rPr>
              <a:t>incoming </a:t>
            </a:r>
            <a:r>
              <a:rPr lang="en-US" dirty="0"/>
              <a:t>edges and </a:t>
            </a:r>
            <a:r>
              <a:rPr lang="en-US" b="1" dirty="0">
                <a:solidFill>
                  <a:srgbClr val="0000FF"/>
                </a:solidFill>
              </a:rPr>
              <a:t>outgoing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edges of a node. Thus we differentiate between a node’s </a:t>
            </a:r>
            <a:r>
              <a:rPr lang="en-US" b="1" dirty="0">
                <a:solidFill>
                  <a:srgbClr val="C00000"/>
                </a:solidFill>
              </a:rPr>
              <a:t>in-degree</a:t>
            </a:r>
            <a:r>
              <a:rPr lang="en-US" dirty="0"/>
              <a:t> and its </a:t>
            </a:r>
            <a:r>
              <a:rPr lang="en-US" b="1" dirty="0">
                <a:solidFill>
                  <a:srgbClr val="C00000"/>
                </a:solidFill>
              </a:rPr>
              <a:t>out-degree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in-degree: number of incoming edges of a node</a:t>
            </a:r>
          </a:p>
          <a:p>
            <a:pPr lvl="1"/>
            <a:r>
              <a:rPr lang="en-US" dirty="0"/>
              <a:t>out-degree: number of outgoing edges of a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Nodes with zero in-degree are </a:t>
            </a:r>
            <a:r>
              <a:rPr lang="en-US" b="1" dirty="0">
                <a:solidFill>
                  <a:srgbClr val="C00000"/>
                </a:solidFill>
              </a:rPr>
              <a:t>source</a:t>
            </a:r>
            <a:r>
              <a:rPr lang="en-US" dirty="0"/>
              <a:t> nodes, e.g., 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Nodes with zero out-degree are </a:t>
            </a:r>
            <a:r>
              <a:rPr lang="en-US" b="1" dirty="0">
                <a:solidFill>
                  <a:srgbClr val="0000FF"/>
                </a:solidFill>
              </a:rPr>
              <a:t>sink</a:t>
            </a:r>
            <a:r>
              <a:rPr lang="en-US" dirty="0"/>
              <a:t> nodes, e.g., v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r>
              <a:rPr lang="en-US" dirty="0"/>
              <a:t>What is the sum of in-degrees/out-degrees of all nodes?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66750" y="3500735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00800" y="3699301"/>
            <a:ext cx="230537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in-degree(v</a:t>
            </a:r>
            <a:r>
              <a:rPr lang="en-US" sz="2400" baseline="-25000" dirty="0"/>
              <a:t>2</a:t>
            </a:r>
            <a:r>
              <a:rPr lang="en-US" sz="2400" dirty="0"/>
              <a:t>) = 1</a:t>
            </a:r>
            <a:br>
              <a:rPr lang="en-US" sz="2400" dirty="0"/>
            </a:br>
            <a:r>
              <a:rPr lang="en-US" sz="2400" dirty="0"/>
              <a:t>out-degree(v</a:t>
            </a:r>
            <a:r>
              <a:rPr lang="en-US" sz="2400" baseline="-25000" dirty="0"/>
              <a:t>2</a:t>
            </a:r>
            <a:r>
              <a:rPr lang="en-US" sz="2400" dirty="0"/>
              <a:t>) = 2</a:t>
            </a:r>
          </a:p>
        </p:txBody>
      </p:sp>
    </p:spTree>
    <p:extLst>
      <p:ext uri="{BB962C8B-B14F-4D97-AF65-F5344CB8AC3E}">
        <p14:creationId xmlns:p14="http://schemas.microsoft.com/office/powerpoint/2010/main" val="25086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 and Directed Acyclic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cycle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path starting and finishing at the same node.</a:t>
            </a:r>
          </a:p>
          <a:p>
            <a:pPr lvl="1"/>
            <a:r>
              <a:rPr lang="en-US" dirty="0"/>
              <a:t>A self-loop is a cycle of length 1.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simple cycle</a:t>
            </a:r>
            <a:r>
              <a:rPr lang="en-US" dirty="0"/>
              <a:t> has no repeated nodes, except the first and the last node, e.g.,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 graph with no cycle is called an </a:t>
            </a:r>
            <a:r>
              <a:rPr lang="en-US" b="1" dirty="0">
                <a:solidFill>
                  <a:srgbClr val="C00000"/>
                </a:solidFill>
              </a:rPr>
              <a:t>acyclic graph</a:t>
            </a:r>
            <a:r>
              <a:rPr lang="en-US" dirty="0"/>
              <a:t>.</a:t>
            </a:r>
          </a:p>
          <a:p>
            <a:r>
              <a:rPr lang="en-US" dirty="0"/>
              <a:t>A directed graph with no cycles is called a </a:t>
            </a:r>
            <a:r>
              <a:rPr lang="en-US" b="1" dirty="0">
                <a:solidFill>
                  <a:srgbClr val="C00000"/>
                </a:solidFill>
              </a:rPr>
              <a:t>directed acyclic graph</a:t>
            </a:r>
            <a:r>
              <a:rPr lang="en-US" dirty="0"/>
              <a:t>, or </a:t>
            </a:r>
            <a:r>
              <a:rPr lang="en-US" b="1" dirty="0">
                <a:solidFill>
                  <a:srgbClr val="0000FF"/>
                </a:solidFill>
              </a:rPr>
              <a:t>DAG</a:t>
            </a:r>
            <a:r>
              <a:rPr lang="en-US" dirty="0"/>
              <a:t> for short.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02711" y="2940584"/>
            <a:ext cx="2634177" cy="1326616"/>
            <a:chOff x="3385623" y="2940584"/>
            <a:chExt cx="2634177" cy="1326616"/>
          </a:xfrm>
        </p:grpSpPr>
        <p:sp>
          <p:nvSpPr>
            <p:cNvPr id="6" name="Oval 5"/>
            <p:cNvSpPr/>
            <p:nvPr/>
          </p:nvSpPr>
          <p:spPr>
            <a:xfrm>
              <a:off x="3385623" y="308941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87592" y="308941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95223" y="339421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410200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97192" y="3394217"/>
              <a:ext cx="402282" cy="35265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22127" y="30849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5223" y="294058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4" name="Straight Connector 13"/>
            <p:cNvCxnSpPr>
              <a:stCxn id="6" idx="5"/>
              <a:endCxn id="9" idx="2"/>
            </p:cNvCxnSpPr>
            <p:nvPr/>
          </p:nvCxnSpPr>
          <p:spPr>
            <a:xfrm>
              <a:off x="3905949" y="3609743"/>
              <a:ext cx="1504251" cy="352657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99501" y="3786071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46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the following graphs DAGs?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55994" y="2470021"/>
            <a:ext cx="1715087" cy="2278889"/>
            <a:chOff x="1522232" y="2813652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522232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24201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2131832" y="3118452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23725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827032" y="3423252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2133325" y="4025741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627719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929001" y="3423252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75722" y="4482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596048" y="4330541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51572" y="2532373"/>
            <a:ext cx="3774947" cy="2030944"/>
            <a:chOff x="2244853" y="3118713"/>
            <a:chExt cx="3774947" cy="2030944"/>
          </a:xfrm>
        </p:grpSpPr>
        <p:sp>
          <p:nvSpPr>
            <p:cNvPr id="22" name="Oval 21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29" name="Straight Arrow Connector 28"/>
            <p:cNvCxnSpPr>
              <a:stCxn id="22" idx="6"/>
              <a:endCxn id="23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3" idx="6"/>
              <a:endCxn id="24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5"/>
              <a:endCxn id="25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5" idx="6"/>
              <a:endCxn id="26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5"/>
              <a:endCxn id="26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7"/>
              <a:endCxn id="24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7"/>
              <a:endCxn id="25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76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graph: edges of a graph may have different costs or weights.</a:t>
            </a:r>
          </a:p>
          <a:p>
            <a:pPr lvl="1"/>
            <a:r>
              <a:rPr lang="en-US" dirty="0"/>
              <a:t>For example, the weights on edges represent the distance between two nodes.</a:t>
            </a:r>
          </a:p>
          <a:p>
            <a:pPr lvl="1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31695" y="3371730"/>
            <a:ext cx="2625969" cy="1759298"/>
            <a:chOff x="3331695" y="3371730"/>
            <a:chExt cx="2625969" cy="1759298"/>
          </a:xfrm>
        </p:grpSpPr>
        <p:sp>
          <p:nvSpPr>
            <p:cNvPr id="6" name="Oval 5"/>
            <p:cNvSpPr/>
            <p:nvPr/>
          </p:nvSpPr>
          <p:spPr>
            <a:xfrm>
              <a:off x="3331695" y="36070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33664" y="36070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41295" y="391182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48064" y="40642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43264" y="3911828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46782" y="4584554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37182" y="45214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38464" y="4216628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68199" y="3602563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1295" y="390010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53202" y="414868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9200" y="463613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80569" y="337173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7312" y="345016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2470" y="4191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7338" y="46482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81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Size and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size of a graph and the complexity of a graph algorithms are usually defined in terms of</a:t>
                </a:r>
              </a:p>
              <a:p>
                <a:pPr lvl="1"/>
                <a:r>
                  <a:rPr lang="en-US" dirty="0"/>
                  <a:t>number of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both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Sparse</a:t>
                </a:r>
                <a:r>
                  <a:rPr lang="en-US" dirty="0"/>
                  <a:t> graph: a graph with few edges.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tree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Dense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graph: a graph with many edges.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|≈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complete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733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65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Lists, Trees, and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5086"/>
            <a:ext cx="7048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62" y="1952698"/>
            <a:ext cx="30575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/>
          <a:stretch/>
        </p:blipFill>
        <p:spPr bwMode="auto">
          <a:xfrm>
            <a:off x="5570806" y="1898113"/>
            <a:ext cx="3038622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6913" y="4876800"/>
            <a:ext cx="1092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Linked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8253" y="4897902"/>
            <a:ext cx="746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7442" y="4897902"/>
            <a:ext cx="1000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94855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Lists, Trees, and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01551" y="3200400"/>
            <a:ext cx="2656449" cy="812409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Linked List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85160" y="2822038"/>
            <a:ext cx="3825240" cy="1559462"/>
            <a:chOff x="1676400" y="2209800"/>
            <a:chExt cx="3825240" cy="1559462"/>
          </a:xfrm>
        </p:grpSpPr>
        <p:sp>
          <p:nvSpPr>
            <p:cNvPr id="6" name="Oval 5"/>
            <p:cNvSpPr/>
            <p:nvPr/>
          </p:nvSpPr>
          <p:spPr>
            <a:xfrm>
              <a:off x="1676400" y="2209800"/>
              <a:ext cx="3825240" cy="1559462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5437" y="2758336"/>
              <a:ext cx="689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Tree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42160" y="2280396"/>
            <a:ext cx="5349240" cy="2626625"/>
            <a:chOff x="1676400" y="1676400"/>
            <a:chExt cx="5349240" cy="2626625"/>
          </a:xfrm>
        </p:grpSpPr>
        <p:sp>
          <p:nvSpPr>
            <p:cNvPr id="10" name="Oval 9"/>
            <p:cNvSpPr/>
            <p:nvPr/>
          </p:nvSpPr>
          <p:spPr>
            <a:xfrm>
              <a:off x="1676400" y="1676400"/>
              <a:ext cx="5349240" cy="2626625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5437" y="2758336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8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graph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is a set of </a:t>
                </a:r>
                <a:r>
                  <a:rPr lang="en-US" b="1" dirty="0">
                    <a:solidFill>
                      <a:srgbClr val="0000FF"/>
                    </a:solidFill>
                  </a:rPr>
                  <a:t>nodes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0000FF"/>
                    </a:solidFill>
                  </a:rPr>
                  <a:t>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that connects pairs of nodes.</a:t>
                </a:r>
              </a:p>
              <a:p>
                <a:pPr lvl="1"/>
                <a:r>
                  <a:rPr lang="en-US" dirty="0"/>
                  <a:t>Nodes also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vertices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Edges also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arcs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Two nodes are </a:t>
                </a:r>
                <a:r>
                  <a:rPr lang="en-US" b="1" dirty="0">
                    <a:solidFill>
                      <a:srgbClr val="0000FF"/>
                    </a:solidFill>
                  </a:rPr>
                  <a:t>directly connected</a:t>
                </a:r>
                <a:r>
                  <a:rPr lang="en-US" dirty="0"/>
                  <a:t> if there is an edge connecting them, e.g., v</a:t>
                </a:r>
                <a:r>
                  <a:rPr lang="en-US" baseline="-25000" dirty="0"/>
                  <a:t>1</a:t>
                </a:r>
                <a:r>
                  <a:rPr lang="en-US" dirty="0"/>
                  <a:t> and v</a:t>
                </a:r>
                <a:r>
                  <a:rPr lang="en-US" baseline="-25000" dirty="0"/>
                  <a:t>2</a:t>
                </a:r>
                <a:r>
                  <a:rPr lang="en-US" dirty="0"/>
                  <a:t> are directly connected, but not v</a:t>
                </a:r>
                <a:r>
                  <a:rPr lang="en-US" baseline="-25000" dirty="0"/>
                  <a:t>1</a:t>
                </a:r>
                <a:r>
                  <a:rPr lang="en-US" dirty="0"/>
                  <a:t> and v</a:t>
                </a:r>
                <a:r>
                  <a:rPr lang="en-US" baseline="-25000" dirty="0"/>
                  <a:t>3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2"/>
                <a:stretch>
                  <a:fillRect l="-706" t="-889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352800" y="3119735"/>
            <a:ext cx="2625969" cy="1528465"/>
            <a:chOff x="3352800" y="3195935"/>
            <a:chExt cx="2625969" cy="1528465"/>
          </a:xfrm>
        </p:grpSpPr>
        <p:sp>
          <p:nvSpPr>
            <p:cNvPr id="5" name="Oval 4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5" idx="6"/>
              <a:endCxn id="6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1" name="Straight Connector 10"/>
            <p:cNvCxnSpPr>
              <a:stCxn id="6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5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8" name="Straight Connector 17"/>
            <p:cNvCxnSpPr>
              <a:stCxn id="15" idx="0"/>
              <a:endCxn id="6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7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Representation</a:t>
            </a:r>
            <a:br>
              <a:rPr lang="en-US" dirty="0"/>
            </a:br>
            <a:r>
              <a:rPr lang="en-US" sz="2700" dirty="0"/>
              <a:t>Adjacency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Adjacency matrix: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|×|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dirty="0"/>
                  <a:t> matrix representation of a graph.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)=1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an edge; otherwise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)=0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830550" y="3351382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29" name="Straight Connector 28"/>
            <p:cNvCxnSpPr>
              <a:stCxn id="12" idx="4"/>
              <a:endCxn id="28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419600" y="2973852"/>
            <a:ext cx="2735447" cy="2667183"/>
            <a:chOff x="4445844" y="3268720"/>
            <a:chExt cx="2735447" cy="266718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572000" y="3742108"/>
              <a:ext cx="26092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05400" y="3296668"/>
              <a:ext cx="0" cy="2639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37517" y="326872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1 2 3 4 5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45844" y="3810000"/>
              <a:ext cx="591380" cy="2125903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12345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34000" y="381607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0 1 1 0 0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4000" y="425999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1 0 0 1 0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7517" y="464820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1 0 0 1 0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7517" y="510093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0 1 1 0 1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26513" y="5474238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0 0 0 1 0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805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 for Weighted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an edge and its weight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; otherwise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360860" y="2662535"/>
            <a:ext cx="2035806" cy="2430006"/>
            <a:chOff x="1360860" y="2662535"/>
            <a:chExt cx="2035806" cy="2430006"/>
          </a:xfrm>
        </p:grpSpPr>
        <p:sp>
          <p:nvSpPr>
            <p:cNvPr id="6" name="Oval 5"/>
            <p:cNvSpPr/>
            <p:nvPr/>
          </p:nvSpPr>
          <p:spPr>
            <a:xfrm>
              <a:off x="1522232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24201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2131832" y="3118452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23725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827032" y="3423252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2133325" y="4025741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627719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929001" y="3423252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75722" y="4482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596048" y="4330541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8951" y="26625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0936" y="337647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60860" y="33764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98471" y="361437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6601" y="439879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47735" y="2387349"/>
            <a:ext cx="2735447" cy="2667183"/>
            <a:chOff x="4445844" y="3268720"/>
            <a:chExt cx="2735447" cy="266718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72000" y="3742108"/>
              <a:ext cx="26092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05400" y="3296668"/>
              <a:ext cx="0" cy="2639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37517" y="326872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1 2 3 4 5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5844" y="3810000"/>
              <a:ext cx="591380" cy="2125903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12345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34000" y="381607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4 2 ∞ ∞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0" y="425999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∞ 5 ∞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37517" y="464820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∞ ∞ ∞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7517" y="510093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7 ∞ 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26513" y="5474238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∞ ∞ ∞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28800" y="5486400"/>
            <a:ext cx="607685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Question: why not use 0 to represent a missing edge?</a:t>
            </a:r>
          </a:p>
        </p:txBody>
      </p:sp>
    </p:spTree>
    <p:extLst>
      <p:ext uri="{BB962C8B-B14F-4D97-AF65-F5344CB8AC3E}">
        <p14:creationId xmlns:p14="http://schemas.microsoft.com/office/powerpoint/2010/main" val="238556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</a:t>
            </a:r>
            <a:br>
              <a:rPr lang="en-US" dirty="0"/>
            </a:br>
            <a:r>
              <a:rPr lang="en-US" sz="2700" dirty="0"/>
              <a:t>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Space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units</a:t>
                </a:r>
              </a:p>
              <a:p>
                <a:pPr lvl="1"/>
                <a:r>
                  <a:rPr lang="en-US" dirty="0"/>
                  <a:t>For an undirected graph, may store only the lower or upper triangle. Thus,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|−1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|/2</m:t>
                    </m:r>
                  </m:oMath>
                </a14:m>
                <a:r>
                  <a:rPr lang="en-US" dirty="0"/>
                  <a:t> units.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is the time complexity for finding if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(1)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What is the time complexity for finding </a:t>
                </a:r>
                <a:r>
                  <a:rPr lang="en-US" b="1" u="sng" dirty="0"/>
                  <a:t>all</a:t>
                </a:r>
                <a:r>
                  <a:rPr lang="en-US" dirty="0"/>
                  <a:t> nodes adjacent to a given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Representation</a:t>
            </a:r>
            <a:br>
              <a:rPr lang="en-US" dirty="0"/>
            </a:br>
            <a:r>
              <a:rPr lang="en-US" sz="2700" dirty="0"/>
              <a:t>Adjacency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Adjacency list: an 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linked lists.</a:t>
                </a:r>
              </a:p>
              <a:p>
                <a:pPr lvl="1"/>
                <a:r>
                  <a:rPr lang="en-US" dirty="0"/>
                  <a:t>Each array element represents a node and its linked list represents the node’s neighbors.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276957" y="3106927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662134" y="3091319"/>
            <a:ext cx="4368365" cy="2232746"/>
            <a:chOff x="1280985" y="3281819"/>
            <a:chExt cx="4368365" cy="2232746"/>
          </a:xfrm>
        </p:grpSpPr>
        <p:sp>
          <p:nvSpPr>
            <p:cNvPr id="18" name="Rectangle 17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72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Graph Representation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Adjacency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edge in an undirected graph is represented twice.</a:t>
            </a:r>
          </a:p>
          <a:p>
            <a:pPr lvl="1"/>
            <a:r>
              <a:rPr lang="en-US" dirty="0"/>
              <a:t>Each edge is treated as </a:t>
            </a:r>
            <a:r>
              <a:rPr lang="en-US" b="1" dirty="0">
                <a:solidFill>
                  <a:srgbClr val="C00000"/>
                </a:solidFill>
              </a:rPr>
              <a:t>bidirectional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edge in a directed graph is represented once.</a:t>
            </a:r>
          </a:p>
          <a:p>
            <a:r>
              <a:rPr lang="en-US" dirty="0"/>
              <a:t>Weighted graph stores edge weight in linked-list node.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86331" y="2521711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374143" y="2416328"/>
            <a:ext cx="4368365" cy="2232746"/>
            <a:chOff x="1280985" y="3281819"/>
            <a:chExt cx="4368365" cy="2232746"/>
          </a:xfrm>
        </p:grpSpPr>
        <p:sp>
          <p:nvSpPr>
            <p:cNvPr id="17" name="Rectangle 16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237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List</a:t>
            </a:r>
            <a:br>
              <a:rPr lang="en-US" dirty="0"/>
            </a:br>
            <a:r>
              <a:rPr lang="en-US" sz="2700" dirty="0"/>
              <a:t>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space complexity?</a:t>
                </a:r>
              </a:p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/>
                  <a:t> time complexity for checking if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/>
                  <a:t> time complexity for finding all nodes adjacent to a given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3"/>
                <a:stretch>
                  <a:fillRect l="-706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835556" y="1494233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019002" y="1494233"/>
            <a:ext cx="4368365" cy="2232746"/>
            <a:chOff x="1280985" y="3281819"/>
            <a:chExt cx="4368365" cy="2232746"/>
          </a:xfrm>
        </p:grpSpPr>
        <p:sp>
          <p:nvSpPr>
            <p:cNvPr id="17" name="Rectangle 16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70274" y="4003954"/>
                <a:ext cx="1888915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74" y="4003954"/>
                <a:ext cx="188891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05759" y="4876799"/>
                <a:ext cx="112364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759" y="4876799"/>
                <a:ext cx="112364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62600" y="5715000"/>
                <a:ext cx="112364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15000"/>
                <a:ext cx="112364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8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Graph Representation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Worst case time complexity for two common operations: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Adjacency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; Adjacency list: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all the nodes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Both adjacency matrix and adjacency list: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Adjacency list often requires less space than adjacency matrix.</a:t>
                </a:r>
              </a:p>
              <a:p>
                <a:r>
                  <a:rPr lang="en-US" dirty="0"/>
                  <a:t>Dense graphs are more efficiently represented as adjacency matrices and sparse graphs as adjacency lists.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63" t="-1067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4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Graph 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Path finding problems</a:t>
            </a:r>
          </a:p>
          <a:p>
            <a:pPr lvl="1"/>
            <a:r>
              <a:rPr lang="en-US" dirty="0"/>
              <a:t>Find if there exists a path between two given nodes.</a:t>
            </a:r>
          </a:p>
          <a:p>
            <a:pPr lvl="1"/>
            <a:r>
              <a:rPr lang="en-US" dirty="0"/>
              <a:t>Find the shortest path between two given nodes.</a:t>
            </a:r>
          </a:p>
          <a:p>
            <a:pPr lvl="1"/>
            <a:endParaRPr lang="en-US" dirty="0"/>
          </a:p>
          <a:p>
            <a:r>
              <a:rPr lang="en-US" dirty="0"/>
              <a:t>Connectedness problems</a:t>
            </a:r>
          </a:p>
          <a:p>
            <a:pPr lvl="1"/>
            <a:r>
              <a:rPr lang="en-US" dirty="0"/>
              <a:t>Find if the graph is a connected graph.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Directly connected nodes are </a:t>
            </a:r>
            <a:r>
              <a:rPr lang="en-US" b="1" dirty="0">
                <a:solidFill>
                  <a:srgbClr val="C00000"/>
                </a:solidFill>
              </a:rPr>
              <a:t>adjacent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each other (e.g., v</a:t>
            </a:r>
            <a:r>
              <a:rPr lang="en-US" baseline="-25000" dirty="0"/>
              <a:t>1</a:t>
            </a:r>
            <a:r>
              <a:rPr lang="en-US" dirty="0"/>
              <a:t> and v</a:t>
            </a:r>
            <a:r>
              <a:rPr lang="en-US" baseline="-25000" dirty="0"/>
              <a:t>2</a:t>
            </a:r>
            <a:r>
              <a:rPr lang="en-US" dirty="0"/>
              <a:t>), and one is the </a:t>
            </a:r>
            <a:r>
              <a:rPr lang="en-US" b="1" dirty="0">
                <a:solidFill>
                  <a:srgbClr val="0000FF"/>
                </a:solidFill>
              </a:rPr>
              <a:t>neighbor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edge directly connecting two nodes are </a:t>
            </a:r>
            <a:r>
              <a:rPr lang="en-US" b="1" dirty="0">
                <a:solidFill>
                  <a:srgbClr val="C00000"/>
                </a:solidFill>
              </a:rPr>
              <a:t>incident </a:t>
            </a:r>
            <a:r>
              <a:rPr lang="en-US" dirty="0"/>
              <a:t>to the nodes, and the nodes </a:t>
            </a:r>
            <a:r>
              <a:rPr lang="en-US" b="1" dirty="0">
                <a:solidFill>
                  <a:srgbClr val="C00000"/>
                </a:solidFill>
              </a:rPr>
              <a:t>incident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edge.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56317" y="254596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92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nodes may be directly connected by more than one </a:t>
            </a:r>
            <a:r>
              <a:rPr lang="en-US" b="1" dirty="0">
                <a:solidFill>
                  <a:srgbClr val="C00000"/>
                </a:solidFill>
              </a:rPr>
              <a:t>parallel edges</a:t>
            </a:r>
            <a:r>
              <a:rPr lang="en-US" dirty="0"/>
              <a:t>, e.g., e</a:t>
            </a:r>
            <a:r>
              <a:rPr lang="en-US" baseline="-25000" dirty="0"/>
              <a:t>1</a:t>
            </a:r>
            <a:r>
              <a:rPr lang="en-US" dirty="0"/>
              <a:t> and e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edge connecting a node to itself is called a </a:t>
            </a:r>
            <a:r>
              <a:rPr lang="en-US" b="1" dirty="0">
                <a:solidFill>
                  <a:srgbClr val="0000FF"/>
                </a:solidFill>
              </a:rPr>
              <a:t>self-loop</a:t>
            </a:r>
            <a:r>
              <a:rPr lang="en-US" dirty="0"/>
              <a:t>, e.g., e</a:t>
            </a:r>
            <a:r>
              <a:rPr lang="en-US" baseline="-25000" dirty="0"/>
              <a:t>4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simple graph</a:t>
            </a:r>
            <a:r>
              <a:rPr lang="en-US" dirty="0"/>
              <a:t> is a graph without parallel edges and self-loops.</a:t>
            </a:r>
          </a:p>
          <a:p>
            <a:pPr lvl="1"/>
            <a:r>
              <a:rPr lang="en-US" dirty="0"/>
              <a:t>Unless otherwise specified, we will work only with simple graphs in this course.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146431" y="1777554"/>
            <a:ext cx="2625969" cy="1651446"/>
            <a:chOff x="5267854" y="1638050"/>
            <a:chExt cx="2625969" cy="1651446"/>
          </a:xfrm>
        </p:grpSpPr>
        <p:sp>
          <p:nvSpPr>
            <p:cNvPr id="6" name="Oval 5"/>
            <p:cNvSpPr/>
            <p:nvPr/>
          </p:nvSpPr>
          <p:spPr>
            <a:xfrm>
              <a:off x="5267854" y="22226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369823" y="22226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5"/>
              <a:endCxn id="7" idx="3"/>
            </p:cNvCxnSpPr>
            <p:nvPr/>
          </p:nvCxnSpPr>
          <p:spPr>
            <a:xfrm>
              <a:off x="5788180" y="2743022"/>
              <a:ext cx="67091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284223" y="26798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6979423" y="2527496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104358" y="2218231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10943" y="182880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24" name="Straight Connector 23"/>
            <p:cNvCxnSpPr>
              <a:stCxn id="6" idx="7"/>
              <a:endCxn id="7" idx="1"/>
            </p:cNvCxnSpPr>
            <p:nvPr/>
          </p:nvCxnSpPr>
          <p:spPr>
            <a:xfrm>
              <a:off x="5788180" y="2311970"/>
              <a:ext cx="67091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3600" y="266700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8" name="Arc 27"/>
            <p:cNvSpPr/>
            <p:nvPr/>
          </p:nvSpPr>
          <p:spPr>
            <a:xfrm>
              <a:off x="6629400" y="1828800"/>
              <a:ext cx="474958" cy="541831"/>
            </a:xfrm>
            <a:prstGeom prst="arc">
              <a:avLst>
                <a:gd name="adj1" fmla="val 8888464"/>
                <a:gd name="adj2" fmla="val 4642152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67443" y="163805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3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complete graph</a:t>
            </a:r>
            <a:r>
              <a:rPr lang="en-US" dirty="0"/>
              <a:t> is a graph where every pair of nodes is directly connected.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edges are there in a complete graph of </a:t>
            </a:r>
            <a:r>
              <a:rPr lang="en-US" i="1" dirty="0"/>
              <a:t>N</a:t>
            </a:r>
            <a:r>
              <a:rPr lang="en-US" dirty="0"/>
              <a:t> nodes?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3695700" y="2509910"/>
            <a:ext cx="1600200" cy="1452489"/>
            <a:chOff x="3124200" y="2509911"/>
            <a:chExt cx="1600200" cy="1452489"/>
          </a:xfrm>
        </p:grpSpPr>
        <p:sp>
          <p:nvSpPr>
            <p:cNvPr id="33" name="Oval 32"/>
            <p:cNvSpPr/>
            <p:nvPr/>
          </p:nvSpPr>
          <p:spPr>
            <a:xfrm>
              <a:off x="3124200" y="2509911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2509911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24200" y="3505200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267200" y="3505200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3" idx="6"/>
              <a:endCxn id="37" idx="2"/>
            </p:cNvCxnSpPr>
            <p:nvPr/>
          </p:nvCxnSpPr>
          <p:spPr>
            <a:xfrm>
              <a:off x="3581400" y="2738511"/>
              <a:ext cx="6858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6"/>
              <a:endCxn id="39" idx="2"/>
            </p:cNvCxnSpPr>
            <p:nvPr/>
          </p:nvCxnSpPr>
          <p:spPr>
            <a:xfrm>
              <a:off x="3581400" y="3733800"/>
              <a:ext cx="6858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4"/>
              <a:endCxn id="38" idx="0"/>
            </p:cNvCxnSpPr>
            <p:nvPr/>
          </p:nvCxnSpPr>
          <p:spPr>
            <a:xfrm>
              <a:off x="3352800" y="2967111"/>
              <a:ext cx="0" cy="5380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7" idx="4"/>
              <a:endCxn id="39" idx="0"/>
            </p:cNvCxnSpPr>
            <p:nvPr/>
          </p:nvCxnSpPr>
          <p:spPr>
            <a:xfrm>
              <a:off x="4495800" y="2967111"/>
              <a:ext cx="0" cy="5380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3" idx="5"/>
              <a:endCxn id="39" idx="1"/>
            </p:cNvCxnSpPr>
            <p:nvPr/>
          </p:nvCxnSpPr>
          <p:spPr>
            <a:xfrm>
              <a:off x="3514445" y="2900156"/>
              <a:ext cx="819710" cy="6719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7" idx="3"/>
              <a:endCxn id="38" idx="7"/>
            </p:cNvCxnSpPr>
            <p:nvPr/>
          </p:nvCxnSpPr>
          <p:spPr>
            <a:xfrm flipH="1">
              <a:off x="3514445" y="2900156"/>
              <a:ext cx="819710" cy="6719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699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Directed graph </a:t>
            </a:r>
            <a:r>
              <a:rPr lang="en-US" dirty="0"/>
              <a:t>(digraph): edges are directional.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Nodes incident to an edge form an </a:t>
            </a:r>
            <a:r>
              <a:rPr lang="en-US" b="1" dirty="0">
                <a:solidFill>
                  <a:srgbClr val="C00000"/>
                </a:solidFill>
              </a:rPr>
              <a:t>ordered</a:t>
            </a:r>
            <a:r>
              <a:rPr lang="en-US" dirty="0"/>
              <a:t> pair.</a:t>
            </a:r>
          </a:p>
          <a:p>
            <a:pPr lvl="1"/>
            <a:r>
              <a:rPr lang="en-US" dirty="0"/>
              <a:t>e =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means there is an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. However, there is no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Examples: rivers and streams, one-way streets, provider-customer relationships.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268394" y="1985664"/>
            <a:ext cx="2625969" cy="1071265"/>
            <a:chOff x="3505200" y="3795612"/>
            <a:chExt cx="2625969" cy="1071265"/>
          </a:xfrm>
        </p:grpSpPr>
        <p:sp>
          <p:nvSpPr>
            <p:cNvPr id="6" name="Oval 5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27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Undirected graph</a:t>
            </a:r>
            <a:r>
              <a:rPr lang="en-US" dirty="0"/>
              <a:t>: all edges have no orientation.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ordering of nodes on edges.</a:t>
            </a:r>
          </a:p>
          <a:p>
            <a:pPr lvl="1"/>
            <a:r>
              <a:rPr lang="en-US" dirty="0"/>
              <a:t>e =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means there is an edge </a:t>
            </a:r>
            <a:r>
              <a:rPr lang="en-US" b="1" dirty="0">
                <a:solidFill>
                  <a:srgbClr val="0000FF"/>
                </a:solidFill>
              </a:rPr>
              <a:t>between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Examples: friendship and two-way roads.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68394" y="1985664"/>
            <a:ext cx="2625969" cy="1071265"/>
            <a:chOff x="3505200" y="3795612"/>
            <a:chExt cx="2625969" cy="1071265"/>
          </a:xfrm>
        </p:grpSpPr>
        <p:sp>
          <p:nvSpPr>
            <p:cNvPr id="6" name="Oval 5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5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dirty="0"/>
              <a:t> is a series of nodes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that are connected by edges.</a:t>
            </a:r>
          </a:p>
          <a:p>
            <a:pPr lvl="1"/>
            <a:r>
              <a:rPr lang="en-US" dirty="0"/>
              <a:t>For a directed graph, if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is a path, then there is an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/>
              <a:t> v</a:t>
            </a:r>
            <a:r>
              <a:rPr lang="en-US" baseline="-25000" dirty="0"/>
              <a:t>i+1</a:t>
            </a:r>
            <a:r>
              <a:rPr lang="en-US" dirty="0"/>
              <a:t> for each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an undirected graph, if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is a path, then there is an edge </a:t>
            </a:r>
            <a:r>
              <a:rPr lang="en-US" b="1" dirty="0">
                <a:solidFill>
                  <a:srgbClr val="C00000"/>
                </a:solidFill>
              </a:rPr>
              <a:t>between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i+1</a:t>
            </a:r>
            <a:r>
              <a:rPr lang="en-US" dirty="0"/>
              <a:t> for each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60098" y="3195935"/>
            <a:ext cx="2625969" cy="1071265"/>
            <a:chOff x="3505200" y="3795612"/>
            <a:chExt cx="2625969" cy="1071265"/>
          </a:xfrm>
        </p:grpSpPr>
        <p:sp>
          <p:nvSpPr>
            <p:cNvPr id="19" name="Oval 18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21" name="Straight Connector 20"/>
            <p:cNvCxnSpPr>
              <a:stCxn id="19" idx="6"/>
              <a:endCxn id="20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23" name="Straight Connector 22"/>
            <p:cNvCxnSpPr>
              <a:stCxn id="20" idx="6"/>
              <a:endCxn id="22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5253335"/>
            <a:ext cx="2625969" cy="1071265"/>
            <a:chOff x="3505200" y="3795612"/>
            <a:chExt cx="2625969" cy="1071265"/>
          </a:xfrm>
        </p:grpSpPr>
        <p:sp>
          <p:nvSpPr>
            <p:cNvPr id="27" name="Oval 26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29" name="Straight Connector 28"/>
            <p:cNvCxnSpPr>
              <a:stCxn id="27" idx="6"/>
              <a:endCxn id="28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31" name="Straight Connector 30"/>
            <p:cNvCxnSpPr>
              <a:stCxn id="28" idx="6"/>
              <a:endCxn id="30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105400" y="3308811"/>
            <a:ext cx="271061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1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3</a:t>
            </a:r>
            <a:r>
              <a:rPr lang="en-US" sz="2400" dirty="0"/>
              <a:t> is a path.</a:t>
            </a:r>
          </a:p>
          <a:p>
            <a:r>
              <a:rPr lang="en-US" sz="2400" dirty="0"/>
              <a:t>v</a:t>
            </a:r>
            <a:r>
              <a:rPr lang="en-US" sz="2400" baseline="-25000" dirty="0"/>
              <a:t>3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 path.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5400" y="5253335"/>
            <a:ext cx="277473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1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3</a:t>
            </a:r>
            <a:r>
              <a:rPr lang="en-US" sz="2400" dirty="0"/>
              <a:t> is a path.</a:t>
            </a:r>
          </a:p>
          <a:p>
            <a:r>
              <a:rPr lang="en-US" sz="2400" dirty="0"/>
              <a:t>v</a:t>
            </a:r>
            <a:r>
              <a:rPr lang="en-US" sz="2400" baseline="-25000" dirty="0"/>
              <a:t>3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00FF"/>
                </a:solidFill>
              </a:rPr>
              <a:t>also</a:t>
            </a:r>
            <a:r>
              <a:rPr lang="en-US" sz="2400" dirty="0"/>
              <a:t> a path.</a:t>
            </a:r>
          </a:p>
        </p:txBody>
      </p:sp>
    </p:spTree>
    <p:extLst>
      <p:ext uri="{BB962C8B-B14F-4D97-AF65-F5344CB8AC3E}">
        <p14:creationId xmlns:p14="http://schemas.microsoft.com/office/powerpoint/2010/main" val="330973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simple path </a:t>
            </a:r>
            <a:r>
              <a:rPr lang="en-US" dirty="0"/>
              <a:t>is a path with no node appearing twice</a:t>
            </a:r>
          </a:p>
          <a:p>
            <a:pPr lvl="1"/>
            <a:r>
              <a:rPr lang="en-US" dirty="0"/>
              <a:t>e.g.,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 is a simple path;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is not.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6895" y="279993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94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33809</TotalTime>
  <Words>1763</Words>
  <Application>Microsoft Office PowerPoint</Application>
  <PresentationFormat>全屏显示(4:3)</PresentationFormat>
  <Paragraphs>438</Paragraphs>
  <Slides>27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Graphs</vt:lpstr>
      <vt:lpstr>Graphs</vt:lpstr>
      <vt:lpstr>Simple Graphs</vt:lpstr>
      <vt:lpstr>Complete Graphs</vt:lpstr>
      <vt:lpstr>Directed Graphs</vt:lpstr>
      <vt:lpstr>Undirected Graphs</vt:lpstr>
      <vt:lpstr>Paths</vt:lpstr>
      <vt:lpstr>Simple Paths</vt:lpstr>
      <vt:lpstr>Connected Graphs</vt:lpstr>
      <vt:lpstr>Connected Graphs</vt:lpstr>
      <vt:lpstr>Node Degree</vt:lpstr>
      <vt:lpstr>Node Degree for Directed Graphs</vt:lpstr>
      <vt:lpstr>Cycles and Directed Acyclic Graphs</vt:lpstr>
      <vt:lpstr>Directed Acyclic Graphs (DAG)</vt:lpstr>
      <vt:lpstr>Weighted Graphs</vt:lpstr>
      <vt:lpstr>Graph Size and Complexity</vt:lpstr>
      <vt:lpstr>Linked Lists, Trees, and Graphs</vt:lpstr>
      <vt:lpstr>Linked Lists, Trees, and Graphs</vt:lpstr>
      <vt:lpstr>Graph Representation Adjacency Matrix</vt:lpstr>
      <vt:lpstr>Adjacency Matrix for Weighted Graph</vt:lpstr>
      <vt:lpstr>Adjacency Matrix Properties</vt:lpstr>
      <vt:lpstr>Graph Representation Adjacency List</vt:lpstr>
      <vt:lpstr>Graph Representation Adjacency List</vt:lpstr>
      <vt:lpstr>Adjacency List Properties</vt:lpstr>
      <vt:lpstr>Comparison of Graph Representation</vt:lpstr>
      <vt:lpstr>Sample Graph Problems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 </cp:lastModifiedBy>
  <cp:revision>2605</cp:revision>
  <dcterms:created xsi:type="dcterms:W3CDTF">2008-09-02T17:19:50Z</dcterms:created>
  <dcterms:modified xsi:type="dcterms:W3CDTF">2018-12-06T08:24:55Z</dcterms:modified>
</cp:coreProperties>
</file>