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70FB9-AED6-4F6D-85C4-584AAADC23B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F70C4BD-A8EA-4358-9A77-E3DA4E10C20E}">
      <dgm:prSet phldrT="[文本]"/>
      <dgm:spPr/>
      <dgm:t>
        <a:bodyPr/>
        <a:lstStyle/>
        <a:p>
          <a:r>
            <a:rPr lang="en-US" altLang="en-US" dirty="0"/>
            <a:t>Descriptive statistics</a:t>
          </a:r>
          <a:endParaRPr lang="zh-CN" altLang="en-US" dirty="0"/>
        </a:p>
      </dgm:t>
    </dgm:pt>
    <dgm:pt modelId="{00646B05-2734-4EB2-966C-8E4571D81CFB}" type="parTrans" cxnId="{5796DD5C-993A-4A08-902F-6FB3AC7F01EE}">
      <dgm:prSet/>
      <dgm:spPr/>
      <dgm:t>
        <a:bodyPr/>
        <a:lstStyle/>
        <a:p>
          <a:endParaRPr lang="zh-CN" altLang="en-US"/>
        </a:p>
      </dgm:t>
    </dgm:pt>
    <dgm:pt modelId="{A478BFF4-62FA-4987-BD7D-D5A7D409A61D}" type="sibTrans" cxnId="{5796DD5C-993A-4A08-902F-6FB3AC7F01EE}">
      <dgm:prSet/>
      <dgm:spPr/>
      <dgm:t>
        <a:bodyPr/>
        <a:lstStyle/>
        <a:p>
          <a:endParaRPr lang="zh-CN" altLang="en-US"/>
        </a:p>
      </dgm:t>
    </dgm:pt>
    <dgm:pt modelId="{19294377-2B64-470E-AF13-234F420ED1CD}">
      <dgm:prSet phldrT="[文本]"/>
      <dgm:spPr/>
      <dgm:t>
        <a:bodyPr/>
        <a:lstStyle/>
        <a:p>
          <a:r>
            <a:rPr lang="en-US" altLang="en-US" dirty="0"/>
            <a:t>Estimation</a:t>
          </a:r>
          <a:endParaRPr lang="zh-CN" altLang="en-US" dirty="0"/>
        </a:p>
      </dgm:t>
    </dgm:pt>
    <dgm:pt modelId="{FB27A45C-BD6F-434A-B2A8-24098D8DB412}" type="parTrans" cxnId="{81B12902-9ECF-4685-8BF0-4048E941D767}">
      <dgm:prSet/>
      <dgm:spPr/>
      <dgm:t>
        <a:bodyPr/>
        <a:lstStyle/>
        <a:p>
          <a:endParaRPr lang="zh-CN" altLang="en-US"/>
        </a:p>
      </dgm:t>
    </dgm:pt>
    <dgm:pt modelId="{44ACF50C-E427-45A3-B863-1293A8583CDA}" type="sibTrans" cxnId="{81B12902-9ECF-4685-8BF0-4048E941D767}">
      <dgm:prSet/>
      <dgm:spPr/>
      <dgm:t>
        <a:bodyPr/>
        <a:lstStyle/>
        <a:p>
          <a:endParaRPr lang="zh-CN" altLang="en-US"/>
        </a:p>
      </dgm:t>
    </dgm:pt>
    <dgm:pt modelId="{E06B1416-1DE4-42A6-B8D4-368F5F222763}">
      <dgm:prSet phldrT="[文本]"/>
      <dgm:spPr/>
      <dgm:t>
        <a:bodyPr/>
        <a:lstStyle/>
        <a:p>
          <a:r>
            <a:rPr lang="en-US" altLang="en-US" dirty="0"/>
            <a:t>Simultaneous Estimation of the Mean and Variance</a:t>
          </a:r>
          <a:endParaRPr lang="zh-CN" altLang="en-US" dirty="0"/>
        </a:p>
      </dgm:t>
    </dgm:pt>
    <dgm:pt modelId="{A5D700D3-E6C9-4415-99E0-EE2DEDF2982C}" type="parTrans" cxnId="{1DF30334-A3A4-4BE1-AAF4-F075CADC2DC1}">
      <dgm:prSet/>
      <dgm:spPr/>
      <dgm:t>
        <a:bodyPr/>
        <a:lstStyle/>
        <a:p>
          <a:endParaRPr lang="zh-CN" altLang="en-US"/>
        </a:p>
      </dgm:t>
    </dgm:pt>
    <dgm:pt modelId="{3C57BF1E-0CB0-4C36-AAC7-69EA64BE8C52}" type="sibTrans" cxnId="{1DF30334-A3A4-4BE1-AAF4-F075CADC2DC1}">
      <dgm:prSet/>
      <dgm:spPr/>
      <dgm:t>
        <a:bodyPr/>
        <a:lstStyle/>
        <a:p>
          <a:endParaRPr lang="zh-CN" altLang="en-US"/>
        </a:p>
      </dgm:t>
    </dgm:pt>
    <dgm:pt modelId="{BF7C85D6-1E26-4347-AEA5-000B50D999AD}" type="pres">
      <dgm:prSet presAssocID="{74470FB9-AED6-4F6D-85C4-584AAADC23B3}" presName="linear" presStyleCnt="0">
        <dgm:presLayoutVars>
          <dgm:dir/>
          <dgm:animLvl val="lvl"/>
          <dgm:resizeHandles val="exact"/>
        </dgm:presLayoutVars>
      </dgm:prSet>
      <dgm:spPr/>
    </dgm:pt>
    <dgm:pt modelId="{5D55000F-50BC-414C-B175-885BAF8CF19F}" type="pres">
      <dgm:prSet presAssocID="{AF70C4BD-A8EA-4358-9A77-E3DA4E10C20E}" presName="parentLin" presStyleCnt="0"/>
      <dgm:spPr/>
    </dgm:pt>
    <dgm:pt modelId="{B439C479-F3D0-41B9-981D-646C343311E7}" type="pres">
      <dgm:prSet presAssocID="{AF70C4BD-A8EA-4358-9A77-E3DA4E10C20E}" presName="parentLeftMargin" presStyleLbl="node1" presStyleIdx="0" presStyleCnt="3"/>
      <dgm:spPr/>
    </dgm:pt>
    <dgm:pt modelId="{EBB24955-FCBC-45EA-875E-EC8E8B491EA0}" type="pres">
      <dgm:prSet presAssocID="{AF70C4BD-A8EA-4358-9A77-E3DA4E10C2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A2AC95-8EC4-4ACD-A8BB-E5DB8C0B8A08}" type="pres">
      <dgm:prSet presAssocID="{AF70C4BD-A8EA-4358-9A77-E3DA4E10C20E}" presName="negativeSpace" presStyleCnt="0"/>
      <dgm:spPr/>
    </dgm:pt>
    <dgm:pt modelId="{A4F89239-1B2D-4D64-90DA-C641D851777B}" type="pres">
      <dgm:prSet presAssocID="{AF70C4BD-A8EA-4358-9A77-E3DA4E10C20E}" presName="childText" presStyleLbl="conFgAcc1" presStyleIdx="0" presStyleCnt="3">
        <dgm:presLayoutVars>
          <dgm:bulletEnabled val="1"/>
        </dgm:presLayoutVars>
      </dgm:prSet>
      <dgm:spPr/>
    </dgm:pt>
    <dgm:pt modelId="{47D6C8E8-9430-4D11-8120-410D16FFB4FC}" type="pres">
      <dgm:prSet presAssocID="{A478BFF4-62FA-4987-BD7D-D5A7D409A61D}" presName="spaceBetweenRectangles" presStyleCnt="0"/>
      <dgm:spPr/>
    </dgm:pt>
    <dgm:pt modelId="{3C4E3ED8-D6F2-4620-B186-F8B98267D893}" type="pres">
      <dgm:prSet presAssocID="{19294377-2B64-470E-AF13-234F420ED1CD}" presName="parentLin" presStyleCnt="0"/>
      <dgm:spPr/>
    </dgm:pt>
    <dgm:pt modelId="{372D2607-51DB-4702-82D3-6C3573AB1026}" type="pres">
      <dgm:prSet presAssocID="{19294377-2B64-470E-AF13-234F420ED1CD}" presName="parentLeftMargin" presStyleLbl="node1" presStyleIdx="0" presStyleCnt="3"/>
      <dgm:spPr/>
    </dgm:pt>
    <dgm:pt modelId="{87D7299D-7E40-4B1D-AE85-87E1DB19DD3E}" type="pres">
      <dgm:prSet presAssocID="{19294377-2B64-470E-AF13-234F420ED1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C23E7F-A30C-406E-836A-9530FBC1E41D}" type="pres">
      <dgm:prSet presAssocID="{19294377-2B64-470E-AF13-234F420ED1CD}" presName="negativeSpace" presStyleCnt="0"/>
      <dgm:spPr/>
    </dgm:pt>
    <dgm:pt modelId="{85004F8B-21A4-4A96-AA26-0B7109DBB09E}" type="pres">
      <dgm:prSet presAssocID="{19294377-2B64-470E-AF13-234F420ED1CD}" presName="childText" presStyleLbl="conFgAcc1" presStyleIdx="1" presStyleCnt="3">
        <dgm:presLayoutVars>
          <dgm:bulletEnabled val="1"/>
        </dgm:presLayoutVars>
      </dgm:prSet>
      <dgm:spPr/>
    </dgm:pt>
    <dgm:pt modelId="{3E8B2264-1ECA-46E7-BE78-19AA51F94F11}" type="pres">
      <dgm:prSet presAssocID="{44ACF50C-E427-45A3-B863-1293A8583CDA}" presName="spaceBetweenRectangles" presStyleCnt="0"/>
      <dgm:spPr/>
    </dgm:pt>
    <dgm:pt modelId="{35D689E5-F10D-41FA-85E6-64A34B370D14}" type="pres">
      <dgm:prSet presAssocID="{E06B1416-1DE4-42A6-B8D4-368F5F222763}" presName="parentLin" presStyleCnt="0"/>
      <dgm:spPr/>
    </dgm:pt>
    <dgm:pt modelId="{C4F8CF00-E679-4FC9-9BB1-04A11E857B3D}" type="pres">
      <dgm:prSet presAssocID="{E06B1416-1DE4-42A6-B8D4-368F5F222763}" presName="parentLeftMargin" presStyleLbl="node1" presStyleIdx="1" presStyleCnt="3"/>
      <dgm:spPr/>
    </dgm:pt>
    <dgm:pt modelId="{D6555468-381E-4B36-A5E7-5CCA414E0073}" type="pres">
      <dgm:prSet presAssocID="{E06B1416-1DE4-42A6-B8D4-368F5F22276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175218-0393-4AF8-B70D-50E06985D52B}" type="pres">
      <dgm:prSet presAssocID="{E06B1416-1DE4-42A6-B8D4-368F5F222763}" presName="negativeSpace" presStyleCnt="0"/>
      <dgm:spPr/>
    </dgm:pt>
    <dgm:pt modelId="{92899639-CE5B-4647-89F9-4FF7248DFE58}" type="pres">
      <dgm:prSet presAssocID="{E06B1416-1DE4-42A6-B8D4-368F5F2227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B12902-9ECF-4685-8BF0-4048E941D767}" srcId="{74470FB9-AED6-4F6D-85C4-584AAADC23B3}" destId="{19294377-2B64-470E-AF13-234F420ED1CD}" srcOrd="1" destOrd="0" parTransId="{FB27A45C-BD6F-434A-B2A8-24098D8DB412}" sibTransId="{44ACF50C-E427-45A3-B863-1293A8583CDA}"/>
    <dgm:cxn modelId="{FA787405-DD2C-4779-AD1F-8E42468E06F6}" type="presOf" srcId="{AF70C4BD-A8EA-4358-9A77-E3DA4E10C20E}" destId="{EBB24955-FCBC-45EA-875E-EC8E8B491EA0}" srcOrd="1" destOrd="0" presId="urn:microsoft.com/office/officeart/2005/8/layout/list1"/>
    <dgm:cxn modelId="{33FE0C21-D418-49F8-B308-1ACD6FD869AC}" type="presOf" srcId="{19294377-2B64-470E-AF13-234F420ED1CD}" destId="{372D2607-51DB-4702-82D3-6C3573AB1026}" srcOrd="0" destOrd="0" presId="urn:microsoft.com/office/officeart/2005/8/layout/list1"/>
    <dgm:cxn modelId="{1DF30334-A3A4-4BE1-AAF4-F075CADC2DC1}" srcId="{74470FB9-AED6-4F6D-85C4-584AAADC23B3}" destId="{E06B1416-1DE4-42A6-B8D4-368F5F222763}" srcOrd="2" destOrd="0" parTransId="{A5D700D3-E6C9-4415-99E0-EE2DEDF2982C}" sibTransId="{3C57BF1E-0CB0-4C36-AAC7-69EA64BE8C52}"/>
    <dgm:cxn modelId="{5796DD5C-993A-4A08-902F-6FB3AC7F01EE}" srcId="{74470FB9-AED6-4F6D-85C4-584AAADC23B3}" destId="{AF70C4BD-A8EA-4358-9A77-E3DA4E10C20E}" srcOrd="0" destOrd="0" parTransId="{00646B05-2734-4EB2-966C-8E4571D81CFB}" sibTransId="{A478BFF4-62FA-4987-BD7D-D5A7D409A61D}"/>
    <dgm:cxn modelId="{D68B7067-0F6B-4912-82A7-0E829D97D595}" type="presOf" srcId="{E06B1416-1DE4-42A6-B8D4-368F5F222763}" destId="{D6555468-381E-4B36-A5E7-5CCA414E0073}" srcOrd="1" destOrd="0" presId="urn:microsoft.com/office/officeart/2005/8/layout/list1"/>
    <dgm:cxn modelId="{223DF07B-0BCB-463D-B015-BC21F73EF746}" type="presOf" srcId="{74470FB9-AED6-4F6D-85C4-584AAADC23B3}" destId="{BF7C85D6-1E26-4347-AEA5-000B50D999AD}" srcOrd="0" destOrd="0" presId="urn:microsoft.com/office/officeart/2005/8/layout/list1"/>
    <dgm:cxn modelId="{18D4B7CF-DCE9-4E96-AF63-322E69A20659}" type="presOf" srcId="{19294377-2B64-470E-AF13-234F420ED1CD}" destId="{87D7299D-7E40-4B1D-AE85-87E1DB19DD3E}" srcOrd="1" destOrd="0" presId="urn:microsoft.com/office/officeart/2005/8/layout/list1"/>
    <dgm:cxn modelId="{36859ED1-342E-435B-B6C1-E69052F49060}" type="presOf" srcId="{E06B1416-1DE4-42A6-B8D4-368F5F222763}" destId="{C4F8CF00-E679-4FC9-9BB1-04A11E857B3D}" srcOrd="0" destOrd="0" presId="urn:microsoft.com/office/officeart/2005/8/layout/list1"/>
    <dgm:cxn modelId="{5A750BE4-0E55-4538-AB38-3FF8935A756D}" type="presOf" srcId="{AF70C4BD-A8EA-4358-9A77-E3DA4E10C20E}" destId="{B439C479-F3D0-41B9-981D-646C343311E7}" srcOrd="0" destOrd="0" presId="urn:microsoft.com/office/officeart/2005/8/layout/list1"/>
    <dgm:cxn modelId="{7578C796-9051-46E8-9451-F21C4FD30AFC}" type="presParOf" srcId="{BF7C85D6-1E26-4347-AEA5-000B50D999AD}" destId="{5D55000F-50BC-414C-B175-885BAF8CF19F}" srcOrd="0" destOrd="0" presId="urn:microsoft.com/office/officeart/2005/8/layout/list1"/>
    <dgm:cxn modelId="{CAB09D4B-33BB-4C14-9E30-E4A84B4AB65A}" type="presParOf" srcId="{5D55000F-50BC-414C-B175-885BAF8CF19F}" destId="{B439C479-F3D0-41B9-981D-646C343311E7}" srcOrd="0" destOrd="0" presId="urn:microsoft.com/office/officeart/2005/8/layout/list1"/>
    <dgm:cxn modelId="{5ECB58F3-1688-4824-93AE-BD38CEAB03DB}" type="presParOf" srcId="{5D55000F-50BC-414C-B175-885BAF8CF19F}" destId="{EBB24955-FCBC-45EA-875E-EC8E8B491EA0}" srcOrd="1" destOrd="0" presId="urn:microsoft.com/office/officeart/2005/8/layout/list1"/>
    <dgm:cxn modelId="{40910599-F64B-47DB-9391-50F0E7B61CA8}" type="presParOf" srcId="{BF7C85D6-1E26-4347-AEA5-000B50D999AD}" destId="{89A2AC95-8EC4-4ACD-A8BB-E5DB8C0B8A08}" srcOrd="1" destOrd="0" presId="urn:microsoft.com/office/officeart/2005/8/layout/list1"/>
    <dgm:cxn modelId="{63DEC7D5-F124-4F54-BBA5-6F1E727CFB90}" type="presParOf" srcId="{BF7C85D6-1E26-4347-AEA5-000B50D999AD}" destId="{A4F89239-1B2D-4D64-90DA-C641D851777B}" srcOrd="2" destOrd="0" presId="urn:microsoft.com/office/officeart/2005/8/layout/list1"/>
    <dgm:cxn modelId="{D5527524-5756-47FB-AD58-61D8C1FC62DF}" type="presParOf" srcId="{BF7C85D6-1E26-4347-AEA5-000B50D999AD}" destId="{47D6C8E8-9430-4D11-8120-410D16FFB4FC}" srcOrd="3" destOrd="0" presId="urn:microsoft.com/office/officeart/2005/8/layout/list1"/>
    <dgm:cxn modelId="{91B5DF99-C5AD-4820-B62E-C46A7C384CD1}" type="presParOf" srcId="{BF7C85D6-1E26-4347-AEA5-000B50D999AD}" destId="{3C4E3ED8-D6F2-4620-B186-F8B98267D893}" srcOrd="4" destOrd="0" presId="urn:microsoft.com/office/officeart/2005/8/layout/list1"/>
    <dgm:cxn modelId="{072C871A-38FB-4873-BA71-5B7CE5046682}" type="presParOf" srcId="{3C4E3ED8-D6F2-4620-B186-F8B98267D893}" destId="{372D2607-51DB-4702-82D3-6C3573AB1026}" srcOrd="0" destOrd="0" presId="urn:microsoft.com/office/officeart/2005/8/layout/list1"/>
    <dgm:cxn modelId="{ED5A11E5-A068-4274-954E-22EA5503C188}" type="presParOf" srcId="{3C4E3ED8-D6F2-4620-B186-F8B98267D893}" destId="{87D7299D-7E40-4B1D-AE85-87E1DB19DD3E}" srcOrd="1" destOrd="0" presId="urn:microsoft.com/office/officeart/2005/8/layout/list1"/>
    <dgm:cxn modelId="{0390CA9E-7B68-446A-BA69-B8D557B7277C}" type="presParOf" srcId="{BF7C85D6-1E26-4347-AEA5-000B50D999AD}" destId="{F9C23E7F-A30C-406E-836A-9530FBC1E41D}" srcOrd="5" destOrd="0" presId="urn:microsoft.com/office/officeart/2005/8/layout/list1"/>
    <dgm:cxn modelId="{EF4EC9D2-22B0-497E-BA1F-3D886B410662}" type="presParOf" srcId="{BF7C85D6-1E26-4347-AEA5-000B50D999AD}" destId="{85004F8B-21A4-4A96-AA26-0B7109DBB09E}" srcOrd="6" destOrd="0" presId="urn:microsoft.com/office/officeart/2005/8/layout/list1"/>
    <dgm:cxn modelId="{DBFE36D3-025A-4AE3-AD0C-42AE3EF231A4}" type="presParOf" srcId="{BF7C85D6-1E26-4347-AEA5-000B50D999AD}" destId="{3E8B2264-1ECA-46E7-BE78-19AA51F94F11}" srcOrd="7" destOrd="0" presId="urn:microsoft.com/office/officeart/2005/8/layout/list1"/>
    <dgm:cxn modelId="{38106AF6-E0A3-44F3-85DA-D49337ABAD58}" type="presParOf" srcId="{BF7C85D6-1E26-4347-AEA5-000B50D999AD}" destId="{35D689E5-F10D-41FA-85E6-64A34B370D14}" srcOrd="8" destOrd="0" presId="urn:microsoft.com/office/officeart/2005/8/layout/list1"/>
    <dgm:cxn modelId="{E733A437-87B6-4D31-8F15-C4ADF73BE142}" type="presParOf" srcId="{35D689E5-F10D-41FA-85E6-64A34B370D14}" destId="{C4F8CF00-E679-4FC9-9BB1-04A11E857B3D}" srcOrd="0" destOrd="0" presId="urn:microsoft.com/office/officeart/2005/8/layout/list1"/>
    <dgm:cxn modelId="{910F5D91-525E-45F3-830A-57B648F62FF4}" type="presParOf" srcId="{35D689E5-F10D-41FA-85E6-64A34B370D14}" destId="{D6555468-381E-4B36-A5E7-5CCA414E0073}" srcOrd="1" destOrd="0" presId="urn:microsoft.com/office/officeart/2005/8/layout/list1"/>
    <dgm:cxn modelId="{DD7C9553-6EE9-4373-84B8-C7B09C8C6356}" type="presParOf" srcId="{BF7C85D6-1E26-4347-AEA5-000B50D999AD}" destId="{BF175218-0393-4AF8-B70D-50E06985D52B}" srcOrd="9" destOrd="0" presId="urn:microsoft.com/office/officeart/2005/8/layout/list1"/>
    <dgm:cxn modelId="{61B1C1E0-5729-489A-937B-F929DFCE1089}" type="presParOf" srcId="{BF7C85D6-1E26-4347-AEA5-000B50D999AD}" destId="{92899639-CE5B-4647-89F9-4FF7248DFE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89239-1B2D-4D64-90DA-C641D851777B}">
      <dsp:nvSpPr>
        <dsp:cNvPr id="0" name=""/>
        <dsp:cNvSpPr/>
      </dsp:nvSpPr>
      <dsp:spPr>
        <a:xfrm>
          <a:off x="0" y="412961"/>
          <a:ext cx="85854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24955-FCBC-45EA-875E-EC8E8B491EA0}">
      <dsp:nvSpPr>
        <dsp:cNvPr id="0" name=""/>
        <dsp:cNvSpPr/>
      </dsp:nvSpPr>
      <dsp:spPr>
        <a:xfrm>
          <a:off x="429271" y="132521"/>
          <a:ext cx="600980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156" tIns="0" rIns="227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Descriptive statistics</a:t>
          </a:r>
          <a:endParaRPr lang="zh-CN" altLang="en-US" sz="1900" kern="1200" dirty="0"/>
        </a:p>
      </dsp:txBody>
      <dsp:txXfrm>
        <a:off x="456651" y="159901"/>
        <a:ext cx="5955043" cy="506120"/>
      </dsp:txXfrm>
    </dsp:sp>
    <dsp:sp modelId="{85004F8B-21A4-4A96-AA26-0B7109DBB09E}">
      <dsp:nvSpPr>
        <dsp:cNvPr id="0" name=""/>
        <dsp:cNvSpPr/>
      </dsp:nvSpPr>
      <dsp:spPr>
        <a:xfrm>
          <a:off x="0" y="1274801"/>
          <a:ext cx="85854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7299D-7E40-4B1D-AE85-87E1DB19DD3E}">
      <dsp:nvSpPr>
        <dsp:cNvPr id="0" name=""/>
        <dsp:cNvSpPr/>
      </dsp:nvSpPr>
      <dsp:spPr>
        <a:xfrm>
          <a:off x="429271" y="994361"/>
          <a:ext cx="600980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156" tIns="0" rIns="227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Estimation</a:t>
          </a:r>
          <a:endParaRPr lang="zh-CN" altLang="en-US" sz="1900" kern="1200" dirty="0"/>
        </a:p>
      </dsp:txBody>
      <dsp:txXfrm>
        <a:off x="456651" y="1021741"/>
        <a:ext cx="5955043" cy="506120"/>
      </dsp:txXfrm>
    </dsp:sp>
    <dsp:sp modelId="{92899639-CE5B-4647-89F9-4FF7248DFE58}">
      <dsp:nvSpPr>
        <dsp:cNvPr id="0" name=""/>
        <dsp:cNvSpPr/>
      </dsp:nvSpPr>
      <dsp:spPr>
        <a:xfrm>
          <a:off x="0" y="2136641"/>
          <a:ext cx="858543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55468-381E-4B36-A5E7-5CCA414E0073}">
      <dsp:nvSpPr>
        <dsp:cNvPr id="0" name=""/>
        <dsp:cNvSpPr/>
      </dsp:nvSpPr>
      <dsp:spPr>
        <a:xfrm>
          <a:off x="429271" y="1856201"/>
          <a:ext cx="6009803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156" tIns="0" rIns="227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Simultaneous Estimation of the Mean and Variance</a:t>
          </a:r>
          <a:endParaRPr lang="zh-CN" altLang="en-US" sz="1900" kern="1200" dirty="0"/>
        </a:p>
      </dsp:txBody>
      <dsp:txXfrm>
        <a:off x="456651" y="1883581"/>
        <a:ext cx="5955043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7574-47BE-4991-A51A-6742D21CD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C374E-0699-40D9-9BA4-10DB54E29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7A0AA-F6D8-44C1-AF17-CAF75720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17181-889E-4567-AFBC-0F0B0542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E557B-5824-4F3A-AE31-5B47B324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2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2D1AA-DACD-4A99-831F-BB884042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6D6761-6105-414D-8BE9-539CEA762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BF709-FA32-4D45-86D4-B8EFF3DD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405C0-A75B-4D48-8E4C-2F05F04B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84675-225B-4340-B7BF-0C5CCC02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AD7AA5-B23D-4DB4-93A0-56FE29100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E08A31-3DAF-428D-A5DE-4A7A32077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0F85-7206-40DF-8E9F-82F2BFC9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01A3C-D292-4A44-9304-337A8CA3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4289A-FBC1-4AAF-A39E-81EDA068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0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3FBBC-609B-4E95-9CCB-044DA75F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B0F87-7E41-4C2B-8554-DFB93A7B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F794B-EFBA-4D9A-9169-C77C043A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EE0C3-6110-41C7-9666-01E8B85B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13D00-FEE0-4B9F-82FD-26A2964E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5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7B4B7-65FD-4D4D-8F20-721EED57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522F1-595E-4256-843F-57563019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5A827-C46D-44CA-99B1-BFB5A135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666DF-5C80-4742-912D-9F3E9360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EB575-C877-4DC4-B982-54B805B7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4F82A-C359-4A47-955B-2D1807C5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F7726-3F8F-41AC-AD5B-9D39C0E3B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E8AF23-D0C6-488F-8E58-32AEE6C85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284AB3-B967-4E6E-8A70-54AA972A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F84A8-76EE-4255-B454-2BF5FCEE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CF6FD-7616-4102-A865-31137DFB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0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24563-52B4-4BF3-A3FC-344345B4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4FB13-2ECA-4299-999D-E5538FDC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54EFE-61AE-491A-BCD7-251D6FD9E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4C51F0-45BB-4E64-A82A-C0133B99C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98952A-D60E-4827-BD76-2436AD824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AF8BB1-8FAB-42F2-864A-B0F0C40A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C5FA96-7319-402C-A458-E004A94D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B7A01D-BAC2-4CB6-995D-EEF636D0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9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72F97-E6B5-4EC2-B2AF-06141A0F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FAB55F-04AA-4196-9CC8-02B1A5E2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6F399B-BA2F-4C0C-8EB5-146B7996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BA69FD-4AB4-4033-9402-D8A7C3C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250097-D359-423E-A0DB-1F8D82DB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8F9927-5099-4EDA-BF31-70D3252B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A0D3B-E98D-4B2C-890F-DCBF7929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4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41B07-1993-494D-9023-055C0A61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F5CB2-1180-404D-8E2F-5A8E4F7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AC901-A24A-4BF5-AA50-B5C899D4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3B2846-98C2-424F-818C-0FD2AE15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DAA2A-CA59-4AA3-99BE-51A0FEA7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EE14E-E349-49D0-8425-C1419646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79D09-1DE7-4D01-8844-A1871536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76EA11-6E62-40DA-90E7-27FF5BBDB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716BB-53E4-486D-9FE5-8BCF5E362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A8CA2-1486-4E31-81E4-80F01A50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9A5C3-0951-45C1-AC0B-B72AB758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44F68-E904-4E70-9FCD-34E381F6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1A304F-7943-45D5-8D09-E2AA1374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75C74-E982-4A67-928E-1C21B8A4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0B7CB-4A3B-45DF-B3A6-F7916412E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FA3C-E2D2-407B-8FED-A66264B75D38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7F8F4-9178-4F27-B6AD-FEADE37D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04F80-C34D-4B42-B611-6A6FF155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E0F3F-95BC-49AD-A3A7-291E91F20C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6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FA475-06C5-493C-97A4-5D35FF20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 2 Review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FBF58F5-6BCC-46CF-A19F-DFFCFE78C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471283"/>
              </p:ext>
            </p:extLst>
          </p:nvPr>
        </p:nvGraphicFramePr>
        <p:xfrm>
          <a:off x="1166069" y="1784757"/>
          <a:ext cx="8585433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0497554F-E243-4BA0-9696-FC14136F20CB}"/>
              </a:ext>
            </a:extLst>
          </p:cNvPr>
          <p:cNvSpPr/>
          <p:nvPr/>
        </p:nvSpPr>
        <p:spPr>
          <a:xfrm>
            <a:off x="1166069" y="4936749"/>
            <a:ext cx="8585433" cy="5292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811539D-ADB0-45BC-9A35-FD1DCF871114}"/>
              </a:ext>
            </a:extLst>
          </p:cNvPr>
          <p:cNvGrpSpPr/>
          <p:nvPr/>
        </p:nvGrpSpPr>
        <p:grpSpPr>
          <a:xfrm>
            <a:off x="1589468" y="4626789"/>
            <a:ext cx="6009803" cy="619920"/>
            <a:chOff x="429271" y="1841"/>
            <a:chExt cx="6009803" cy="61992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F6EA496-01BD-4B88-B25C-94262D70311B}"/>
                </a:ext>
              </a:extLst>
            </p:cNvPr>
            <p:cNvSpPr/>
            <p:nvPr/>
          </p:nvSpPr>
          <p:spPr>
            <a:xfrm>
              <a:off x="429271" y="1841"/>
              <a:ext cx="6009803" cy="6199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: 圆角 4">
              <a:extLst>
                <a:ext uri="{FF2B5EF4-FFF2-40B4-BE49-F238E27FC236}">
                  <a16:creationId xmlns:a16="http://schemas.microsoft.com/office/drawing/2014/main" id="{F545AC50-9438-43F4-A9DB-BEF6C7777789}"/>
                </a:ext>
              </a:extLst>
            </p:cNvPr>
            <p:cNvSpPr txBox="1"/>
            <p:nvPr/>
          </p:nvSpPr>
          <p:spPr>
            <a:xfrm>
              <a:off x="459533" y="32103"/>
              <a:ext cx="5949279" cy="559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7156" tIns="0" rIns="227156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100" kern="120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F94C35A-1074-48DD-ABC4-C43EA9F4C776}"/>
              </a:ext>
            </a:extLst>
          </p:cNvPr>
          <p:cNvSpPr txBox="1"/>
          <p:nvPr/>
        </p:nvSpPr>
        <p:spPr>
          <a:xfrm>
            <a:off x="1767053" y="4764406"/>
            <a:ext cx="460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Fisher’s Hypothesis Test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E48373-FFD2-4516-BF0D-D4D154E97DDB}"/>
              </a:ext>
            </a:extLst>
          </p:cNvPr>
          <p:cNvSpPr txBox="1"/>
          <p:nvPr/>
        </p:nvSpPr>
        <p:spPr>
          <a:xfrm>
            <a:off x="4756558" y="1144588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Fang </a:t>
            </a:r>
            <a:r>
              <a:rPr lang="en-US" altLang="zh-CN" dirty="0" err="1"/>
              <a:t>Jiayi</a:t>
            </a:r>
            <a:r>
              <a:rPr lang="en-US" altLang="zh-CN" dirty="0"/>
              <a:t> 2018.7.9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00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4C5FE-D687-4213-98A7-5D58316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Notations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947844-AB5B-4780-9B40-3BCCE15EF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40559"/>
            <a:ext cx="9906504" cy="46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2A86E22-9477-44DF-B8B5-8DD32F518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991" y="1107908"/>
            <a:ext cx="10264018" cy="36671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E272A3-CC4B-48C0-BD8B-968AFEC6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28" y="4607312"/>
            <a:ext cx="8690641" cy="9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5E322-9491-4453-A546-3AB3CFAE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43" y="117314"/>
            <a:ext cx="10515600" cy="1325563"/>
          </a:xfrm>
        </p:spPr>
        <p:txBody>
          <a:bodyPr/>
          <a:lstStyle/>
          <a:p>
            <a:r>
              <a:rPr lang="en-US" altLang="zh-CN" dirty="0"/>
              <a:t>Estimator for Mean &amp; Variance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DC4AFA5-A77C-4981-88F1-57FAE2C73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57" y="1825625"/>
            <a:ext cx="10512686" cy="17732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7045B4-8FBA-4DB9-AEA9-B1459FDD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87" y="1189926"/>
            <a:ext cx="9953625" cy="1400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727630-B187-45CA-B0D8-726E15D1F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31" y="2515489"/>
            <a:ext cx="9353550" cy="2428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231B09-C007-4A3A-BDE5-98B90A61D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31" y="5165127"/>
            <a:ext cx="96202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2ED31-C6E8-41EC-AF22-78100F12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31"/>
            <a:ext cx="10515600" cy="1325563"/>
          </a:xfrm>
        </p:spPr>
        <p:txBody>
          <a:bodyPr/>
          <a:lstStyle/>
          <a:p>
            <a:r>
              <a:rPr lang="en-US" altLang="zh-CN" dirty="0"/>
              <a:t>Advantage of large sample size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060DFD-4D81-4DFE-AAA4-AB64F93C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3" y="1833344"/>
            <a:ext cx="9810750" cy="1638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25C6EB-8AB6-4C1B-A884-6ED1670A41A2}"/>
              </a:ext>
            </a:extLst>
          </p:cNvPr>
          <p:cNvSpPr txBox="1"/>
          <p:nvPr/>
        </p:nvSpPr>
        <p:spPr>
          <a:xfrm>
            <a:off x="588277" y="4668299"/>
            <a:ext cx="101262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Again, note that \bar{X} here is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variable</a:t>
            </a:r>
            <a:r>
              <a:rPr lang="en-US" altLang="zh-CN" sz="2400" dirty="0"/>
              <a:t> (upper case), so it has its own distribution. Large sample size makes its own variance small. What does this mean?</a:t>
            </a:r>
          </a:p>
          <a:p>
            <a:r>
              <a:rPr lang="en-US" altLang="zh-CN" sz="2400" dirty="0"/>
              <a:t>Large sample size has its advantage. Does it mean that we should make sample size as large as possible?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1D25C8-0778-47D3-BA67-67B18F6B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3" y="3601499"/>
            <a:ext cx="101155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A5522-1F85-4BAB-B3E5-AF35B5FB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Let’s know more about Poisson Distribution......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9E114-2E06-46CC-A5EE-388C8172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90" cy="4351338"/>
          </a:xfrm>
        </p:spPr>
        <p:txBody>
          <a:bodyPr/>
          <a:lstStyle/>
          <a:p>
            <a:r>
              <a:rPr lang="en-US" altLang="zh-CN" dirty="0"/>
              <a:t>The number of </a:t>
            </a:r>
            <a:r>
              <a:rPr lang="en-US" altLang="zh-CN" dirty="0" err="1"/>
              <a:t>neps</a:t>
            </a:r>
            <a:r>
              <a:rPr lang="en-US" altLang="zh-CN" dirty="0"/>
              <a:t> on the wool</a:t>
            </a:r>
          </a:p>
          <a:p>
            <a:r>
              <a:rPr lang="en-US" altLang="zh-CN" dirty="0"/>
              <a:t>The number of calls the telephone office gets in a unit of time </a:t>
            </a:r>
          </a:p>
          <a:p>
            <a:r>
              <a:rPr lang="en-US" altLang="zh-CN" dirty="0"/>
              <a:t>The number of a certain kind of comic rays in the sky in a unit of time</a:t>
            </a:r>
          </a:p>
          <a:p>
            <a:r>
              <a:rPr lang="en-US" altLang="zh-CN" dirty="0"/>
              <a:t>The number of 100-bills in 1000 retail sales</a:t>
            </a:r>
          </a:p>
          <a:p>
            <a:r>
              <a:rPr lang="en-US" altLang="zh-CN" dirty="0"/>
              <a:t>Exercise 4 of your mid1</a:t>
            </a:r>
          </a:p>
          <a:p>
            <a:pPr marL="0" indent="0">
              <a:buNone/>
            </a:pPr>
            <a:r>
              <a:rPr lang="en-US" altLang="zh-CN" dirty="0"/>
              <a:t>……</a:t>
            </a:r>
          </a:p>
          <a:p>
            <a:pPr marL="0" indent="0">
              <a:buNone/>
            </a:pPr>
            <a:r>
              <a:rPr lang="en-US" altLang="zh-CN" dirty="0"/>
              <a:t>Poisson distribution is very useful!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49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C8589-DEFE-49DA-9B99-DA65C19C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of Maximum Likelihood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595FD-9FE0-4DC0-A96B-2E87C95F8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2683"/>
          </a:xfrm>
        </p:spPr>
        <p:txBody>
          <a:bodyPr/>
          <a:lstStyle/>
          <a:p>
            <a:r>
              <a:rPr lang="en-US" altLang="zh-CN" dirty="0"/>
              <a:t>Exercise on the blackboard (Poisson distribution)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F18C2F-EAB4-4FEE-94EB-FBF97FF0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" y="2767526"/>
            <a:ext cx="10766469" cy="1322947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813E240-1981-4BB3-9DDA-9D89719DEDFF}"/>
              </a:ext>
            </a:extLst>
          </p:cNvPr>
          <p:cNvSpPr txBox="1">
            <a:spLocks/>
          </p:cNvSpPr>
          <p:nvPr/>
        </p:nvSpPr>
        <p:spPr>
          <a:xfrm>
            <a:off x="604007" y="4344962"/>
            <a:ext cx="11107024" cy="1728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 Try your best to represent the parameter(s) to be estimated by E[</a:t>
            </a:r>
            <a:r>
              <a:rPr lang="en-US" altLang="zh-CN" dirty="0" err="1"/>
              <a:t>X^k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2. Then replace them with Mk and give the parameter(s) hats</a:t>
            </a:r>
          </a:p>
          <a:p>
            <a:pPr marL="0" indent="0">
              <a:buNone/>
            </a:pPr>
            <a:r>
              <a:rPr lang="en-US" altLang="zh-CN" dirty="0"/>
              <a:t>3. Solve for the parameter(s) with hats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00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3A457-2C1B-4F41-8962-B80D2DD1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57" y="1825625"/>
            <a:ext cx="10663543" cy="984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Do these two methods always yield the same result?</a:t>
            </a:r>
          </a:p>
          <a:p>
            <a:pPr marL="0" indent="0">
              <a:buNone/>
            </a:pPr>
            <a:r>
              <a:rPr lang="en-US" altLang="zh-CN" dirty="0"/>
              <a:t>No.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8BCC96-FF60-4633-8D46-E40EFE50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7" y="3071479"/>
            <a:ext cx="1118016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6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3DD16E9-5FB2-48A2-8F5D-A725EDEEA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033" y="377286"/>
            <a:ext cx="9934575" cy="1343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D3C471-B9A6-4956-98D6-767A0E70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58" y="1638300"/>
            <a:ext cx="9848850" cy="1790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C29AE7-5CD3-4A46-901D-708EECCCF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83" y="3429000"/>
            <a:ext cx="96869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D965C-09FE-42AB-BA83-E6A16BDF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Confidence Intervals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D5E91D-3419-4095-9F22-EAD41DFF8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086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68910-C87A-4B59-9426-4556E716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021"/>
            <a:ext cx="10515600" cy="1325563"/>
          </a:xfrm>
        </p:spPr>
        <p:txBody>
          <a:bodyPr/>
          <a:lstStyle/>
          <a:p>
            <a:r>
              <a:rPr lang="en-US" altLang="zh-CN" dirty="0"/>
              <a:t>Two-Sided Confidence Intervals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8164AB-E574-4FEE-9C55-409DCFE78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320" y="1317402"/>
            <a:ext cx="8255491" cy="51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3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4993C-DDA9-4E9B-9C07-B9C50B48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we doing?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D162ED1-2EA3-471C-871D-5B16A5C4F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094" y="1690688"/>
            <a:ext cx="9725025" cy="232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F2F7D0-5071-4025-AB05-41A3D7BA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" y="1252539"/>
            <a:ext cx="10516511" cy="28412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EC3FB1-B315-4393-9F2E-0A00B5CB251D}"/>
              </a:ext>
            </a:extLst>
          </p:cNvPr>
          <p:cNvSpPr txBox="1"/>
          <p:nvPr/>
        </p:nvSpPr>
        <p:spPr>
          <a:xfrm>
            <a:off x="1451295" y="4093828"/>
            <a:ext cx="85064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The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random variable</a:t>
            </a:r>
            <a:r>
              <a:rPr lang="en-US" altLang="zh-CN" sz="2800" dirty="0"/>
              <a:t> here is usually some parameter of the distribution of the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population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2. The true value of the parameter is never known!</a:t>
            </a:r>
          </a:p>
          <a:p>
            <a:r>
              <a:rPr lang="en-US" altLang="zh-CN" sz="2800" dirty="0"/>
              <a:t>3. So we need a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sample</a:t>
            </a:r>
            <a:r>
              <a:rPr lang="en-US" altLang="zh-CN" sz="2800" dirty="0"/>
              <a:t> to estimate the true value of the parameter.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4852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77F7BE3-A2E8-4285-9A54-54BBB38A8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308" y="95652"/>
            <a:ext cx="4391025" cy="36671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3128B3-B091-4131-AD0F-42AA0C6B85E8}"/>
              </a:ext>
            </a:extLst>
          </p:cNvPr>
          <p:cNvSpPr txBox="1"/>
          <p:nvPr/>
        </p:nvSpPr>
        <p:spPr>
          <a:xfrm>
            <a:off x="6568580" y="1400961"/>
            <a:ext cx="432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Here, the index \alpha/2 refers to the area of the region to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right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98B9AE-547D-4B74-AF21-B97E0EBF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293" y="4072045"/>
            <a:ext cx="8324675" cy="1882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0608E7-B487-4474-A3C5-AB3E6573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33" y="5877723"/>
            <a:ext cx="114014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1605D-90C1-42FC-B53E-1C53A93B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One-Sided Confidence Intervals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4AFBF8-83DB-44A9-B7D1-C9F90FA63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856" y="1537399"/>
            <a:ext cx="8237989" cy="498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2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B2499-6CC6-4344-A882-AA67EC14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Central Limit Theorem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AA8F5D-E627-4B65-9AC8-2EF3C0528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1018"/>
            <a:ext cx="7844406" cy="26811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57C37A-82B1-4072-97A0-96E2BB56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2211"/>
            <a:ext cx="8129631" cy="30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0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7D651-332B-40DE-8FA9-CDCBD486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Chi Random Variable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1BE3B3-27F8-4C6F-BCAF-AB6DA0C3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526" y="1510213"/>
            <a:ext cx="2781300" cy="1381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79FB54-DE85-4ED0-AE10-BAE563FEA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132" y="1809053"/>
            <a:ext cx="5905500" cy="704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BDC4A7-305D-4576-8C87-6C63FDF1C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25" y="3219791"/>
            <a:ext cx="5378217" cy="11243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BC40AB-B780-47F4-9DD4-319805823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25" y="4672552"/>
            <a:ext cx="5797668" cy="10598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A52490-FFF9-4924-8069-121E6A42E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742" y="4829124"/>
            <a:ext cx="5182475" cy="7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B77ED-00EC-4F1C-860D-21B5FBA1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Chi-Squared Distribution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9721B4-F335-49EA-B41A-8ED03231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372" y="1804009"/>
            <a:ext cx="2371725" cy="1247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9FDE54-2579-40B4-9E20-F60217B4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183" y="1538273"/>
            <a:ext cx="7807573" cy="17792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20A00C-8BE7-47C4-A55D-3CDBC50D3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2" y="3536959"/>
            <a:ext cx="6885355" cy="30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8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7143A-D362-46F3-BF08-C71CB297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Chi-Squared Distribution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3600197-FE7D-46CC-80DB-C76F82DCE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134" y="3794409"/>
            <a:ext cx="7058025" cy="866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CA88F3-4FC3-4A02-9F2A-5821FA33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9161"/>
            <a:ext cx="9858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84640-9047-403C-B705-947DC96E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Sum of Independent Chi-Squared Variables</a:t>
            </a:r>
            <a:endParaRPr lang="zh-CN" altLang="en-US" sz="4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ED9374E-7278-4429-903F-FE5A482B2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773"/>
            <a:ext cx="92868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30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C318E9-0ECD-4B82-A3E8-A6AD0CE27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310" y="2456129"/>
            <a:ext cx="9294967" cy="42624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D7BB37-0D49-4BF7-B0E8-8CE85414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0" y="240107"/>
            <a:ext cx="9589281" cy="23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60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E9AE47-E76E-45A3-93D9-52C727A98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00" y="564080"/>
            <a:ext cx="4843244" cy="31951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2E5F0A-7F3A-4C46-9DD8-4C73D394B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15" y="4122097"/>
            <a:ext cx="8980459" cy="17891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FE77C7-28D6-4793-BB9B-2648DE791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480" y="1248601"/>
            <a:ext cx="8741448" cy="12009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281036-1EA7-45DF-8B53-234405D5A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30" y="5911207"/>
            <a:ext cx="9324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02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AA73-2F1C-473F-A5FD-6BB044C9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now turn to one-sided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004397-4C17-4227-AA20-DF84F869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541" y="1498454"/>
            <a:ext cx="8934798" cy="48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B0EAFAC-F79C-4216-9F82-A527C9D67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99" y="500483"/>
            <a:ext cx="10367001" cy="30812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7387EF-B8CE-4922-AF2F-AC46C39E3CAC}"/>
              </a:ext>
            </a:extLst>
          </p:cNvPr>
          <p:cNvSpPr txBox="1"/>
          <p:nvPr/>
        </p:nvSpPr>
        <p:spPr>
          <a:xfrm>
            <a:off x="796899" y="3900881"/>
            <a:ext cx="10135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Note that in this definition, X1 … </a:t>
            </a:r>
            <a:r>
              <a:rPr lang="en-US" altLang="zh-CN" sz="2400" dirty="0" err="1"/>
              <a:t>Xn</a:t>
            </a:r>
            <a:r>
              <a:rPr lang="en-US" altLang="zh-CN" sz="2400" dirty="0"/>
              <a:t> are all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r>
              <a:rPr lang="en-US" altLang="zh-CN" sz="2400" dirty="0"/>
              <a:t>, though they might take different values in a certain measurement, and they have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the same distribution</a:t>
            </a:r>
            <a:r>
              <a:rPr lang="en-US" altLang="zh-CN" sz="2400" dirty="0"/>
              <a:t> as X.</a:t>
            </a:r>
          </a:p>
          <a:p>
            <a:r>
              <a:rPr lang="en-US" altLang="zh-CN" sz="2400" dirty="0"/>
              <a:t>How to see this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r>
              <a:rPr lang="en-US" altLang="zh-CN" sz="2400" dirty="0"/>
              <a:t>Upper case X : a variable</a:t>
            </a:r>
          </a:p>
          <a:p>
            <a:r>
              <a:rPr lang="en-US" altLang="zh-CN" sz="2400" dirty="0"/>
              <a:t>Lower case x : an observed value of X</a:t>
            </a:r>
          </a:p>
        </p:txBody>
      </p:sp>
    </p:spTree>
    <p:extLst>
      <p:ext uri="{BB962C8B-B14F-4D97-AF65-F5344CB8AC3E}">
        <p14:creationId xmlns:p14="http://schemas.microsoft.com/office/powerpoint/2010/main" val="2251830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8B6C3-FCEB-4F10-8E4F-E3F4757B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Student </a:t>
            </a:r>
            <a:r>
              <a:rPr lang="en-US" altLang="zh-CN" i="1" dirty="0"/>
              <a:t>T</a:t>
            </a:r>
            <a:r>
              <a:rPr lang="en-US" altLang="zh-CN" dirty="0"/>
              <a:t>-distribution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491DF8-9074-4D26-9A42-C69D4FB93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66" y="1867570"/>
            <a:ext cx="8711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6048B06-FB56-4EA6-A8E2-2358CF2C9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621" y="2507131"/>
            <a:ext cx="5486846" cy="3155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EE31E8-1D7D-4E85-BB0B-F67D4E59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270" y="1381561"/>
            <a:ext cx="7895788" cy="5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07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D47132-A1D4-4A52-8E78-33F1A4D1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5" y="577664"/>
            <a:ext cx="8615493" cy="2561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22F53D-13F9-43FE-A82D-08F6AB16C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6" y="3429000"/>
            <a:ext cx="8973467" cy="1737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AF326B-3A6D-466F-B34E-A7AD553EB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78" y="5785036"/>
            <a:ext cx="11172825" cy="495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3D12A1-8C6A-4073-BB84-582D66732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6944" y="5237438"/>
            <a:ext cx="21526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22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A28D8C-4CDD-4BAD-BD82-39D49EEB5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9516"/>
            <a:ext cx="10515600" cy="27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68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1ACAA-6AD1-43B8-8C63-D15D409F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Tolerance Limits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980643-DB9A-4A7F-B1A2-62FA0115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089" y="1539592"/>
            <a:ext cx="9731928" cy="16747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41A937-EA68-4AAE-BE01-A1E191787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089" y="3214302"/>
            <a:ext cx="8983866" cy="338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09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6EA3AF-428B-4507-A788-6BFC29D30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733" y="0"/>
            <a:ext cx="7944374" cy="30602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CE75F1-D382-4F46-A163-B349E64E6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33" y="3048272"/>
            <a:ext cx="8646427" cy="38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77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4403C-3F65-4395-ACC8-34AAD326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 Tests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BFA1BE-24D1-40C7-8B1E-E682DC16D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8758"/>
            <a:ext cx="9906000" cy="2343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F66BA6-7AC9-42BC-9831-F34CB3840706}"/>
              </a:ext>
            </a:extLst>
          </p:cNvPr>
          <p:cNvSpPr txBox="1"/>
          <p:nvPr/>
        </p:nvSpPr>
        <p:spPr>
          <a:xfrm>
            <a:off x="998290" y="3815219"/>
            <a:ext cx="101954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Given a problem, how to decide between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Fisher’s null hypothesis testing </a:t>
            </a:r>
            <a:r>
              <a:rPr lang="en-US" altLang="zh-CN" sz="2400" dirty="0"/>
              <a:t>&amp; </a:t>
            </a:r>
            <a:r>
              <a:rPr lang="en-US" altLang="zh-CN" sz="2400" dirty="0" err="1">
                <a:solidFill>
                  <a:schemeClr val="accent1">
                    <a:lumMod val="75000"/>
                  </a:schemeClr>
                </a:solidFill>
              </a:rPr>
              <a:t>Neyman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</a:rPr>
              <a:t>–Pearson decision theory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If we want to find evidence to reject H0, we choose the former.</a:t>
            </a:r>
          </a:p>
          <a:p>
            <a:r>
              <a:rPr lang="en-US" altLang="zh-CN" sz="2400" dirty="0"/>
              <a:t>If we want to make a decision between H0 and H1, we choose the latter</a:t>
            </a:r>
            <a:r>
              <a:rPr lang="en-US" altLang="zh-CN" sz="2800" dirty="0"/>
              <a:t>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908759-E2AC-4846-AFF5-2FCA74ED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7" y="5489746"/>
            <a:ext cx="11254792" cy="11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69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AB460-4751-4599-B2FB-27EFD889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Hypothesis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151FB41-A679-42B3-B545-85FF505EE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421"/>
            <a:ext cx="8926585" cy="2635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937F99-AD4D-4ADE-9CB6-1560F2F3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5972"/>
            <a:ext cx="5381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52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D8A5DAD-702C-4B46-86D3-933E3C389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258" y="2011642"/>
            <a:ext cx="10515600" cy="23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61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A3A6E-50E2-4D70-AB23-F4CDC31B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P-value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F55A7D-0791-47F9-BE1C-F6622C9DE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88" y="2596705"/>
            <a:ext cx="9362813" cy="3434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AFDAB-8494-4D66-B3DC-21C09A9CA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97" y="217211"/>
            <a:ext cx="5048382" cy="25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A6E6EE9-ED36-4E1D-A148-2574C0ECA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601" y="1020282"/>
            <a:ext cx="9196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70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59F431-9863-44F9-92EB-1539C671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71" y="399497"/>
            <a:ext cx="8867691" cy="4079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F29134-B3C4-4330-984F-453C69F8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60" y="4800075"/>
            <a:ext cx="114109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51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462CB-B660-4935-944B-8458883E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Two-Tailed Tests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24BBC5-55A0-41FF-A65E-DB36EFEAC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14" y="1540398"/>
            <a:ext cx="7902825" cy="50270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5C2C45-3EB5-4BCF-8256-CA9D8F6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1431197"/>
            <a:ext cx="5372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94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ADEA0-B6F7-4E44-A19C-7071AE44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Logical Problem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CD013A-AC47-41CA-8D13-D12B2FD82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443" y="2546983"/>
            <a:ext cx="65151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5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35FD3-BEE3-4225-ABF9-51709471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vs. Frequentist Statistics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5B82C6B-7EB5-4D19-AB7B-AC9E6A88A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99" y="2576927"/>
            <a:ext cx="10515600" cy="20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70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97D4B-6388-427A-BE6A-3F1DAD3D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Fisher's Hypothesis Test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A21506-01BB-4221-8963-6CCAF9DF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5163"/>
            <a:ext cx="10515600" cy="27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FF70A09-6EE4-4638-B899-280E4CA14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965" y="860891"/>
            <a:ext cx="9109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2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D251B0-E7E4-44CC-99F3-92D7443C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906" y="699133"/>
            <a:ext cx="9848850" cy="2409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D58FB8-8CA3-4424-BAC4-A6BD3F9F47BA}"/>
              </a:ext>
            </a:extLst>
          </p:cNvPr>
          <p:cNvSpPr txBox="1"/>
          <p:nvPr/>
        </p:nvSpPr>
        <p:spPr>
          <a:xfrm>
            <a:off x="595618" y="3429000"/>
            <a:ext cx="108217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Pay attention to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n-1</a:t>
            </a:r>
            <a:r>
              <a:rPr lang="en-US" altLang="zh-CN" sz="2800" dirty="0"/>
              <a:t> here.</a:t>
            </a:r>
          </a:p>
          <a:p>
            <a:r>
              <a:rPr lang="en-US" altLang="zh-CN" sz="2800" dirty="0"/>
              <a:t>There are two modes in 991 :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sample variance </a:t>
            </a:r>
            <a:r>
              <a:rPr lang="en-US" altLang="zh-CN" sz="2800" dirty="0"/>
              <a:t>vs.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population variance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15D19E-CE0E-49C9-BA8C-631B9FD8F440}"/>
              </a:ext>
            </a:extLst>
          </p:cNvPr>
          <p:cNvSpPr txBox="1"/>
          <p:nvPr/>
        </p:nvSpPr>
        <p:spPr>
          <a:xfrm>
            <a:off x="6080620" y="4429273"/>
            <a:ext cx="84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n-1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0E7CFA-A4CF-4AE9-83E1-B5D0587D0E79}"/>
              </a:ext>
            </a:extLst>
          </p:cNvPr>
          <p:cNvSpPr txBox="1"/>
          <p:nvPr/>
        </p:nvSpPr>
        <p:spPr>
          <a:xfrm>
            <a:off x="9529894" y="4429273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927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BDD2B-D2BC-404C-97C1-00379B15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Rounding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F0B0BC1-41C0-40AB-82B7-0A75F2A9D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894" y="2181521"/>
            <a:ext cx="9584212" cy="31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39C27-3F45-4D94-B2C5-57D66BAC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7415F-DF3F-4DCE-BB16-DC20F286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68" y="1749613"/>
            <a:ext cx="8330967" cy="3896177"/>
          </a:xfrm>
        </p:spPr>
        <p:txBody>
          <a:bodyPr>
            <a:normAutofit/>
          </a:bodyPr>
          <a:lstStyle/>
          <a:p>
            <a:r>
              <a:rPr lang="en-US" altLang="zh-CN" dirty="0"/>
              <a:t>Stem-and-Leaf Diagrams</a:t>
            </a:r>
          </a:p>
          <a:p>
            <a:r>
              <a:rPr lang="en-US" altLang="zh-CN" dirty="0"/>
              <a:t>Histograms</a:t>
            </a:r>
          </a:p>
          <a:p>
            <a:r>
              <a:rPr lang="en-US" altLang="zh-CN" dirty="0"/>
              <a:t>Ogives</a:t>
            </a:r>
          </a:p>
          <a:p>
            <a:r>
              <a:rPr lang="en-US" altLang="zh-CN" dirty="0"/>
              <a:t>Boxplots</a:t>
            </a:r>
          </a:p>
          <a:p>
            <a:endParaRPr lang="en-US" altLang="zh-CN" dirty="0"/>
          </a:p>
          <a:p>
            <a:r>
              <a:rPr lang="en-US" altLang="zh-CN" dirty="0"/>
              <a:t>Percentiles and Quartiles</a:t>
            </a:r>
          </a:p>
          <a:p>
            <a:pPr marL="0" indent="0">
              <a:buNone/>
            </a:pPr>
            <a:r>
              <a:rPr lang="en-US" altLang="zh-CN" dirty="0"/>
              <a:t>  The index in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percentile</a:t>
            </a:r>
            <a:r>
              <a:rPr lang="en-US" altLang="zh-CN" dirty="0"/>
              <a:t> refers to the area to the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51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D8AE0E-FBDC-463C-B3C2-262C63042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4774"/>
            <a:ext cx="10515600" cy="40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497</Words>
  <Application>Microsoft Office PowerPoint</Application>
  <PresentationFormat>宽屏</PresentationFormat>
  <Paragraphs>70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Mid 2 Review</vt:lpstr>
      <vt:lpstr>What are we doing?</vt:lpstr>
      <vt:lpstr>PowerPoint 演示文稿</vt:lpstr>
      <vt:lpstr>PowerPoint 演示文稿</vt:lpstr>
      <vt:lpstr>PowerPoint 演示文稿</vt:lpstr>
      <vt:lpstr>PowerPoint 演示文稿</vt:lpstr>
      <vt:lpstr>Rounding</vt:lpstr>
      <vt:lpstr>Graphs</vt:lpstr>
      <vt:lpstr>PowerPoint 演示文稿</vt:lpstr>
      <vt:lpstr>Notations</vt:lpstr>
      <vt:lpstr>PowerPoint 演示文稿</vt:lpstr>
      <vt:lpstr>Estimator for Mean &amp; Variance</vt:lpstr>
      <vt:lpstr>Advantage of large sample size</vt:lpstr>
      <vt:lpstr>Let’s know more about Poisson Distribution......</vt:lpstr>
      <vt:lpstr>Method of Maximum Likelihood</vt:lpstr>
      <vt:lpstr>PowerPoint 演示文稿</vt:lpstr>
      <vt:lpstr>PowerPoint 演示文稿</vt:lpstr>
      <vt:lpstr>Confidence Intervals</vt:lpstr>
      <vt:lpstr>Two-Sided Confidence Intervals</vt:lpstr>
      <vt:lpstr>PowerPoint 演示文稿</vt:lpstr>
      <vt:lpstr>One-Sided Confidence Intervals</vt:lpstr>
      <vt:lpstr>Central Limit Theorem</vt:lpstr>
      <vt:lpstr>The Chi Random Variable</vt:lpstr>
      <vt:lpstr>The Chi-Squared Distribution</vt:lpstr>
      <vt:lpstr>The Chi-Squared Distribution</vt:lpstr>
      <vt:lpstr>The Sum of Independent Chi-Squared Variables</vt:lpstr>
      <vt:lpstr>PowerPoint 演示文稿</vt:lpstr>
      <vt:lpstr>PowerPoint 演示文稿</vt:lpstr>
      <vt:lpstr>We now turn to one-sided</vt:lpstr>
      <vt:lpstr>The Student T-distribution</vt:lpstr>
      <vt:lpstr>PowerPoint 演示文稿</vt:lpstr>
      <vt:lpstr>PowerPoint 演示文稿</vt:lpstr>
      <vt:lpstr>PowerPoint 演示文稿</vt:lpstr>
      <vt:lpstr>Tolerance Limits</vt:lpstr>
      <vt:lpstr>PowerPoint 演示文稿</vt:lpstr>
      <vt:lpstr>Hypothesis Tests</vt:lpstr>
      <vt:lpstr>Null Hypothesis</vt:lpstr>
      <vt:lpstr>PowerPoint 演示文稿</vt:lpstr>
      <vt:lpstr>P-value</vt:lpstr>
      <vt:lpstr>PowerPoint 演示文稿</vt:lpstr>
      <vt:lpstr>Two-Tailed Tests</vt:lpstr>
      <vt:lpstr>A Logical Problem</vt:lpstr>
      <vt:lpstr>Bayesian vs. Frequentist Statistics</vt:lpstr>
      <vt:lpstr>Summary of Fisher's Hypothesis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2 Review</dc:title>
  <dc:creator>fangj</dc:creator>
  <cp:lastModifiedBy>fangj</cp:lastModifiedBy>
  <cp:revision>15</cp:revision>
  <dcterms:created xsi:type="dcterms:W3CDTF">2018-07-09T01:14:29Z</dcterms:created>
  <dcterms:modified xsi:type="dcterms:W3CDTF">2018-07-09T03:23:32Z</dcterms:modified>
</cp:coreProperties>
</file>