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7" r:id="rId7"/>
    <p:sldId id="286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5" r:id="rId23"/>
    <p:sldId id="274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D1"/>
    <a:srgbClr val="C9FFB3"/>
    <a:srgbClr val="ACFF8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99" autoAdjust="0"/>
  </p:normalViewPr>
  <p:slideViewPr>
    <p:cSldViewPr>
      <p:cViewPr varScale="1">
        <p:scale>
          <a:sx n="74" d="100"/>
          <a:sy n="74" d="100"/>
        </p:scale>
        <p:origin x="-17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550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5ED3-1B72-452A-898E-9D9A18B5A3C5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A2D6-B0E5-42AE-98F6-EA88DF1CA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5867400"/>
            <a:ext cx="1143000" cy="85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7432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VG100 Summer 2017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 to Engineering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T2: Project 1 – Maze Robot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 Zheng, Ph.D.</a:t>
            </a:r>
            <a:b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Assistant Professor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University of Michigan-Dearborn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6096000"/>
            <a:ext cx="670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Acknowledge:  Lectures include slides prepared by Profs. Jason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Daida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Peisen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Huang, Shane Johnson, Thomas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Hamade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Mian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Li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75356"/>
            <a:ext cx="9144000" cy="186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Components NOT Provided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2286000" cy="152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066800"/>
            <a:ext cx="213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螃蟹王国超声波传感器 测距传感器电子模块 HC-SR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027442">
            <a:off x="1104396" y="3486654"/>
            <a:ext cx="2800350" cy="2800350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962400"/>
            <a:ext cx="310795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95400" y="3352800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 caster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352800"/>
            <a:ext cx="13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motor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943600"/>
            <a:ext cx="27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Ultrasonic Distance Sensor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5943600"/>
            <a:ext cx="2476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Infrared Distance Sensor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1219200"/>
            <a:ext cx="2909888" cy="2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705600" y="3352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System Configuration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76" y="1149350"/>
            <a:ext cx="7372774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USB port</a:t>
            </a:r>
          </a:p>
          <a:p>
            <a:pPr marL="514350" indent="-514350">
              <a:buAutoNum type="arabicPeriod"/>
            </a:pPr>
            <a:r>
              <a:rPr lang="en-US" dirty="0" smtClean="0"/>
              <a:t>Power input</a:t>
            </a:r>
          </a:p>
          <a:p>
            <a:pPr marL="514350" indent="-514350">
              <a:buAutoNum type="arabicPeriod"/>
            </a:pPr>
            <a:r>
              <a:rPr lang="en-US" dirty="0" smtClean="0"/>
              <a:t>Analog in</a:t>
            </a:r>
          </a:p>
          <a:p>
            <a:pPr marL="514350" indent="-514350">
              <a:buAutoNum type="arabicPeriod"/>
            </a:pPr>
            <a:r>
              <a:rPr lang="en-US" dirty="0" smtClean="0"/>
              <a:t>Digital I/O</a:t>
            </a:r>
          </a:p>
          <a:p>
            <a:pPr marL="514350" indent="-514350">
              <a:buAutoNum type="arabicPeriod"/>
            </a:pPr>
            <a:r>
              <a:rPr lang="en-US" dirty="0" smtClean="0"/>
              <a:t>Serial port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00200"/>
            <a:ext cx="550204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Motor Driver</a:t>
            </a:r>
            <a:endParaRPr lang="en-US" dirty="0"/>
          </a:p>
        </p:txBody>
      </p:sp>
      <p:pic>
        <p:nvPicPr>
          <p:cNvPr id="24578" name="Picture 2" descr="L298N 电机驱动板模块 芯片 直流电机驱动板  Arduino/树莓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5867400" cy="510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Open-Loop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open-loop control system is controlled directly, without using feedback to adjust the process</a:t>
            </a:r>
          </a:p>
          <a:p>
            <a:r>
              <a:rPr lang="en-US" sz="2800" dirty="0" smtClean="0"/>
              <a:t>Pros: simple, low cost, reliable</a:t>
            </a:r>
          </a:p>
          <a:p>
            <a:r>
              <a:rPr lang="en-US" sz="2800" dirty="0" smtClean="0"/>
              <a:t>Cons: low accuracy, sensitive to noise and disturbance, not robust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648200"/>
            <a:ext cx="832105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Closed-Loop (Feedback)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closed-loop control system uses feedback to adjust the process for better system performance</a:t>
            </a:r>
          </a:p>
          <a:p>
            <a:r>
              <a:rPr lang="en-US" sz="2800" dirty="0" smtClean="0"/>
              <a:t>Pros: high accuracy, robust performance, disturbance rejection, better dynamic response</a:t>
            </a:r>
          </a:p>
          <a:p>
            <a:r>
              <a:rPr lang="en-US" sz="2800" dirty="0" smtClean="0"/>
              <a:t>Cons: higher cost, potential instability problem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19600"/>
            <a:ext cx="7215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Feedback Control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Temperature control in an oven</a:t>
            </a:r>
          </a:p>
          <a:p>
            <a:pPr lvl="1"/>
            <a:r>
              <a:rPr lang="en-US" sz="2000" dirty="0" smtClean="0"/>
              <a:t>Preheat the oven to 350°F </a:t>
            </a:r>
          </a:p>
          <a:p>
            <a:pPr lvl="1"/>
            <a:r>
              <a:rPr lang="en-US" sz="2000" dirty="0" smtClean="0"/>
              <a:t>Temperature sensor monitors the temperature in the oven </a:t>
            </a:r>
          </a:p>
          <a:p>
            <a:pPr lvl="1"/>
            <a:r>
              <a:rPr lang="en-US" sz="2000" dirty="0" smtClean="0"/>
              <a:t>Turn the heater on if the temperature is below the set temperature </a:t>
            </a:r>
          </a:p>
          <a:p>
            <a:pPr lvl="1"/>
            <a:r>
              <a:rPr lang="en-US" sz="2000" dirty="0" smtClean="0"/>
              <a:t>Turn it off otherwise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764596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Feedback Control -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Mobile robot</a:t>
            </a:r>
          </a:p>
          <a:p>
            <a:pPr lvl="1"/>
            <a:r>
              <a:rPr lang="en-US" sz="2000" dirty="0" smtClean="0"/>
              <a:t>Start the motors to drive the robot </a:t>
            </a:r>
          </a:p>
          <a:p>
            <a:pPr lvl="1"/>
            <a:r>
              <a:rPr lang="en-US" sz="2000" dirty="0" smtClean="0"/>
              <a:t>Sensors monitor the direction </a:t>
            </a:r>
          </a:p>
          <a:p>
            <a:pPr lvl="1"/>
            <a:r>
              <a:rPr lang="en-US" sz="2000" dirty="0" smtClean="0"/>
              <a:t>Adjust the speed and direction of the left and right motors to adjust driving direction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5372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049751" y="5105400"/>
            <a:ext cx="1371600" cy="685800"/>
          </a:xfrm>
          <a:prstGeom prst="rect">
            <a:avLst/>
          </a:prstGeom>
          <a:solidFill>
            <a:srgbClr val="DEFF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Sensors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3962400"/>
            <a:ext cx="1447800" cy="685800"/>
          </a:xfrm>
          <a:prstGeom prst="rect">
            <a:avLst/>
          </a:prstGeom>
          <a:solidFill>
            <a:srgbClr val="DEFF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Robot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What Does the MCB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Read signals from external sensors </a:t>
            </a:r>
          </a:p>
          <a:p>
            <a:r>
              <a:rPr lang="en-US" sz="2600" dirty="0" smtClean="0"/>
              <a:t>Send signals to control the DC motors </a:t>
            </a:r>
          </a:p>
          <a:p>
            <a:r>
              <a:rPr lang="en-US" sz="2600" dirty="0" smtClean="0"/>
              <a:t>Execute the control program stored in the on-board memory </a:t>
            </a:r>
          </a:p>
          <a:p>
            <a:r>
              <a:rPr lang="en-US" sz="2600" dirty="0" smtClean="0"/>
              <a:t>Display messages during program execution </a:t>
            </a:r>
          </a:p>
          <a:p>
            <a:r>
              <a:rPr lang="en-US" sz="2600" dirty="0" smtClean="0"/>
              <a:t>Interface to the computer via USB for program download </a:t>
            </a:r>
          </a:p>
          <a:p>
            <a:r>
              <a:rPr lang="en-US" sz="2600" b="1" dirty="0" smtClean="0"/>
              <a:t>MCB is the brain of a robot!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410200"/>
            <a:ext cx="7684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 smtClean="0"/>
              <a:t>Microcontroller Board (MCB) - Arduino Uno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Motor, Gearbox, and Tire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04752"/>
            <a:ext cx="7110413" cy="533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Project Overview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Major Components Provided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en-US" b="1" dirty="0" smtClean="0"/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Project Grading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Gearbox and its Function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38100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00200"/>
            <a:ext cx="30384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10400" y="4876800"/>
            <a:ext cx="190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 to motor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48768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Connect to tire 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762500" y="4305300"/>
            <a:ext cx="6096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</p:cNvCxnSpPr>
          <p:nvPr/>
        </p:nvCxnSpPr>
        <p:spPr>
          <a:xfrm rot="16200000" flipV="1">
            <a:off x="7371551" y="4287049"/>
            <a:ext cx="609600" cy="569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螃蟹王国超声波传感器 测距传感器电子模块 HC-SR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27442">
            <a:off x="4838196" y="3314196"/>
            <a:ext cx="2800350" cy="2800350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427742"/>
            <a:ext cx="310795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53000" y="5771142"/>
            <a:ext cx="27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Ultrasonic Distance Sensor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3408942"/>
            <a:ext cx="2476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Infrared Distance Sensor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Distance Sensors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Measure time</a:t>
            </a:r>
          </a:p>
          <a:p>
            <a:r>
              <a:rPr lang="en-US" sz="2600" dirty="0" smtClean="0"/>
              <a:t>Measure phase</a:t>
            </a:r>
          </a:p>
          <a:p>
            <a:r>
              <a:rPr lang="en-US" sz="2600" dirty="0" smtClean="0"/>
              <a:t>Triangulation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Distance Sensors (Phase)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591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7097498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343400"/>
            <a:ext cx="1495425" cy="84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Distance Sensors (Triangulation)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92738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 Program Structure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30" y="1219200"/>
            <a:ext cx="775107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 Grammar: “if” Clause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285428" cy="532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 Grammar: “while” Clause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285142" cy="422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 Grammar: “for” Clause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64446" cy="428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Sample Arduino Code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59436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Sample Arduino Code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399"/>
            <a:ext cx="3886200" cy="473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Place &amp;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Lab: JI General Engr. Lab 1 (4F)</a:t>
            </a:r>
          </a:p>
          <a:p>
            <a:r>
              <a:rPr lang="en-US" dirty="0" smtClean="0"/>
              <a:t>Time:</a:t>
            </a:r>
          </a:p>
          <a:p>
            <a:pPr lvl="1"/>
            <a:r>
              <a:rPr lang="en-US" dirty="0" smtClean="0"/>
              <a:t>Session 1: Wednesday, 16:00-17:40</a:t>
            </a:r>
          </a:p>
          <a:p>
            <a:pPr lvl="1"/>
            <a:r>
              <a:rPr lang="en-US" dirty="0" smtClean="0"/>
              <a:t>Session 2: Tuesday, 12:10-13:50</a:t>
            </a:r>
          </a:p>
          <a:p>
            <a:r>
              <a:rPr lang="en-US" dirty="0" smtClean="0"/>
              <a:t>Final Test: June 13, Tuesday</a:t>
            </a:r>
          </a:p>
          <a:p>
            <a:r>
              <a:rPr lang="en-US" dirty="0" smtClean="0"/>
              <a:t>Game Day: June 14, Wednesday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Sample Arduino Code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381325" cy="549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Sample Arduino Code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692" y="990600"/>
            <a:ext cx="710978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100 points, 20% towards the final grade</a:t>
            </a:r>
          </a:p>
          <a:p>
            <a:pPr lvl="1"/>
            <a:r>
              <a:rPr lang="en-US" dirty="0" smtClean="0"/>
              <a:t>50 points for basic functions</a:t>
            </a:r>
          </a:p>
          <a:p>
            <a:pPr lvl="2"/>
            <a:r>
              <a:rPr lang="en-US" dirty="0" smtClean="0"/>
              <a:t>Moving forward and backward (10 points)</a:t>
            </a:r>
          </a:p>
          <a:p>
            <a:pPr lvl="2"/>
            <a:r>
              <a:rPr lang="en-US" dirty="0" smtClean="0"/>
              <a:t>Turning left and right (10 points)</a:t>
            </a:r>
          </a:p>
          <a:p>
            <a:pPr lvl="2"/>
            <a:r>
              <a:rPr lang="en-US" dirty="0" smtClean="0"/>
              <a:t>Adjusting motion speed (10 points)</a:t>
            </a:r>
          </a:p>
          <a:p>
            <a:pPr lvl="2"/>
            <a:r>
              <a:rPr lang="en-US" dirty="0" smtClean="0"/>
              <a:t>Detecting and avoiding walls and obstacles (10 points) </a:t>
            </a:r>
          </a:p>
          <a:p>
            <a:pPr lvl="2"/>
            <a:r>
              <a:rPr lang="en-US" dirty="0" smtClean="0"/>
              <a:t>Recognizing signs on the wall (10 points)</a:t>
            </a:r>
          </a:p>
          <a:p>
            <a:pPr lvl="1"/>
            <a:r>
              <a:rPr lang="en-US" dirty="0" smtClean="0"/>
              <a:t>50 points for going through the maze, otherwise grading based on its travel distance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Lab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2: Lecture and practice on Arduino</a:t>
            </a:r>
          </a:p>
          <a:p>
            <a:r>
              <a:rPr lang="en-US" dirty="0" smtClean="0"/>
              <a:t>Week 3: Sensors and motors, prototype (only Wednesday, all teams)</a:t>
            </a:r>
          </a:p>
          <a:p>
            <a:r>
              <a:rPr lang="en-US" dirty="0" smtClean="0"/>
              <a:t>Week 4: Mechanical &amp; electrical prototype </a:t>
            </a:r>
          </a:p>
          <a:p>
            <a:r>
              <a:rPr lang="en-US" dirty="0" smtClean="0"/>
              <a:t>Week 5: Final test and Game day (All teams)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Maze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Maze</a:t>
            </a:r>
          </a:p>
          <a:p>
            <a:pPr lvl="1"/>
            <a:r>
              <a:rPr lang="en-US" dirty="0" smtClean="0"/>
              <a:t>Straight and curved path</a:t>
            </a:r>
          </a:p>
          <a:p>
            <a:pPr lvl="1"/>
            <a:r>
              <a:rPr lang="en-US" dirty="0" smtClean="0"/>
              <a:t>Signs showing the directions</a:t>
            </a:r>
          </a:p>
          <a:p>
            <a:pPr lvl="1"/>
            <a:r>
              <a:rPr lang="en-US" dirty="0" smtClean="0"/>
              <a:t>Only 90-degree turns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114800" y="1676400"/>
            <a:ext cx="4573588" cy="3886200"/>
            <a:chOff x="2590800" y="1295400"/>
            <a:chExt cx="5792788" cy="4724400"/>
          </a:xfrm>
        </p:grpSpPr>
        <p:sp>
          <p:nvSpPr>
            <p:cNvPr id="4" name="Rectangle 3"/>
            <p:cNvSpPr/>
            <p:nvPr/>
          </p:nvSpPr>
          <p:spPr>
            <a:xfrm>
              <a:off x="4343400" y="4114800"/>
              <a:ext cx="609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5181600" y="1676400"/>
              <a:ext cx="609600" cy="548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0" y="2819400"/>
              <a:ext cx="609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2057400"/>
              <a:ext cx="609600" cy="266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3390900" y="1409700"/>
              <a:ext cx="609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6400800" y="1600200"/>
              <a:ext cx="609600" cy="30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1295400"/>
              <a:ext cx="6096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4343400" y="3962400"/>
              <a:ext cx="5334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2324100" y="4381500"/>
              <a:ext cx="53498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743200" y="1905000"/>
              <a:ext cx="5334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105400" y="2286000"/>
              <a:ext cx="45878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4191000" y="3124200"/>
              <a:ext cx="45878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8153400" y="4419600"/>
              <a:ext cx="45878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>
              <a:off x="7620000" y="2667000"/>
              <a:ext cx="5334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Maze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450247"/>
            <a:ext cx="3276599" cy="566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1450247"/>
            <a:ext cx="32765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2016304"/>
            <a:ext cx="32765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4226" y="3225907"/>
            <a:ext cx="1598971" cy="584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1710669" y="2777469"/>
            <a:ext cx="1481084" cy="5839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409451" y="3468772"/>
            <a:ext cx="486742" cy="101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002656" y="3069454"/>
            <a:ext cx="1481085" cy="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44226" y="3809996"/>
            <a:ext cx="1598973" cy="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44226" y="3225910"/>
            <a:ext cx="1015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710728" y="2777409"/>
            <a:ext cx="896997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77827" y="3225909"/>
            <a:ext cx="1598971" cy="584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2829270" y="2777469"/>
            <a:ext cx="1481084" cy="5839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3138229" y="3468775"/>
            <a:ext cx="486742" cy="101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537285" y="3069453"/>
            <a:ext cx="1481085" cy="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277827" y="3809997"/>
            <a:ext cx="1598973" cy="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61800" y="3225911"/>
            <a:ext cx="1015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3413302" y="2777410"/>
            <a:ext cx="896997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Block Arc 25"/>
          <p:cNvSpPr/>
          <p:nvPr/>
        </p:nvSpPr>
        <p:spPr>
          <a:xfrm rot="5400000">
            <a:off x="5524501" y="1409699"/>
            <a:ext cx="2285998" cy="2514600"/>
          </a:xfrm>
          <a:prstGeom prst="blockArc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55238" y="1523998"/>
            <a:ext cx="685799" cy="566057"/>
            <a:chOff x="3538868" y="1981200"/>
            <a:chExt cx="3276599" cy="566057"/>
          </a:xfrm>
        </p:grpSpPr>
        <p:sp>
          <p:nvSpPr>
            <p:cNvPr id="35" name="Rectangle 34"/>
            <p:cNvSpPr/>
            <p:nvPr/>
          </p:nvSpPr>
          <p:spPr>
            <a:xfrm>
              <a:off x="3538868" y="1981200"/>
              <a:ext cx="3276599" cy="566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538868" y="1981200"/>
              <a:ext cx="32765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38868" y="2547257"/>
              <a:ext cx="32765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44604" y="3244699"/>
            <a:ext cx="685799" cy="564542"/>
            <a:chOff x="3581400" y="3733800"/>
            <a:chExt cx="3276599" cy="566057"/>
          </a:xfrm>
        </p:grpSpPr>
        <p:sp>
          <p:nvSpPr>
            <p:cNvPr id="38" name="Rectangle 37"/>
            <p:cNvSpPr/>
            <p:nvPr/>
          </p:nvSpPr>
          <p:spPr>
            <a:xfrm>
              <a:off x="3581400" y="3733800"/>
              <a:ext cx="3276599" cy="566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581400" y="3733800"/>
              <a:ext cx="32765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581400" y="4299857"/>
              <a:ext cx="32765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28600" y="3657600"/>
            <a:ext cx="2514600" cy="2286000"/>
            <a:chOff x="228600" y="4038600"/>
            <a:chExt cx="2514600" cy="2286000"/>
          </a:xfrm>
        </p:grpSpPr>
        <p:sp>
          <p:nvSpPr>
            <p:cNvPr id="43" name="Block Arc 42"/>
            <p:cNvSpPr/>
            <p:nvPr/>
          </p:nvSpPr>
          <p:spPr>
            <a:xfrm rot="5400000">
              <a:off x="342900" y="3924300"/>
              <a:ext cx="2286000" cy="2514600"/>
            </a:xfrm>
            <a:prstGeom prst="blockArc">
              <a:avLst>
                <a:gd name="adj1" fmla="val 16173350"/>
                <a:gd name="adj2" fmla="val 0"/>
                <a:gd name="adj3" fmla="val 25000"/>
              </a:avLst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 rot="5400000">
              <a:off x="2117272" y="4631872"/>
              <a:ext cx="685799" cy="566057"/>
              <a:chOff x="3581400" y="3733800"/>
              <a:chExt cx="3276599" cy="56605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581400" y="3733800"/>
                <a:ext cx="3276599" cy="56605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3581400" y="3733800"/>
                <a:ext cx="32765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81400" y="4299857"/>
                <a:ext cx="32765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859466" y="5758543"/>
              <a:ext cx="685799" cy="566057"/>
              <a:chOff x="3581400" y="3733800"/>
              <a:chExt cx="3276599" cy="56605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581400" y="3733800"/>
                <a:ext cx="3276599" cy="56605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581400" y="3733800"/>
                <a:ext cx="32765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581400" y="4299857"/>
                <a:ext cx="32765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514600" y="993047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Straight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400" y="2557513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Left-turn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2400" y="2557513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Right-turn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7637" y="99059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U-turn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400" y="594360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Round left-turn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Block Arc 56"/>
          <p:cNvSpPr/>
          <p:nvPr/>
        </p:nvSpPr>
        <p:spPr>
          <a:xfrm rot="5400000">
            <a:off x="3467100" y="3848100"/>
            <a:ext cx="1905000" cy="2286000"/>
          </a:xfrm>
          <a:prstGeom prst="blockArc">
            <a:avLst>
              <a:gd name="adj1" fmla="val 21548820"/>
              <a:gd name="adj2" fmla="val 5352252"/>
              <a:gd name="adj3" fmla="val 29773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3140528" y="4347619"/>
            <a:ext cx="838199" cy="566057"/>
            <a:chOff x="3581400" y="3733800"/>
            <a:chExt cx="3276599" cy="566057"/>
          </a:xfrm>
        </p:grpSpPr>
        <p:sp>
          <p:nvSpPr>
            <p:cNvPr id="59" name="Rectangle 58"/>
            <p:cNvSpPr/>
            <p:nvPr/>
          </p:nvSpPr>
          <p:spPr>
            <a:xfrm>
              <a:off x="3581400" y="3733800"/>
              <a:ext cx="3276599" cy="566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581400" y="3733800"/>
              <a:ext cx="32765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581400" y="4299857"/>
              <a:ext cx="32765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343400" y="5377543"/>
            <a:ext cx="685799" cy="566057"/>
            <a:chOff x="3581400" y="3733800"/>
            <a:chExt cx="3276599" cy="566057"/>
          </a:xfrm>
        </p:grpSpPr>
        <p:sp>
          <p:nvSpPr>
            <p:cNvPr id="63" name="Rectangle 62"/>
            <p:cNvSpPr/>
            <p:nvPr/>
          </p:nvSpPr>
          <p:spPr>
            <a:xfrm>
              <a:off x="3581400" y="3733800"/>
              <a:ext cx="3276599" cy="566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581400" y="3733800"/>
              <a:ext cx="32765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581400" y="4299857"/>
              <a:ext cx="327659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124200" y="594360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Round right-turn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15000" y="4648200"/>
            <a:ext cx="2286000" cy="584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5400000">
            <a:off x="6114917" y="5386203"/>
            <a:ext cx="1481084" cy="61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5715000" y="4648200"/>
            <a:ext cx="2286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15000" y="5226978"/>
            <a:ext cx="838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162800" y="5232970"/>
            <a:ext cx="838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971426" y="5819026"/>
            <a:ext cx="1143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591300" y="5819026"/>
            <a:ext cx="1143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172200" y="4191000"/>
            <a:ext cx="1297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T-junction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0" y="64578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Road width: about 30 cm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6487275" y="4768189"/>
            <a:ext cx="608586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Arrow Size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895600" y="2438400"/>
            <a:ext cx="3352800" cy="1752600"/>
          </a:xfrm>
          <a:prstGeom prst="rightArrow">
            <a:avLst>
              <a:gd name="adj1" fmla="val 50000"/>
              <a:gd name="adj2" fmla="val 10200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400300" y="22479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524500" y="2476500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81600" y="2133600"/>
            <a:ext cx="1066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895600" y="2133600"/>
            <a:ext cx="1295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18288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10 cm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2133600" y="24384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2133600" y="41910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2134394" y="27424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132806" y="3886200"/>
            <a:ext cx="610394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3600" y="3124200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5 cm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What Does the Robot look like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87843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Components Provided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033463"/>
            <a:ext cx="8543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589</Words>
  <Application>Microsoft Office PowerPoint</Application>
  <PresentationFormat>On-screen Show (4:3)</PresentationFormat>
  <Paragraphs>116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VG100 Summer 2017 Introduction to Engineering  T2: Project 1 – Maze Robot </vt:lpstr>
      <vt:lpstr>  Outline</vt:lpstr>
      <vt:lpstr>  Place &amp; Time</vt:lpstr>
      <vt:lpstr>  Lab Schedule</vt:lpstr>
      <vt:lpstr>  Maze Robot</vt:lpstr>
      <vt:lpstr>  Maze Parameters</vt:lpstr>
      <vt:lpstr>  Arrow Size</vt:lpstr>
      <vt:lpstr>  What Does the Robot look like</vt:lpstr>
      <vt:lpstr>  Components Provided</vt:lpstr>
      <vt:lpstr>  Components NOT Provided</vt:lpstr>
      <vt:lpstr>  System Configuration</vt:lpstr>
      <vt:lpstr>  Arduino Uno</vt:lpstr>
      <vt:lpstr>  Motor Driver</vt:lpstr>
      <vt:lpstr>  Open-Loop Control</vt:lpstr>
      <vt:lpstr>  Closed-Loop (Feedback) Control</vt:lpstr>
      <vt:lpstr>  Feedback Control - Example</vt:lpstr>
      <vt:lpstr>  Feedback Control - Example </vt:lpstr>
      <vt:lpstr>  What Does the MCB Do?</vt:lpstr>
      <vt:lpstr>  Motor, Gearbox, and Tire</vt:lpstr>
      <vt:lpstr>  Gearbox and its Function</vt:lpstr>
      <vt:lpstr>  Distance Sensors</vt:lpstr>
      <vt:lpstr>  Distance Sensors (Phase)</vt:lpstr>
      <vt:lpstr>  Distance Sensors (Triangulation)</vt:lpstr>
      <vt:lpstr>  C Program Structure</vt:lpstr>
      <vt:lpstr>  C Grammar: “if” Clause</vt:lpstr>
      <vt:lpstr>  C Grammar: “while” Clause</vt:lpstr>
      <vt:lpstr>  C Grammar: “for” Clause</vt:lpstr>
      <vt:lpstr>  Sample Arduino Code</vt:lpstr>
      <vt:lpstr> Sample Arduino Code</vt:lpstr>
      <vt:lpstr>  Sample Arduino Code</vt:lpstr>
      <vt:lpstr>  Sample Arduino Code</vt:lpstr>
      <vt:lpstr>  Grading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VG100 Summer 2017 Introduction to Engineering  T1: Course Introduction </dc:title>
  <dc:creator/>
  <cp:lastModifiedBy>yuzheng</cp:lastModifiedBy>
  <cp:revision>206</cp:revision>
  <dcterms:created xsi:type="dcterms:W3CDTF">2006-08-16T00:00:00Z</dcterms:created>
  <dcterms:modified xsi:type="dcterms:W3CDTF">2017-05-28T06:39:05Z</dcterms:modified>
</cp:coreProperties>
</file>