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59" r:id="rId12"/>
    <p:sldId id="268" r:id="rId13"/>
    <p:sldId id="260" r:id="rId14"/>
    <p:sldId id="270" r:id="rId15"/>
    <p:sldId id="271" r:id="rId16"/>
    <p:sldId id="269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3" r:id="rId31"/>
    <p:sldId id="284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D1"/>
    <a:srgbClr val="C9FFB3"/>
    <a:srgbClr val="ACFF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 autoAdjust="0"/>
    <p:restoredTop sz="94699" autoAdjust="0"/>
  </p:normalViewPr>
  <p:slideViewPr>
    <p:cSldViewPr>
      <p:cViewPr varScale="1">
        <p:scale>
          <a:sx n="72" d="100"/>
          <a:sy n="72" d="100"/>
        </p:scale>
        <p:origin x="-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550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5ED3-1B72-452A-898E-9D9A18B5A3C5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A2D6-B0E5-42AE-98F6-EA88DF1CA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867400"/>
            <a:ext cx="1143000" cy="85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743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VG100 Summer 2017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 to Engineering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T4: Actuators &amp; Sensors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 Zheng, Ph.D.</a:t>
            </a:r>
            <a:b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Assistant Professor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Michigan-Dearborn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6096000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Acknowledge:  Lectures include slides prepared by Profs. Jason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Daida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Peisen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Huang, Shane Johnson, Thomas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Hamade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Mian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Li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75356"/>
            <a:ext cx="9144000" cy="186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Hydraulic Servomotor Control</a:t>
            </a:r>
            <a:endParaRPr lang="en-US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33400" y="1295400"/>
          <a:ext cx="6538500" cy="3377857"/>
        </p:xfrm>
        <a:graphic>
          <a:graphicData uri="http://schemas.openxmlformats.org/presentationml/2006/ole">
            <p:oleObj spid="_x0000_s4098" name="VISIO" r:id="rId3" imgW="4570560" imgH="2362680" progId="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28600" y="4267200"/>
          <a:ext cx="8637991" cy="2162299"/>
        </p:xfrm>
        <a:graphic>
          <a:graphicData uri="http://schemas.openxmlformats.org/presentationml/2006/ole">
            <p:oleObj spid="_x0000_s4099" name="VISIO" r:id="rId4" imgW="5061911" imgH="1267380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DC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DC motor is an electric motor that runs on a direct current.</a:t>
            </a:r>
          </a:p>
          <a:p>
            <a:r>
              <a:rPr lang="en-US" dirty="0" smtClean="0"/>
              <a:t>DC motors can operate from batteries and provide precise position and velocity control when used with position or velocity sensors.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733800"/>
            <a:ext cx="2686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14800" y="60960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DC motor with integrated encoder or angular position sensor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733800"/>
            <a:ext cx="2997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981200" y="6096000"/>
            <a:ext cx="108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DC motor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Components of a DC Motor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6477000" cy="55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Operating Principle of a DC Motor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5562600" cy="541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2819400"/>
            <a:ext cx="1066800" cy="1588"/>
          </a:xfrm>
          <a:prstGeom prst="straightConnector1">
            <a:avLst/>
          </a:prstGeom>
          <a:ln w="635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048000" y="2819400"/>
            <a:ext cx="1066800" cy="1588"/>
          </a:xfrm>
          <a:prstGeom prst="straightConnector1">
            <a:avLst/>
          </a:prstGeom>
          <a:ln w="63500"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361406" y="2362994"/>
            <a:ext cx="91598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696494" y="3239294"/>
            <a:ext cx="836612" cy="1588"/>
          </a:xfrm>
          <a:prstGeom prst="straightConnector1">
            <a:avLst/>
          </a:pr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71800" y="190500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202066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92364" y="1981200"/>
            <a:ext cx="48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</a:t>
            </a:r>
            <a:endParaRPr lang="en-US" sz="3600" b="1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362200"/>
            <a:ext cx="2130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Lorentz Force Law: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2895600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F</a:t>
            </a:r>
            <a:r>
              <a:rPr lang="en-US" sz="3600" dirty="0" smtClean="0"/>
              <a:t> = </a:t>
            </a:r>
            <a:r>
              <a:rPr lang="en-US" sz="3600" i="1" dirty="0" smtClean="0"/>
              <a:t>I</a:t>
            </a:r>
            <a:r>
              <a:rPr lang="en-US" sz="3600" dirty="0" smtClean="0"/>
              <a:t> X </a:t>
            </a:r>
            <a:r>
              <a:rPr lang="en-US" sz="3600" i="1" dirty="0" smtClean="0"/>
              <a:t>B</a:t>
            </a:r>
            <a:r>
              <a:rPr lang="en-US" sz="3600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35280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28194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B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9911" y="279382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B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657600"/>
            <a:ext cx="2266950" cy="1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Brushed 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from </a:t>
            </a:r>
            <a:r>
              <a:rPr lang="en-US" dirty="0" err="1" smtClean="0"/>
              <a:t>Youtube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Brushless 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from </a:t>
            </a:r>
            <a:r>
              <a:rPr lang="en-US" dirty="0" err="1" smtClean="0"/>
              <a:t>Youtube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Brushed vs. Brushless DC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brush-type DC motors and Brushless DC motors are widely used.</a:t>
            </a:r>
          </a:p>
          <a:p>
            <a:r>
              <a:rPr lang="en-US" dirty="0" smtClean="0"/>
              <a:t>Brush-type of DC motors are cheaper, but have the wear and debris problem due to the use of brushes.</a:t>
            </a:r>
          </a:p>
          <a:p>
            <a:r>
              <a:rPr lang="en-US" dirty="0" smtClean="0"/>
              <a:t>Brushless DC motors have a longer lifespan and are more efficient, but they are more expensive.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from </a:t>
            </a:r>
            <a:r>
              <a:rPr lang="en-US" dirty="0" err="1" smtClean="0"/>
              <a:t>Youtube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Servo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Motor + Encoder</a:t>
            </a:r>
            <a:endParaRPr lang="en-US" dirty="0"/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52400" y="1905000"/>
          <a:ext cx="8686800" cy="4759642"/>
        </p:xfrm>
        <a:graphic>
          <a:graphicData uri="http://schemas.openxmlformats.org/presentationml/2006/ole">
            <p:oleObj spid="_x0000_s7170" name="VISIO" r:id="rId3" imgW="5061911" imgH="2773629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Stepper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stepper motor divides a full rotation into a large number of steps and controls the motor position precisely without any feedback mechanism.</a:t>
            </a:r>
          </a:p>
          <a:p>
            <a:r>
              <a:rPr lang="en-US" dirty="0" smtClean="0"/>
              <a:t>Major advantages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Simplicity of design</a:t>
            </a:r>
          </a:p>
          <a:p>
            <a:pPr lvl="1"/>
            <a:r>
              <a:rPr lang="en-US" dirty="0" smtClean="0"/>
              <a:t>Ruggedness</a:t>
            </a:r>
          </a:p>
          <a:p>
            <a:pPr lvl="1"/>
            <a:r>
              <a:rPr lang="en-US" dirty="0" smtClean="0"/>
              <a:t>Position sensors not required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Mechanical noise</a:t>
            </a:r>
          </a:p>
          <a:p>
            <a:pPr lvl="1"/>
            <a:r>
              <a:rPr lang="en-US" dirty="0" smtClean="0"/>
              <a:t>Step losses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Actuators</a:t>
            </a:r>
          </a:p>
          <a:p>
            <a:pPr lvl="1"/>
            <a:r>
              <a:rPr lang="en-US" b="1" dirty="0" smtClean="0"/>
              <a:t>Hydraulic and Pneumatic Actuators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Electrical </a:t>
            </a:r>
            <a:r>
              <a:rPr lang="en-US" b="1" dirty="0" smtClean="0"/>
              <a:t>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otors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Sensors</a:t>
            </a:r>
          </a:p>
          <a:p>
            <a:pPr lvl="1"/>
            <a:r>
              <a:rPr lang="en-US" b="1" dirty="0" smtClean="0"/>
              <a:t>Position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Velocity</a:t>
            </a:r>
          </a:p>
          <a:p>
            <a:pPr lvl="1"/>
            <a:r>
              <a:rPr lang="en-US" b="1" dirty="0" smtClean="0"/>
              <a:t>Acceleration</a:t>
            </a:r>
          </a:p>
          <a:p>
            <a:pPr lvl="1"/>
            <a:r>
              <a:rPr lang="en-US" b="1" dirty="0" smtClean="0"/>
              <a:t>More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Operating Principle of a Stepper Motor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23006" cy="425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38600" y="556260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S. </a:t>
            </a:r>
            <a:r>
              <a:rPr lang="en-US" sz="1400" dirty="0" err="1" smtClean="0"/>
              <a:t>Cetinkunt</a:t>
            </a:r>
            <a:r>
              <a:rPr lang="en-US" sz="1400" dirty="0" smtClean="0"/>
              <a:t>, “Mechatronics,” John Wiley &amp; Sons, 2007.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change of the measured variable is converted to an equivalent property change in the sensor</a:t>
            </a:r>
          </a:p>
          <a:p>
            <a:r>
              <a:rPr lang="en-US" dirty="0" smtClean="0"/>
              <a:t>The change in the property of the sensor is translated into an electrical signal</a:t>
            </a:r>
          </a:p>
          <a:p>
            <a:r>
              <a:rPr lang="en-US" dirty="0" smtClean="0"/>
              <a:t>This electrical signal is then amplified, conditioned, and transmitted to a processing device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114800"/>
            <a:ext cx="628235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Classification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err="1" smtClean="0"/>
              <a:t>Proprioceptive</a:t>
            </a:r>
            <a:r>
              <a:rPr lang="en-US" dirty="0" smtClean="0"/>
              <a:t> sensors</a:t>
            </a:r>
          </a:p>
          <a:p>
            <a:pPr lvl="2"/>
            <a:r>
              <a:rPr lang="en-US" dirty="0" smtClean="0"/>
              <a:t>measure values internally to the system, e.g., motor speed, wheel load, heading of the robot, battery status</a:t>
            </a:r>
          </a:p>
          <a:p>
            <a:pPr lvl="1"/>
            <a:r>
              <a:rPr lang="en-US" dirty="0" err="1" smtClean="0"/>
              <a:t>Exteroceptive</a:t>
            </a:r>
            <a:r>
              <a:rPr lang="en-US" dirty="0" smtClean="0"/>
              <a:t> sensors</a:t>
            </a:r>
          </a:p>
          <a:p>
            <a:pPr lvl="2"/>
            <a:r>
              <a:rPr lang="en-US" dirty="0" smtClean="0"/>
              <a:t>information from the robots environment, e.g., distances to objects, intensity of the ambient light, unique features.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Passive sensors</a:t>
            </a:r>
          </a:p>
          <a:p>
            <a:pPr lvl="2"/>
            <a:r>
              <a:rPr lang="en-US" dirty="0" smtClean="0"/>
              <a:t>Measure energy coming from the environment; very much influenced by the environment</a:t>
            </a:r>
          </a:p>
          <a:p>
            <a:pPr lvl="1"/>
            <a:r>
              <a:rPr lang="en-US" dirty="0" smtClean="0"/>
              <a:t>Active sensors</a:t>
            </a:r>
          </a:p>
          <a:p>
            <a:pPr lvl="2"/>
            <a:r>
              <a:rPr lang="en-US" dirty="0" smtClean="0"/>
              <a:t>emit their proper energy and measure the reaction</a:t>
            </a:r>
          </a:p>
          <a:p>
            <a:pPr lvl="2"/>
            <a:r>
              <a:rPr lang="en-US" dirty="0" smtClean="0"/>
              <a:t>better performance, but some influence on environment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General Classification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791200"/>
            <a:ext cx="562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active; P, passive; PC, </a:t>
            </a:r>
            <a:r>
              <a:rPr lang="en-US" dirty="0" err="1" smtClean="0"/>
              <a:t>proprioceptive</a:t>
            </a:r>
            <a:r>
              <a:rPr lang="en-US" dirty="0" smtClean="0"/>
              <a:t>; EC, </a:t>
            </a:r>
            <a:r>
              <a:rPr lang="en-US" dirty="0" err="1" smtClean="0"/>
              <a:t>exteroceptive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534400" cy="488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General Classification (2)</a:t>
            </a:r>
            <a:endParaRPr lang="en-US" dirty="0"/>
          </a:p>
        </p:txBody>
      </p:sp>
      <p:pic>
        <p:nvPicPr>
          <p:cNvPr id="102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7772400" cy="505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6019800"/>
            <a:ext cx="562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active; P, passive; PC, </a:t>
            </a:r>
            <a:r>
              <a:rPr lang="en-US" dirty="0" err="1" smtClean="0"/>
              <a:t>proprioceptive</a:t>
            </a:r>
            <a:r>
              <a:rPr lang="en-US" dirty="0" smtClean="0"/>
              <a:t>; EC, </a:t>
            </a:r>
            <a:r>
              <a:rPr lang="en-US" dirty="0" err="1" smtClean="0"/>
              <a:t>exteroceptive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Sensor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 –Difference between the actual and measured values</a:t>
            </a:r>
          </a:p>
          <a:p>
            <a:r>
              <a:rPr lang="en-US" dirty="0" smtClean="0"/>
              <a:t>Resolution –Smallest change in the measured variable that can be detected by the sensor</a:t>
            </a:r>
          </a:p>
          <a:p>
            <a:r>
              <a:rPr lang="en-US" dirty="0" smtClean="0"/>
              <a:t>Repeatability (precision) –Average error in between consecutive measurements of the same value</a:t>
            </a:r>
          </a:p>
          <a:p>
            <a:r>
              <a:rPr lang="en-US" dirty="0" smtClean="0"/>
              <a:t>Bandwidth –Maximum frequency of the physical signal that can be measured by the sensor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Accuracy vs. Precision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93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7244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Accurate and</a:t>
            </a:r>
          </a:p>
          <a:p>
            <a:r>
              <a:rPr lang="en-US" smtClean="0"/>
              <a:t>Repeatable (precise)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47244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Repeatable (precise), </a:t>
            </a:r>
          </a:p>
          <a:p>
            <a:r>
              <a:rPr lang="en-US" dirty="0" smtClean="0"/>
              <a:t>But not accurate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7244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 accurate, not</a:t>
            </a:r>
          </a:p>
          <a:p>
            <a:r>
              <a:rPr lang="en-US" dirty="0" smtClean="0"/>
              <a:t>Repeatable (precise)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Encoders are optical devices that convert motion into a sequence of digital pulses. They are used to measure linear or angular positions and velocities.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1890713" cy="187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657600"/>
            <a:ext cx="1819275" cy="282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14800"/>
            <a:ext cx="2381250" cy="190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Classification of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Encoders are classified based on their configurations:</a:t>
            </a:r>
          </a:p>
          <a:p>
            <a:pPr lvl="1"/>
            <a:r>
              <a:rPr lang="en-US" dirty="0" smtClean="0"/>
              <a:t>Rotary encoders</a:t>
            </a:r>
          </a:p>
          <a:p>
            <a:pPr lvl="1"/>
            <a:r>
              <a:rPr lang="en-US" dirty="0" smtClean="0"/>
              <a:t>Linear encoders</a:t>
            </a:r>
          </a:p>
          <a:p>
            <a:r>
              <a:rPr lang="en-US" dirty="0" smtClean="0"/>
              <a:t>Encoders can also be classified based on the nature of the measurement they make: </a:t>
            </a:r>
          </a:p>
          <a:p>
            <a:pPr lvl="1"/>
            <a:r>
              <a:rPr lang="en-US" dirty="0" smtClean="0"/>
              <a:t>Absolute encoders</a:t>
            </a:r>
          </a:p>
          <a:p>
            <a:pPr lvl="1"/>
            <a:r>
              <a:rPr lang="en-US" dirty="0" smtClean="0"/>
              <a:t>Incremental encoders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Rotary vs. Linear 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rotary encoder uses a disk with printed light and dark patterns to measure angular positions and velocities.</a:t>
            </a:r>
          </a:p>
          <a:p>
            <a:r>
              <a:rPr lang="en-US" dirty="0" smtClean="0"/>
              <a:t>A linear encoder uses a linear scale with printed light and dark patterns to measure linear positions and velocities.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038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038600"/>
            <a:ext cx="4648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6324600"/>
            <a:ext cx="162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Rotary encoder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638800"/>
            <a:ext cx="158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encoder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actuators?</a:t>
            </a:r>
          </a:p>
          <a:p>
            <a:endParaRPr lang="en-US" dirty="0" smtClean="0"/>
          </a:p>
          <a:p>
            <a:r>
              <a:rPr lang="en-US" dirty="0" smtClean="0"/>
              <a:t>Why do we need sensors?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Absolute Encoder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80098"/>
            <a:ext cx="2362200" cy="235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378120"/>
            <a:ext cx="3276600" cy="228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3434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399" y="4343400"/>
            <a:ext cx="33684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33400" y="914400"/>
            <a:ext cx="162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Binary Coding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886200"/>
            <a:ext cx="144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Gray Coding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Absolute Encoder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21225"/>
            <a:ext cx="6477000" cy="53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Incremental Encoder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248400" cy="241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733800"/>
            <a:ext cx="805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also measure the direction of rotation: using two outputs 90-degree out of phase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444304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267200"/>
            <a:ext cx="3276600" cy="160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Incremental Encoder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41663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447800"/>
            <a:ext cx="37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have a reference: using a “Z” signal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Heading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Definition:</a:t>
            </a:r>
          </a:p>
          <a:p>
            <a:pPr>
              <a:buNone/>
            </a:pPr>
            <a:r>
              <a:rPr lang="en-US" dirty="0" smtClean="0"/>
              <a:t>	Heading sensors are sensors that determine the robot’s orientation and inclination with respect to a given reference</a:t>
            </a:r>
          </a:p>
          <a:p>
            <a:r>
              <a:rPr lang="en-US" dirty="0" smtClean="0"/>
              <a:t>Heading sensors can be </a:t>
            </a:r>
            <a:r>
              <a:rPr lang="en-US" dirty="0" err="1" smtClean="0"/>
              <a:t>proprioceptive</a:t>
            </a:r>
            <a:r>
              <a:rPr lang="en-US" dirty="0" smtClean="0"/>
              <a:t> (gyroscope, accelerometer) or </a:t>
            </a:r>
            <a:r>
              <a:rPr lang="en-US" dirty="0" err="1" smtClean="0"/>
              <a:t>exteroceptive</a:t>
            </a:r>
            <a:r>
              <a:rPr lang="en-US" dirty="0" smtClean="0"/>
              <a:t> (compass, inclinometer).</a:t>
            </a:r>
          </a:p>
          <a:p>
            <a:r>
              <a:rPr lang="en-US" dirty="0" smtClean="0"/>
              <a:t>Allows, together with an appropriate velocity information, to integrate the movement to a position estimate. This procedure is called </a:t>
            </a:r>
            <a:r>
              <a:rPr lang="en-US" b="1" dirty="0" smtClean="0"/>
              <a:t>deduced reckoning (ship navigation).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since before 2000 B.C.</a:t>
            </a:r>
          </a:p>
          <a:p>
            <a:pPr lvl="1"/>
            <a:r>
              <a:rPr lang="en-US" dirty="0" smtClean="0"/>
              <a:t>when Chinese suspended a piece of natural magnetite from a silk thread and used it to guide a chariot over land.</a:t>
            </a:r>
          </a:p>
          <a:p>
            <a:r>
              <a:rPr lang="en-US" dirty="0" smtClean="0"/>
              <a:t>Magnetic field on earth</a:t>
            </a:r>
          </a:p>
          <a:p>
            <a:pPr lvl="1"/>
            <a:r>
              <a:rPr lang="en-US" dirty="0" smtClean="0"/>
              <a:t>absolute measure for orientation (even birds use it for migrations (2001 discovery))</a:t>
            </a:r>
          </a:p>
          <a:p>
            <a:r>
              <a:rPr lang="en-US" dirty="0" smtClean="0"/>
              <a:t>Large variety of solutions to measure magnetic or true north</a:t>
            </a:r>
          </a:p>
          <a:p>
            <a:pPr lvl="1"/>
            <a:r>
              <a:rPr lang="en-US" dirty="0" smtClean="0"/>
              <a:t>mechanical magnetic compass</a:t>
            </a:r>
          </a:p>
          <a:p>
            <a:pPr lvl="1"/>
            <a:r>
              <a:rPr lang="en-US" dirty="0" smtClean="0"/>
              <a:t>direct measure of the magnetic field (Hall-effect, magneto-resistive sensors)</a:t>
            </a:r>
          </a:p>
          <a:p>
            <a:pPr lvl="1"/>
            <a:r>
              <a:rPr lang="en-US" dirty="0" smtClean="0"/>
              <a:t>Gyrocompass</a:t>
            </a:r>
          </a:p>
          <a:p>
            <a:r>
              <a:rPr lang="en-US" dirty="0" smtClean="0"/>
              <a:t>Major drawback of magnetic solutions</a:t>
            </a:r>
          </a:p>
          <a:p>
            <a:pPr lvl="1"/>
            <a:r>
              <a:rPr lang="en-US" dirty="0" smtClean="0"/>
              <a:t>weakness of the earth field (30 </a:t>
            </a:r>
            <a:r>
              <a:rPr lang="en-US" dirty="0" err="1" smtClean="0"/>
              <a:t>μTesla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easily disturbed by magnetic objects or other sources</a:t>
            </a:r>
          </a:p>
          <a:p>
            <a:pPr lvl="1"/>
            <a:r>
              <a:rPr lang="en-US" dirty="0" smtClean="0"/>
              <a:t>bandwidth limitations (0.5 Hz) and susceptible to vibrations</a:t>
            </a:r>
          </a:p>
          <a:p>
            <a:pPr lvl="1"/>
            <a:r>
              <a:rPr lang="en-US" dirty="0" smtClean="0"/>
              <a:t>not suitable for indoor environments for absolute orientation</a:t>
            </a:r>
          </a:p>
          <a:p>
            <a:pPr lvl="1"/>
            <a:r>
              <a:rPr lang="en-US" dirty="0" smtClean="0"/>
              <a:t>useful indoor (only locally)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Heading sensors that preserve their orientation in relation to a fixed reference frame</a:t>
            </a:r>
          </a:p>
          <a:p>
            <a:pPr lvl="1"/>
            <a:r>
              <a:rPr lang="en-US" dirty="0" smtClean="0"/>
              <a:t>They provide an absolute measure for the heading of a mobile system.</a:t>
            </a:r>
          </a:p>
          <a:p>
            <a:r>
              <a:rPr lang="en-US" dirty="0" smtClean="0"/>
              <a:t>Two categories, the mechanical and the optical gyroscopes</a:t>
            </a:r>
          </a:p>
          <a:p>
            <a:pPr lvl="1"/>
            <a:r>
              <a:rPr lang="en-US" dirty="0" smtClean="0"/>
              <a:t>Mechanical Gyroscopes</a:t>
            </a:r>
          </a:p>
          <a:p>
            <a:pPr lvl="2"/>
            <a:r>
              <a:rPr lang="en-US" dirty="0" smtClean="0"/>
              <a:t>Standard gyro (angle)</a:t>
            </a:r>
          </a:p>
          <a:p>
            <a:pPr lvl="2"/>
            <a:r>
              <a:rPr lang="en-US" dirty="0" smtClean="0"/>
              <a:t>Rate gyro (speed)</a:t>
            </a:r>
          </a:p>
          <a:p>
            <a:pPr lvl="1"/>
            <a:r>
              <a:rPr lang="en-US" dirty="0" smtClean="0"/>
              <a:t>Optical Gyroscopes</a:t>
            </a:r>
          </a:p>
          <a:p>
            <a:pPr lvl="2"/>
            <a:r>
              <a:rPr lang="en-US" dirty="0" smtClean="0"/>
              <a:t>Rate gyro (speed)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Mechanical Gyroscope</a:t>
            </a:r>
            <a:endParaRPr lang="en-US" dirty="0"/>
          </a:p>
        </p:txBody>
      </p:sp>
      <p:pic>
        <p:nvPicPr>
          <p:cNvPr id="34820" name="Picture 4" descr="https://upload.wikimedia.org/wikipedia/commons/e/e2/3D_Gyrosco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09421"/>
            <a:ext cx="6553200" cy="4926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Optical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Optical gyroscopes are based on the </a:t>
            </a:r>
            <a:r>
              <a:rPr lang="en-US" dirty="0" err="1" smtClean="0"/>
              <a:t>Sagnac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angular </a:t>
            </a:r>
            <a:r>
              <a:rPr lang="en-US" dirty="0" smtClean="0"/>
              <a:t>speed (heading) sensors using </a:t>
            </a:r>
            <a:r>
              <a:rPr lang="en-US" dirty="0" smtClean="0"/>
              <a:t>two monochromic </a:t>
            </a:r>
            <a:r>
              <a:rPr lang="en-US" dirty="0" smtClean="0"/>
              <a:t>light (or laser) beams from the </a:t>
            </a:r>
            <a:r>
              <a:rPr lang="en-US" dirty="0" smtClean="0"/>
              <a:t>same 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is traveling in a fiber clockwise,</a:t>
            </a:r>
          </a:p>
          <a:p>
            <a:pPr lvl="1"/>
            <a:r>
              <a:rPr lang="en-US" dirty="0" smtClean="0"/>
              <a:t>the other counterclockwise around a cylinder</a:t>
            </a:r>
          </a:p>
          <a:p>
            <a:r>
              <a:rPr lang="en-US" dirty="0" smtClean="0"/>
              <a:t>Laser </a:t>
            </a:r>
            <a:r>
              <a:rPr lang="en-US" dirty="0" smtClean="0"/>
              <a:t>beam traveling in direction opposite to </a:t>
            </a:r>
            <a:r>
              <a:rPr lang="en-US" dirty="0" smtClean="0"/>
              <a:t>the rotation</a:t>
            </a:r>
            <a:endParaRPr lang="en-US" dirty="0" smtClean="0"/>
          </a:p>
          <a:p>
            <a:pPr lvl="1"/>
            <a:r>
              <a:rPr lang="en-US" dirty="0" smtClean="0"/>
              <a:t>experiences </a:t>
            </a:r>
            <a:r>
              <a:rPr lang="en-US" dirty="0" smtClean="0"/>
              <a:t>slightly shorter path</a:t>
            </a:r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shift of the two beams is proportional to </a:t>
            </a:r>
            <a:r>
              <a:rPr lang="en-US" dirty="0" smtClean="0"/>
              <a:t>the angular </a:t>
            </a:r>
            <a:r>
              <a:rPr lang="en-US" dirty="0" smtClean="0"/>
              <a:t>velocity W of the cylinder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order to measure the phase shift, coil consists of </a:t>
            </a:r>
            <a:r>
              <a:rPr lang="en-US" dirty="0" smtClean="0"/>
              <a:t>as much </a:t>
            </a:r>
            <a:r>
              <a:rPr lang="en-US" dirty="0" smtClean="0"/>
              <a:t>as 5Km optical fiber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232326" y="1463874"/>
            <a:ext cx="2265761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Mechanical </a:t>
            </a:r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Accelerometers measure </a:t>
            </a:r>
            <a:r>
              <a:rPr lang="en-US" dirty="0" smtClean="0"/>
              <a:t>all external </a:t>
            </a:r>
            <a:r>
              <a:rPr lang="en-US" dirty="0" smtClean="0"/>
              <a:t>forces acting </a:t>
            </a:r>
            <a:r>
              <a:rPr lang="en-US" dirty="0" smtClean="0"/>
              <a:t>upon them</a:t>
            </a:r>
            <a:r>
              <a:rPr lang="en-US" dirty="0" smtClean="0"/>
              <a:t>, including gravity</a:t>
            </a:r>
          </a:p>
          <a:p>
            <a:r>
              <a:rPr lang="en-US" dirty="0" smtClean="0"/>
              <a:t>A</a:t>
            </a:r>
            <a:r>
              <a:rPr lang="en-US" dirty="0" smtClean="0"/>
              <a:t>ccelerometer </a:t>
            </a:r>
            <a:r>
              <a:rPr lang="en-US" dirty="0" smtClean="0"/>
              <a:t>acts like </a:t>
            </a:r>
            <a:r>
              <a:rPr lang="en-US" dirty="0" smtClean="0"/>
              <a:t>a spring–mass–damper system</a:t>
            </a:r>
          </a:p>
          <a:p>
            <a:endParaRPr lang="en-US" dirty="0" smtClean="0"/>
          </a:p>
          <a:p>
            <a:r>
              <a:rPr lang="en-US" dirty="0" smtClean="0"/>
              <a:t>at steady-state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267200"/>
            <a:ext cx="6934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800600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4732" y="1676400"/>
            <a:ext cx="28962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Power-to-Weight Ratio of 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Highest for hydraulic system</a:t>
            </a:r>
          </a:p>
          <a:p>
            <a:pPr lvl="1"/>
            <a:r>
              <a:rPr lang="en-US" sz="2400" dirty="0" smtClean="0"/>
              <a:t>If all components are included, not the highest.</a:t>
            </a:r>
          </a:p>
          <a:p>
            <a:pPr lvl="1"/>
            <a:r>
              <a:rPr lang="en-US" sz="2400" dirty="0" smtClean="0"/>
              <a:t>Power units are heavy, actuators are relatively lighter.</a:t>
            </a:r>
          </a:p>
          <a:p>
            <a:r>
              <a:rPr lang="en-US" sz="2400" dirty="0" smtClean="0"/>
              <a:t>Medium range for electric motors (except steppers).</a:t>
            </a:r>
          </a:p>
          <a:p>
            <a:r>
              <a:rPr lang="en-US" sz="2400" dirty="0" smtClean="0"/>
              <a:t>Lowest for pneumatic systems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Other </a:t>
            </a:r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Modern accelerometers use Micro </a:t>
            </a:r>
            <a:r>
              <a:rPr lang="en-US" dirty="0" smtClean="0"/>
              <a:t>Electro-Mechanical </a:t>
            </a:r>
            <a:r>
              <a:rPr lang="en-US" dirty="0" smtClean="0"/>
              <a:t>Systems (MEMS) consisting </a:t>
            </a:r>
            <a:r>
              <a:rPr lang="en-US" dirty="0" smtClean="0"/>
              <a:t>of a </a:t>
            </a:r>
            <a:r>
              <a:rPr lang="en-US" dirty="0" smtClean="0"/>
              <a:t>spring-like structure with a proof </a:t>
            </a:r>
            <a:r>
              <a:rPr lang="en-US" dirty="0" smtClean="0"/>
              <a:t>mass. Damping </a:t>
            </a:r>
            <a:r>
              <a:rPr lang="en-US" dirty="0" smtClean="0"/>
              <a:t>results from the residual </a:t>
            </a:r>
            <a:r>
              <a:rPr lang="en-US" dirty="0" smtClean="0"/>
              <a:t>gas sealed </a:t>
            </a:r>
            <a:r>
              <a:rPr lang="en-US" dirty="0" smtClean="0"/>
              <a:t>in the device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capacitive accelerometers </a:t>
            </a:r>
            <a:r>
              <a:rPr lang="en-US" dirty="0" smtClean="0"/>
              <a:t>the capacitance </a:t>
            </a:r>
            <a:r>
              <a:rPr lang="en-US" dirty="0" smtClean="0"/>
              <a:t>between a fixed structure </a:t>
            </a:r>
            <a:r>
              <a:rPr lang="en-US" dirty="0" smtClean="0"/>
              <a:t>and the </a:t>
            </a:r>
            <a:r>
              <a:rPr lang="en-US" dirty="0" smtClean="0"/>
              <a:t>proof mass is </a:t>
            </a:r>
            <a:r>
              <a:rPr lang="en-US" dirty="0" smtClean="0"/>
              <a:t>measured.</a:t>
            </a:r>
          </a:p>
          <a:p>
            <a:r>
              <a:rPr lang="en-US" dirty="0" smtClean="0"/>
              <a:t>Piezoelectric accelerometers are based </a:t>
            </a:r>
            <a:r>
              <a:rPr lang="en-US" dirty="0" smtClean="0"/>
              <a:t>on the </a:t>
            </a:r>
            <a:r>
              <a:rPr lang="en-US" dirty="0" smtClean="0"/>
              <a:t>property exhibited by certain crystals </a:t>
            </a:r>
            <a:r>
              <a:rPr lang="en-US" dirty="0" smtClean="0"/>
              <a:t>to generate </a:t>
            </a:r>
            <a:r>
              <a:rPr lang="en-US" dirty="0" smtClean="0"/>
              <a:t>a voltage when a </a:t>
            </a:r>
            <a:r>
              <a:rPr lang="en-US" dirty="0" smtClean="0"/>
              <a:t>mechanical stress </a:t>
            </a:r>
            <a:r>
              <a:rPr lang="en-US" dirty="0" smtClean="0"/>
              <a:t>is applied to </a:t>
            </a:r>
            <a:r>
              <a:rPr lang="en-US" dirty="0" smtClean="0"/>
              <a:t>them.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524000"/>
            <a:ext cx="2628900" cy="149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200400"/>
            <a:ext cx="1409700" cy="143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572000"/>
            <a:ext cx="157078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Inertial Measurement Unit (IMU)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inertial measurement unit (IMU) is a device </a:t>
            </a:r>
            <a:r>
              <a:rPr lang="en-US" dirty="0" smtClean="0"/>
              <a:t>that uses </a:t>
            </a:r>
            <a:r>
              <a:rPr lang="en-US" dirty="0" smtClean="0"/>
              <a:t>measurement systems such as gyroscopes </a:t>
            </a:r>
            <a:r>
              <a:rPr lang="en-US" dirty="0" smtClean="0"/>
              <a:t>and accelerometers </a:t>
            </a:r>
            <a:r>
              <a:rPr lang="en-US" dirty="0" smtClean="0"/>
              <a:t>to estimate the relative position (x, y, z</a:t>
            </a:r>
            <a:r>
              <a:rPr lang="en-US" dirty="0" smtClean="0"/>
              <a:t>), orientation </a:t>
            </a:r>
            <a:r>
              <a:rPr lang="en-US" dirty="0" smtClean="0"/>
              <a:t>(roll, pitch, yaw), velocity, and acceleration </a:t>
            </a:r>
            <a:r>
              <a:rPr lang="en-US" dirty="0" smtClean="0"/>
              <a:t>of a </a:t>
            </a:r>
            <a:r>
              <a:rPr lang="en-US" dirty="0" smtClean="0"/>
              <a:t>moving </a:t>
            </a:r>
            <a:r>
              <a:rPr lang="en-US" dirty="0" smtClean="0"/>
              <a:t>system with </a:t>
            </a:r>
            <a:r>
              <a:rPr lang="en-US" dirty="0" smtClean="0"/>
              <a:t>respect to an inertial </a:t>
            </a:r>
            <a:r>
              <a:rPr lang="en-US" dirty="0" smtClean="0"/>
              <a:t>frame.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7077075" cy="22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Ground Active or Passive Beacon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Beacons are signaling guiding devices with a precisely known position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since the humans started to travel</a:t>
            </a:r>
          </a:p>
          <a:p>
            <a:pPr lvl="1"/>
            <a:r>
              <a:rPr lang="en-US" dirty="0" smtClean="0"/>
              <a:t>Natural </a:t>
            </a:r>
            <a:r>
              <a:rPr lang="en-US" dirty="0" smtClean="0"/>
              <a:t>beacons (landmarks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Artificial </a:t>
            </a:r>
            <a:r>
              <a:rPr lang="en-US" dirty="0" smtClean="0"/>
              <a:t>beacons like lighthouses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recently introduced Global Positioning System (GPS) </a:t>
            </a:r>
            <a:r>
              <a:rPr lang="en-US" dirty="0" smtClean="0"/>
              <a:t>revolutionized modern </a:t>
            </a:r>
            <a:r>
              <a:rPr lang="en-US" dirty="0" smtClean="0"/>
              <a:t>navigation technology</a:t>
            </a:r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sensors for outdoor mobile robotics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indoor robots GPS is not applicable,</a:t>
            </a:r>
          </a:p>
          <a:p>
            <a:r>
              <a:rPr lang="en-US" dirty="0" smtClean="0"/>
              <a:t>Major </a:t>
            </a:r>
            <a:r>
              <a:rPr lang="en-US" dirty="0" smtClean="0"/>
              <a:t>drawback with the use of beacons in indoor:</a:t>
            </a:r>
          </a:p>
          <a:p>
            <a:pPr lvl="1"/>
            <a:r>
              <a:rPr lang="en-US" dirty="0" smtClean="0"/>
              <a:t>Beacons </a:t>
            </a:r>
            <a:r>
              <a:rPr lang="en-US" dirty="0" smtClean="0"/>
              <a:t>require changes in the environment -&gt; costly.</a:t>
            </a:r>
          </a:p>
          <a:p>
            <a:pPr lvl="1"/>
            <a:r>
              <a:rPr lang="en-US" dirty="0" smtClean="0"/>
              <a:t>Limit </a:t>
            </a:r>
            <a:r>
              <a:rPr lang="en-US" dirty="0" smtClean="0"/>
              <a:t>flexibility and adaptability to </a:t>
            </a:r>
            <a:r>
              <a:rPr lang="en-US" dirty="0" smtClean="0"/>
              <a:t>changing environments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874" y="2209800"/>
            <a:ext cx="3469126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Range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Sonar</a:t>
            </a:r>
          </a:p>
          <a:p>
            <a:endParaRPr lang="en-US" dirty="0" smtClean="0"/>
          </a:p>
          <a:p>
            <a:r>
              <a:rPr lang="en-US" dirty="0" smtClean="0"/>
              <a:t>Light and laser</a:t>
            </a:r>
          </a:p>
          <a:p>
            <a:endParaRPr lang="en-US" dirty="0" smtClean="0"/>
          </a:p>
          <a:p>
            <a:r>
              <a:rPr lang="en-US" dirty="0" smtClean="0"/>
              <a:t>Camera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Time of Flight Range Sensors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520595" cy="303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3048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Laser Range Sensor (Phase-Shift)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0" y="1676400"/>
            <a:ext cx="84650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Laser Triangulation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68" y="1309688"/>
            <a:ext cx="7470032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Microsoft </a:t>
            </a:r>
            <a:r>
              <a:rPr lang="en-US" dirty="0" err="1" smtClean="0"/>
              <a:t>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</a:p>
          <a:p>
            <a:pPr lvl="1"/>
            <a:r>
              <a:rPr lang="en-US" dirty="0" smtClean="0"/>
              <a:t>IR </a:t>
            </a:r>
            <a:r>
              <a:rPr lang="en-US" dirty="0" smtClean="0"/>
              <a:t>Projector</a:t>
            </a:r>
          </a:p>
          <a:p>
            <a:pPr lvl="1"/>
            <a:r>
              <a:rPr lang="en-US" dirty="0" smtClean="0"/>
              <a:t>IR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VGA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Microphone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Motorized </a:t>
            </a:r>
            <a:r>
              <a:rPr lang="en-US" dirty="0" smtClean="0"/>
              <a:t>Tilt</a:t>
            </a:r>
          </a:p>
          <a:p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09600"/>
            <a:ext cx="426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971800"/>
            <a:ext cx="3457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724400"/>
            <a:ext cx="51886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Comparison of Actuating Systems: Hydraulic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/>
            <a:r>
              <a:rPr lang="en-US" dirty="0" smtClean="0"/>
              <a:t>+ Good for large robots and heavy payload</a:t>
            </a:r>
          </a:p>
          <a:p>
            <a:pPr marL="571500" indent="-571500"/>
            <a:r>
              <a:rPr lang="en-US" dirty="0" smtClean="0"/>
              <a:t>+ Highest power/weight ratio</a:t>
            </a:r>
          </a:p>
          <a:p>
            <a:pPr marL="571500" indent="-571500"/>
            <a:r>
              <a:rPr lang="en-US" dirty="0" smtClean="0"/>
              <a:t>+ Stiff system, high accuracy, better response</a:t>
            </a:r>
          </a:p>
          <a:p>
            <a:pPr marL="571500" indent="-571500"/>
            <a:r>
              <a:rPr lang="en-US" dirty="0" smtClean="0"/>
              <a:t>+ No reduction gear needed</a:t>
            </a:r>
          </a:p>
          <a:p>
            <a:pPr marL="571500" indent="-571500"/>
            <a:r>
              <a:rPr lang="en-US" dirty="0" smtClean="0"/>
              <a:t>+ Can work in wide range of speeds without difficulty</a:t>
            </a:r>
          </a:p>
          <a:p>
            <a:pPr marL="571500" indent="-571500"/>
            <a:r>
              <a:rPr lang="en-US" dirty="0" smtClean="0"/>
              <a:t>+ Can be left in position without any damage</a:t>
            </a:r>
          </a:p>
          <a:p>
            <a:pPr marL="571500" indent="-571500"/>
            <a:r>
              <a:rPr lang="en-US" dirty="0" smtClean="0"/>
              <a:t>- May leak; not fit for clean room applications</a:t>
            </a:r>
          </a:p>
          <a:p>
            <a:pPr marL="571500" indent="-571500"/>
            <a:r>
              <a:rPr lang="en-US" dirty="0" smtClean="0"/>
              <a:t>- Requires pump, reservoir, motor, hoses, and so on</a:t>
            </a:r>
          </a:p>
          <a:p>
            <a:pPr marL="571500" indent="-571500"/>
            <a:r>
              <a:rPr lang="en-US" dirty="0" smtClean="0"/>
              <a:t>- Can be expensive and noisy; requires maintenance</a:t>
            </a:r>
          </a:p>
          <a:p>
            <a:pPr marL="571500" indent="-571500"/>
            <a:r>
              <a:rPr lang="en-US" dirty="0" smtClean="0"/>
              <a:t>- Viscosity of oil changes with temperature</a:t>
            </a:r>
          </a:p>
          <a:p>
            <a:pPr marL="571500" indent="-571500"/>
            <a:r>
              <a:rPr lang="en-US" dirty="0" smtClean="0"/>
              <a:t>- Very susceptible to dirt and other foreign material in oil</a:t>
            </a:r>
          </a:p>
          <a:p>
            <a:pPr marL="571500" indent="-571500"/>
            <a:r>
              <a:rPr lang="en-US" dirty="0" smtClean="0"/>
              <a:t>- Low compliance</a:t>
            </a:r>
          </a:p>
          <a:p>
            <a:pPr marL="571500" indent="-571500"/>
            <a:r>
              <a:rPr lang="en-US" dirty="0" smtClean="0"/>
              <a:t>- High torque, high pressure, large inertia on the actuator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Comparison of Actuating Systems: Electric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/>
            <a:r>
              <a:rPr lang="en-US" dirty="0" smtClean="0"/>
              <a:t>+ Good for all sizes of robots</a:t>
            </a:r>
          </a:p>
          <a:p>
            <a:pPr marL="571500" indent="-571500"/>
            <a:r>
              <a:rPr lang="en-US" dirty="0" smtClean="0"/>
              <a:t>+ Better control, good for high precision robots</a:t>
            </a:r>
          </a:p>
          <a:p>
            <a:pPr marL="571500" indent="-571500"/>
            <a:r>
              <a:rPr lang="en-US" dirty="0" smtClean="0"/>
              <a:t>+ Higher compliance than hydraulics</a:t>
            </a:r>
          </a:p>
          <a:p>
            <a:pPr marL="571500" indent="-571500"/>
            <a:r>
              <a:rPr lang="en-US" dirty="0" smtClean="0"/>
              <a:t>+ Reduction gears reduce inertia on the motor</a:t>
            </a:r>
          </a:p>
          <a:p>
            <a:pPr marL="571500" indent="-571500"/>
            <a:r>
              <a:rPr lang="en-US" dirty="0" smtClean="0"/>
              <a:t>+ Does not leak, good for clean room</a:t>
            </a:r>
          </a:p>
          <a:p>
            <a:pPr marL="571500" indent="-571500"/>
            <a:r>
              <a:rPr lang="en-US" dirty="0" smtClean="0"/>
              <a:t>+ Reliable, low maintenance</a:t>
            </a:r>
          </a:p>
          <a:p>
            <a:pPr marL="571500" indent="-571500"/>
            <a:r>
              <a:rPr lang="en-US" dirty="0" smtClean="0"/>
              <a:t>+ Can be spark-free. Good for explosive environments</a:t>
            </a:r>
          </a:p>
          <a:p>
            <a:pPr marL="571500" indent="-571500"/>
            <a:r>
              <a:rPr lang="en-US" dirty="0" smtClean="0"/>
              <a:t>- Low stiffness</a:t>
            </a:r>
          </a:p>
          <a:p>
            <a:pPr marL="571500" indent="-571500"/>
            <a:r>
              <a:rPr lang="en-US" dirty="0" smtClean="0"/>
              <a:t>- Needs reduction gears, increased backlash, cost, weight, and so on</a:t>
            </a:r>
          </a:p>
          <a:p>
            <a:pPr marL="571500" indent="-571500"/>
            <a:r>
              <a:rPr lang="en-US" dirty="0" smtClean="0"/>
              <a:t>- Motor needs braking device when not powered; otherwise, the arm will fall.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Actuating Systems: Pneumatic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/>
            <a:r>
              <a:rPr lang="en-US" dirty="0" smtClean="0"/>
              <a:t>+ Many components are usually off-the-shelf</a:t>
            </a:r>
          </a:p>
          <a:p>
            <a:pPr marL="571500" indent="-571500"/>
            <a:r>
              <a:rPr lang="en-US" dirty="0" smtClean="0"/>
              <a:t>+ Reliable components</a:t>
            </a:r>
          </a:p>
          <a:p>
            <a:pPr marL="571500" indent="-571500"/>
            <a:r>
              <a:rPr lang="en-US" dirty="0" smtClean="0"/>
              <a:t>+ No leaks or sparks</a:t>
            </a:r>
          </a:p>
          <a:p>
            <a:pPr marL="571500" indent="-571500"/>
            <a:r>
              <a:rPr lang="en-US" dirty="0" smtClean="0"/>
              <a:t>+ Inexpensive and simple</a:t>
            </a:r>
          </a:p>
          <a:p>
            <a:pPr marL="571500" indent="-571500"/>
            <a:r>
              <a:rPr lang="en-US" dirty="0" smtClean="0"/>
              <a:t>+ Low pressure compared to hydraulics</a:t>
            </a:r>
          </a:p>
          <a:p>
            <a:pPr marL="571500" indent="-571500"/>
            <a:r>
              <a:rPr lang="en-US" dirty="0" smtClean="0"/>
              <a:t>+ Good for on-off applications and for pick and place</a:t>
            </a:r>
          </a:p>
          <a:p>
            <a:pPr marL="571500" indent="-571500"/>
            <a:r>
              <a:rPr lang="en-US" dirty="0" smtClean="0"/>
              <a:t>+ Compliant systems</a:t>
            </a:r>
          </a:p>
          <a:p>
            <a:pPr marL="571500" indent="-571500"/>
            <a:r>
              <a:rPr lang="en-US" dirty="0" smtClean="0"/>
              <a:t>- Noisy</a:t>
            </a:r>
          </a:p>
          <a:p>
            <a:pPr marL="571500" indent="-571500"/>
            <a:r>
              <a:rPr lang="en-US" dirty="0" smtClean="0"/>
              <a:t>- Require pressurized air, filter, and so on</a:t>
            </a:r>
          </a:p>
          <a:p>
            <a:pPr marL="571500" indent="-571500"/>
            <a:r>
              <a:rPr lang="en-US" dirty="0" smtClean="0"/>
              <a:t>- Difficult to control their linear position</a:t>
            </a:r>
          </a:p>
          <a:p>
            <a:pPr marL="571500" indent="-571500"/>
            <a:r>
              <a:rPr lang="en-US" dirty="0" smtClean="0"/>
              <a:t>- Deform under load constantly</a:t>
            </a:r>
          </a:p>
          <a:p>
            <a:pPr marL="571500" indent="-571500"/>
            <a:r>
              <a:rPr lang="en-US" dirty="0" smtClean="0"/>
              <a:t>- Very low stiffness Inaccurate response</a:t>
            </a:r>
          </a:p>
          <a:p>
            <a:pPr marL="571500" indent="-571500"/>
            <a:r>
              <a:rPr lang="en-US" dirty="0" smtClean="0"/>
              <a:t>- Lowest power to weight ratio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Components of Hydraulic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hydraulic system consists of:</a:t>
            </a:r>
          </a:p>
          <a:p>
            <a:r>
              <a:rPr lang="en-US" dirty="0" smtClean="0"/>
              <a:t>Hydraulic linear or rotary actuator.</a:t>
            </a:r>
          </a:p>
          <a:p>
            <a:r>
              <a:rPr lang="en-US" dirty="0" smtClean="0"/>
              <a:t>Hydraulic pump.</a:t>
            </a:r>
          </a:p>
          <a:p>
            <a:r>
              <a:rPr lang="en-US" dirty="0" smtClean="0"/>
              <a:t>Electric motor or an engine.</a:t>
            </a:r>
          </a:p>
          <a:p>
            <a:r>
              <a:rPr lang="en-US" dirty="0" smtClean="0"/>
              <a:t>Cooling system.</a:t>
            </a:r>
          </a:p>
          <a:p>
            <a:r>
              <a:rPr lang="en-US" dirty="0" smtClean="0"/>
              <a:t>Reservoir.</a:t>
            </a:r>
          </a:p>
          <a:p>
            <a:r>
              <a:rPr lang="en-US" dirty="0" smtClean="0"/>
              <a:t>Accumulators. </a:t>
            </a:r>
          </a:p>
          <a:p>
            <a:r>
              <a:rPr lang="en-US" dirty="0" err="1" smtClean="0"/>
              <a:t>Servovalves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Check-valves. </a:t>
            </a:r>
          </a:p>
          <a:p>
            <a:r>
              <a:rPr lang="en-US" dirty="0" smtClean="0"/>
              <a:t>Holding valves.</a:t>
            </a:r>
          </a:p>
          <a:p>
            <a:r>
              <a:rPr lang="en-US" dirty="0" smtClean="0"/>
              <a:t>Connecting hoses.</a:t>
            </a:r>
          </a:p>
          <a:p>
            <a:r>
              <a:rPr lang="en-US" dirty="0" smtClean="0"/>
              <a:t>Filtering system.</a:t>
            </a:r>
          </a:p>
          <a:p>
            <a:r>
              <a:rPr lang="en-US" dirty="0" smtClean="0"/>
              <a:t>Sensors.</a:t>
            </a:r>
          </a:p>
          <a:p>
            <a:endParaRPr lang="en-US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43200" y="3124200"/>
          <a:ext cx="6019800" cy="2437866"/>
        </p:xfrm>
        <a:graphic>
          <a:graphicData uri="http://schemas.openxmlformats.org/presentationml/2006/ole">
            <p:oleObj spid="_x0000_s3074" name="VISIO" r:id="rId3" imgW="5061911" imgH="2049412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Pneumatic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similar to hydraulic systems. </a:t>
            </a:r>
          </a:p>
          <a:p>
            <a:r>
              <a:rPr lang="en-US" dirty="0" smtClean="0"/>
              <a:t>Pressurized air is used.</a:t>
            </a:r>
          </a:p>
          <a:p>
            <a:r>
              <a:rPr lang="en-US" dirty="0" smtClean="0"/>
              <a:t>Lower working pressures mean lower power-to-weight ratio.</a:t>
            </a:r>
          </a:p>
          <a:p>
            <a:r>
              <a:rPr lang="en-US" dirty="0" smtClean="0"/>
              <a:t>Air is compressible; hard to control.</a:t>
            </a:r>
          </a:p>
          <a:p>
            <a:r>
              <a:rPr lang="en-US" dirty="0" smtClean="0"/>
              <a:t>Used for insertion purposes and ½-DOF actuation</a:t>
            </a:r>
          </a:p>
          <a:p>
            <a:r>
              <a:rPr lang="en-US" dirty="0" smtClean="0"/>
              <a:t> Simple, rugged, inexpensive, safe.</a:t>
            </a:r>
          </a:p>
          <a:p>
            <a:r>
              <a:rPr lang="en-US" dirty="0" smtClean="0"/>
              <a:t>Leakage is not a problem even in clean room.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9946</TotalTime>
  <Words>1705</Words>
  <Application>Microsoft Office PowerPoint</Application>
  <PresentationFormat>On-screen Show (4:3)</PresentationFormat>
  <Paragraphs>259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VISIO</vt:lpstr>
      <vt:lpstr>VG100 Summer 2017 Introduction to Engineering  T4: Actuators &amp; Sensors </vt:lpstr>
      <vt:lpstr>  Outline</vt:lpstr>
      <vt:lpstr>  Why</vt:lpstr>
      <vt:lpstr>  Power-to-Weight Ratio of Actuators</vt:lpstr>
      <vt:lpstr> Comparison of Actuating Systems: Hydraulic</vt:lpstr>
      <vt:lpstr> Comparison of Actuating Systems: Electric</vt:lpstr>
      <vt:lpstr>Comparison of Actuating Systems: Pneumatic</vt:lpstr>
      <vt:lpstr>  Components of Hydraulic Systems</vt:lpstr>
      <vt:lpstr>  Pneumatic Devices</vt:lpstr>
      <vt:lpstr>  Hydraulic Servomotor Control</vt:lpstr>
      <vt:lpstr>  DC Motors</vt:lpstr>
      <vt:lpstr>  Components of a DC Motor</vt:lpstr>
      <vt:lpstr>  Operating Principle of a DC Motor</vt:lpstr>
      <vt:lpstr>  Brushed DC Motor</vt:lpstr>
      <vt:lpstr>  Brushless DC Motor</vt:lpstr>
      <vt:lpstr>  Brushed vs. Brushless DC Motors</vt:lpstr>
      <vt:lpstr>  AC Motor</vt:lpstr>
      <vt:lpstr>  Servo Motor</vt:lpstr>
      <vt:lpstr>  Stepper Motor</vt:lpstr>
      <vt:lpstr>  Operating Principle of a Stepper Motor </vt:lpstr>
      <vt:lpstr>  Sensors</vt:lpstr>
      <vt:lpstr>  Classification of Sensors</vt:lpstr>
      <vt:lpstr>  General Classification (1)</vt:lpstr>
      <vt:lpstr>  General Classification (2)</vt:lpstr>
      <vt:lpstr>  Sensor Performance</vt:lpstr>
      <vt:lpstr>  Accuracy vs. Precision</vt:lpstr>
      <vt:lpstr>  Encoders</vt:lpstr>
      <vt:lpstr>  Classification of Encoders</vt:lpstr>
      <vt:lpstr>  Rotary vs. Linear Encoders</vt:lpstr>
      <vt:lpstr>  Absolute Encoder</vt:lpstr>
      <vt:lpstr>  Absolute Encoder</vt:lpstr>
      <vt:lpstr>  Incremental Encoder</vt:lpstr>
      <vt:lpstr>  Incremental Encoder</vt:lpstr>
      <vt:lpstr>  Heading Sensors</vt:lpstr>
      <vt:lpstr>  Compass</vt:lpstr>
      <vt:lpstr>  Gyroscope</vt:lpstr>
      <vt:lpstr>  Mechanical Gyroscope</vt:lpstr>
      <vt:lpstr>  Optical Gyroscope</vt:lpstr>
      <vt:lpstr>  Mechanical Accelerometer</vt:lpstr>
      <vt:lpstr>  Other Accelerometers</vt:lpstr>
      <vt:lpstr>  Inertial Measurement Unit (IMU)</vt:lpstr>
      <vt:lpstr>  Ground Active or Passive Beacon</vt:lpstr>
      <vt:lpstr>  Range Sensors</vt:lpstr>
      <vt:lpstr>  Time of Flight Range Sensors</vt:lpstr>
      <vt:lpstr>  Laser Range Sensor (Phase-Shift)</vt:lpstr>
      <vt:lpstr>  Laser Triangulation</vt:lpstr>
      <vt:lpstr>  Microsoft Kinect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VG100 Summer 2017 Introduction to Engineering  T1: Course Introduction </dc:title>
  <dc:creator/>
  <cp:lastModifiedBy>yuzheng</cp:lastModifiedBy>
  <cp:revision>304</cp:revision>
  <dcterms:created xsi:type="dcterms:W3CDTF">2006-08-16T00:00:00Z</dcterms:created>
  <dcterms:modified xsi:type="dcterms:W3CDTF">2017-05-23T10:53:39Z</dcterms:modified>
</cp:coreProperties>
</file>