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3" r:id="rId4"/>
    <p:sldId id="261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a073c777aec216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77130" autoAdjust="0"/>
  </p:normalViewPr>
  <p:slideViewPr>
    <p:cSldViewPr snapToGrid="0">
      <p:cViewPr varScale="1">
        <p:scale>
          <a:sx n="108" d="100"/>
          <a:sy n="108" d="100"/>
        </p:scale>
        <p:origin x="78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03:39:56.8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9-11-26T03:50:23.607" idx="2">
    <p:pos x="4614" y="1079"/>
    <p:text/>
    <p:extLst>
      <p:ext uri="{C676402C-5697-4E1C-873F-D02D1690AC5C}">
        <p15:threadingInfo xmlns:p15="http://schemas.microsoft.com/office/powerpoint/2012/main" timeZoneBias="-480"/>
      </p:ext>
    </p:extLst>
  </p:cm>
  <p:cm authorId="1" dt="2019-11-26T05:35:58.042" idx="3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E8DD-1349-4785-ADD9-A343B49D966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1C24D-F775-4EB5-821B-0C12281B6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2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C24D-F775-4EB5-821B-0C12281B6F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0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C24D-F775-4EB5-821B-0C12281B6F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C24D-F775-4EB5-821B-0C12281B6F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8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C24D-F775-4EB5-821B-0C12281B6F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6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C24D-F775-4EB5-821B-0C12281B6F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8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3399F-E90B-4DEF-9C58-B82CDA79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B37BA-D18E-4F4A-8B20-978D0C8BC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ABB8F-9F4F-4818-A6CE-2066C557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50350-37C2-4875-974D-328AB6D9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19C45-81EE-40E6-97FC-256C9B06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374C2-B2C1-4295-8800-CB8BCE5A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EDAE5-8669-46B6-9EF8-1D14737F7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8F2F0-A045-4B3C-9517-5146868D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2E3DC-1B5E-4DF2-992A-B399DD5C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F579C-D36E-4C97-B54A-9BF1B1FF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7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C16A6-4DA0-4AC6-8168-0A1888CA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FB628-EFC2-4E58-8590-3322E228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FC110-7DF8-4DE2-97BA-54250779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1D1F7-328B-47CA-8185-14302221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E1953-3203-44E9-9097-615A0A40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48E8A-D7C2-4987-A402-0E61ED99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5F061-7D77-4DFB-B556-D22E5703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37BE0-B54B-4E73-A1E9-2009743A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BE332-7230-48B3-8782-013018DF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E85FD-ACBF-4FF1-A673-E72717B6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37540-B559-4D39-8B49-DFABEDCF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C4F7D-71C6-47D8-8EB0-A0C5D2B1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D1F1D-2DB8-497D-A16C-7E0E50CF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17877-D730-4544-9E49-CC1259C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9EE28-A3A6-4CED-B136-FEA6C8C3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BBFC-5C2A-4FAC-A00A-B7129386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57787-B162-44DC-B957-445D7B3BA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FDB9E-8283-4FDF-9DAB-40868175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2DBAA-FB9F-4A85-83F5-D7FF2536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768CC-4B5D-48DC-AC39-C8738C44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619B9-77B2-4454-A8E4-0661CB2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2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CA0C7-DD98-48EC-9A06-FA727999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18C81-A4EC-43DD-AB13-DB5E0985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A1DFF-1A54-4906-95A6-0BBBCF66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DB2D2-CE26-430E-B1B6-1AAA63067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5DECAD-055C-4BC5-8731-EAE055AE8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81309-E023-4D4F-B413-18531F0B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C741AF-2E66-4654-8257-05C35C04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5C2EC3-291E-489C-BF79-54D8D9A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136CE-8A75-4ED3-B8BA-79895E44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24DD28-2024-40EB-BA0C-F5A332C8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5967C8-6DD8-431C-BD78-64A37472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BB933-6305-4EB5-9503-B282F320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9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37859D-12EE-4CAC-989E-56BB544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1E2BEF-7F23-494D-997C-7C02B24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330F-BA12-4524-A1B7-12ED845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BE58-AF14-4DCB-B4A4-15F8239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AEB5-CFA2-4ACD-8BBC-9D5DD08D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5ABD6-DD51-41D5-A461-D44FDB5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80BED-DB71-44BF-BCC6-5AD8EC8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B0340-D686-4062-AF73-553B59C7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89BA-8F99-4549-A356-03CE306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3EE96-DC53-4A72-A340-83661CE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FDC6E-55C0-4AE9-9D4C-8BE36A23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68293-ABE6-4622-A86D-37592DBC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C3B6B-6004-48EC-B574-82894E03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1E244-8BE3-49F3-B385-5EF2ADBA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D7786-A312-47CA-AD8B-D1480574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DA6191-E0B0-4493-98FA-2ED97F49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E5724-8147-42A1-B4CA-16AD798F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E100C-4D1F-49E7-B718-589CBF067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9DE3-C571-4496-BDC2-14E10B98EE1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ACCCC-B46E-41D4-B374-BA637C374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6B916-C931-4D28-B284-816AE1C02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9852-AF0E-4E07-BCE9-7C7D07E00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DB61C8-F87A-4399-B7BA-2AC90AC0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03" y="1186789"/>
            <a:ext cx="5234190" cy="37787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027DEA-D3B6-4355-BF8F-BE92361C87E6}"/>
              </a:ext>
            </a:extLst>
          </p:cNvPr>
          <p:cNvSpPr txBox="1"/>
          <p:nvPr/>
        </p:nvSpPr>
        <p:spPr>
          <a:xfrm>
            <a:off x="944544" y="2060516"/>
            <a:ext cx="10302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Healthcare Telepresence Robot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5EF8E9-2B43-4BAB-A7BF-3017FB542954}"/>
              </a:ext>
            </a:extLst>
          </p:cNvPr>
          <p:cNvSpPr txBox="1"/>
          <p:nvPr/>
        </p:nvSpPr>
        <p:spPr>
          <a:xfrm>
            <a:off x="2025587" y="3302489"/>
            <a:ext cx="814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UM-SJTU Joint Institute Capstone Project</a:t>
            </a:r>
          </a:p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TEAM 14</a:t>
            </a:r>
            <a:endParaRPr lang="en-US" altLang="zh-CN" sz="3000" b="1" i="1" dirty="0">
              <a:solidFill>
                <a:schemeClr val="bg1"/>
              </a:solidFill>
              <a:latin typeface="Calibri" panose="020F0502020204030204" pitchFamily="34" charset="0"/>
              <a:ea typeface="隶书" panose="020105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197648-8BFA-414D-848D-7F23DFB46E93}"/>
              </a:ext>
            </a:extLst>
          </p:cNvPr>
          <p:cNvSpPr txBox="1"/>
          <p:nvPr/>
        </p:nvSpPr>
        <p:spPr>
          <a:xfrm>
            <a:off x="5111494" y="4439239"/>
            <a:ext cx="1969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Fernando </a:t>
            </a:r>
            <a:r>
              <a:rPr lang="en-US" altLang="zh-CN" b="1" i="1" dirty="0" err="1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Boaro</a:t>
            </a:r>
            <a:endParaRPr lang="en-US" altLang="zh-CN" b="1" i="1" dirty="0">
              <a:solidFill>
                <a:schemeClr val="bg1"/>
              </a:solidFill>
              <a:latin typeface="Calibri" panose="020F0502020204030204" pitchFamily="34" charset="0"/>
              <a:ea typeface="隶书" panose="020105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b="1" i="1" dirty="0" err="1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Chongdan</a:t>
            </a:r>
            <a:r>
              <a:rPr lang="en-US" altLang="zh-CN" b="1" i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 Pan</a:t>
            </a:r>
          </a:p>
          <a:p>
            <a:pPr algn="ctr"/>
            <a:r>
              <a:rPr lang="en-US" altLang="zh-CN" b="1" i="1" dirty="0" err="1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Niyiqiu</a:t>
            </a:r>
            <a:r>
              <a:rPr lang="en-US" altLang="zh-CN" b="1" i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 Liu</a:t>
            </a:r>
          </a:p>
          <a:p>
            <a:pPr algn="ctr"/>
            <a:r>
              <a:rPr lang="en-US" altLang="zh-CN" b="1" i="1" dirty="0" err="1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Ruixing</a:t>
            </a:r>
            <a:r>
              <a:rPr lang="en-US" altLang="zh-CN" b="1" i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 Zhou</a:t>
            </a:r>
          </a:p>
          <a:p>
            <a:pPr algn="ctr"/>
            <a:r>
              <a:rPr lang="en-US" altLang="zh-CN" b="1" i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Tianyu Qiu</a:t>
            </a:r>
          </a:p>
        </p:txBody>
      </p:sp>
    </p:spTree>
    <p:extLst>
      <p:ext uri="{BB962C8B-B14F-4D97-AF65-F5344CB8AC3E}">
        <p14:creationId xmlns:p14="http://schemas.microsoft.com/office/powerpoint/2010/main" val="33125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2BC085C-59B1-4E97-9911-9792CCBCD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28" y="1730881"/>
            <a:ext cx="3613556" cy="361355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B302299-27D2-4E72-B852-D70CCD202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" y="2904504"/>
            <a:ext cx="2216136" cy="221613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C4A477B-51F1-4091-8685-E22C55D12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339" y="2930603"/>
            <a:ext cx="2216136" cy="221613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0BE27BB-DBA9-448A-A210-AD9377D64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53" y="2931461"/>
            <a:ext cx="2216136" cy="2216136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C50AD19-3C7F-4F38-A12E-451301398730}"/>
              </a:ext>
            </a:extLst>
          </p:cNvPr>
          <p:cNvSpPr txBox="1"/>
          <p:nvPr/>
        </p:nvSpPr>
        <p:spPr>
          <a:xfrm>
            <a:off x="1028044" y="5221994"/>
            <a:ext cx="1778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At Home</a:t>
            </a:r>
            <a:endParaRPr lang="en-US" altLang="zh-CN" sz="3000" b="1" i="1" dirty="0">
              <a:solidFill>
                <a:schemeClr val="bg1"/>
              </a:solidFill>
              <a:latin typeface="Calibri" panose="020F0502020204030204" pitchFamily="34" charset="0"/>
              <a:ea typeface="隶书" panose="020105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3105CC-B3FB-4F63-9F58-8DD74E7C3F45}"/>
              </a:ext>
            </a:extLst>
          </p:cNvPr>
          <p:cNvSpPr txBox="1"/>
          <p:nvPr/>
        </p:nvSpPr>
        <p:spPr>
          <a:xfrm>
            <a:off x="9430975" y="5221994"/>
            <a:ext cx="1778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At Work</a:t>
            </a:r>
            <a:endParaRPr lang="en-US" altLang="zh-CN" sz="3000" b="1" i="1" dirty="0">
              <a:solidFill>
                <a:schemeClr val="bg1"/>
              </a:solidFill>
              <a:latin typeface="Calibri" panose="020F0502020204030204" pitchFamily="34" charset="0"/>
              <a:ea typeface="隶书" panose="020105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对话气泡: 椭圆形 49">
            <a:extLst>
              <a:ext uri="{FF2B5EF4-FFF2-40B4-BE49-F238E27FC236}">
                <a16:creationId xmlns:a16="http://schemas.microsoft.com/office/drawing/2014/main" id="{ABE97F60-B163-4CA2-8064-46312E3F3060}"/>
              </a:ext>
            </a:extLst>
          </p:cNvPr>
          <p:cNvSpPr/>
          <p:nvPr/>
        </p:nvSpPr>
        <p:spPr>
          <a:xfrm>
            <a:off x="619709" y="342080"/>
            <a:ext cx="4748357" cy="2270251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What pills should I take today</a:t>
            </a:r>
            <a:r>
              <a:rPr lang="zh-CN" altLang="en-US" b="1" dirty="0">
                <a:solidFill>
                  <a:schemeClr val="tx1"/>
                </a:solidFill>
              </a:rPr>
              <a:t>？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 want to talk to someone.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 don’t know how to use electronic devices.</a:t>
            </a:r>
          </a:p>
        </p:txBody>
      </p:sp>
      <p:sp>
        <p:nvSpPr>
          <p:cNvPr id="57" name="对话气泡: 椭圆形 56">
            <a:extLst>
              <a:ext uri="{FF2B5EF4-FFF2-40B4-BE49-F238E27FC236}">
                <a16:creationId xmlns:a16="http://schemas.microsoft.com/office/drawing/2014/main" id="{DF966E5C-F455-4128-B2A8-AAED7077D8F1}"/>
              </a:ext>
            </a:extLst>
          </p:cNvPr>
          <p:cNvSpPr/>
          <p:nvPr/>
        </p:nvSpPr>
        <p:spPr>
          <a:xfrm rot="10800000" flipV="1">
            <a:off x="7410957" y="342080"/>
            <a:ext cx="3386444" cy="226891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How’s my parent?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Does he feel lonely or bored?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What if he is in trouble?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A9AA256-5DED-4914-B8CE-AFD0CA423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25" y="2463501"/>
            <a:ext cx="2758493" cy="2758493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4C20C16D-12BD-4850-BE5D-3FB188D3E8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66" y="3073899"/>
            <a:ext cx="1535114" cy="153511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F542BC90-E1DA-4945-B00C-105099BCBE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51" y="2930603"/>
            <a:ext cx="1450897" cy="1450897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C815EC3D-D0BD-444B-97ED-C4D9663A7D5E}"/>
              </a:ext>
            </a:extLst>
          </p:cNvPr>
          <p:cNvSpPr txBox="1"/>
          <p:nvPr/>
        </p:nvSpPr>
        <p:spPr>
          <a:xfrm>
            <a:off x="4651058" y="5219410"/>
            <a:ext cx="3198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Remote Control</a:t>
            </a:r>
            <a:endParaRPr lang="en-US" altLang="zh-CN" sz="3000" b="1" i="1" dirty="0">
              <a:solidFill>
                <a:schemeClr val="bg1"/>
              </a:solidFill>
              <a:latin typeface="Calibri" panose="020F0502020204030204" pitchFamily="34" charset="0"/>
              <a:ea typeface="隶书" panose="020105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5CAF4F8C-4D08-4BB8-989A-4A457201A0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09" y="2904504"/>
            <a:ext cx="725772" cy="7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15872 0.0016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 animBg="1"/>
      <p:bldP spid="57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A66AB64-DAFD-46BC-B52B-8B3DA5BCD809}"/>
              </a:ext>
            </a:extLst>
          </p:cNvPr>
          <p:cNvGrpSpPr/>
          <p:nvPr/>
        </p:nvGrpSpPr>
        <p:grpSpPr>
          <a:xfrm>
            <a:off x="236759" y="1381218"/>
            <a:ext cx="3659775" cy="1702409"/>
            <a:chOff x="4353140" y="4303353"/>
            <a:chExt cx="2519096" cy="170240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DAAF1C1-9465-49E9-91B2-EB794E9CE372}"/>
                </a:ext>
              </a:extLst>
            </p:cNvPr>
            <p:cNvSpPr/>
            <p:nvPr/>
          </p:nvSpPr>
          <p:spPr>
            <a:xfrm>
              <a:off x="4353140" y="4303353"/>
              <a:ext cx="2519096" cy="166837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 need to give you medicine,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 also need some way to keep it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199A5F9B-BFD0-46F6-82C9-FBBE8211636C}"/>
                </a:ext>
              </a:extLst>
            </p:cNvPr>
            <p:cNvSpPr/>
            <p:nvPr/>
          </p:nvSpPr>
          <p:spPr>
            <a:xfrm rot="16200000">
              <a:off x="6061648" y="5584656"/>
              <a:ext cx="376990" cy="4652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2EC63B6B-D05B-46EA-9201-B3A97BA87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2" y="2481256"/>
            <a:ext cx="2758493" cy="275849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CFDB26D-5F54-4B46-B337-575DB74B039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68" y="1473923"/>
            <a:ext cx="3792217" cy="37658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40A014-B419-4812-81E7-D04D0B140661}"/>
              </a:ext>
            </a:extLst>
          </p:cNvPr>
          <p:cNvSpPr txBox="1"/>
          <p:nvPr/>
        </p:nvSpPr>
        <p:spPr>
          <a:xfrm>
            <a:off x="7152153" y="5384077"/>
            <a:ext cx="239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Medicine Dispenser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3313A6F-B1F7-4619-AA6E-BD5DD3260A00}"/>
              </a:ext>
            </a:extLst>
          </p:cNvPr>
          <p:cNvGrpSpPr/>
          <p:nvPr/>
        </p:nvGrpSpPr>
        <p:grpSpPr>
          <a:xfrm>
            <a:off x="236759" y="1372710"/>
            <a:ext cx="3659775" cy="1685394"/>
            <a:chOff x="4248240" y="4148887"/>
            <a:chExt cx="2519096" cy="168539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3D9BC27-D898-4178-9C36-CDC05D94F68E}"/>
                </a:ext>
              </a:extLst>
            </p:cNvPr>
            <p:cNvSpPr/>
            <p:nvPr/>
          </p:nvSpPr>
          <p:spPr>
            <a:xfrm>
              <a:off x="4248240" y="4148887"/>
              <a:ext cx="2519096" cy="166837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 need to give you video call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0218899-53E3-491C-9411-E7C629391DD5}"/>
                </a:ext>
              </a:extLst>
            </p:cNvPr>
            <p:cNvSpPr/>
            <p:nvPr/>
          </p:nvSpPr>
          <p:spPr>
            <a:xfrm rot="16200000">
              <a:off x="5956748" y="5413175"/>
              <a:ext cx="376990" cy="4652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9095EF6-1805-4277-93C5-FB9221900CD6}"/>
              </a:ext>
            </a:extLst>
          </p:cNvPr>
          <p:cNvGrpSpPr/>
          <p:nvPr/>
        </p:nvGrpSpPr>
        <p:grpSpPr>
          <a:xfrm>
            <a:off x="236758" y="1398233"/>
            <a:ext cx="3659775" cy="1685394"/>
            <a:chOff x="4248240" y="4148887"/>
            <a:chExt cx="2519096" cy="1685394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A1A3113-8679-436A-B965-AE48D509171F}"/>
                </a:ext>
              </a:extLst>
            </p:cNvPr>
            <p:cNvSpPr/>
            <p:nvPr/>
          </p:nvSpPr>
          <p:spPr>
            <a:xfrm>
              <a:off x="4248240" y="4148887"/>
              <a:ext cx="2519096" cy="166837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 need move to you by myself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04DA2EA6-B642-4F25-811E-4CA7D74B3031}"/>
                </a:ext>
              </a:extLst>
            </p:cNvPr>
            <p:cNvSpPr/>
            <p:nvPr/>
          </p:nvSpPr>
          <p:spPr>
            <a:xfrm rot="16200000">
              <a:off x="5956748" y="5413175"/>
              <a:ext cx="376990" cy="4652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F0B95733-C1EE-48E0-A499-B22F3CD97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621" y="559134"/>
            <a:ext cx="5188993" cy="475277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7C87B6D-A305-415A-B641-202B167CADF8}"/>
              </a:ext>
            </a:extLst>
          </p:cNvPr>
          <p:cNvSpPr txBox="1"/>
          <p:nvPr/>
        </p:nvSpPr>
        <p:spPr>
          <a:xfrm>
            <a:off x="6903308" y="5530958"/>
            <a:ext cx="2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 screen with camera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169DA4B-8800-463F-9773-8CA4370F00ED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48" y="559134"/>
            <a:ext cx="4818184" cy="4818187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0B0CE7A-A1C2-4E60-A245-351259160060}"/>
              </a:ext>
            </a:extLst>
          </p:cNvPr>
          <p:cNvSpPr txBox="1"/>
          <p:nvPr/>
        </p:nvSpPr>
        <p:spPr>
          <a:xfrm>
            <a:off x="6903308" y="5785206"/>
            <a:ext cx="2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 Moving Chassis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6" grpId="0"/>
      <p:bldP spid="46" grpId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E1BE55-7FE8-4642-8904-E28650C25AA6}"/>
              </a:ext>
            </a:extLst>
          </p:cNvPr>
          <p:cNvSpPr/>
          <p:nvPr/>
        </p:nvSpPr>
        <p:spPr>
          <a:xfrm>
            <a:off x="8319475" y="605190"/>
            <a:ext cx="2164643" cy="21646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</a:rPr>
              <a:t>Stable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1BBD67B-6753-425D-B30A-3B716DE4DF63}"/>
              </a:ext>
            </a:extLst>
          </p:cNvPr>
          <p:cNvSpPr/>
          <p:nvPr/>
        </p:nvSpPr>
        <p:spPr>
          <a:xfrm>
            <a:off x="5079494" y="605190"/>
            <a:ext cx="2164643" cy="21646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</a:rPr>
              <a:t>Cheap</a:t>
            </a:r>
            <a:endParaRPr lang="zh-CN" altLang="en-US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DD3836C-9379-443B-AB3F-5C4E9761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08" y="605190"/>
            <a:ext cx="2342857" cy="56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398D75-1D69-4047-85AA-780B0629A4AF}"/>
              </a:ext>
            </a:extLst>
          </p:cNvPr>
          <p:cNvSpPr txBox="1"/>
          <p:nvPr/>
        </p:nvSpPr>
        <p:spPr>
          <a:xfrm>
            <a:off x="4647048" y="4482165"/>
            <a:ext cx="6940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Don’t worry for the operation</a:t>
            </a:r>
          </a:p>
          <a:p>
            <a:r>
              <a:rPr lang="en-US" altLang="zh-CN" sz="3000" b="1" dirty="0">
                <a:solidFill>
                  <a:schemeClr val="bg1"/>
                </a:solidFill>
              </a:rPr>
              <a:t>Caregiver will be on top of everything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023B6C-B5F3-4E76-93B4-8DE673943104}"/>
              </a:ext>
            </a:extLst>
          </p:cNvPr>
          <p:cNvSpPr txBox="1"/>
          <p:nvPr/>
        </p:nvSpPr>
        <p:spPr>
          <a:xfrm>
            <a:off x="4647048" y="3278182"/>
            <a:ext cx="6940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Cost less than 3000 RMB</a:t>
            </a:r>
          </a:p>
          <a:p>
            <a:r>
              <a:rPr lang="en-US" altLang="zh-CN" sz="3000" b="1" dirty="0">
                <a:solidFill>
                  <a:schemeClr val="bg1"/>
                </a:solidFill>
              </a:rPr>
              <a:t>Made through 3D printing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E31E624-09B8-45CB-90BA-5AFD5FAC2DDA}"/>
              </a:ext>
            </a:extLst>
          </p:cNvPr>
          <p:cNvSpPr txBox="1"/>
          <p:nvPr/>
        </p:nvSpPr>
        <p:spPr>
          <a:xfrm>
            <a:off x="4647048" y="5387207"/>
            <a:ext cx="6940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All movement of robot is controlled by caregivers.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2" animBg="1"/>
      <p:bldP spid="25" grpId="0" animBg="1"/>
      <p:bldP spid="7" grpId="0"/>
      <p:bldP spid="38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DD3836C-9379-443B-AB3F-5C4E9761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08" y="605190"/>
            <a:ext cx="2342857" cy="564761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9023B6C-B5F3-4E76-93B4-8DE673943104}"/>
              </a:ext>
            </a:extLst>
          </p:cNvPr>
          <p:cNvSpPr txBox="1"/>
          <p:nvPr/>
        </p:nvSpPr>
        <p:spPr>
          <a:xfrm>
            <a:off x="4647048" y="2941058"/>
            <a:ext cx="6940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Thank you for watching~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147</Words>
  <Application>Microsoft Office PowerPoint</Application>
  <PresentationFormat>宽屏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Colonna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77</cp:revision>
  <dcterms:created xsi:type="dcterms:W3CDTF">2019-11-25T17:04:28Z</dcterms:created>
  <dcterms:modified xsi:type="dcterms:W3CDTF">2019-11-25T23:37:09Z</dcterms:modified>
</cp:coreProperties>
</file>