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0" r:id="rId2"/>
    <p:sldId id="304" r:id="rId3"/>
    <p:sldId id="321" r:id="rId4"/>
    <p:sldId id="292" r:id="rId5"/>
    <p:sldId id="293" r:id="rId6"/>
    <p:sldId id="301" r:id="rId7"/>
    <p:sldId id="302" r:id="rId8"/>
    <p:sldId id="303" r:id="rId9"/>
    <p:sldId id="294" r:id="rId10"/>
    <p:sldId id="296" r:id="rId11"/>
    <p:sldId id="299" r:id="rId12"/>
    <p:sldId id="298" r:id="rId13"/>
    <p:sldId id="295" r:id="rId14"/>
    <p:sldId id="319" r:id="rId15"/>
    <p:sldId id="320" r:id="rId16"/>
    <p:sldId id="285" r:id="rId17"/>
    <p:sldId id="30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C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BB5ED-6805-44FE-94A2-8756328F1A9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C586E-6C3D-4A36-A1CC-085A973B8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3D544-3BE8-254D-9C60-F113E0E3EC2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2019/10/29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84F0-BF85-7C43-A5A3-A1D89B5AD8E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3D544-3BE8-254D-9C60-F113E0E3EC2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2019/10/29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84F0-BF85-7C43-A5A3-A1D89B5AD8E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3D544-3BE8-254D-9C60-F113E0E3EC2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2019/10/29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84F0-BF85-7C43-A5A3-A1D89B5AD8E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3D544-3BE8-254D-9C60-F113E0E3EC2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2019/10/29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84F0-BF85-7C43-A5A3-A1D89B5AD8E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3D544-3BE8-254D-9C60-F113E0E3EC2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2019/10/29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84F0-BF85-7C43-A5A3-A1D89B5AD8E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3D544-3BE8-254D-9C60-F113E0E3EC2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2019/10/29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84F0-BF85-7C43-A5A3-A1D89B5AD8E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3D544-3BE8-254D-9C60-F113E0E3EC2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2019/10/29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84F0-BF85-7C43-A5A3-A1D89B5AD8E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3D544-3BE8-254D-9C60-F113E0E3EC2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2019/10/29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84F0-BF85-7C43-A5A3-A1D89B5AD8E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3D544-3BE8-254D-9C60-F113E0E3EC2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2019/10/29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84F0-BF85-7C43-A5A3-A1D89B5AD8E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3D544-3BE8-254D-9C60-F113E0E3EC2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2019/10/29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84F0-BF85-7C43-A5A3-A1D89B5AD8E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3D544-3BE8-254D-9C60-F113E0E3EC2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2019/10/29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84F0-BF85-7C43-A5A3-A1D89B5AD8E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83D544-3BE8-254D-9C60-F113E0E3EC2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2019/10/29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3684F0-BF85-7C43-A5A3-A1D89B5AD8EE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图片 7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46888"/>
            <a:ext cx="3073400" cy="24861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4545" y="2733000"/>
            <a:ext cx="10302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6000" b="1" dirty="0">
                <a:solidFill>
                  <a:srgbClr val="FEC70B"/>
                </a:solidFill>
                <a:latin typeface="Colonna MT" panose="04020805060202030203" pitchFamily="82" charset="0"/>
                <a:ea typeface="宋体" panose="02010600030101010101" pitchFamily="2" charset="-122"/>
              </a:rPr>
              <a:t>Capstone Design Team #14</a:t>
            </a:r>
          </a:p>
          <a:p>
            <a:pPr algn="ctr"/>
            <a:r>
              <a:rPr lang="en-US" altLang="zh-CN" sz="6000" b="1" dirty="0">
                <a:solidFill>
                  <a:srgbClr val="FEC70B"/>
                </a:solidFill>
                <a:latin typeface="Colonna MT" panose="04020805060202030203" pitchFamily="82" charset="0"/>
                <a:ea typeface="宋体" panose="02010600030101010101" pitchFamily="2" charset="-122"/>
              </a:rPr>
              <a:t>Healthcare Telepresence Robot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54640" y="5103674"/>
            <a:ext cx="173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EC70B"/>
                </a:solidFill>
                <a:ea typeface="隶书" panose="02010509060101010101" pitchFamily="49" charset="-122"/>
              </a:rPr>
              <a:t>Team Members:</a:t>
            </a:r>
          </a:p>
          <a:p>
            <a:r>
              <a:rPr lang="en-US" altLang="zh-CN" b="1" i="1" dirty="0">
                <a:solidFill>
                  <a:srgbClr val="FEC70B"/>
                </a:solidFill>
                <a:ea typeface="隶书" panose="02010509060101010101" pitchFamily="49" charset="-122"/>
              </a:rPr>
              <a:t>Fernando </a:t>
            </a:r>
            <a:r>
              <a:rPr lang="en-US" altLang="zh-CN" b="1" i="1" dirty="0" err="1">
                <a:solidFill>
                  <a:srgbClr val="FEC70B"/>
                </a:solidFill>
                <a:ea typeface="隶书" panose="02010509060101010101" pitchFamily="49" charset="-122"/>
              </a:rPr>
              <a:t>Boaro</a:t>
            </a:r>
            <a:endParaRPr lang="en-US" altLang="zh-CN" b="1" i="1" dirty="0">
              <a:solidFill>
                <a:srgbClr val="FEC70B"/>
              </a:solidFill>
              <a:ea typeface="隶书" panose="02010509060101010101" pitchFamily="49" charset="-122"/>
            </a:endParaRPr>
          </a:p>
          <a:p>
            <a:r>
              <a:rPr lang="en-US" altLang="zh-CN" b="1" i="1" dirty="0" err="1">
                <a:solidFill>
                  <a:srgbClr val="FEC70B"/>
                </a:solidFill>
                <a:ea typeface="隶书" panose="02010509060101010101" pitchFamily="49" charset="-122"/>
              </a:rPr>
              <a:t>Chongdan</a:t>
            </a:r>
            <a:r>
              <a:rPr lang="en-US" altLang="zh-CN" b="1" i="1" dirty="0">
                <a:solidFill>
                  <a:srgbClr val="FEC70B"/>
                </a:solidFill>
                <a:ea typeface="隶书" panose="02010509060101010101" pitchFamily="49" charset="-122"/>
              </a:rPr>
              <a:t> Pan</a:t>
            </a:r>
          </a:p>
          <a:p>
            <a:r>
              <a:rPr lang="en-US" altLang="zh-CN" b="1" i="1" dirty="0" err="1">
                <a:solidFill>
                  <a:srgbClr val="FEC70B"/>
                </a:solidFill>
                <a:ea typeface="隶书" panose="02010509060101010101" pitchFamily="49" charset="-122"/>
              </a:rPr>
              <a:t>Niyiqiu</a:t>
            </a:r>
            <a:r>
              <a:rPr lang="en-US" altLang="zh-CN" b="1" i="1" dirty="0">
                <a:solidFill>
                  <a:srgbClr val="FEC70B"/>
                </a:solidFill>
                <a:ea typeface="隶书" panose="02010509060101010101" pitchFamily="49" charset="-122"/>
              </a:rPr>
              <a:t> Liu</a:t>
            </a:r>
          </a:p>
          <a:p>
            <a:r>
              <a:rPr lang="en-US" altLang="zh-CN" b="1" i="1" dirty="0" err="1">
                <a:solidFill>
                  <a:srgbClr val="FEC70B"/>
                </a:solidFill>
                <a:ea typeface="隶书" panose="02010509060101010101" pitchFamily="49" charset="-122"/>
              </a:rPr>
              <a:t>Ruixing</a:t>
            </a:r>
            <a:r>
              <a:rPr lang="en-US" altLang="zh-CN" b="1" i="1" dirty="0">
                <a:solidFill>
                  <a:srgbClr val="FEC70B"/>
                </a:solidFill>
                <a:ea typeface="隶书" panose="02010509060101010101" pitchFamily="49" charset="-122"/>
              </a:rPr>
              <a:t> Zhou</a:t>
            </a:r>
          </a:p>
          <a:p>
            <a:r>
              <a:rPr lang="en-US" altLang="zh-CN" b="1" i="1" dirty="0">
                <a:solidFill>
                  <a:srgbClr val="FEC70B"/>
                </a:solidFill>
                <a:ea typeface="隶书" panose="02010509060101010101" pitchFamily="49" charset="-122"/>
              </a:rPr>
              <a:t>Tianyu Qiu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16112" y="5640706"/>
            <a:ext cx="1938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EC70B"/>
                </a:solidFill>
                <a:ea typeface="隶书" panose="02010509060101010101" pitchFamily="49" charset="-122"/>
              </a:rPr>
              <a:t>Sponsor:</a:t>
            </a:r>
          </a:p>
          <a:p>
            <a:r>
              <a:rPr lang="en-US" altLang="zh-CN" b="1" i="1" dirty="0">
                <a:solidFill>
                  <a:srgbClr val="FEC70B"/>
                </a:solidFill>
                <a:ea typeface="隶书" panose="02010509060101010101" pitchFamily="49" charset="-122"/>
              </a:rPr>
              <a:t>Prof. Pradeep Ray</a:t>
            </a:r>
          </a:p>
          <a:p>
            <a:r>
              <a:rPr lang="en-US" altLang="zh-CN" b="1" dirty="0">
                <a:solidFill>
                  <a:srgbClr val="FEC70B"/>
                </a:solidFill>
                <a:ea typeface="隶书" panose="02010509060101010101" pitchFamily="49" charset="-122"/>
              </a:rPr>
              <a:t>Instructor:</a:t>
            </a:r>
          </a:p>
          <a:p>
            <a:r>
              <a:rPr lang="en-US" altLang="zh-CN" b="1" i="1" dirty="0">
                <a:solidFill>
                  <a:srgbClr val="FEC70B"/>
                </a:solidFill>
                <a:ea typeface="隶书" panose="02010509060101010101" pitchFamily="49" charset="-122"/>
              </a:rPr>
              <a:t>Prof. </a:t>
            </a:r>
            <a:r>
              <a:rPr lang="en-US" altLang="zh-CN" b="1" i="1" dirty="0" err="1">
                <a:solidFill>
                  <a:srgbClr val="FEC70B"/>
                </a:solidFill>
                <a:ea typeface="隶书" panose="02010509060101010101" pitchFamily="49" charset="-122"/>
              </a:rPr>
              <a:t>Yunlong</a:t>
            </a:r>
            <a:r>
              <a:rPr lang="en-US" altLang="zh-CN" b="1" i="1" dirty="0">
                <a:solidFill>
                  <a:srgbClr val="FEC70B"/>
                </a:solidFill>
                <a:ea typeface="隶书" panose="02010509060101010101" pitchFamily="49" charset="-122"/>
              </a:rPr>
              <a:t> </a:t>
            </a:r>
            <a:r>
              <a:rPr lang="en-US" altLang="zh-CN" b="1" i="1" dirty="0" err="1">
                <a:solidFill>
                  <a:srgbClr val="FEC70B"/>
                </a:solidFill>
                <a:ea typeface="隶书" panose="02010509060101010101" pitchFamily="49" charset="-122"/>
              </a:rPr>
              <a:t>Guo</a:t>
            </a:r>
            <a:endParaRPr lang="en-US" altLang="zh-CN" b="1" i="1" dirty="0">
              <a:solidFill>
                <a:srgbClr val="FEC70B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Screen</a:t>
            </a:r>
            <a:endParaRPr lang="zh-CN" altLang="en-US" sz="52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60260" y="6488668"/>
            <a:ext cx="4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10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92333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EC70B"/>
                </a:solidFill>
                <a:latin typeface="Colonna MT" panose="04020805060202030203" pitchFamily="82" charset="0"/>
              </a:rPr>
              <a:t>Design A: Screen for Raspberry Pi with Speakers</a:t>
            </a:r>
            <a:endParaRPr lang="zh-CN" altLang="en-US" sz="40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65" y="1846660"/>
            <a:ext cx="3426635" cy="2415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533645" y="2304143"/>
                <a:ext cx="650290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Parameters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Screen Size: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 mm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 mm (7 inches)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Font Size: </a:t>
                </a:r>
                <a:r>
                  <a:rPr lang="en-US" altLang="zh-CN" sz="2800" b="1" i="1" dirty="0">
                    <a:solidFill>
                      <a:schemeClr val="bg1"/>
                    </a:solidFill>
                  </a:rPr>
                  <a:t> mm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 mm per character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DPI: </a:t>
                </a:r>
                <a:r>
                  <a:rPr lang="en-US" altLang="zh-CN" sz="2800" b="1" i="1" dirty="0">
                    <a:solidFill>
                      <a:schemeClr val="bg1"/>
                    </a:solidFill>
                  </a:rPr>
                  <a:t>1280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720 pixel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Loudness: </a:t>
                </a:r>
                <a:r>
                  <a:rPr lang="en-US" altLang="zh-CN" sz="2800" b="1" i="1" dirty="0">
                    <a:solidFill>
                      <a:schemeClr val="bg1"/>
                    </a:solidFill>
                  </a:rPr>
                  <a:t>94dB in maximum (1m away)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Language Support: </a:t>
                </a:r>
                <a:r>
                  <a:rPr lang="en-US" altLang="zh-CN" sz="2800" b="1" i="1" dirty="0">
                    <a:solidFill>
                      <a:schemeClr val="bg1"/>
                    </a:solidFill>
                  </a:rPr>
                  <a:t>6 kinds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Video/Audio Lag: </a:t>
                </a:r>
                <a:r>
                  <a:rPr lang="en-US" altLang="zh-CN" sz="2800" b="1" dirty="0">
                    <a:solidFill>
                      <a:schemeClr val="bg1"/>
                    </a:solidFill>
                  </a:rPr>
                  <a:t>&gt; 1s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Cost: </a:t>
                </a:r>
                <a:r>
                  <a:rPr lang="en-US" altLang="zh-CN" sz="2800" b="1" i="1" dirty="0">
                    <a:solidFill>
                      <a:schemeClr val="bg1"/>
                    </a:solidFill>
                  </a:rPr>
                  <a:t>350RMB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45" y="2304143"/>
                <a:ext cx="6502908" cy="3600986"/>
              </a:xfrm>
              <a:prstGeom prst="rect">
                <a:avLst/>
              </a:prstGeom>
              <a:blipFill>
                <a:blip r:embed="rId3"/>
                <a:stretch>
                  <a:fillRect l="-2437" t="-2200" r="-1687" b="-3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65" y="4262157"/>
            <a:ext cx="3426635" cy="1917104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>
            <a:off x="636823" y="6179261"/>
            <a:ext cx="44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Figure 8: Screen for Raspberry Pi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Screen</a:t>
            </a:r>
            <a:endParaRPr lang="zh-CN" altLang="en-US" sz="52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92333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EC70B"/>
                </a:solidFill>
                <a:latin typeface="Colonna MT" panose="04020805060202030203" pitchFamily="82" charset="0"/>
              </a:rPr>
              <a:t>Design A: Honor Pad 5</a:t>
            </a:r>
            <a:r>
              <a:rPr lang="en-US" altLang="zh-CN" sz="4000" b="1" baseline="30000" dirty="0">
                <a:solidFill>
                  <a:srgbClr val="FEC70B"/>
                </a:solidFill>
                <a:latin typeface="Colonna MT" panose="04020805060202030203" pitchFamily="82" charset="0"/>
              </a:rPr>
              <a:t>th</a:t>
            </a:r>
            <a:r>
              <a:rPr lang="en-US" altLang="zh-CN" sz="4000" b="1" dirty="0">
                <a:solidFill>
                  <a:srgbClr val="FEC70B"/>
                </a:solidFill>
                <a:latin typeface="Colonna MT" panose="04020805060202030203" pitchFamily="82" charset="0"/>
              </a:rPr>
              <a:t> Edition</a:t>
            </a:r>
            <a:endParaRPr lang="zh-CN" altLang="en-US" sz="40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533645" y="2304143"/>
                <a:ext cx="650290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Parameters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Screen Size: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 mm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 mm (8 inches)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Font Size: </a:t>
                </a:r>
                <a:r>
                  <a:rPr lang="en-US" altLang="zh-CN" sz="2800" b="1" i="1" dirty="0">
                    <a:solidFill>
                      <a:schemeClr val="bg1"/>
                    </a:solidFill>
                  </a:rPr>
                  <a:t>5mm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5mm per character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DPI: </a:t>
                </a:r>
                <a:r>
                  <a:rPr lang="en-US" altLang="zh-CN" sz="2800" b="1" i="1" dirty="0">
                    <a:solidFill>
                      <a:schemeClr val="bg1"/>
                    </a:solidFill>
                  </a:rPr>
                  <a:t>1920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1200 pixel 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Loudness: </a:t>
                </a:r>
                <a:r>
                  <a:rPr lang="en-US" altLang="zh-CN" sz="2800" b="1" i="1" dirty="0">
                    <a:solidFill>
                      <a:schemeClr val="bg1"/>
                    </a:solidFill>
                  </a:rPr>
                  <a:t>80dB in maximum (1m away)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Language Support: </a:t>
                </a:r>
                <a:r>
                  <a:rPr lang="en-US" altLang="zh-CN" sz="2800" b="1" i="1" dirty="0">
                    <a:solidFill>
                      <a:schemeClr val="bg1"/>
                    </a:solidFill>
                  </a:rPr>
                  <a:t>60 kinds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Video/Audio Lag: </a:t>
                </a:r>
                <a:r>
                  <a:rPr lang="en-US" altLang="zh-CN" sz="2800" b="1" dirty="0">
                    <a:solidFill>
                      <a:schemeClr val="bg1"/>
                    </a:solidFill>
                  </a:rPr>
                  <a:t>&lt; 0.1s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Cost: </a:t>
                </a:r>
                <a:r>
                  <a:rPr lang="en-US" altLang="zh-CN" sz="2800" b="1" i="1" dirty="0">
                    <a:solidFill>
                      <a:schemeClr val="bg1"/>
                    </a:solidFill>
                  </a:rPr>
                  <a:t>950RMB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45" y="2304143"/>
                <a:ext cx="6502908" cy="3600986"/>
              </a:xfrm>
              <a:prstGeom prst="rect">
                <a:avLst/>
              </a:prstGeom>
              <a:blipFill>
                <a:blip r:embed="rId2"/>
                <a:stretch>
                  <a:fillRect l="-2437" t="-2200" r="-1687" b="-3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64" y="2010494"/>
            <a:ext cx="3426635" cy="41687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760260" y="6488668"/>
            <a:ext cx="4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11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636822" y="6179261"/>
            <a:ext cx="44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Figure 9: Honor Pad 5</a:t>
            </a:r>
            <a:r>
              <a:rPr lang="en-US" altLang="zh-CN" baseline="30000" dirty="0">
                <a:solidFill>
                  <a:schemeClr val="bg1"/>
                </a:solidFill>
              </a:rPr>
              <a:t>th</a:t>
            </a:r>
            <a:r>
              <a:rPr lang="en-US" altLang="zh-CN" dirty="0">
                <a:solidFill>
                  <a:schemeClr val="bg1"/>
                </a:solidFill>
              </a:rPr>
              <a:t> Edition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Screen</a:t>
            </a:r>
            <a:endParaRPr lang="zh-CN" altLang="en-US" sz="52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923330"/>
            <a:ext cx="5550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EC70B"/>
                </a:solidFill>
                <a:latin typeface="Colonna MT" panose="04020805060202030203" pitchFamily="82" charset="0"/>
              </a:rPr>
              <a:t>Design Selection</a:t>
            </a:r>
            <a:endParaRPr lang="zh-CN" altLang="en-US" sz="40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84632" y="1846660"/>
          <a:ext cx="1114806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lnTlToB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Screen for Raspberry Pi 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Honor Pad 5</a:t>
                      </a:r>
                      <a:r>
                        <a:rPr lang="en-US" altLang="zh-CN" sz="2800" b="1" baseline="30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Edition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4"/>
                      <a:stretch>
                        <a:fillRect l="-164" t="-110588" r="-200656" b="-6352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4"/>
                      <a:stretch>
                        <a:fillRect l="-100164" t="-110588" r="-100656" b="-6352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4"/>
                      <a:stretch>
                        <a:fillRect l="-200164" t="-110588" r="-656" b="-635294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bg1"/>
                          </a:solidFill>
                        </a:rPr>
                        <a:t>Font Size(per character)</a:t>
                      </a:r>
                      <a:endParaRPr lang="zh-CN" altLang="en-US" sz="2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4"/>
                      <a:stretch>
                        <a:fillRect l="-200164" t="-210588" r="-656" b="-535294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bg1"/>
                          </a:solidFill>
                        </a:rPr>
                        <a:t>DPI (pixel)</a:t>
                      </a:r>
                      <a:endParaRPr lang="zh-CN" altLang="en-US" sz="2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4"/>
                      <a:stretch>
                        <a:fillRect l="-100164" t="-306977" r="-100656" b="-42907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4"/>
                      <a:stretch>
                        <a:fillRect l="-200164" t="-306977" r="-656" b="-42907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bg1"/>
                          </a:solidFill>
                        </a:rPr>
                        <a:t>Loudness (dB) (1m away)</a:t>
                      </a:r>
                      <a:endParaRPr lang="zh-CN" altLang="en-US" sz="2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>
                          <a:solidFill>
                            <a:schemeClr val="bg1"/>
                          </a:solidFill>
                        </a:rPr>
                        <a:t>94dB in maximum 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>
                          <a:solidFill>
                            <a:schemeClr val="bg1"/>
                          </a:solidFill>
                        </a:rPr>
                        <a:t>80dB in maximum 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bg1"/>
                          </a:solidFill>
                        </a:rPr>
                        <a:t>Language Support</a:t>
                      </a:r>
                      <a:endParaRPr lang="zh-CN" altLang="en-US" sz="2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>
                          <a:solidFill>
                            <a:schemeClr val="bg1"/>
                          </a:solidFill>
                        </a:rPr>
                        <a:t>6 kinds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>
                          <a:solidFill>
                            <a:srgbClr val="00DC50"/>
                          </a:solidFill>
                        </a:rPr>
                        <a:t>60 kinds</a:t>
                      </a:r>
                      <a:endParaRPr lang="zh-CN" altLang="en-US" sz="2800" dirty="0">
                        <a:solidFill>
                          <a:srgbClr val="00DC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bg1"/>
                          </a:solidFill>
                        </a:rPr>
                        <a:t>Video/Audio Lag (sec)</a:t>
                      </a:r>
                      <a:endParaRPr lang="en-US" altLang="zh-CN" sz="2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>
                          <a:solidFill>
                            <a:schemeClr val="bg1"/>
                          </a:solidFill>
                        </a:rPr>
                        <a:t>&gt; 1s</a:t>
                      </a:r>
                      <a:endParaRPr lang="en-US" altLang="zh-CN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>
                          <a:solidFill>
                            <a:srgbClr val="00DC50"/>
                          </a:solidFill>
                        </a:rPr>
                        <a:t>&lt; 0.1s</a:t>
                      </a:r>
                      <a:endParaRPr lang="zh-CN" altLang="en-US" sz="2800" dirty="0">
                        <a:solidFill>
                          <a:srgbClr val="00DC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bg1"/>
                          </a:solidFill>
                        </a:rPr>
                        <a:t>Cost (RMB)</a:t>
                      </a:r>
                      <a:endParaRPr lang="en-US" altLang="zh-CN" sz="2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>
                          <a:solidFill>
                            <a:srgbClr val="00DC50"/>
                          </a:solidFill>
                        </a:rPr>
                        <a:t>350</a:t>
                      </a:r>
                      <a:endParaRPr lang="en-US" altLang="zh-CN" sz="2800" dirty="0">
                        <a:solidFill>
                          <a:srgbClr val="00DC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>
                          <a:solidFill>
                            <a:schemeClr val="bg1"/>
                          </a:solidFill>
                        </a:rPr>
                        <a:t>950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PA-任意多边形: 形状 716">
            <a:extLst>
              <a:ext uri="{FF2B5EF4-FFF2-40B4-BE49-F238E27FC236}">
                <a16:creationId xmlns:a16="http://schemas.microsoft.com/office/drawing/2014/main" id="{B9FCB2A1-A542-44C8-AA2A-A60FF17709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98662" y="6046431"/>
            <a:ext cx="720000" cy="720000"/>
          </a:xfrm>
          <a:custGeom>
            <a:avLst/>
            <a:gdLst>
              <a:gd name="connsiteX0" fmla="*/ 155108 h 170385"/>
              <a:gd name="connsiteY0" fmla="*/ 155108 h 170385"/>
              <a:gd name="connsiteX1" fmla="*/ 155108 h 170385"/>
              <a:gd name="connsiteY1" fmla="*/ 155108 h 170385"/>
              <a:gd name="connsiteX2" fmla="*/ 155108 h 170385"/>
              <a:gd name="connsiteY2" fmla="*/ 155108 h 170385"/>
              <a:gd name="connsiteX3" fmla="*/ 155108 h 170385"/>
              <a:gd name="connsiteY3" fmla="*/ 155108 h 170385"/>
              <a:gd name="connsiteX4" fmla="*/ 155108 h 170385"/>
              <a:gd name="connsiteY4" fmla="*/ 155108 h 170385"/>
              <a:gd name="connsiteX5" fmla="*/ 155108 h 170385"/>
              <a:gd name="connsiteY5" fmla="*/ 155108 h 170385"/>
              <a:gd name="connsiteX6" fmla="*/ 155108 h 170385"/>
              <a:gd name="connsiteY6" fmla="*/ 155108 h 170385"/>
              <a:gd name="connsiteX7" fmla="*/ 155108 h 170385"/>
              <a:gd name="connsiteY7" fmla="*/ 155108 h 170385"/>
              <a:gd name="connsiteX8" fmla="*/ 155108 h 170385"/>
              <a:gd name="connsiteY8" fmla="*/ 155108 h 170385"/>
              <a:gd name="connsiteX9" fmla="*/ 155108 h 170385"/>
              <a:gd name="connsiteY9" fmla="*/ 155108 h 170385"/>
              <a:gd name="connsiteX10" fmla="*/ 155108 h 170385"/>
              <a:gd name="connsiteY10" fmla="*/ 155108 h 170385"/>
              <a:gd name="connsiteX11" fmla="*/ 155108 h 170385"/>
              <a:gd name="connsiteY11" fmla="*/ 155108 h 170385"/>
              <a:gd name="connsiteX12" fmla="*/ 155108 h 170385"/>
              <a:gd name="connsiteY12" fmla="*/ 155108 h 170385"/>
              <a:gd name="connsiteX13" fmla="*/ 155108 h 170385"/>
              <a:gd name="connsiteY13" fmla="*/ 155108 h 170385"/>
              <a:gd name="connsiteX14" fmla="*/ 155108 h 170385"/>
              <a:gd name="connsiteY14" fmla="*/ 155108 h 17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31775" h="1430693">
                <a:moveTo>
                  <a:pt x="441911" y="1424695"/>
                </a:moveTo>
                <a:cubicBezTo>
                  <a:pt x="428420" y="1431670"/>
                  <a:pt x="412309" y="1432564"/>
                  <a:pt x="396105" y="1416368"/>
                </a:cubicBezTo>
                <a:lnTo>
                  <a:pt x="26442" y="1038874"/>
                </a:lnTo>
                <a:cubicBezTo>
                  <a:pt x="-6246" y="1005510"/>
                  <a:pt x="1366" y="961562"/>
                  <a:pt x="39256" y="934200"/>
                </a:cubicBezTo>
                <a:cubicBezTo>
                  <a:pt x="87682" y="899226"/>
                  <a:pt x="152429" y="842216"/>
                  <a:pt x="207067" y="758863"/>
                </a:cubicBezTo>
                <a:cubicBezTo>
                  <a:pt x="232656" y="719783"/>
                  <a:pt x="269232" y="717163"/>
                  <a:pt x="294526" y="756413"/>
                </a:cubicBezTo>
                <a:lnTo>
                  <a:pt x="385709" y="897967"/>
                </a:lnTo>
                <a:cubicBezTo>
                  <a:pt x="411042" y="937256"/>
                  <a:pt x="440185" y="986522"/>
                  <a:pt x="455829" y="980986"/>
                </a:cubicBezTo>
                <a:cubicBezTo>
                  <a:pt x="462174" y="978746"/>
                  <a:pt x="469872" y="973249"/>
                  <a:pt x="479047" y="962379"/>
                </a:cubicBezTo>
                <a:lnTo>
                  <a:pt x="1220123" y="30857"/>
                </a:lnTo>
                <a:cubicBezTo>
                  <a:pt x="1249219" y="-5680"/>
                  <a:pt x="1290281" y="-1753"/>
                  <a:pt x="1311897" y="39651"/>
                </a:cubicBezTo>
                <a:lnTo>
                  <a:pt x="1522256" y="443154"/>
                </a:lnTo>
                <a:cubicBezTo>
                  <a:pt x="1543864" y="484558"/>
                  <a:pt x="1531859" y="541864"/>
                  <a:pt x="1495446" y="571131"/>
                </a:cubicBezTo>
                <a:lnTo>
                  <a:pt x="543117" y="1336435"/>
                </a:lnTo>
                <a:cubicBezTo>
                  <a:pt x="506743" y="1365702"/>
                  <a:pt x="466699" y="1411967"/>
                  <a:pt x="441911" y="1424695"/>
                </a:cubicBezTo>
                <a:close/>
              </a:path>
            </a:pathLst>
          </a:custGeom>
          <a:solidFill>
            <a:srgbClr val="00DC50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PA-A000320150714A17PPSH-388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9407271" y="6046431"/>
            <a:ext cx="720000" cy="720000"/>
          </a:xfrm>
          <a:custGeom>
            <a:avLst/>
            <a:gdLst>
              <a:gd name="T0" fmla="*/ 1000275 w 5381"/>
              <a:gd name="T1" fmla="*/ 876834 h 6858"/>
              <a:gd name="T2" fmla="*/ 1192717 w 5381"/>
              <a:gd name="T3" fmla="*/ 1289261 h 6858"/>
              <a:gd name="T4" fmla="*/ 1158324 w 5381"/>
              <a:gd name="T5" fmla="*/ 1323914 h 6858"/>
              <a:gd name="T6" fmla="*/ 1158324 w 5381"/>
              <a:gd name="T7" fmla="*/ 1343603 h 6858"/>
              <a:gd name="T8" fmla="*/ 1108704 w 5381"/>
              <a:gd name="T9" fmla="*/ 1383245 h 6858"/>
              <a:gd name="T10" fmla="*/ 1121044 w 5381"/>
              <a:gd name="T11" fmla="*/ 1417635 h 6858"/>
              <a:gd name="T12" fmla="*/ 1039656 w 5381"/>
              <a:gd name="T13" fmla="*/ 1479329 h 6858"/>
              <a:gd name="T14" fmla="*/ 945667 w 5381"/>
              <a:gd name="T15" fmla="*/ 1370906 h 6858"/>
              <a:gd name="T16" fmla="*/ 713582 w 5381"/>
              <a:gd name="T17" fmla="*/ 1012559 h 6858"/>
              <a:gd name="T18" fmla="*/ 224471 w 5381"/>
              <a:gd name="T19" fmla="*/ 1770994 h 6858"/>
              <a:gd name="T20" fmla="*/ 96089 w 5381"/>
              <a:gd name="T21" fmla="*/ 1800397 h 6858"/>
              <a:gd name="T22" fmla="*/ 44369 w 5381"/>
              <a:gd name="T23" fmla="*/ 1751042 h 6858"/>
              <a:gd name="T24" fmla="*/ 7351 w 5381"/>
              <a:gd name="T25" fmla="*/ 1674647 h 6858"/>
              <a:gd name="T26" fmla="*/ 14702 w 5381"/>
              <a:gd name="T27" fmla="*/ 1635006 h 6858"/>
              <a:gd name="T28" fmla="*/ 12339 w 5381"/>
              <a:gd name="T29" fmla="*/ 1585651 h 6858"/>
              <a:gd name="T30" fmla="*/ 0 w 5381"/>
              <a:gd name="T31" fmla="*/ 1568325 h 6858"/>
              <a:gd name="T32" fmla="*/ 59071 w 5381"/>
              <a:gd name="T33" fmla="*/ 1447301 h 6858"/>
              <a:gd name="T34" fmla="*/ 118405 w 5381"/>
              <a:gd name="T35" fmla="*/ 1346229 h 6858"/>
              <a:gd name="T36" fmla="*/ 540831 w 5381"/>
              <a:gd name="T37" fmla="*/ 785475 h 6858"/>
              <a:gd name="T38" fmla="*/ 570236 w 5381"/>
              <a:gd name="T39" fmla="*/ 750822 h 6858"/>
              <a:gd name="T40" fmla="*/ 387508 w 5381"/>
              <a:gd name="T41" fmla="*/ 247036 h 6858"/>
              <a:gd name="T42" fmla="*/ 360467 w 5381"/>
              <a:gd name="T43" fmla="*/ 163028 h 6858"/>
              <a:gd name="T44" fmla="*/ 392497 w 5381"/>
              <a:gd name="T45" fmla="*/ 111311 h 6858"/>
              <a:gd name="T46" fmla="*/ 409824 w 5381"/>
              <a:gd name="T47" fmla="*/ 96347 h 6858"/>
              <a:gd name="T48" fmla="*/ 427152 w 5381"/>
              <a:gd name="T49" fmla="*/ 88996 h 6858"/>
              <a:gd name="T50" fmla="*/ 466795 w 5381"/>
              <a:gd name="T51" fmla="*/ 111311 h 6858"/>
              <a:gd name="T52" fmla="*/ 506176 w 5381"/>
              <a:gd name="T53" fmla="*/ 98972 h 6858"/>
              <a:gd name="T54" fmla="*/ 528492 w 5381"/>
              <a:gd name="T55" fmla="*/ 81645 h 6858"/>
              <a:gd name="T56" fmla="*/ 555534 w 5381"/>
              <a:gd name="T57" fmla="*/ 61956 h 6858"/>
              <a:gd name="T58" fmla="*/ 599903 w 5381"/>
              <a:gd name="T59" fmla="*/ 106323 h 6858"/>
              <a:gd name="T60" fmla="*/ 701243 w 5381"/>
              <a:gd name="T61" fmla="*/ 308729 h 6858"/>
              <a:gd name="T62" fmla="*/ 787618 w 5381"/>
              <a:gd name="T63" fmla="*/ 476746 h 6858"/>
              <a:gd name="T64" fmla="*/ 849315 w 5381"/>
              <a:gd name="T65" fmla="*/ 400088 h 6858"/>
              <a:gd name="T66" fmla="*/ 970346 w 5381"/>
              <a:gd name="T67" fmla="*/ 262000 h 6858"/>
              <a:gd name="T68" fmla="*/ 1207682 w 5381"/>
              <a:gd name="T69" fmla="*/ 2625 h 6858"/>
              <a:gd name="T70" fmla="*/ 1294057 w 5381"/>
              <a:gd name="T71" fmla="*/ 49617 h 6858"/>
              <a:gd name="T72" fmla="*/ 1321361 w 5381"/>
              <a:gd name="T73" fmla="*/ 24940 h 6858"/>
              <a:gd name="T74" fmla="*/ 1348403 w 5381"/>
              <a:gd name="T75" fmla="*/ 0 h 6858"/>
              <a:gd name="T76" fmla="*/ 1363105 w 5381"/>
              <a:gd name="T77" fmla="*/ 19952 h 6858"/>
              <a:gd name="T78" fmla="*/ 1412725 w 5381"/>
              <a:gd name="T79" fmla="*/ 88996 h 6858"/>
              <a:gd name="T80" fmla="*/ 1385421 w 5381"/>
              <a:gd name="T81" fmla="*/ 128375 h 6858"/>
              <a:gd name="T82" fmla="*/ 1301408 w 5381"/>
              <a:gd name="T83" fmla="*/ 229709 h 6858"/>
              <a:gd name="T84" fmla="*/ 950655 w 5381"/>
              <a:gd name="T85" fmla="*/ 684140 h 6858"/>
              <a:gd name="T86" fmla="*/ 923614 w 5381"/>
              <a:gd name="T87" fmla="*/ 723782 h 6858"/>
              <a:gd name="T88" fmla="*/ 1000275 w 5381"/>
              <a:gd name="T89" fmla="*/ 876834 h 68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381" h="6858">
                <a:moveTo>
                  <a:pt x="3810" y="3340"/>
                </a:moveTo>
                <a:cubicBezTo>
                  <a:pt x="4543" y="4911"/>
                  <a:pt x="4543" y="4911"/>
                  <a:pt x="4543" y="4911"/>
                </a:cubicBezTo>
                <a:cubicBezTo>
                  <a:pt x="4515" y="4977"/>
                  <a:pt x="4478" y="5014"/>
                  <a:pt x="4412" y="5043"/>
                </a:cubicBezTo>
                <a:cubicBezTo>
                  <a:pt x="4412" y="5118"/>
                  <a:pt x="4412" y="5118"/>
                  <a:pt x="4412" y="5118"/>
                </a:cubicBezTo>
                <a:cubicBezTo>
                  <a:pt x="4374" y="5156"/>
                  <a:pt x="4223" y="5212"/>
                  <a:pt x="4223" y="5269"/>
                </a:cubicBezTo>
                <a:cubicBezTo>
                  <a:pt x="4223" y="5306"/>
                  <a:pt x="4252" y="5363"/>
                  <a:pt x="4270" y="5400"/>
                </a:cubicBezTo>
                <a:cubicBezTo>
                  <a:pt x="4252" y="5513"/>
                  <a:pt x="4073" y="5635"/>
                  <a:pt x="3960" y="5635"/>
                </a:cubicBezTo>
                <a:cubicBezTo>
                  <a:pt x="3838" y="5635"/>
                  <a:pt x="3649" y="5297"/>
                  <a:pt x="3602" y="5222"/>
                </a:cubicBezTo>
                <a:cubicBezTo>
                  <a:pt x="2718" y="3857"/>
                  <a:pt x="2718" y="3857"/>
                  <a:pt x="2718" y="3857"/>
                </a:cubicBezTo>
                <a:cubicBezTo>
                  <a:pt x="855" y="6746"/>
                  <a:pt x="855" y="6746"/>
                  <a:pt x="855" y="6746"/>
                </a:cubicBezTo>
                <a:cubicBezTo>
                  <a:pt x="743" y="6830"/>
                  <a:pt x="498" y="6858"/>
                  <a:pt x="366" y="6858"/>
                </a:cubicBezTo>
                <a:cubicBezTo>
                  <a:pt x="244" y="6858"/>
                  <a:pt x="225" y="6764"/>
                  <a:pt x="169" y="6670"/>
                </a:cubicBezTo>
                <a:cubicBezTo>
                  <a:pt x="112" y="6586"/>
                  <a:pt x="28" y="6482"/>
                  <a:pt x="28" y="6379"/>
                </a:cubicBezTo>
                <a:cubicBezTo>
                  <a:pt x="28" y="6322"/>
                  <a:pt x="37" y="6285"/>
                  <a:pt x="56" y="6228"/>
                </a:cubicBezTo>
                <a:cubicBezTo>
                  <a:pt x="75" y="6153"/>
                  <a:pt x="112" y="6097"/>
                  <a:pt x="47" y="6040"/>
                </a:cubicBezTo>
                <a:cubicBezTo>
                  <a:pt x="28" y="6021"/>
                  <a:pt x="0" y="6002"/>
                  <a:pt x="0" y="5974"/>
                </a:cubicBezTo>
                <a:cubicBezTo>
                  <a:pt x="0" y="5852"/>
                  <a:pt x="159" y="5626"/>
                  <a:pt x="225" y="5513"/>
                </a:cubicBezTo>
                <a:cubicBezTo>
                  <a:pt x="451" y="5128"/>
                  <a:pt x="451" y="5128"/>
                  <a:pt x="451" y="5128"/>
                </a:cubicBezTo>
                <a:cubicBezTo>
                  <a:pt x="837" y="4450"/>
                  <a:pt x="1552" y="3603"/>
                  <a:pt x="2060" y="2992"/>
                </a:cubicBezTo>
                <a:cubicBezTo>
                  <a:pt x="2172" y="2860"/>
                  <a:pt x="2172" y="2860"/>
                  <a:pt x="2172" y="2860"/>
                </a:cubicBezTo>
                <a:cubicBezTo>
                  <a:pt x="1476" y="941"/>
                  <a:pt x="1476" y="941"/>
                  <a:pt x="1476" y="941"/>
                </a:cubicBezTo>
                <a:cubicBezTo>
                  <a:pt x="1448" y="866"/>
                  <a:pt x="1373" y="706"/>
                  <a:pt x="1373" y="621"/>
                </a:cubicBezTo>
                <a:cubicBezTo>
                  <a:pt x="1373" y="556"/>
                  <a:pt x="1458" y="471"/>
                  <a:pt x="1495" y="424"/>
                </a:cubicBezTo>
                <a:cubicBezTo>
                  <a:pt x="1561" y="367"/>
                  <a:pt x="1561" y="367"/>
                  <a:pt x="1561" y="367"/>
                </a:cubicBezTo>
                <a:cubicBezTo>
                  <a:pt x="1580" y="348"/>
                  <a:pt x="1599" y="339"/>
                  <a:pt x="1627" y="339"/>
                </a:cubicBezTo>
                <a:cubicBezTo>
                  <a:pt x="1693" y="339"/>
                  <a:pt x="1730" y="386"/>
                  <a:pt x="1778" y="424"/>
                </a:cubicBezTo>
                <a:cubicBezTo>
                  <a:pt x="1834" y="377"/>
                  <a:pt x="1862" y="377"/>
                  <a:pt x="1928" y="377"/>
                </a:cubicBezTo>
                <a:cubicBezTo>
                  <a:pt x="1984" y="348"/>
                  <a:pt x="1984" y="348"/>
                  <a:pt x="2013" y="311"/>
                </a:cubicBezTo>
                <a:cubicBezTo>
                  <a:pt x="2041" y="264"/>
                  <a:pt x="2060" y="236"/>
                  <a:pt x="2116" y="236"/>
                </a:cubicBezTo>
                <a:cubicBezTo>
                  <a:pt x="2219" y="236"/>
                  <a:pt x="2248" y="330"/>
                  <a:pt x="2285" y="405"/>
                </a:cubicBezTo>
                <a:cubicBezTo>
                  <a:pt x="2671" y="1176"/>
                  <a:pt x="2671" y="1176"/>
                  <a:pt x="2671" y="1176"/>
                </a:cubicBezTo>
                <a:cubicBezTo>
                  <a:pt x="3000" y="1816"/>
                  <a:pt x="3000" y="1816"/>
                  <a:pt x="3000" y="1816"/>
                </a:cubicBezTo>
                <a:cubicBezTo>
                  <a:pt x="3235" y="1524"/>
                  <a:pt x="3235" y="1524"/>
                  <a:pt x="3235" y="1524"/>
                </a:cubicBezTo>
                <a:cubicBezTo>
                  <a:pt x="3696" y="998"/>
                  <a:pt x="3696" y="998"/>
                  <a:pt x="3696" y="998"/>
                </a:cubicBezTo>
                <a:cubicBezTo>
                  <a:pt x="3800" y="875"/>
                  <a:pt x="4515" y="10"/>
                  <a:pt x="4600" y="10"/>
                </a:cubicBezTo>
                <a:cubicBezTo>
                  <a:pt x="4656" y="10"/>
                  <a:pt x="4873" y="142"/>
                  <a:pt x="4929" y="189"/>
                </a:cubicBezTo>
                <a:cubicBezTo>
                  <a:pt x="5033" y="95"/>
                  <a:pt x="5033" y="95"/>
                  <a:pt x="5033" y="95"/>
                </a:cubicBezTo>
                <a:cubicBezTo>
                  <a:pt x="5051" y="66"/>
                  <a:pt x="5108" y="0"/>
                  <a:pt x="5136" y="0"/>
                </a:cubicBezTo>
                <a:cubicBezTo>
                  <a:pt x="5164" y="0"/>
                  <a:pt x="5183" y="57"/>
                  <a:pt x="5192" y="76"/>
                </a:cubicBezTo>
                <a:cubicBezTo>
                  <a:pt x="5230" y="170"/>
                  <a:pt x="5381" y="273"/>
                  <a:pt x="5381" y="339"/>
                </a:cubicBezTo>
                <a:cubicBezTo>
                  <a:pt x="5381" y="396"/>
                  <a:pt x="5315" y="452"/>
                  <a:pt x="5277" y="489"/>
                </a:cubicBezTo>
                <a:cubicBezTo>
                  <a:pt x="5173" y="584"/>
                  <a:pt x="5042" y="762"/>
                  <a:pt x="4957" y="875"/>
                </a:cubicBezTo>
                <a:cubicBezTo>
                  <a:pt x="3621" y="2606"/>
                  <a:pt x="3621" y="2606"/>
                  <a:pt x="3621" y="2606"/>
                </a:cubicBezTo>
                <a:cubicBezTo>
                  <a:pt x="3518" y="2757"/>
                  <a:pt x="3518" y="2757"/>
                  <a:pt x="3518" y="2757"/>
                </a:cubicBezTo>
                <a:cubicBezTo>
                  <a:pt x="3810" y="3340"/>
                  <a:pt x="3810" y="3340"/>
                  <a:pt x="3810" y="334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760260" y="6488668"/>
            <a:ext cx="4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12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Medicine Dispenser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892810"/>
            <a:ext cx="10936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EC70B"/>
                </a:solidFill>
                <a:latin typeface="Colonna MT" panose="04020805060202030203" pitchFamily="82" charset="0"/>
                <a:sym typeface="+mn-ea"/>
              </a:rPr>
              <a:t>Design A: Merry Go Round Structure</a:t>
            </a:r>
            <a:endParaRPr lang="zh-CN" altLang="en-US" sz="40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533645" y="2304143"/>
                <a:ext cx="6502908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Parameters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Pill Storage: </a:t>
                </a:r>
                <a:r>
                  <a:rPr lang="en-US" altLang="zh-CN" sz="2800" b="1" i="1" dirty="0">
                    <a:solidFill>
                      <a:schemeClr val="bg1"/>
                    </a:solidFill>
                  </a:rPr>
                  <a:t>one dose per block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Probability of Getting Stuck: </a:t>
                </a:r>
                <a:r>
                  <a:rPr lang="en-US" altLang="zh-CN" sz="2800" b="1" i="1" dirty="0">
                    <a:solidFill>
                      <a:schemeClr val="bg1"/>
                    </a:solidFill>
                  </a:rPr>
                  <a:t>&lt;10%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Separation Way: </a:t>
                </a:r>
              </a:p>
              <a:p>
                <a:r>
                  <a:rPr lang="en-US" altLang="zh-CN" sz="2800" b="1" i="1" dirty="0">
                    <a:solidFill>
                      <a:schemeClr val="bg1"/>
                    </a:solidFill>
                  </a:rPr>
                  <a:t>	Manual Separation by Dose 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Function Implementation: </a:t>
                </a: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	</a:t>
                </a:r>
                <a:r>
                  <a:rPr lang="en-US" altLang="zh-CN" sz="2800" b="1" i="1" dirty="0">
                    <a:solidFill>
                      <a:schemeClr val="bg1"/>
                    </a:solidFill>
                  </a:rPr>
                  <a:t>One 360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 Servo Motor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45" y="2304143"/>
                <a:ext cx="6502908" cy="3170099"/>
              </a:xfrm>
              <a:prstGeom prst="rect">
                <a:avLst/>
              </a:prstGeom>
              <a:blipFill>
                <a:blip r:embed="rId2"/>
                <a:stretch>
                  <a:fillRect l="-2437" t="-2500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513212" y="1969005"/>
            <a:ext cx="2507222" cy="4271262"/>
            <a:chOff x="847457" y="2336211"/>
            <a:chExt cx="2507222" cy="427126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458" y="4446747"/>
              <a:ext cx="2507221" cy="216072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457" y="2336211"/>
              <a:ext cx="2507221" cy="2157105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1760260" y="6488668"/>
            <a:ext cx="4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13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544963" y="6236754"/>
            <a:ext cx="44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Figure 10: Merry Go Round Structure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Medicine Dispenser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892810"/>
            <a:ext cx="10936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EC70B"/>
                </a:solidFill>
                <a:latin typeface="Colonna MT" panose="04020805060202030203" pitchFamily="82" charset="0"/>
                <a:sym typeface="+mn-ea"/>
              </a:rPr>
              <a:t>Design B: Soda Fountain Structure</a:t>
            </a:r>
            <a:endParaRPr lang="zh-CN" altLang="en-US" sz="40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42" y="2225974"/>
            <a:ext cx="4265970" cy="367641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33645" y="2304143"/>
            <a:ext cx="65029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Parameters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Pill Storage: </a:t>
            </a:r>
            <a:r>
              <a:rPr lang="en-US" altLang="zh-CN" sz="2800" b="1" i="1" dirty="0">
                <a:solidFill>
                  <a:schemeClr val="bg1"/>
                </a:solidFill>
              </a:rPr>
              <a:t>one kind per block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Probability of Getting Stuck: </a:t>
            </a:r>
            <a:r>
              <a:rPr lang="en-US" altLang="zh-CN" sz="2800" b="1" i="1" dirty="0">
                <a:solidFill>
                  <a:schemeClr val="bg1"/>
                </a:solidFill>
              </a:rPr>
              <a:t>&gt;40%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Separation Way: </a:t>
            </a:r>
          </a:p>
          <a:p>
            <a:r>
              <a:rPr lang="en-US" altLang="zh-CN" sz="2800" b="1" i="1" dirty="0">
                <a:solidFill>
                  <a:schemeClr val="bg1"/>
                </a:solidFill>
              </a:rPr>
              <a:t>	Manual Separation by kind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Function Implementation: 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b="1" i="1" dirty="0">
                <a:solidFill>
                  <a:schemeClr val="bg1"/>
                </a:solidFill>
              </a:rPr>
              <a:t>Four Independent Servo Motors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760260" y="6488668"/>
            <a:ext cx="4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14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682668" y="5902392"/>
            <a:ext cx="44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Figure 11: Soda Foundation Structure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Medicine Dispenser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892810"/>
            <a:ext cx="10936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EC70B"/>
                </a:solidFill>
                <a:latin typeface="Colonna MT" panose="04020805060202030203" pitchFamily="82" charset="0"/>
                <a:sym typeface="+mn-ea"/>
              </a:rPr>
              <a:t>Design Selection</a:t>
            </a:r>
            <a:endParaRPr lang="zh-CN" altLang="en-US" sz="40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59267"/>
                  </p:ext>
                </p:extLst>
              </p:nvPr>
            </p:nvGraphicFramePr>
            <p:xfrm>
              <a:off x="484632" y="1846660"/>
              <a:ext cx="11148060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160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160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160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0973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>
                        <a:lnTlToB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Merry Go</a:t>
                          </a:r>
                          <a:r>
                            <a:rPr lang="en-US" altLang="zh-CN" sz="2800" b="1" baseline="0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Round</a:t>
                          </a:r>
                          <a:endParaRPr lang="zh-CN" altLang="en-US" sz="28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Soda</a:t>
                          </a:r>
                          <a:r>
                            <a:rPr lang="en-US" altLang="zh-CN" sz="2800" b="1" baseline="0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Foundation</a:t>
                          </a:r>
                          <a:endParaRPr lang="zh-CN" altLang="en-US" sz="28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09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bg1"/>
                              </a:solidFill>
                            </a:rPr>
                            <a:t>Pill Storage</a:t>
                          </a:r>
                          <a:endParaRPr lang="zh-CN" altLang="en-US" sz="28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800" b="1" i="1" dirty="0">
                              <a:solidFill>
                                <a:srgbClr val="00DC50"/>
                              </a:solidFill>
                            </a:rPr>
                            <a:t>one dose per block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800" b="1" i="1" dirty="0">
                              <a:solidFill>
                                <a:schemeClr val="bg1"/>
                              </a:solidFill>
                            </a:rPr>
                            <a:t>one kind per block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09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bg1"/>
                              </a:solidFill>
                            </a:rPr>
                            <a:t>Probability of Getting Stuck</a:t>
                          </a:r>
                          <a:endParaRPr lang="zh-CN" altLang="en-US" sz="28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800" b="1" i="1" dirty="0">
                              <a:solidFill>
                                <a:srgbClr val="00DC50"/>
                              </a:solidFill>
                            </a:rPr>
                            <a:t>&lt;10%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800" b="1" i="1" dirty="0">
                              <a:solidFill>
                                <a:schemeClr val="bg1"/>
                              </a:solidFill>
                            </a:rPr>
                            <a:t>&gt;40%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09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bg1"/>
                              </a:solidFill>
                            </a:rPr>
                            <a:t>Separation Way</a:t>
                          </a:r>
                          <a:endParaRPr lang="zh-CN" altLang="en-US" sz="28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800" b="1" i="1" dirty="0">
                              <a:solidFill>
                                <a:schemeClr val="bg1"/>
                              </a:solidFill>
                            </a:rPr>
                            <a:t>Manual Separation by dose </a:t>
                          </a:r>
                          <a:endParaRPr lang="en-US" altLang="zh-CN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i="1" dirty="0">
                              <a:solidFill>
                                <a:srgbClr val="00DC50"/>
                              </a:solidFill>
                            </a:rPr>
                            <a:t>Manual Separation by kind </a:t>
                          </a:r>
                          <a:endParaRPr lang="zh-CN" altLang="en-US" sz="2800" dirty="0">
                            <a:solidFill>
                              <a:srgbClr val="00DC5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09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bg1"/>
                              </a:solidFill>
                            </a:rPr>
                            <a:t>Function Implementation</a:t>
                          </a:r>
                          <a:endParaRPr lang="zh-CN" altLang="en-US" sz="2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i="1" dirty="0">
                              <a:solidFill>
                                <a:srgbClr val="00DC50"/>
                              </a:solidFill>
                            </a:rPr>
                            <a:t>One 360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800" b="1" i="1" smtClean="0">
                                  <a:solidFill>
                                    <a:srgbClr val="00DC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altLang="zh-CN" sz="2800" b="1" i="1" dirty="0">
                              <a:solidFill>
                                <a:srgbClr val="00DC50"/>
                              </a:solidFill>
                            </a:rPr>
                            <a:t> Servo Motor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800" b="1" i="1" dirty="0">
                              <a:solidFill>
                                <a:schemeClr val="bg1"/>
                              </a:solidFill>
                            </a:rPr>
                            <a:t>Four Independent Servo Motors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59267"/>
                  </p:ext>
                </p:extLst>
              </p:nvPr>
            </p:nvGraphicFramePr>
            <p:xfrm>
              <a:off x="484632" y="1846660"/>
              <a:ext cx="11148060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160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160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160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>
                        <a:lnTlToB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Merry Go</a:t>
                          </a:r>
                          <a:r>
                            <a:rPr lang="en-US" altLang="zh-CN" sz="2800" b="1" baseline="0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Round</a:t>
                          </a:r>
                          <a:endParaRPr lang="zh-CN" altLang="en-US" sz="28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Soda</a:t>
                          </a:r>
                          <a:r>
                            <a:rPr lang="en-US" altLang="zh-CN" sz="2800" b="1" baseline="0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Foundation</a:t>
                          </a:r>
                          <a:endParaRPr lang="zh-CN" altLang="en-US" sz="2800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bg1"/>
                              </a:solidFill>
                            </a:rPr>
                            <a:t>Pill Storage</a:t>
                          </a:r>
                          <a:endParaRPr lang="zh-CN" altLang="en-US" sz="28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800" b="1" i="1" dirty="0" smtClean="0">
                              <a:solidFill>
                                <a:srgbClr val="00DC50"/>
                              </a:solidFill>
                            </a:rPr>
                            <a:t>one dose per block</a:t>
                          </a:r>
                          <a:endParaRPr lang="en-US" altLang="zh-CN" sz="2800" b="1" i="1" dirty="0" smtClean="0">
                            <a:solidFill>
                              <a:srgbClr val="00DC5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800" b="1" i="1" dirty="0" smtClean="0">
                              <a:solidFill>
                                <a:schemeClr val="bg1"/>
                              </a:solidFill>
                            </a:rPr>
                            <a:t>one kind per block</a:t>
                          </a:r>
                          <a:endParaRPr lang="en-US" altLang="zh-CN" sz="2800" b="1" i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bg1"/>
                              </a:solidFill>
                            </a:rPr>
                            <a:t>Probability of Getting Stuck</a:t>
                          </a:r>
                          <a:endParaRPr lang="zh-CN" altLang="en-US" sz="28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800" b="1" i="1" dirty="0" smtClean="0">
                              <a:solidFill>
                                <a:srgbClr val="00DC50"/>
                              </a:solidFill>
                            </a:rPr>
                            <a:t>&lt;10%</a:t>
                          </a:r>
                          <a:endParaRPr lang="en-US" altLang="zh-CN" sz="2800" b="1" i="1" dirty="0" smtClean="0">
                            <a:solidFill>
                              <a:srgbClr val="00DC5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800" b="1" i="1" dirty="0" smtClean="0">
                              <a:solidFill>
                                <a:schemeClr val="bg1"/>
                              </a:solidFill>
                            </a:rPr>
                            <a:t>&gt;40%</a:t>
                          </a:r>
                          <a:endParaRPr lang="en-US" altLang="zh-CN" sz="2800" b="1" i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bg1"/>
                              </a:solidFill>
                            </a:rPr>
                            <a:t>Separation Way</a:t>
                          </a:r>
                          <a:endParaRPr lang="zh-CN" altLang="en-US" sz="2800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800" b="1" i="1" dirty="0" smtClean="0">
                              <a:solidFill>
                                <a:schemeClr val="bg1"/>
                              </a:solidFill>
                            </a:rPr>
                            <a:t>Manual Separation by dose </a:t>
                          </a:r>
                          <a:endParaRPr lang="en-US" altLang="zh-CN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i="1" dirty="0" smtClean="0">
                              <a:solidFill>
                                <a:srgbClr val="00DC50"/>
                              </a:solidFill>
                            </a:rPr>
                            <a:t>Manual Separation by kind </a:t>
                          </a:r>
                          <a:endParaRPr lang="zh-CN" altLang="en-US" sz="2800" dirty="0">
                            <a:solidFill>
                              <a:srgbClr val="00DC5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bg1"/>
                              </a:solidFill>
                            </a:rPr>
                            <a:t>Function Implementation</a:t>
                          </a:r>
                          <a:endParaRPr lang="zh-CN" altLang="en-US" sz="2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164" t="-316129" r="-100656" b="-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800" b="1" i="1" dirty="0" smtClean="0">
                              <a:solidFill>
                                <a:schemeClr val="bg1"/>
                              </a:solidFill>
                            </a:rPr>
                            <a:t>Four Independent Servo Motors</a:t>
                          </a:r>
                          <a:endParaRPr lang="en-US" altLang="zh-CN" sz="2800" b="1" i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PA-A000320150714A17PPSH-388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9396514" y="5927810"/>
            <a:ext cx="720000" cy="720000"/>
          </a:xfrm>
          <a:custGeom>
            <a:avLst/>
            <a:gdLst>
              <a:gd name="T0" fmla="*/ 1000275 w 5381"/>
              <a:gd name="T1" fmla="*/ 876834 h 6858"/>
              <a:gd name="T2" fmla="*/ 1192717 w 5381"/>
              <a:gd name="T3" fmla="*/ 1289261 h 6858"/>
              <a:gd name="T4" fmla="*/ 1158324 w 5381"/>
              <a:gd name="T5" fmla="*/ 1323914 h 6858"/>
              <a:gd name="T6" fmla="*/ 1158324 w 5381"/>
              <a:gd name="T7" fmla="*/ 1343603 h 6858"/>
              <a:gd name="T8" fmla="*/ 1108704 w 5381"/>
              <a:gd name="T9" fmla="*/ 1383245 h 6858"/>
              <a:gd name="T10" fmla="*/ 1121044 w 5381"/>
              <a:gd name="T11" fmla="*/ 1417635 h 6858"/>
              <a:gd name="T12" fmla="*/ 1039656 w 5381"/>
              <a:gd name="T13" fmla="*/ 1479329 h 6858"/>
              <a:gd name="T14" fmla="*/ 945667 w 5381"/>
              <a:gd name="T15" fmla="*/ 1370906 h 6858"/>
              <a:gd name="T16" fmla="*/ 713582 w 5381"/>
              <a:gd name="T17" fmla="*/ 1012559 h 6858"/>
              <a:gd name="T18" fmla="*/ 224471 w 5381"/>
              <a:gd name="T19" fmla="*/ 1770994 h 6858"/>
              <a:gd name="T20" fmla="*/ 96089 w 5381"/>
              <a:gd name="T21" fmla="*/ 1800397 h 6858"/>
              <a:gd name="T22" fmla="*/ 44369 w 5381"/>
              <a:gd name="T23" fmla="*/ 1751042 h 6858"/>
              <a:gd name="T24" fmla="*/ 7351 w 5381"/>
              <a:gd name="T25" fmla="*/ 1674647 h 6858"/>
              <a:gd name="T26" fmla="*/ 14702 w 5381"/>
              <a:gd name="T27" fmla="*/ 1635006 h 6858"/>
              <a:gd name="T28" fmla="*/ 12339 w 5381"/>
              <a:gd name="T29" fmla="*/ 1585651 h 6858"/>
              <a:gd name="T30" fmla="*/ 0 w 5381"/>
              <a:gd name="T31" fmla="*/ 1568325 h 6858"/>
              <a:gd name="T32" fmla="*/ 59071 w 5381"/>
              <a:gd name="T33" fmla="*/ 1447301 h 6858"/>
              <a:gd name="T34" fmla="*/ 118405 w 5381"/>
              <a:gd name="T35" fmla="*/ 1346229 h 6858"/>
              <a:gd name="T36" fmla="*/ 540831 w 5381"/>
              <a:gd name="T37" fmla="*/ 785475 h 6858"/>
              <a:gd name="T38" fmla="*/ 570236 w 5381"/>
              <a:gd name="T39" fmla="*/ 750822 h 6858"/>
              <a:gd name="T40" fmla="*/ 387508 w 5381"/>
              <a:gd name="T41" fmla="*/ 247036 h 6858"/>
              <a:gd name="T42" fmla="*/ 360467 w 5381"/>
              <a:gd name="T43" fmla="*/ 163028 h 6858"/>
              <a:gd name="T44" fmla="*/ 392497 w 5381"/>
              <a:gd name="T45" fmla="*/ 111311 h 6858"/>
              <a:gd name="T46" fmla="*/ 409824 w 5381"/>
              <a:gd name="T47" fmla="*/ 96347 h 6858"/>
              <a:gd name="T48" fmla="*/ 427152 w 5381"/>
              <a:gd name="T49" fmla="*/ 88996 h 6858"/>
              <a:gd name="T50" fmla="*/ 466795 w 5381"/>
              <a:gd name="T51" fmla="*/ 111311 h 6858"/>
              <a:gd name="T52" fmla="*/ 506176 w 5381"/>
              <a:gd name="T53" fmla="*/ 98972 h 6858"/>
              <a:gd name="T54" fmla="*/ 528492 w 5381"/>
              <a:gd name="T55" fmla="*/ 81645 h 6858"/>
              <a:gd name="T56" fmla="*/ 555534 w 5381"/>
              <a:gd name="T57" fmla="*/ 61956 h 6858"/>
              <a:gd name="T58" fmla="*/ 599903 w 5381"/>
              <a:gd name="T59" fmla="*/ 106323 h 6858"/>
              <a:gd name="T60" fmla="*/ 701243 w 5381"/>
              <a:gd name="T61" fmla="*/ 308729 h 6858"/>
              <a:gd name="T62" fmla="*/ 787618 w 5381"/>
              <a:gd name="T63" fmla="*/ 476746 h 6858"/>
              <a:gd name="T64" fmla="*/ 849315 w 5381"/>
              <a:gd name="T65" fmla="*/ 400088 h 6858"/>
              <a:gd name="T66" fmla="*/ 970346 w 5381"/>
              <a:gd name="T67" fmla="*/ 262000 h 6858"/>
              <a:gd name="T68" fmla="*/ 1207682 w 5381"/>
              <a:gd name="T69" fmla="*/ 2625 h 6858"/>
              <a:gd name="T70" fmla="*/ 1294057 w 5381"/>
              <a:gd name="T71" fmla="*/ 49617 h 6858"/>
              <a:gd name="T72" fmla="*/ 1321361 w 5381"/>
              <a:gd name="T73" fmla="*/ 24940 h 6858"/>
              <a:gd name="T74" fmla="*/ 1348403 w 5381"/>
              <a:gd name="T75" fmla="*/ 0 h 6858"/>
              <a:gd name="T76" fmla="*/ 1363105 w 5381"/>
              <a:gd name="T77" fmla="*/ 19952 h 6858"/>
              <a:gd name="T78" fmla="*/ 1412725 w 5381"/>
              <a:gd name="T79" fmla="*/ 88996 h 6858"/>
              <a:gd name="T80" fmla="*/ 1385421 w 5381"/>
              <a:gd name="T81" fmla="*/ 128375 h 6858"/>
              <a:gd name="T82" fmla="*/ 1301408 w 5381"/>
              <a:gd name="T83" fmla="*/ 229709 h 6858"/>
              <a:gd name="T84" fmla="*/ 950655 w 5381"/>
              <a:gd name="T85" fmla="*/ 684140 h 6858"/>
              <a:gd name="T86" fmla="*/ 923614 w 5381"/>
              <a:gd name="T87" fmla="*/ 723782 h 6858"/>
              <a:gd name="T88" fmla="*/ 1000275 w 5381"/>
              <a:gd name="T89" fmla="*/ 876834 h 68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381" h="6858">
                <a:moveTo>
                  <a:pt x="3810" y="3340"/>
                </a:moveTo>
                <a:cubicBezTo>
                  <a:pt x="4543" y="4911"/>
                  <a:pt x="4543" y="4911"/>
                  <a:pt x="4543" y="4911"/>
                </a:cubicBezTo>
                <a:cubicBezTo>
                  <a:pt x="4515" y="4977"/>
                  <a:pt x="4478" y="5014"/>
                  <a:pt x="4412" y="5043"/>
                </a:cubicBezTo>
                <a:cubicBezTo>
                  <a:pt x="4412" y="5118"/>
                  <a:pt x="4412" y="5118"/>
                  <a:pt x="4412" y="5118"/>
                </a:cubicBezTo>
                <a:cubicBezTo>
                  <a:pt x="4374" y="5156"/>
                  <a:pt x="4223" y="5212"/>
                  <a:pt x="4223" y="5269"/>
                </a:cubicBezTo>
                <a:cubicBezTo>
                  <a:pt x="4223" y="5306"/>
                  <a:pt x="4252" y="5363"/>
                  <a:pt x="4270" y="5400"/>
                </a:cubicBezTo>
                <a:cubicBezTo>
                  <a:pt x="4252" y="5513"/>
                  <a:pt x="4073" y="5635"/>
                  <a:pt x="3960" y="5635"/>
                </a:cubicBezTo>
                <a:cubicBezTo>
                  <a:pt x="3838" y="5635"/>
                  <a:pt x="3649" y="5297"/>
                  <a:pt x="3602" y="5222"/>
                </a:cubicBezTo>
                <a:cubicBezTo>
                  <a:pt x="2718" y="3857"/>
                  <a:pt x="2718" y="3857"/>
                  <a:pt x="2718" y="3857"/>
                </a:cubicBezTo>
                <a:cubicBezTo>
                  <a:pt x="855" y="6746"/>
                  <a:pt x="855" y="6746"/>
                  <a:pt x="855" y="6746"/>
                </a:cubicBezTo>
                <a:cubicBezTo>
                  <a:pt x="743" y="6830"/>
                  <a:pt x="498" y="6858"/>
                  <a:pt x="366" y="6858"/>
                </a:cubicBezTo>
                <a:cubicBezTo>
                  <a:pt x="244" y="6858"/>
                  <a:pt x="225" y="6764"/>
                  <a:pt x="169" y="6670"/>
                </a:cubicBezTo>
                <a:cubicBezTo>
                  <a:pt x="112" y="6586"/>
                  <a:pt x="28" y="6482"/>
                  <a:pt x="28" y="6379"/>
                </a:cubicBezTo>
                <a:cubicBezTo>
                  <a:pt x="28" y="6322"/>
                  <a:pt x="37" y="6285"/>
                  <a:pt x="56" y="6228"/>
                </a:cubicBezTo>
                <a:cubicBezTo>
                  <a:pt x="75" y="6153"/>
                  <a:pt x="112" y="6097"/>
                  <a:pt x="47" y="6040"/>
                </a:cubicBezTo>
                <a:cubicBezTo>
                  <a:pt x="28" y="6021"/>
                  <a:pt x="0" y="6002"/>
                  <a:pt x="0" y="5974"/>
                </a:cubicBezTo>
                <a:cubicBezTo>
                  <a:pt x="0" y="5852"/>
                  <a:pt x="159" y="5626"/>
                  <a:pt x="225" y="5513"/>
                </a:cubicBezTo>
                <a:cubicBezTo>
                  <a:pt x="451" y="5128"/>
                  <a:pt x="451" y="5128"/>
                  <a:pt x="451" y="5128"/>
                </a:cubicBezTo>
                <a:cubicBezTo>
                  <a:pt x="837" y="4450"/>
                  <a:pt x="1552" y="3603"/>
                  <a:pt x="2060" y="2992"/>
                </a:cubicBezTo>
                <a:cubicBezTo>
                  <a:pt x="2172" y="2860"/>
                  <a:pt x="2172" y="2860"/>
                  <a:pt x="2172" y="2860"/>
                </a:cubicBezTo>
                <a:cubicBezTo>
                  <a:pt x="1476" y="941"/>
                  <a:pt x="1476" y="941"/>
                  <a:pt x="1476" y="941"/>
                </a:cubicBezTo>
                <a:cubicBezTo>
                  <a:pt x="1448" y="866"/>
                  <a:pt x="1373" y="706"/>
                  <a:pt x="1373" y="621"/>
                </a:cubicBezTo>
                <a:cubicBezTo>
                  <a:pt x="1373" y="556"/>
                  <a:pt x="1458" y="471"/>
                  <a:pt x="1495" y="424"/>
                </a:cubicBezTo>
                <a:cubicBezTo>
                  <a:pt x="1561" y="367"/>
                  <a:pt x="1561" y="367"/>
                  <a:pt x="1561" y="367"/>
                </a:cubicBezTo>
                <a:cubicBezTo>
                  <a:pt x="1580" y="348"/>
                  <a:pt x="1599" y="339"/>
                  <a:pt x="1627" y="339"/>
                </a:cubicBezTo>
                <a:cubicBezTo>
                  <a:pt x="1693" y="339"/>
                  <a:pt x="1730" y="386"/>
                  <a:pt x="1778" y="424"/>
                </a:cubicBezTo>
                <a:cubicBezTo>
                  <a:pt x="1834" y="377"/>
                  <a:pt x="1862" y="377"/>
                  <a:pt x="1928" y="377"/>
                </a:cubicBezTo>
                <a:cubicBezTo>
                  <a:pt x="1984" y="348"/>
                  <a:pt x="1984" y="348"/>
                  <a:pt x="2013" y="311"/>
                </a:cubicBezTo>
                <a:cubicBezTo>
                  <a:pt x="2041" y="264"/>
                  <a:pt x="2060" y="236"/>
                  <a:pt x="2116" y="236"/>
                </a:cubicBezTo>
                <a:cubicBezTo>
                  <a:pt x="2219" y="236"/>
                  <a:pt x="2248" y="330"/>
                  <a:pt x="2285" y="405"/>
                </a:cubicBezTo>
                <a:cubicBezTo>
                  <a:pt x="2671" y="1176"/>
                  <a:pt x="2671" y="1176"/>
                  <a:pt x="2671" y="1176"/>
                </a:cubicBezTo>
                <a:cubicBezTo>
                  <a:pt x="3000" y="1816"/>
                  <a:pt x="3000" y="1816"/>
                  <a:pt x="3000" y="1816"/>
                </a:cubicBezTo>
                <a:cubicBezTo>
                  <a:pt x="3235" y="1524"/>
                  <a:pt x="3235" y="1524"/>
                  <a:pt x="3235" y="1524"/>
                </a:cubicBezTo>
                <a:cubicBezTo>
                  <a:pt x="3696" y="998"/>
                  <a:pt x="3696" y="998"/>
                  <a:pt x="3696" y="998"/>
                </a:cubicBezTo>
                <a:cubicBezTo>
                  <a:pt x="3800" y="875"/>
                  <a:pt x="4515" y="10"/>
                  <a:pt x="4600" y="10"/>
                </a:cubicBezTo>
                <a:cubicBezTo>
                  <a:pt x="4656" y="10"/>
                  <a:pt x="4873" y="142"/>
                  <a:pt x="4929" y="189"/>
                </a:cubicBezTo>
                <a:cubicBezTo>
                  <a:pt x="5033" y="95"/>
                  <a:pt x="5033" y="95"/>
                  <a:pt x="5033" y="95"/>
                </a:cubicBezTo>
                <a:cubicBezTo>
                  <a:pt x="5051" y="66"/>
                  <a:pt x="5108" y="0"/>
                  <a:pt x="5136" y="0"/>
                </a:cubicBezTo>
                <a:cubicBezTo>
                  <a:pt x="5164" y="0"/>
                  <a:pt x="5183" y="57"/>
                  <a:pt x="5192" y="76"/>
                </a:cubicBezTo>
                <a:cubicBezTo>
                  <a:pt x="5230" y="170"/>
                  <a:pt x="5381" y="273"/>
                  <a:pt x="5381" y="339"/>
                </a:cubicBezTo>
                <a:cubicBezTo>
                  <a:pt x="5381" y="396"/>
                  <a:pt x="5315" y="452"/>
                  <a:pt x="5277" y="489"/>
                </a:cubicBezTo>
                <a:cubicBezTo>
                  <a:pt x="5173" y="584"/>
                  <a:pt x="5042" y="762"/>
                  <a:pt x="4957" y="875"/>
                </a:cubicBezTo>
                <a:cubicBezTo>
                  <a:pt x="3621" y="2606"/>
                  <a:pt x="3621" y="2606"/>
                  <a:pt x="3621" y="2606"/>
                </a:cubicBezTo>
                <a:cubicBezTo>
                  <a:pt x="3518" y="2757"/>
                  <a:pt x="3518" y="2757"/>
                  <a:pt x="3518" y="2757"/>
                </a:cubicBezTo>
                <a:cubicBezTo>
                  <a:pt x="3810" y="3340"/>
                  <a:pt x="3810" y="3340"/>
                  <a:pt x="3810" y="334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2" name="PA-任意多边形: 形状 716">
            <a:extLst>
              <a:ext uri="{FF2B5EF4-FFF2-40B4-BE49-F238E27FC236}">
                <a16:creationId xmlns:a16="http://schemas.microsoft.com/office/drawing/2014/main" id="{B9FCB2A1-A542-44C8-AA2A-A60FF17709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698662" y="5927810"/>
            <a:ext cx="720000" cy="720000"/>
          </a:xfrm>
          <a:custGeom>
            <a:avLst/>
            <a:gdLst>
              <a:gd name="connsiteX0" fmla="*/ 155108 h 170385"/>
              <a:gd name="connsiteY0" fmla="*/ 155108 h 170385"/>
              <a:gd name="connsiteX1" fmla="*/ 155108 h 170385"/>
              <a:gd name="connsiteY1" fmla="*/ 155108 h 170385"/>
              <a:gd name="connsiteX2" fmla="*/ 155108 h 170385"/>
              <a:gd name="connsiteY2" fmla="*/ 155108 h 170385"/>
              <a:gd name="connsiteX3" fmla="*/ 155108 h 170385"/>
              <a:gd name="connsiteY3" fmla="*/ 155108 h 170385"/>
              <a:gd name="connsiteX4" fmla="*/ 155108 h 170385"/>
              <a:gd name="connsiteY4" fmla="*/ 155108 h 170385"/>
              <a:gd name="connsiteX5" fmla="*/ 155108 h 170385"/>
              <a:gd name="connsiteY5" fmla="*/ 155108 h 170385"/>
              <a:gd name="connsiteX6" fmla="*/ 155108 h 170385"/>
              <a:gd name="connsiteY6" fmla="*/ 155108 h 170385"/>
              <a:gd name="connsiteX7" fmla="*/ 155108 h 170385"/>
              <a:gd name="connsiteY7" fmla="*/ 155108 h 170385"/>
              <a:gd name="connsiteX8" fmla="*/ 155108 h 170385"/>
              <a:gd name="connsiteY8" fmla="*/ 155108 h 170385"/>
              <a:gd name="connsiteX9" fmla="*/ 155108 h 170385"/>
              <a:gd name="connsiteY9" fmla="*/ 155108 h 170385"/>
              <a:gd name="connsiteX10" fmla="*/ 155108 h 170385"/>
              <a:gd name="connsiteY10" fmla="*/ 155108 h 170385"/>
              <a:gd name="connsiteX11" fmla="*/ 155108 h 170385"/>
              <a:gd name="connsiteY11" fmla="*/ 155108 h 170385"/>
              <a:gd name="connsiteX12" fmla="*/ 155108 h 170385"/>
              <a:gd name="connsiteY12" fmla="*/ 155108 h 170385"/>
              <a:gd name="connsiteX13" fmla="*/ 155108 h 170385"/>
              <a:gd name="connsiteY13" fmla="*/ 155108 h 170385"/>
              <a:gd name="connsiteX14" fmla="*/ 155108 h 170385"/>
              <a:gd name="connsiteY14" fmla="*/ 155108 h 17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31775" h="1430693">
                <a:moveTo>
                  <a:pt x="441911" y="1424695"/>
                </a:moveTo>
                <a:cubicBezTo>
                  <a:pt x="428420" y="1431670"/>
                  <a:pt x="412309" y="1432564"/>
                  <a:pt x="396105" y="1416368"/>
                </a:cubicBezTo>
                <a:lnTo>
                  <a:pt x="26442" y="1038874"/>
                </a:lnTo>
                <a:cubicBezTo>
                  <a:pt x="-6246" y="1005510"/>
                  <a:pt x="1366" y="961562"/>
                  <a:pt x="39256" y="934200"/>
                </a:cubicBezTo>
                <a:cubicBezTo>
                  <a:pt x="87682" y="899226"/>
                  <a:pt x="152429" y="842216"/>
                  <a:pt x="207067" y="758863"/>
                </a:cubicBezTo>
                <a:cubicBezTo>
                  <a:pt x="232656" y="719783"/>
                  <a:pt x="269232" y="717163"/>
                  <a:pt x="294526" y="756413"/>
                </a:cubicBezTo>
                <a:lnTo>
                  <a:pt x="385709" y="897967"/>
                </a:lnTo>
                <a:cubicBezTo>
                  <a:pt x="411042" y="937256"/>
                  <a:pt x="440185" y="986522"/>
                  <a:pt x="455829" y="980986"/>
                </a:cubicBezTo>
                <a:cubicBezTo>
                  <a:pt x="462174" y="978746"/>
                  <a:pt x="469872" y="973249"/>
                  <a:pt x="479047" y="962379"/>
                </a:cubicBezTo>
                <a:lnTo>
                  <a:pt x="1220123" y="30857"/>
                </a:lnTo>
                <a:cubicBezTo>
                  <a:pt x="1249219" y="-5680"/>
                  <a:pt x="1290281" y="-1753"/>
                  <a:pt x="1311897" y="39651"/>
                </a:cubicBezTo>
                <a:lnTo>
                  <a:pt x="1522256" y="443154"/>
                </a:lnTo>
                <a:cubicBezTo>
                  <a:pt x="1543864" y="484558"/>
                  <a:pt x="1531859" y="541864"/>
                  <a:pt x="1495446" y="571131"/>
                </a:cubicBezTo>
                <a:lnTo>
                  <a:pt x="543117" y="1336435"/>
                </a:lnTo>
                <a:cubicBezTo>
                  <a:pt x="506743" y="1365702"/>
                  <a:pt x="466699" y="1411967"/>
                  <a:pt x="441911" y="1424695"/>
                </a:cubicBezTo>
                <a:close/>
              </a:path>
            </a:pathLst>
          </a:custGeom>
          <a:solidFill>
            <a:srgbClr val="00DC50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760260" y="6488668"/>
            <a:ext cx="4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15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8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Project Schedule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22571" y="6348863"/>
            <a:ext cx="414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Figure 12: Project Gantt Chart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0260" y="6488668"/>
            <a:ext cx="4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16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88" y="982274"/>
            <a:ext cx="11320272" cy="5372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Conclusion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60260" y="6488668"/>
            <a:ext cx="4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17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31" y="892552"/>
            <a:ext cx="4023284" cy="53710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08945" y="2521059"/>
            <a:ext cx="4774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</a:rPr>
              <a:t>“A Healthcare Telepresence Robot that supports video calls, smart medicine dispensation and remote control”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1127814" y="6263637"/>
            <a:ext cx="44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Figure 2: Concept Diagram for the Robot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6803" y="2613392"/>
            <a:ext cx="3438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b="1" i="1" dirty="0">
                <a:solidFill>
                  <a:srgbClr val="FEC70B"/>
                </a:solidFill>
                <a:latin typeface="+mj-lt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References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Project Intro</a:t>
            </a:r>
            <a:endParaRPr lang="zh-CN" altLang="en-US" sz="52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35968" y="6488668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1559" y="1125793"/>
            <a:ext cx="712622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Problems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When caregivers are far away from the Elderly: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Inconvenience for Medicine Care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Lack of Video Calls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Sense of Loneliness of the Elderly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1559" y="3895861"/>
            <a:ext cx="72694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Needs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In-time Basic Medicine Care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Video Call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Improvement the Elderly’s Sense of Happiness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997637" y="1846030"/>
            <a:ext cx="3744509" cy="3165939"/>
            <a:chOff x="2699743" y="1720684"/>
            <a:chExt cx="3744509" cy="3165939"/>
          </a:xfrm>
        </p:grpSpPr>
        <p:grpSp>
          <p:nvGrpSpPr>
            <p:cNvPr id="10" name="PA-16-16969-Rounded check mark -399521">
              <a:extLst>
                <a:ext uri="{FF2B5EF4-FFF2-40B4-BE49-F238E27FC236}">
                  <a16:creationId xmlns:a16="http://schemas.microsoft.com/office/drawing/2014/main" id="{027E5B08-4E73-4E12-9AEB-84188F219CEA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025864" y="1720684"/>
              <a:ext cx="3017235" cy="3165939"/>
              <a:chOff x="-5829" y="3565601"/>
              <a:chExt cx="1531776" cy="1430694"/>
            </a:xfrm>
          </p:grpSpPr>
          <p:sp>
            <p:nvSpPr>
              <p:cNvPr id="12" name="PA-任意多边形: 形状 716">
                <a:extLst>
                  <a:ext uri="{FF2B5EF4-FFF2-40B4-BE49-F238E27FC236}">
                    <a16:creationId xmlns:a16="http://schemas.microsoft.com/office/drawing/2014/main" id="{B9FCB2A1-A542-44C8-AA2A-A60FF177099B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-5829" y="3565601"/>
                <a:ext cx="1531776" cy="1430694"/>
              </a:xfrm>
              <a:custGeom>
                <a:avLst/>
                <a:gdLst>
                  <a:gd name="connsiteX0" fmla="*/ 155108 h 170385"/>
                  <a:gd name="connsiteY0" fmla="*/ 155108 h 170385"/>
                  <a:gd name="connsiteX1" fmla="*/ 155108 h 170385"/>
                  <a:gd name="connsiteY1" fmla="*/ 155108 h 170385"/>
                  <a:gd name="connsiteX2" fmla="*/ 155108 h 170385"/>
                  <a:gd name="connsiteY2" fmla="*/ 155108 h 170385"/>
                  <a:gd name="connsiteX3" fmla="*/ 155108 h 170385"/>
                  <a:gd name="connsiteY3" fmla="*/ 155108 h 170385"/>
                  <a:gd name="connsiteX4" fmla="*/ 155108 h 170385"/>
                  <a:gd name="connsiteY4" fmla="*/ 155108 h 170385"/>
                  <a:gd name="connsiteX5" fmla="*/ 155108 h 170385"/>
                  <a:gd name="connsiteY5" fmla="*/ 155108 h 170385"/>
                  <a:gd name="connsiteX6" fmla="*/ 155108 h 170385"/>
                  <a:gd name="connsiteY6" fmla="*/ 155108 h 170385"/>
                  <a:gd name="connsiteX7" fmla="*/ 155108 h 170385"/>
                  <a:gd name="connsiteY7" fmla="*/ 155108 h 170385"/>
                  <a:gd name="connsiteX8" fmla="*/ 155108 h 170385"/>
                  <a:gd name="connsiteY8" fmla="*/ 155108 h 170385"/>
                  <a:gd name="connsiteX9" fmla="*/ 155108 h 170385"/>
                  <a:gd name="connsiteY9" fmla="*/ 155108 h 170385"/>
                  <a:gd name="connsiteX10" fmla="*/ 155108 h 170385"/>
                  <a:gd name="connsiteY10" fmla="*/ 155108 h 170385"/>
                  <a:gd name="connsiteX11" fmla="*/ 155108 h 170385"/>
                  <a:gd name="connsiteY11" fmla="*/ 155108 h 170385"/>
                  <a:gd name="connsiteX12" fmla="*/ 155108 h 170385"/>
                  <a:gd name="connsiteY12" fmla="*/ 155108 h 170385"/>
                  <a:gd name="connsiteX13" fmla="*/ 155108 h 170385"/>
                  <a:gd name="connsiteY13" fmla="*/ 155108 h 170385"/>
                  <a:gd name="connsiteX14" fmla="*/ 155108 h 170385"/>
                  <a:gd name="connsiteY14" fmla="*/ 155108 h 17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31775" h="1430693">
                    <a:moveTo>
                      <a:pt x="441911" y="1424695"/>
                    </a:moveTo>
                    <a:cubicBezTo>
                      <a:pt x="428420" y="1431670"/>
                      <a:pt x="412309" y="1432564"/>
                      <a:pt x="396105" y="1416368"/>
                    </a:cubicBezTo>
                    <a:lnTo>
                      <a:pt x="26442" y="1038874"/>
                    </a:lnTo>
                    <a:cubicBezTo>
                      <a:pt x="-6246" y="1005510"/>
                      <a:pt x="1366" y="961562"/>
                      <a:pt x="39256" y="934200"/>
                    </a:cubicBezTo>
                    <a:cubicBezTo>
                      <a:pt x="87682" y="899226"/>
                      <a:pt x="152429" y="842216"/>
                      <a:pt x="207067" y="758863"/>
                    </a:cubicBezTo>
                    <a:cubicBezTo>
                      <a:pt x="232656" y="719783"/>
                      <a:pt x="269232" y="717163"/>
                      <a:pt x="294526" y="756413"/>
                    </a:cubicBezTo>
                    <a:lnTo>
                      <a:pt x="385709" y="897967"/>
                    </a:lnTo>
                    <a:cubicBezTo>
                      <a:pt x="411042" y="937256"/>
                      <a:pt x="440185" y="986522"/>
                      <a:pt x="455829" y="980986"/>
                    </a:cubicBezTo>
                    <a:cubicBezTo>
                      <a:pt x="462174" y="978746"/>
                      <a:pt x="469872" y="973249"/>
                      <a:pt x="479047" y="962379"/>
                    </a:cubicBezTo>
                    <a:lnTo>
                      <a:pt x="1220123" y="30857"/>
                    </a:lnTo>
                    <a:cubicBezTo>
                      <a:pt x="1249219" y="-5680"/>
                      <a:pt x="1290281" y="-1753"/>
                      <a:pt x="1311897" y="39651"/>
                    </a:cubicBezTo>
                    <a:lnTo>
                      <a:pt x="1522256" y="443154"/>
                    </a:lnTo>
                    <a:cubicBezTo>
                      <a:pt x="1543864" y="484558"/>
                      <a:pt x="1531859" y="541864"/>
                      <a:pt x="1495446" y="571131"/>
                    </a:cubicBezTo>
                    <a:lnTo>
                      <a:pt x="543117" y="1336435"/>
                    </a:lnTo>
                    <a:cubicBezTo>
                      <a:pt x="506743" y="1365702"/>
                      <a:pt x="466699" y="1411967"/>
                      <a:pt x="441911" y="1424695"/>
                    </a:cubicBezTo>
                    <a:close/>
                  </a:path>
                </a:pathLst>
              </a:custGeom>
              <a:solidFill>
                <a:srgbClr val="00B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699743" y="2459504"/>
              <a:ext cx="37445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Healthcare Telepresence Robot</a:t>
              </a:r>
              <a:r>
                <a:rPr lang="en-US" altLang="zh-CN" sz="4000" b="1" baseline="40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[1]</a:t>
              </a:r>
              <a:endParaRPr lang="zh-CN" altLang="en-US" sz="4000" b="1" baseline="40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Project Intro</a:t>
            </a:r>
            <a:endParaRPr lang="zh-CN" altLang="en-US" sz="52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35968" y="6488668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3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724" y="1006541"/>
            <a:ext cx="48196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Current Product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High cost, more than $5000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Function Failure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Firewall Interruption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Heavy Video Frame Drop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Heavy Drive Lag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D8756C-18C7-4A48-8DCC-DDF69486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28" b="8528"/>
          <a:stretch>
            <a:fillRect/>
          </a:stretch>
        </p:blipFill>
        <p:spPr>
          <a:xfrm>
            <a:off x="903971" y="3828963"/>
            <a:ext cx="3945155" cy="25478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29363" y="1006541"/>
            <a:ext cx="50530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Customer Requirement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Low Budget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cs typeface="Times New Roman" panose="02020603050405020304" pitchFamily="18" charset="0"/>
              </a:rPr>
              <a:t>Under $1000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cs typeface="Times New Roman" panose="02020603050405020304" pitchFamily="18" charset="0"/>
              </a:rPr>
              <a:t>Simplification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Essential Functions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cs typeface="Times New Roman" panose="02020603050405020304" pitchFamily="18" charset="0"/>
              </a:rPr>
              <a:t>Video Call Support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cs typeface="Times New Roman" panose="02020603050405020304" pitchFamily="18" charset="0"/>
              </a:rPr>
              <a:t>Smart Medicine Dispenser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cs typeface="Times New Roman" panose="02020603050405020304" pitchFamily="18" charset="0"/>
              </a:rPr>
              <a:t>Individual Customization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Stable Remote Control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cs typeface="Times New Roman" panose="02020603050405020304" pitchFamily="18" charset="0"/>
              </a:rPr>
              <a:t>Firewall Interruption Free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cs typeface="Times New Roman" panose="02020603050405020304" pitchFamily="18" charset="0"/>
              </a:rPr>
              <a:t>Short Lag</a:t>
            </a:r>
          </a:p>
        </p:txBody>
      </p:sp>
      <p:sp>
        <p:nvSpPr>
          <p:cNvPr id="10" name="文本框 7"/>
          <p:cNvSpPr txBox="1"/>
          <p:nvPr/>
        </p:nvSpPr>
        <p:spPr>
          <a:xfrm>
            <a:off x="654689" y="6376817"/>
            <a:ext cx="44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Figure 1: Giraffe Robot in Use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1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967905" y="1035606"/>
            <a:ext cx="5191722" cy="5142670"/>
            <a:chOff x="5220246" y="1587094"/>
            <a:chExt cx="5191722" cy="514267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0246" y="1587094"/>
              <a:ext cx="5191722" cy="4763700"/>
            </a:xfrm>
            <a:prstGeom prst="rect">
              <a:avLst/>
            </a:prstGeom>
          </p:spPr>
        </p:pic>
        <p:sp>
          <p:nvSpPr>
            <p:cNvPr id="14" name="文本框 7"/>
            <p:cNvSpPr txBox="1"/>
            <p:nvPr/>
          </p:nvSpPr>
          <p:spPr>
            <a:xfrm>
              <a:off x="5555007" y="6360432"/>
              <a:ext cx="444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Figure 5: Chassis of the Robot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65912" y="1044958"/>
            <a:ext cx="5191722" cy="5127828"/>
            <a:chOff x="5351981" y="1588565"/>
            <a:chExt cx="5191722" cy="512782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1981" y="1588565"/>
              <a:ext cx="5191722" cy="4755278"/>
            </a:xfrm>
            <a:prstGeom prst="rect">
              <a:avLst/>
            </a:prstGeom>
          </p:spPr>
        </p:pic>
        <p:sp>
          <p:nvSpPr>
            <p:cNvPr id="12" name="文本框 7"/>
            <p:cNvSpPr txBox="1"/>
            <p:nvPr/>
          </p:nvSpPr>
          <p:spPr>
            <a:xfrm>
              <a:off x="5725983" y="6347061"/>
              <a:ext cx="444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Figure 4: Medicine Dispenser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Concept Diagram</a:t>
            </a:r>
            <a:endParaRPr lang="zh-CN" altLang="en-US" sz="52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35968" y="6479081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4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68641" y="1041740"/>
            <a:ext cx="5188993" cy="5122695"/>
            <a:chOff x="5970634" y="1036190"/>
            <a:chExt cx="5188993" cy="51226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0634" y="1036190"/>
              <a:ext cx="5188993" cy="4752779"/>
            </a:xfrm>
            <a:prstGeom prst="rect">
              <a:avLst/>
            </a:prstGeom>
          </p:spPr>
        </p:pic>
        <p:sp>
          <p:nvSpPr>
            <p:cNvPr id="11" name="文本框 7"/>
            <p:cNvSpPr txBox="1"/>
            <p:nvPr/>
          </p:nvSpPr>
          <p:spPr>
            <a:xfrm>
              <a:off x="6339914" y="5789553"/>
              <a:ext cx="444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Figure 3: Screen for Video Calls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63" y="923330"/>
            <a:ext cx="4023284" cy="5371085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>
            <a:off x="698046" y="6294415"/>
            <a:ext cx="44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Figure 2: Concept Diagram for the Robot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35968" y="6488668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5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0"/>
            <a:ext cx="85953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Concept Design</a:t>
            </a:r>
            <a:endParaRPr lang="zh-CN" altLang="en-US" sz="52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0" y="1944370"/>
            <a:ext cx="3261360" cy="29870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43145" y="4922520"/>
            <a:ext cx="2505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Screen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970" y="1935480"/>
            <a:ext cx="3261360" cy="2987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68970" y="4922520"/>
            <a:ext cx="3261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Medicine Dispenser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" y="1935480"/>
            <a:ext cx="3261360" cy="30054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170" y="4931410"/>
            <a:ext cx="3871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</a:rPr>
              <a:t>Remote Control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08537" y="6488668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6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0"/>
            <a:ext cx="85953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Remote Control System</a:t>
            </a:r>
            <a:endParaRPr lang="zh-CN" altLang="en-US" sz="52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92333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EC70B"/>
                </a:solidFill>
                <a:latin typeface="Colonna MT" panose="04020805060202030203" pitchFamily="82" charset="0"/>
              </a:rPr>
              <a:t>Design A: TeamViewer</a:t>
            </a:r>
            <a:endParaRPr lang="zh-CN" altLang="en-US" sz="40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33645" y="2304143"/>
            <a:ext cx="65029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Parameters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User Interface: </a:t>
            </a:r>
            <a:r>
              <a:rPr lang="en-US" altLang="zh-CN" sz="2800" b="1" i="1" dirty="0">
                <a:solidFill>
                  <a:schemeClr val="bg1"/>
                </a:solidFill>
              </a:rPr>
              <a:t>Graphic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Required Parameters for Connection: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b="1" i="1" dirty="0">
                <a:solidFill>
                  <a:schemeClr val="bg1"/>
                </a:solidFill>
              </a:rPr>
              <a:t>None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Encryption Standard: </a:t>
            </a:r>
            <a:r>
              <a:rPr lang="en-US" altLang="zh-CN" sz="2800" b="1" i="1" dirty="0">
                <a:solidFill>
                  <a:schemeClr val="bg1"/>
                </a:solidFill>
              </a:rPr>
              <a:t>256bit AES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Device Support: </a:t>
            </a:r>
            <a:r>
              <a:rPr lang="en-US" altLang="zh-CN" sz="2800" b="1" i="1" dirty="0">
                <a:solidFill>
                  <a:schemeClr val="bg1"/>
                </a:solidFill>
              </a:rPr>
              <a:t>Phones, Pads, PCs…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3092450"/>
            <a:ext cx="4849495" cy="1593850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>
            <a:off x="545153" y="4686300"/>
            <a:ext cx="44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Figure 6: TeamViewer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08537" y="6488668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7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0"/>
            <a:ext cx="85953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Remote Control System</a:t>
            </a:r>
            <a:endParaRPr lang="zh-CN" altLang="en-US" sz="52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92333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EC70B"/>
                </a:solidFill>
                <a:latin typeface="Colonna MT" panose="04020805060202030203" pitchFamily="82" charset="0"/>
              </a:rPr>
              <a:t>Design A: OpenBSD Secure Shell (OpenSSH) </a:t>
            </a:r>
            <a:endParaRPr lang="zh-CN" altLang="en-US" sz="40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33645" y="2304143"/>
            <a:ext cx="65029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Parameters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User Interface: </a:t>
            </a:r>
            <a:r>
              <a:rPr lang="en-US" altLang="zh-CN" sz="2800" b="1" i="1" dirty="0">
                <a:solidFill>
                  <a:schemeClr val="bg1"/>
                </a:solidFill>
              </a:rPr>
              <a:t>Command Line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Required Parameters for Connection: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bg1"/>
                </a:solidFill>
              </a:rPr>
              <a:t>IP address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bg1"/>
                </a:solidFill>
              </a:rPr>
              <a:t>Username and Password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Encryption Standard: </a:t>
            </a:r>
          </a:p>
          <a:p>
            <a:r>
              <a:rPr lang="en-US" altLang="zh-CN" sz="2800" b="1" i="1" dirty="0">
                <a:solidFill>
                  <a:schemeClr val="bg1"/>
                </a:solidFill>
              </a:rPr>
              <a:t>	RSA with SHA-2 hash functions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</a:rPr>
              <a:t>Device Support: </a:t>
            </a:r>
            <a:r>
              <a:rPr lang="en-US" altLang="zh-CN" sz="2800" b="1" i="1" dirty="0">
                <a:solidFill>
                  <a:schemeClr val="bg1"/>
                </a:solidFill>
              </a:rPr>
              <a:t>PC Only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8" y="3092262"/>
            <a:ext cx="4848689" cy="1593860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>
            <a:off x="545153" y="4686300"/>
            <a:ext cx="44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Figure 7: OpenSSH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Screen</a:t>
            </a:r>
            <a:endParaRPr lang="zh-CN" altLang="en-US" sz="52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35968" y="6488668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8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923330"/>
            <a:ext cx="5550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EC70B"/>
                </a:solidFill>
                <a:latin typeface="Colonna MT" panose="04020805060202030203" pitchFamily="82" charset="0"/>
              </a:rPr>
              <a:t>Design Selection</a:t>
            </a:r>
            <a:endParaRPr lang="zh-CN" altLang="en-US" sz="40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84632" y="1846660"/>
          <a:ext cx="1114806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973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lnTlToB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TeamViewer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OpenSSH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bg1"/>
                          </a:solidFill>
                        </a:rPr>
                        <a:t>User Interface</a:t>
                      </a:r>
                      <a:endParaRPr lang="zh-CN" altLang="en-US" sz="2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i="1" dirty="0">
                          <a:solidFill>
                            <a:srgbClr val="00DC50"/>
                          </a:solidFill>
                        </a:rPr>
                        <a:t>Graphic UI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i="1" dirty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altLang="zh-CN" sz="2800" b="1" i="1" baseline="0" dirty="0">
                          <a:solidFill>
                            <a:schemeClr val="bg1"/>
                          </a:solidFill>
                        </a:rPr>
                        <a:t> Line UI</a:t>
                      </a:r>
                      <a:endParaRPr lang="en-US" altLang="zh-CN" sz="28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9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bg1"/>
                          </a:solidFill>
                        </a:rPr>
                        <a:t>#Parameters</a:t>
                      </a:r>
                      <a:r>
                        <a:rPr lang="en-US" altLang="zh-CN" sz="2800" b="0" baseline="0" dirty="0">
                          <a:solidFill>
                            <a:schemeClr val="bg1"/>
                          </a:solidFill>
                        </a:rPr>
                        <a:t> for Connection</a:t>
                      </a:r>
                      <a:endParaRPr lang="zh-CN" altLang="en-US" sz="2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>
                          <a:solidFill>
                            <a:srgbClr val="00DC50"/>
                          </a:solidFill>
                        </a:rPr>
                        <a:t>N/A</a:t>
                      </a:r>
                      <a:endParaRPr lang="zh-CN" altLang="en-US" sz="2800" b="1" i="1" dirty="0">
                        <a:solidFill>
                          <a:srgbClr val="00DC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9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bg1"/>
                          </a:solidFill>
                        </a:rPr>
                        <a:t>Encryption Standard</a:t>
                      </a:r>
                      <a:endParaRPr lang="zh-CN" altLang="en-US" sz="28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1" i="1" dirty="0">
                          <a:solidFill>
                            <a:schemeClr val="bg1"/>
                          </a:solidFill>
                        </a:rPr>
                        <a:t>256bit AES</a:t>
                      </a:r>
                      <a:endParaRPr lang="en-US" altLang="zh-CN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>
                          <a:solidFill>
                            <a:schemeClr val="bg1"/>
                          </a:solidFill>
                        </a:rPr>
                        <a:t>RSA with SHA-2 hash functions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bg1"/>
                          </a:solidFill>
                        </a:rPr>
                        <a:t>Device</a:t>
                      </a:r>
                      <a:r>
                        <a:rPr lang="en-US" altLang="zh-CN" sz="2800" b="0" baseline="0" dirty="0">
                          <a:solidFill>
                            <a:schemeClr val="bg1"/>
                          </a:solidFill>
                        </a:rPr>
                        <a:t> Support</a:t>
                      </a:r>
                      <a:endParaRPr lang="zh-CN" alt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800" b="1" i="1">
                          <a:solidFill>
                            <a:srgbClr val="00DC50"/>
                          </a:solidFill>
                        </a:rPr>
                        <a:t>Phone, Pad, PC…</a:t>
                      </a:r>
                      <a:endParaRPr lang="en-US" altLang="zh-CN" sz="2800" b="1" i="1" dirty="0">
                        <a:solidFill>
                          <a:srgbClr val="00DC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i="1" dirty="0">
                          <a:solidFill>
                            <a:schemeClr val="bg1"/>
                          </a:solidFill>
                        </a:rPr>
                        <a:t>PC Only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PA-任意多边形: 形状 716">
            <a:extLst>
              <a:ext uri="{FF2B5EF4-FFF2-40B4-BE49-F238E27FC236}">
                <a16:creationId xmlns:a16="http://schemas.microsoft.com/office/drawing/2014/main" id="{B9FCB2A1-A542-44C8-AA2A-A60FF17709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98662" y="5506344"/>
            <a:ext cx="720000" cy="720000"/>
          </a:xfrm>
          <a:custGeom>
            <a:avLst/>
            <a:gdLst>
              <a:gd name="connsiteX0" fmla="*/ 155108 h 170385"/>
              <a:gd name="connsiteY0" fmla="*/ 155108 h 170385"/>
              <a:gd name="connsiteX1" fmla="*/ 155108 h 170385"/>
              <a:gd name="connsiteY1" fmla="*/ 155108 h 170385"/>
              <a:gd name="connsiteX2" fmla="*/ 155108 h 170385"/>
              <a:gd name="connsiteY2" fmla="*/ 155108 h 170385"/>
              <a:gd name="connsiteX3" fmla="*/ 155108 h 170385"/>
              <a:gd name="connsiteY3" fmla="*/ 155108 h 170385"/>
              <a:gd name="connsiteX4" fmla="*/ 155108 h 170385"/>
              <a:gd name="connsiteY4" fmla="*/ 155108 h 170385"/>
              <a:gd name="connsiteX5" fmla="*/ 155108 h 170385"/>
              <a:gd name="connsiteY5" fmla="*/ 155108 h 170385"/>
              <a:gd name="connsiteX6" fmla="*/ 155108 h 170385"/>
              <a:gd name="connsiteY6" fmla="*/ 155108 h 170385"/>
              <a:gd name="connsiteX7" fmla="*/ 155108 h 170385"/>
              <a:gd name="connsiteY7" fmla="*/ 155108 h 170385"/>
              <a:gd name="connsiteX8" fmla="*/ 155108 h 170385"/>
              <a:gd name="connsiteY8" fmla="*/ 155108 h 170385"/>
              <a:gd name="connsiteX9" fmla="*/ 155108 h 170385"/>
              <a:gd name="connsiteY9" fmla="*/ 155108 h 170385"/>
              <a:gd name="connsiteX10" fmla="*/ 155108 h 170385"/>
              <a:gd name="connsiteY10" fmla="*/ 155108 h 170385"/>
              <a:gd name="connsiteX11" fmla="*/ 155108 h 170385"/>
              <a:gd name="connsiteY11" fmla="*/ 155108 h 170385"/>
              <a:gd name="connsiteX12" fmla="*/ 155108 h 170385"/>
              <a:gd name="connsiteY12" fmla="*/ 155108 h 170385"/>
              <a:gd name="connsiteX13" fmla="*/ 155108 h 170385"/>
              <a:gd name="connsiteY13" fmla="*/ 155108 h 170385"/>
              <a:gd name="connsiteX14" fmla="*/ 155108 h 170385"/>
              <a:gd name="connsiteY14" fmla="*/ 155108 h 17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31775" h="1430693">
                <a:moveTo>
                  <a:pt x="441911" y="1424695"/>
                </a:moveTo>
                <a:cubicBezTo>
                  <a:pt x="428420" y="1431670"/>
                  <a:pt x="412309" y="1432564"/>
                  <a:pt x="396105" y="1416368"/>
                </a:cubicBezTo>
                <a:lnTo>
                  <a:pt x="26442" y="1038874"/>
                </a:lnTo>
                <a:cubicBezTo>
                  <a:pt x="-6246" y="1005510"/>
                  <a:pt x="1366" y="961562"/>
                  <a:pt x="39256" y="934200"/>
                </a:cubicBezTo>
                <a:cubicBezTo>
                  <a:pt x="87682" y="899226"/>
                  <a:pt x="152429" y="842216"/>
                  <a:pt x="207067" y="758863"/>
                </a:cubicBezTo>
                <a:cubicBezTo>
                  <a:pt x="232656" y="719783"/>
                  <a:pt x="269232" y="717163"/>
                  <a:pt x="294526" y="756413"/>
                </a:cubicBezTo>
                <a:lnTo>
                  <a:pt x="385709" y="897967"/>
                </a:lnTo>
                <a:cubicBezTo>
                  <a:pt x="411042" y="937256"/>
                  <a:pt x="440185" y="986522"/>
                  <a:pt x="455829" y="980986"/>
                </a:cubicBezTo>
                <a:cubicBezTo>
                  <a:pt x="462174" y="978746"/>
                  <a:pt x="469872" y="973249"/>
                  <a:pt x="479047" y="962379"/>
                </a:cubicBezTo>
                <a:lnTo>
                  <a:pt x="1220123" y="30857"/>
                </a:lnTo>
                <a:cubicBezTo>
                  <a:pt x="1249219" y="-5680"/>
                  <a:pt x="1290281" y="-1753"/>
                  <a:pt x="1311897" y="39651"/>
                </a:cubicBezTo>
                <a:lnTo>
                  <a:pt x="1522256" y="443154"/>
                </a:lnTo>
                <a:cubicBezTo>
                  <a:pt x="1543864" y="484558"/>
                  <a:pt x="1531859" y="541864"/>
                  <a:pt x="1495446" y="571131"/>
                </a:cubicBezTo>
                <a:lnTo>
                  <a:pt x="543117" y="1336435"/>
                </a:lnTo>
                <a:cubicBezTo>
                  <a:pt x="506743" y="1365702"/>
                  <a:pt x="466699" y="1411967"/>
                  <a:pt x="441911" y="1424695"/>
                </a:cubicBezTo>
                <a:close/>
              </a:path>
            </a:pathLst>
          </a:custGeom>
          <a:solidFill>
            <a:srgbClr val="00DC50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PA-A000320150714A17PPSH-388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9418029" y="5506344"/>
            <a:ext cx="720000" cy="720000"/>
          </a:xfrm>
          <a:custGeom>
            <a:avLst/>
            <a:gdLst>
              <a:gd name="T0" fmla="*/ 1000275 w 5381"/>
              <a:gd name="T1" fmla="*/ 876834 h 6858"/>
              <a:gd name="T2" fmla="*/ 1192717 w 5381"/>
              <a:gd name="T3" fmla="*/ 1289261 h 6858"/>
              <a:gd name="T4" fmla="*/ 1158324 w 5381"/>
              <a:gd name="T5" fmla="*/ 1323914 h 6858"/>
              <a:gd name="T6" fmla="*/ 1158324 w 5381"/>
              <a:gd name="T7" fmla="*/ 1343603 h 6858"/>
              <a:gd name="T8" fmla="*/ 1108704 w 5381"/>
              <a:gd name="T9" fmla="*/ 1383245 h 6858"/>
              <a:gd name="T10" fmla="*/ 1121044 w 5381"/>
              <a:gd name="T11" fmla="*/ 1417635 h 6858"/>
              <a:gd name="T12" fmla="*/ 1039656 w 5381"/>
              <a:gd name="T13" fmla="*/ 1479329 h 6858"/>
              <a:gd name="T14" fmla="*/ 945667 w 5381"/>
              <a:gd name="T15" fmla="*/ 1370906 h 6858"/>
              <a:gd name="T16" fmla="*/ 713582 w 5381"/>
              <a:gd name="T17" fmla="*/ 1012559 h 6858"/>
              <a:gd name="T18" fmla="*/ 224471 w 5381"/>
              <a:gd name="T19" fmla="*/ 1770994 h 6858"/>
              <a:gd name="T20" fmla="*/ 96089 w 5381"/>
              <a:gd name="T21" fmla="*/ 1800397 h 6858"/>
              <a:gd name="T22" fmla="*/ 44369 w 5381"/>
              <a:gd name="T23" fmla="*/ 1751042 h 6858"/>
              <a:gd name="T24" fmla="*/ 7351 w 5381"/>
              <a:gd name="T25" fmla="*/ 1674647 h 6858"/>
              <a:gd name="T26" fmla="*/ 14702 w 5381"/>
              <a:gd name="T27" fmla="*/ 1635006 h 6858"/>
              <a:gd name="T28" fmla="*/ 12339 w 5381"/>
              <a:gd name="T29" fmla="*/ 1585651 h 6858"/>
              <a:gd name="T30" fmla="*/ 0 w 5381"/>
              <a:gd name="T31" fmla="*/ 1568325 h 6858"/>
              <a:gd name="T32" fmla="*/ 59071 w 5381"/>
              <a:gd name="T33" fmla="*/ 1447301 h 6858"/>
              <a:gd name="T34" fmla="*/ 118405 w 5381"/>
              <a:gd name="T35" fmla="*/ 1346229 h 6858"/>
              <a:gd name="T36" fmla="*/ 540831 w 5381"/>
              <a:gd name="T37" fmla="*/ 785475 h 6858"/>
              <a:gd name="T38" fmla="*/ 570236 w 5381"/>
              <a:gd name="T39" fmla="*/ 750822 h 6858"/>
              <a:gd name="T40" fmla="*/ 387508 w 5381"/>
              <a:gd name="T41" fmla="*/ 247036 h 6858"/>
              <a:gd name="T42" fmla="*/ 360467 w 5381"/>
              <a:gd name="T43" fmla="*/ 163028 h 6858"/>
              <a:gd name="T44" fmla="*/ 392497 w 5381"/>
              <a:gd name="T45" fmla="*/ 111311 h 6858"/>
              <a:gd name="T46" fmla="*/ 409824 w 5381"/>
              <a:gd name="T47" fmla="*/ 96347 h 6858"/>
              <a:gd name="T48" fmla="*/ 427152 w 5381"/>
              <a:gd name="T49" fmla="*/ 88996 h 6858"/>
              <a:gd name="T50" fmla="*/ 466795 w 5381"/>
              <a:gd name="T51" fmla="*/ 111311 h 6858"/>
              <a:gd name="T52" fmla="*/ 506176 w 5381"/>
              <a:gd name="T53" fmla="*/ 98972 h 6858"/>
              <a:gd name="T54" fmla="*/ 528492 w 5381"/>
              <a:gd name="T55" fmla="*/ 81645 h 6858"/>
              <a:gd name="T56" fmla="*/ 555534 w 5381"/>
              <a:gd name="T57" fmla="*/ 61956 h 6858"/>
              <a:gd name="T58" fmla="*/ 599903 w 5381"/>
              <a:gd name="T59" fmla="*/ 106323 h 6858"/>
              <a:gd name="T60" fmla="*/ 701243 w 5381"/>
              <a:gd name="T61" fmla="*/ 308729 h 6858"/>
              <a:gd name="T62" fmla="*/ 787618 w 5381"/>
              <a:gd name="T63" fmla="*/ 476746 h 6858"/>
              <a:gd name="T64" fmla="*/ 849315 w 5381"/>
              <a:gd name="T65" fmla="*/ 400088 h 6858"/>
              <a:gd name="T66" fmla="*/ 970346 w 5381"/>
              <a:gd name="T67" fmla="*/ 262000 h 6858"/>
              <a:gd name="T68" fmla="*/ 1207682 w 5381"/>
              <a:gd name="T69" fmla="*/ 2625 h 6858"/>
              <a:gd name="T70" fmla="*/ 1294057 w 5381"/>
              <a:gd name="T71" fmla="*/ 49617 h 6858"/>
              <a:gd name="T72" fmla="*/ 1321361 w 5381"/>
              <a:gd name="T73" fmla="*/ 24940 h 6858"/>
              <a:gd name="T74" fmla="*/ 1348403 w 5381"/>
              <a:gd name="T75" fmla="*/ 0 h 6858"/>
              <a:gd name="T76" fmla="*/ 1363105 w 5381"/>
              <a:gd name="T77" fmla="*/ 19952 h 6858"/>
              <a:gd name="T78" fmla="*/ 1412725 w 5381"/>
              <a:gd name="T79" fmla="*/ 88996 h 6858"/>
              <a:gd name="T80" fmla="*/ 1385421 w 5381"/>
              <a:gd name="T81" fmla="*/ 128375 h 6858"/>
              <a:gd name="T82" fmla="*/ 1301408 w 5381"/>
              <a:gd name="T83" fmla="*/ 229709 h 6858"/>
              <a:gd name="T84" fmla="*/ 950655 w 5381"/>
              <a:gd name="T85" fmla="*/ 684140 h 6858"/>
              <a:gd name="T86" fmla="*/ 923614 w 5381"/>
              <a:gd name="T87" fmla="*/ 723782 h 6858"/>
              <a:gd name="T88" fmla="*/ 1000275 w 5381"/>
              <a:gd name="T89" fmla="*/ 876834 h 68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381" h="6858">
                <a:moveTo>
                  <a:pt x="3810" y="3340"/>
                </a:moveTo>
                <a:cubicBezTo>
                  <a:pt x="4543" y="4911"/>
                  <a:pt x="4543" y="4911"/>
                  <a:pt x="4543" y="4911"/>
                </a:cubicBezTo>
                <a:cubicBezTo>
                  <a:pt x="4515" y="4977"/>
                  <a:pt x="4478" y="5014"/>
                  <a:pt x="4412" y="5043"/>
                </a:cubicBezTo>
                <a:cubicBezTo>
                  <a:pt x="4412" y="5118"/>
                  <a:pt x="4412" y="5118"/>
                  <a:pt x="4412" y="5118"/>
                </a:cubicBezTo>
                <a:cubicBezTo>
                  <a:pt x="4374" y="5156"/>
                  <a:pt x="4223" y="5212"/>
                  <a:pt x="4223" y="5269"/>
                </a:cubicBezTo>
                <a:cubicBezTo>
                  <a:pt x="4223" y="5306"/>
                  <a:pt x="4252" y="5363"/>
                  <a:pt x="4270" y="5400"/>
                </a:cubicBezTo>
                <a:cubicBezTo>
                  <a:pt x="4252" y="5513"/>
                  <a:pt x="4073" y="5635"/>
                  <a:pt x="3960" y="5635"/>
                </a:cubicBezTo>
                <a:cubicBezTo>
                  <a:pt x="3838" y="5635"/>
                  <a:pt x="3649" y="5297"/>
                  <a:pt x="3602" y="5222"/>
                </a:cubicBezTo>
                <a:cubicBezTo>
                  <a:pt x="2718" y="3857"/>
                  <a:pt x="2718" y="3857"/>
                  <a:pt x="2718" y="3857"/>
                </a:cubicBezTo>
                <a:cubicBezTo>
                  <a:pt x="855" y="6746"/>
                  <a:pt x="855" y="6746"/>
                  <a:pt x="855" y="6746"/>
                </a:cubicBezTo>
                <a:cubicBezTo>
                  <a:pt x="743" y="6830"/>
                  <a:pt x="498" y="6858"/>
                  <a:pt x="366" y="6858"/>
                </a:cubicBezTo>
                <a:cubicBezTo>
                  <a:pt x="244" y="6858"/>
                  <a:pt x="225" y="6764"/>
                  <a:pt x="169" y="6670"/>
                </a:cubicBezTo>
                <a:cubicBezTo>
                  <a:pt x="112" y="6586"/>
                  <a:pt x="28" y="6482"/>
                  <a:pt x="28" y="6379"/>
                </a:cubicBezTo>
                <a:cubicBezTo>
                  <a:pt x="28" y="6322"/>
                  <a:pt x="37" y="6285"/>
                  <a:pt x="56" y="6228"/>
                </a:cubicBezTo>
                <a:cubicBezTo>
                  <a:pt x="75" y="6153"/>
                  <a:pt x="112" y="6097"/>
                  <a:pt x="47" y="6040"/>
                </a:cubicBezTo>
                <a:cubicBezTo>
                  <a:pt x="28" y="6021"/>
                  <a:pt x="0" y="6002"/>
                  <a:pt x="0" y="5974"/>
                </a:cubicBezTo>
                <a:cubicBezTo>
                  <a:pt x="0" y="5852"/>
                  <a:pt x="159" y="5626"/>
                  <a:pt x="225" y="5513"/>
                </a:cubicBezTo>
                <a:cubicBezTo>
                  <a:pt x="451" y="5128"/>
                  <a:pt x="451" y="5128"/>
                  <a:pt x="451" y="5128"/>
                </a:cubicBezTo>
                <a:cubicBezTo>
                  <a:pt x="837" y="4450"/>
                  <a:pt x="1552" y="3603"/>
                  <a:pt x="2060" y="2992"/>
                </a:cubicBezTo>
                <a:cubicBezTo>
                  <a:pt x="2172" y="2860"/>
                  <a:pt x="2172" y="2860"/>
                  <a:pt x="2172" y="2860"/>
                </a:cubicBezTo>
                <a:cubicBezTo>
                  <a:pt x="1476" y="941"/>
                  <a:pt x="1476" y="941"/>
                  <a:pt x="1476" y="941"/>
                </a:cubicBezTo>
                <a:cubicBezTo>
                  <a:pt x="1448" y="866"/>
                  <a:pt x="1373" y="706"/>
                  <a:pt x="1373" y="621"/>
                </a:cubicBezTo>
                <a:cubicBezTo>
                  <a:pt x="1373" y="556"/>
                  <a:pt x="1458" y="471"/>
                  <a:pt x="1495" y="424"/>
                </a:cubicBezTo>
                <a:cubicBezTo>
                  <a:pt x="1561" y="367"/>
                  <a:pt x="1561" y="367"/>
                  <a:pt x="1561" y="367"/>
                </a:cubicBezTo>
                <a:cubicBezTo>
                  <a:pt x="1580" y="348"/>
                  <a:pt x="1599" y="339"/>
                  <a:pt x="1627" y="339"/>
                </a:cubicBezTo>
                <a:cubicBezTo>
                  <a:pt x="1693" y="339"/>
                  <a:pt x="1730" y="386"/>
                  <a:pt x="1778" y="424"/>
                </a:cubicBezTo>
                <a:cubicBezTo>
                  <a:pt x="1834" y="377"/>
                  <a:pt x="1862" y="377"/>
                  <a:pt x="1928" y="377"/>
                </a:cubicBezTo>
                <a:cubicBezTo>
                  <a:pt x="1984" y="348"/>
                  <a:pt x="1984" y="348"/>
                  <a:pt x="2013" y="311"/>
                </a:cubicBezTo>
                <a:cubicBezTo>
                  <a:pt x="2041" y="264"/>
                  <a:pt x="2060" y="236"/>
                  <a:pt x="2116" y="236"/>
                </a:cubicBezTo>
                <a:cubicBezTo>
                  <a:pt x="2219" y="236"/>
                  <a:pt x="2248" y="330"/>
                  <a:pt x="2285" y="405"/>
                </a:cubicBezTo>
                <a:cubicBezTo>
                  <a:pt x="2671" y="1176"/>
                  <a:pt x="2671" y="1176"/>
                  <a:pt x="2671" y="1176"/>
                </a:cubicBezTo>
                <a:cubicBezTo>
                  <a:pt x="3000" y="1816"/>
                  <a:pt x="3000" y="1816"/>
                  <a:pt x="3000" y="1816"/>
                </a:cubicBezTo>
                <a:cubicBezTo>
                  <a:pt x="3235" y="1524"/>
                  <a:pt x="3235" y="1524"/>
                  <a:pt x="3235" y="1524"/>
                </a:cubicBezTo>
                <a:cubicBezTo>
                  <a:pt x="3696" y="998"/>
                  <a:pt x="3696" y="998"/>
                  <a:pt x="3696" y="998"/>
                </a:cubicBezTo>
                <a:cubicBezTo>
                  <a:pt x="3800" y="875"/>
                  <a:pt x="4515" y="10"/>
                  <a:pt x="4600" y="10"/>
                </a:cubicBezTo>
                <a:cubicBezTo>
                  <a:pt x="4656" y="10"/>
                  <a:pt x="4873" y="142"/>
                  <a:pt x="4929" y="189"/>
                </a:cubicBezTo>
                <a:cubicBezTo>
                  <a:pt x="5033" y="95"/>
                  <a:pt x="5033" y="95"/>
                  <a:pt x="5033" y="95"/>
                </a:cubicBezTo>
                <a:cubicBezTo>
                  <a:pt x="5051" y="66"/>
                  <a:pt x="5108" y="0"/>
                  <a:pt x="5136" y="0"/>
                </a:cubicBezTo>
                <a:cubicBezTo>
                  <a:pt x="5164" y="0"/>
                  <a:pt x="5183" y="57"/>
                  <a:pt x="5192" y="76"/>
                </a:cubicBezTo>
                <a:cubicBezTo>
                  <a:pt x="5230" y="170"/>
                  <a:pt x="5381" y="273"/>
                  <a:pt x="5381" y="339"/>
                </a:cubicBezTo>
                <a:cubicBezTo>
                  <a:pt x="5381" y="396"/>
                  <a:pt x="5315" y="452"/>
                  <a:pt x="5277" y="489"/>
                </a:cubicBezTo>
                <a:cubicBezTo>
                  <a:pt x="5173" y="584"/>
                  <a:pt x="5042" y="762"/>
                  <a:pt x="4957" y="875"/>
                </a:cubicBezTo>
                <a:cubicBezTo>
                  <a:pt x="3621" y="2606"/>
                  <a:pt x="3621" y="2606"/>
                  <a:pt x="3621" y="2606"/>
                </a:cubicBezTo>
                <a:cubicBezTo>
                  <a:pt x="3518" y="2757"/>
                  <a:pt x="3518" y="2757"/>
                  <a:pt x="3518" y="2757"/>
                </a:cubicBezTo>
                <a:cubicBezTo>
                  <a:pt x="3810" y="3340"/>
                  <a:pt x="3810" y="3340"/>
                  <a:pt x="3810" y="334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35968" y="6488668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9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49834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00" b="1" dirty="0">
                <a:solidFill>
                  <a:srgbClr val="FEC70B"/>
                </a:solidFill>
                <a:latin typeface="Colonna MT" panose="04020805060202030203" pitchFamily="82" charset="0"/>
              </a:rPr>
              <a:t>Screen</a:t>
            </a:r>
            <a:endParaRPr lang="zh-CN" altLang="en-US" sz="5200" b="1" dirty="0">
              <a:solidFill>
                <a:srgbClr val="FEC70B"/>
              </a:solidFill>
              <a:latin typeface="Colonna MT" panose="04020805060202030203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20145" y="1628507"/>
                <a:ext cx="6871855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</a:rPr>
                  <a:t>Engineering Specifications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Screen Size: </a:t>
                </a:r>
              </a:p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127mm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170mm (7 inches)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Font Size: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 mm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 mm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DPI: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1280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720 pixel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Loudness: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70dB in maximum (1m away)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Language Support: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CN" sz="2800" b="1" i="1" dirty="0">
                    <a:solidFill>
                      <a:schemeClr val="bg1"/>
                    </a:solidFill>
                  </a:rPr>
                  <a:t>3 kinds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Video/Audio Lag: &lt; </a:t>
                </a:r>
                <a:r>
                  <a:rPr lang="en-US" altLang="zh-CN" sz="2800" b="1" dirty="0">
                    <a:solidFill>
                      <a:schemeClr val="bg1"/>
                    </a:solidFill>
                  </a:rPr>
                  <a:t>0.3s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145" y="1628507"/>
                <a:ext cx="6871855" cy="3600986"/>
              </a:xfrm>
              <a:prstGeom prst="rect">
                <a:avLst/>
              </a:prstGeom>
              <a:blipFill>
                <a:blip r:embed="rId2"/>
                <a:stretch>
                  <a:fillRect l="-2307" t="-2200" r="-1331" b="-3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48" y="1628507"/>
            <a:ext cx="3823747" cy="3502303"/>
          </a:xfrm>
          <a:prstGeom prst="rect">
            <a:avLst/>
          </a:prstGeom>
        </p:spPr>
      </p:pic>
      <p:sp>
        <p:nvSpPr>
          <p:cNvPr id="11" name="文本框 7"/>
          <p:cNvSpPr txBox="1"/>
          <p:nvPr/>
        </p:nvSpPr>
        <p:spPr>
          <a:xfrm>
            <a:off x="424402" y="5130810"/>
            <a:ext cx="44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Figure 3: Screen for Video Calls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PAMAINTYPE" val="4"/>
  <p:tag name="PATYPE" val="155"/>
  <p:tag name="PASUBTYPE" val="313"/>
  <p:tag name="RESOURCELIBID_SHAPE" val="399521"/>
  <p:tag name="RESOURCELIB_SHAPETYP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PAMAINTYPE" val="4"/>
  <p:tag name="PATYPE" val="0"/>
  <p:tag name="PASUBTYPE" val="0"/>
  <p:tag name="RESOURCELIBID_SHAPE" val="3884"/>
  <p:tag name="RESOURCELIB_SHAPETYP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PAMAINTYPE" val="4"/>
  <p:tag name="PATYPE" val="0"/>
  <p:tag name="PASUBTYPE" val="0"/>
  <p:tag name="RESOURCELIBID_SHAPE" val="3884"/>
  <p:tag name="RESOURCELIB_SHAPETYP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PAMAINTYPE" val="4"/>
  <p:tag name="PATYPE" val="0"/>
  <p:tag name="PASUBTYPE" val="0"/>
  <p:tag name="RESOURCELIBID_SHAPE" val="3884"/>
  <p:tag name="RESOURCELIB_SHAPETYP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177</TotalTime>
  <Words>635</Words>
  <Application>Microsoft Office PowerPoint</Application>
  <PresentationFormat>宽屏</PresentationFormat>
  <Paragraphs>196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Arial</vt:lpstr>
      <vt:lpstr>Calibri</vt:lpstr>
      <vt:lpstr>Cambria Math</vt:lpstr>
      <vt:lpstr>Colonna MT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 </cp:lastModifiedBy>
  <cp:revision>623</cp:revision>
  <dcterms:created xsi:type="dcterms:W3CDTF">2019-09-27T04:57:00Z</dcterms:created>
  <dcterms:modified xsi:type="dcterms:W3CDTF">2019-10-29T13:22:45Z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