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8"/>
  </p:notesMasterIdLst>
  <p:sldIdLst>
    <p:sldId id="270" r:id="rId2"/>
    <p:sldId id="271" r:id="rId3"/>
    <p:sldId id="272" r:id="rId4"/>
    <p:sldId id="274" r:id="rId5"/>
    <p:sldId id="275" r:id="rId6"/>
    <p:sldId id="276" r:id="rId7"/>
    <p:sldId id="277" r:id="rId8"/>
    <p:sldId id="278" r:id="rId9"/>
    <p:sldId id="288" r:id="rId10"/>
    <p:sldId id="289" r:id="rId11"/>
    <p:sldId id="290" r:id="rId12"/>
    <p:sldId id="280" r:id="rId13"/>
    <p:sldId id="285" r:id="rId14"/>
    <p:sldId id="292" r:id="rId15"/>
    <p:sldId id="286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BB5ED-6805-44FE-94A2-8756328F1A9C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C586E-6C3D-4A36-A1CC-085A973B8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8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74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03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98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45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5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7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3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6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4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1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83D544-3BE8-254D-9C60-F113E0E3EC2D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684F0-BF85-7C43-A5A3-A1D89B5AD8E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5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 descr="logo.png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76633"/>
            <a:ext cx="3073400" cy="24861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76274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C70B"/>
                </a:solidFill>
                <a:effectLst/>
                <a:uLnTx/>
                <a:uFillTx/>
                <a:latin typeface="Colonna MT" panose="04020805060202030203" pitchFamily="82" charset="0"/>
                <a:ea typeface="宋体" panose="02010600030101010101" pitchFamily="2" charset="-122"/>
                <a:cs typeface="+mn-cs"/>
              </a:rPr>
              <a:t>Capstone Design Team #14</a:t>
            </a:r>
          </a:p>
          <a:p>
            <a:pPr algn="ctr"/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Healthcare </a:t>
            </a:r>
            <a:r>
              <a:rPr lang="en-US" altLang="zh-CN" sz="4800" b="1" dirty="0">
                <a:solidFill>
                  <a:srgbClr val="FEC70B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Telepresence </a:t>
            </a:r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Robot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06640" y="5103674"/>
            <a:ext cx="173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Team Members:</a:t>
            </a:r>
          </a:p>
          <a:p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Fernando </a:t>
            </a:r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Boaro</a:t>
            </a:r>
            <a:endParaRPr lang="en-US" altLang="zh-CN" b="1" i="1" dirty="0" smtClean="0">
              <a:solidFill>
                <a:srgbClr val="FEC70B"/>
              </a:solidFill>
              <a:ea typeface="隶书" panose="02010509060101010101" pitchFamily="49" charset="-122"/>
            </a:endParaRPr>
          </a:p>
          <a:p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Chongdan</a:t>
            </a:r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 Pan</a:t>
            </a:r>
            <a:endParaRPr lang="en-US" altLang="zh-CN" b="1" i="1" dirty="0">
              <a:solidFill>
                <a:srgbClr val="FEC70B"/>
              </a:solidFill>
              <a:ea typeface="隶书" panose="02010509060101010101" pitchFamily="49" charset="-122"/>
            </a:endParaRPr>
          </a:p>
          <a:p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Niyiqiu</a:t>
            </a:r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 Liu</a:t>
            </a:r>
            <a:endParaRPr lang="en-US" altLang="zh-CN" b="1" i="1" dirty="0">
              <a:solidFill>
                <a:srgbClr val="FEC70B"/>
              </a:solidFill>
              <a:ea typeface="隶书" panose="02010509060101010101" pitchFamily="49" charset="-122"/>
            </a:endParaRPr>
          </a:p>
          <a:p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Ruixing</a:t>
            </a:r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 Zhou</a:t>
            </a:r>
          </a:p>
          <a:p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Tianyu </a:t>
            </a:r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Qiu</a:t>
            </a:r>
            <a:endParaRPr lang="en-US" altLang="zh-CN" b="1" i="1" dirty="0">
              <a:solidFill>
                <a:srgbClr val="FEC70B"/>
              </a:solidFill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8112" y="5640705"/>
            <a:ext cx="1938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Sponsor:</a:t>
            </a:r>
          </a:p>
          <a:p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Prof. Pradeep Ray</a:t>
            </a:r>
          </a:p>
          <a:p>
            <a:r>
              <a:rPr lang="en-US" altLang="zh-CN" b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Instructor:</a:t>
            </a:r>
          </a:p>
          <a:p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Prof. </a:t>
            </a:r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Yunlong</a:t>
            </a:r>
            <a:r>
              <a:rPr lang="en-US" altLang="zh-CN" b="1" i="1" dirty="0" smtClean="0">
                <a:solidFill>
                  <a:srgbClr val="FEC70B"/>
                </a:solidFill>
                <a:ea typeface="隶书" panose="02010509060101010101" pitchFamily="49" charset="-122"/>
              </a:rPr>
              <a:t> </a:t>
            </a:r>
            <a:r>
              <a:rPr lang="en-US" altLang="zh-CN" b="1" i="1" dirty="0" err="1" smtClean="0">
                <a:solidFill>
                  <a:srgbClr val="FEC70B"/>
                </a:solidFill>
                <a:ea typeface="隶书" panose="02010509060101010101" pitchFamily="49" charset="-122"/>
              </a:rPr>
              <a:t>Guo</a:t>
            </a:r>
            <a:endParaRPr lang="en-US" altLang="zh-CN" b="1" i="1" dirty="0" smtClean="0">
              <a:solidFill>
                <a:srgbClr val="FEC70B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5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Requirements &amp; Specifications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4600" y="830997"/>
            <a:ext cx="39502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Robot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Suitable Moving Speed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Long Battery Duration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No Sharp Edges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2544" y="830997"/>
            <a:ext cx="48737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Specifications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Quantitative Standard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Moving </a:t>
            </a:r>
            <a:r>
              <a:rPr lang="en-US" altLang="zh-CN" sz="2800" dirty="0">
                <a:solidFill>
                  <a:schemeClr val="bg1"/>
                </a:solidFill>
              </a:rPr>
              <a:t>Speed: </a:t>
            </a:r>
            <a:r>
              <a:rPr lang="en-US" altLang="zh-CN" sz="2800" b="1" i="1" dirty="0" smtClean="0">
                <a:solidFill>
                  <a:srgbClr val="FFC000"/>
                </a:solidFill>
              </a:rPr>
              <a:t>0.2m/s</a:t>
            </a:r>
            <a:endParaRPr lang="en-US" altLang="zh-CN" sz="2800" b="1" i="1" dirty="0">
              <a:solidFill>
                <a:srgbClr val="FFC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Battery </a:t>
            </a:r>
            <a:r>
              <a:rPr lang="en-US" altLang="zh-CN" sz="2800" dirty="0" smtClean="0">
                <a:solidFill>
                  <a:schemeClr val="bg1"/>
                </a:solidFill>
              </a:rPr>
              <a:t>Volume: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b="1" i="1" dirty="0" smtClean="0">
                <a:solidFill>
                  <a:srgbClr val="FFC000"/>
                </a:solidFill>
              </a:rPr>
              <a:t>20000mAh</a:t>
            </a:r>
            <a:endParaRPr lang="en-US" altLang="zh-CN" sz="2800" b="1" i="1" dirty="0">
              <a:solidFill>
                <a:srgbClr val="FFC000"/>
              </a:solidFill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Qualitative Standard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i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C000"/>
                </a:solidFill>
              </a:rPr>
              <a:t>Fillets </a:t>
            </a:r>
            <a:r>
              <a:rPr lang="en-US" altLang="zh-CN" sz="2800" dirty="0" smtClean="0">
                <a:solidFill>
                  <a:schemeClr val="bg1"/>
                </a:solidFill>
              </a:rPr>
              <a:t>replacing Right-angles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i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C000"/>
                </a:solidFill>
              </a:rPr>
              <a:t>Soft Cushions </a:t>
            </a:r>
            <a:r>
              <a:rPr lang="en-US" altLang="zh-CN" sz="2800" dirty="0" smtClean="0">
                <a:solidFill>
                  <a:schemeClr val="bg1"/>
                </a:solidFill>
              </a:rPr>
              <a:t>against Collision </a:t>
            </a:r>
            <a:r>
              <a:rPr lang="en-US" altLang="zh-CN" sz="2800" smtClean="0">
                <a:solidFill>
                  <a:schemeClr val="bg1"/>
                </a:solidFill>
              </a:rPr>
              <a:t>&amp; Cutting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4232" y="652880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10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2420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Requirements &amp; Specifications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4600" y="830997"/>
            <a:ext cx="3419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Software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Easy Control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Obstacle Detection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Internet Access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Privacy Protection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2544" y="830997"/>
            <a:ext cx="47914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Specifications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Quantitative Standard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Detection Radius: </a:t>
            </a:r>
            <a:r>
              <a:rPr lang="en-US" altLang="zh-CN" sz="2800" b="1" i="1" dirty="0" smtClean="0">
                <a:solidFill>
                  <a:srgbClr val="FFC000"/>
                </a:solidFill>
              </a:rPr>
              <a:t>1.5m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Access to any function within </a:t>
            </a:r>
            <a:r>
              <a:rPr lang="en-US" altLang="zh-CN" sz="2800" b="1" i="1" dirty="0">
                <a:solidFill>
                  <a:srgbClr val="FFC000"/>
                </a:solidFill>
              </a:rPr>
              <a:t>3 </a:t>
            </a:r>
            <a:r>
              <a:rPr lang="en-US" altLang="zh-CN" sz="2800" b="1" i="1" dirty="0" smtClean="0">
                <a:solidFill>
                  <a:srgbClr val="FFC000"/>
                </a:solidFill>
              </a:rPr>
              <a:t>steps</a:t>
            </a:r>
            <a:endParaRPr lang="en-US" altLang="zh-CN" sz="2800" b="1" i="1" dirty="0">
              <a:solidFill>
                <a:srgbClr val="FFC000"/>
              </a:solidFill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Qualitative Standard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i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C000"/>
                </a:solidFill>
              </a:rPr>
              <a:t>IPV6 Protocol </a:t>
            </a:r>
            <a:r>
              <a:rPr lang="en-US" altLang="zh-CN" sz="2800" dirty="0" smtClean="0">
                <a:solidFill>
                  <a:schemeClr val="bg1"/>
                </a:solidFill>
              </a:rPr>
              <a:t>Support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C000"/>
                </a:solidFill>
              </a:rPr>
              <a:t>Password</a:t>
            </a:r>
            <a:r>
              <a:rPr lang="en-US" altLang="zh-CN" sz="2800" dirty="0" smtClean="0">
                <a:solidFill>
                  <a:schemeClr val="bg1"/>
                </a:solidFill>
              </a:rPr>
              <a:t> Requirement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4232" y="652880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11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24201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Quality Function Deployment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14232" y="652880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12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0141" y="6488668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Figure 3: Quality Function Deployment Chart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r="830" b="3866"/>
          <a:stretch/>
        </p:blipFill>
        <p:spPr>
          <a:xfrm>
            <a:off x="1593342" y="792526"/>
            <a:ext cx="5957316" cy="57346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5" y="2649378"/>
            <a:ext cx="7665509" cy="20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Project Schedule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272"/>
            <a:ext cx="9144000" cy="49286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14232" y="652880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13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98571" y="5961888"/>
            <a:ext cx="414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Figure 4: Project Gantt Chart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Main Progress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01156" y="1894763"/>
            <a:ext cx="3780000" cy="3780000"/>
            <a:chOff x="1245696" y="1251812"/>
            <a:chExt cx="5190542" cy="5417310"/>
          </a:xfrm>
        </p:grpSpPr>
        <p:pic>
          <p:nvPicPr>
            <p:cNvPr id="4" name="图片 3"/>
            <p:cNvPicPr>
              <a:picLocks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967" y="1251812"/>
              <a:ext cx="2595271" cy="27245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96" y="3944604"/>
              <a:ext cx="2595271" cy="27245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99" y="1251812"/>
              <a:ext cx="2595271" cy="272451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966" y="3944604"/>
              <a:ext cx="2595271" cy="2724518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0" y="830997"/>
            <a:ext cx="491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Medicine Dispenser Design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14232" y="652880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14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399" y="5674763"/>
            <a:ext cx="446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Figure 5: 3D Model for Medicine Dispenser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8851" y="5674763"/>
            <a:ext cx="40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Figure 6: Structure made by 3D Printing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4" b="33200"/>
          <a:stretch/>
        </p:blipFill>
        <p:spPr>
          <a:xfrm>
            <a:off x="4855991" y="1894763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2802" y="2613392"/>
            <a:ext cx="3438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b="1" i="1" dirty="0" smtClean="0">
                <a:solidFill>
                  <a:srgbClr val="FEC70B"/>
                </a:solidFill>
                <a:latin typeface="+mj-lt"/>
              </a:rPr>
              <a:t>Q &amp; 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14232" y="652880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15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References</a:t>
            </a:r>
            <a:endParaRPr lang="en-US" altLang="zh-CN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0" y="99448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Zhang, J. P. Hansen, K.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Minakata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Alapetite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Z. Wang, "Eye-Gaze-Controlled Telepresence Robots for People with Motor Disabilities,"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14th ACM/IEEE International Conference on Human-Robot Interaction (HRI)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Daegu, Korea (South), 2019, pp. 574-575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Donald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Kerr, J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Artur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Serrano, Pradeep Ray, “ The role of a disruptive digital technology</a:t>
            </a:r>
            <a:b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home‑based healthcare of the elderly: Telepresence robot ," 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Medicine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Year 2018, Volume 4, Issue 4 [p. 173-179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Reeder, Blaine, et al. “Older Adults' Satisfaction with a Medication Dispensing Device in Home Care.” </a:t>
            </a:r>
            <a:r>
              <a:rPr lang="en-US" altLang="zh-CN" i="1" dirty="0">
                <a:solidFill>
                  <a:schemeClr val="bg1"/>
                </a:solidFill>
              </a:rPr>
              <a:t>Informatics for Health &amp; Social Care</a:t>
            </a:r>
            <a:r>
              <a:rPr lang="en-US" altLang="zh-CN" dirty="0">
                <a:solidFill>
                  <a:schemeClr val="bg1"/>
                </a:solidFill>
              </a:rPr>
              <a:t>, U.S. National Library of Medicine, Sept. 2013, www.ncbi.nlm.nih.gov/pmc/articles/PMC4122419/.</a:t>
            </a:r>
            <a:endParaRPr lang="zh-CN" altLang="zh-CN" dirty="0">
              <a:solidFill>
                <a:schemeClr val="bg1"/>
              </a:solidFill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Sumo Guide. “Best Automatic Pill Dispenser - Top 10 Reviews 2019.” </a:t>
            </a:r>
            <a:r>
              <a:rPr lang="en-US" altLang="zh-CN" i="1" dirty="0">
                <a:solidFill>
                  <a:schemeClr val="bg1"/>
                </a:solidFill>
              </a:rPr>
              <a:t>Sumo Guide | The Ultimate Shopping Guide &amp; Product Reviews</a:t>
            </a:r>
            <a:r>
              <a:rPr lang="en-US" altLang="zh-CN" dirty="0">
                <a:solidFill>
                  <a:schemeClr val="bg1"/>
                </a:solidFill>
              </a:rPr>
              <a:t>, Sumo Guide Team Https://Sumoguide.com/Wp-Content/Uploads/2016/09/Sumo-Guide-Logo-300x100.Png, 31 July 2019, sumoguide.com/best-automatic-pill-dispenser-reviews</a:t>
            </a:r>
            <a:r>
              <a:rPr lang="en-US" altLang="zh-CN" dirty="0" smtClean="0">
                <a:solidFill>
                  <a:schemeClr val="bg1"/>
                </a:solidFill>
              </a:rPr>
              <a:t>/.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4232" y="652880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C000"/>
                </a:solidFill>
              </a:rPr>
              <a:t>16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Team Intro</a:t>
            </a:r>
            <a:endParaRPr lang="zh-CN" altLang="en-US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8044" y="838854"/>
            <a:ext cx="8361617" cy="5874613"/>
            <a:chOff x="318044" y="838854"/>
            <a:chExt cx="8361617" cy="587461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60FB0F-0170-4E9B-B67C-85C5F07E5BE1}"/>
                </a:ext>
              </a:extLst>
            </p:cNvPr>
            <p:cNvSpPr txBox="1"/>
            <p:nvPr/>
          </p:nvSpPr>
          <p:spPr>
            <a:xfrm>
              <a:off x="318044" y="2418668"/>
              <a:ext cx="23206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C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潘崇聃</a:t>
              </a:r>
              <a:r>
                <a:rPr lang="en-US" altLang="zh-CN" dirty="0">
                  <a:solidFill>
                    <a:srgbClr val="FFC000"/>
                  </a:solidFill>
                  <a:latin typeface="+mj-lt"/>
                </a:rPr>
                <a:t> </a:t>
              </a:r>
              <a:r>
                <a:rPr lang="en-US" altLang="zh-CN" b="1" i="1" dirty="0" err="1">
                  <a:solidFill>
                    <a:srgbClr val="FFC000"/>
                  </a:solidFill>
                  <a:latin typeface="+mj-lt"/>
                </a:rPr>
                <a:t>Chongdan</a:t>
              </a:r>
              <a:r>
                <a:rPr lang="en-US" altLang="zh-CN" b="1" i="1" dirty="0">
                  <a:solidFill>
                    <a:srgbClr val="FFC000"/>
                  </a:solidFill>
                  <a:latin typeface="+mj-lt"/>
                </a:rPr>
                <a:t> Pan</a:t>
              </a:r>
            </a:p>
            <a:p>
              <a:r>
                <a:rPr lang="en-US" altLang="zh-CN" b="1" i="1" dirty="0">
                  <a:solidFill>
                    <a:srgbClr val="FFC000"/>
                  </a:solidFill>
                  <a:latin typeface="+mj-lt"/>
                </a:rPr>
                <a:t>Major in ECE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>
                  <a:solidFill>
                    <a:srgbClr val="FFC000"/>
                  </a:solidFill>
                  <a:latin typeface="+mj-lt"/>
                </a:rPr>
                <a:t>Team Leader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Overall Design</a:t>
              </a:r>
              <a:endParaRPr lang="en-US" altLang="zh-CN" b="1" dirty="0">
                <a:solidFill>
                  <a:srgbClr val="FFC000"/>
                </a:solidFill>
                <a:latin typeface="+mj-lt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>
                  <a:solidFill>
                    <a:srgbClr val="FFC000"/>
                  </a:solidFill>
                  <a:latin typeface="+mj-lt"/>
                </a:rPr>
                <a:t>Source </a:t>
              </a:r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Provision</a:t>
              </a:r>
              <a:endParaRPr lang="en-US" altLang="zh-CN" b="1" dirty="0">
                <a:solidFill>
                  <a:srgbClr val="FFC000"/>
                </a:solidFill>
                <a:latin typeface="+mj-lt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8512F54-7A64-44B0-944E-2546BCC4BE7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369" y="838854"/>
              <a:ext cx="1152000" cy="144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7F755E8-7758-4057-AA19-9CCE5D80B175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6000" y="838854"/>
              <a:ext cx="1152000" cy="1440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5EF604-FD42-490D-9345-607395728F13}"/>
                </a:ext>
              </a:extLst>
            </p:cNvPr>
            <p:cNvSpPr txBox="1"/>
            <p:nvPr/>
          </p:nvSpPr>
          <p:spPr>
            <a:xfrm>
              <a:off x="3388196" y="2418667"/>
              <a:ext cx="2366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solidFill>
                    <a:srgbClr val="FEC70B"/>
                  </a:solidFill>
                  <a:ea typeface="隶书" panose="02010509060101010101" pitchFamily="49" charset="-122"/>
                </a:rPr>
                <a:t>Fernando </a:t>
              </a:r>
              <a:r>
                <a:rPr lang="en-US" altLang="zh-CN" b="1" i="1" dirty="0" err="1">
                  <a:solidFill>
                    <a:srgbClr val="FEC70B"/>
                  </a:solidFill>
                  <a:ea typeface="隶书" panose="02010509060101010101" pitchFamily="49" charset="-122"/>
                </a:rPr>
                <a:t>Boaro</a:t>
              </a:r>
              <a:endPara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endParaRPr>
            </a:p>
            <a:p>
              <a:r>
                <a:rPr lang="en-US" altLang="zh-CN" b="1" i="1" dirty="0">
                  <a:solidFill>
                    <a:srgbClr val="FEC70B"/>
                  </a:solidFill>
                  <a:ea typeface="隶书" panose="02010509060101010101" pitchFamily="49" charset="-122"/>
                </a:rPr>
                <a:t>Major in ME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Mechanical </a:t>
              </a:r>
              <a:r>
                <a:rPr lang="en-US" altLang="zh-CN" b="1" dirty="0">
                  <a:solidFill>
                    <a:srgbClr val="FFC000"/>
                  </a:solidFill>
                  <a:latin typeface="+mj-lt"/>
                </a:rPr>
                <a:t>D</a:t>
              </a:r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esign</a:t>
              </a:r>
              <a:endParaRPr lang="en-US" altLang="zh-CN" b="1" dirty="0">
                <a:solidFill>
                  <a:srgbClr val="FFC000"/>
                </a:solidFill>
                <a:latin typeface="+mj-lt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Blueprint Sketching</a:t>
              </a:r>
              <a:endParaRPr lang="en-US" altLang="zh-CN" b="1" dirty="0">
                <a:solidFill>
                  <a:srgbClr val="FFC000"/>
                </a:solidFill>
                <a:latin typeface="+mj-lt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F2ECCBC-27EE-44B4-8B11-334AF7A9FFF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926" y="838854"/>
              <a:ext cx="1152000" cy="14400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B475D7E-68F4-4DA0-B4FD-BE16757E2324}"/>
                </a:ext>
              </a:extLst>
            </p:cNvPr>
            <p:cNvSpPr txBox="1"/>
            <p:nvPr/>
          </p:nvSpPr>
          <p:spPr>
            <a:xfrm>
              <a:off x="6504191" y="2418667"/>
              <a:ext cx="21754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EC70B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刘倪逸秋</a:t>
              </a:r>
              <a:r>
                <a:rPr lang="en-US" altLang="zh-CN" b="1" i="1" dirty="0">
                  <a:solidFill>
                    <a:srgbClr val="FEC70B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b="1" i="1" dirty="0" err="1">
                  <a:solidFill>
                    <a:srgbClr val="FEC70B"/>
                  </a:solidFill>
                  <a:ea typeface="隶书" panose="02010509060101010101" pitchFamily="49" charset="-122"/>
                </a:rPr>
                <a:t>Niyiqiu</a:t>
              </a:r>
              <a:r>
                <a:rPr lang="en-US" altLang="zh-CN" b="1" i="1" dirty="0">
                  <a:solidFill>
                    <a:srgbClr val="FEC70B"/>
                  </a:solidFill>
                  <a:ea typeface="隶书" panose="02010509060101010101" pitchFamily="49" charset="-122"/>
                </a:rPr>
                <a:t> Liu</a:t>
              </a:r>
            </a:p>
            <a:p>
              <a:r>
                <a:rPr lang="en-US" altLang="zh-CN" b="1" i="1" dirty="0">
                  <a:solidFill>
                    <a:srgbClr val="FEC70B"/>
                  </a:solidFill>
                  <a:ea typeface="隶书" panose="02010509060101010101" pitchFamily="49" charset="-122"/>
                </a:rPr>
                <a:t>Major in ECE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Control Coding</a:t>
              </a:r>
              <a:endParaRPr lang="en-US" altLang="zh-CN" b="1" dirty="0">
                <a:solidFill>
                  <a:srgbClr val="FFC000"/>
                </a:solidFill>
                <a:latin typeface="+mj-lt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Function Testing</a:t>
              </a:r>
              <a:endParaRPr lang="en-US" altLang="zh-CN" b="1" dirty="0">
                <a:solidFill>
                  <a:srgbClr val="FFC000"/>
                </a:solidFill>
                <a:latin typeface="+mj-lt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501B934-3F3E-430F-8F9A-72569A9786C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3136" y="3933939"/>
              <a:ext cx="1152000" cy="144000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020FFA7-6534-4E65-9523-CC1D57FB9007}"/>
                </a:ext>
              </a:extLst>
            </p:cNvPr>
            <p:cNvSpPr txBox="1"/>
            <p:nvPr/>
          </p:nvSpPr>
          <p:spPr>
            <a:xfrm>
              <a:off x="1908010" y="5513138"/>
              <a:ext cx="23822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EC70B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周瑞星</a:t>
              </a:r>
              <a:r>
                <a:rPr lang="en-US" altLang="zh-CN" b="1" i="1" dirty="0">
                  <a:solidFill>
                    <a:srgbClr val="FEC70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i="1" dirty="0" err="1">
                  <a:solidFill>
                    <a:srgbClr val="FEC70B"/>
                  </a:solidFill>
                  <a:ea typeface="隶书" panose="02010509060101010101" pitchFamily="49" charset="-122"/>
                </a:rPr>
                <a:t>Ruixing</a:t>
              </a:r>
              <a:r>
                <a:rPr lang="en-US" altLang="zh-CN" b="1" i="1" dirty="0">
                  <a:solidFill>
                    <a:srgbClr val="FEC70B"/>
                  </a:solidFill>
                  <a:ea typeface="隶书" panose="02010509060101010101" pitchFamily="49" charset="-122"/>
                </a:rPr>
                <a:t> Zhou</a:t>
              </a:r>
            </a:p>
            <a:p>
              <a:r>
                <a:rPr lang="en-US" altLang="zh-CN" b="1" i="1" dirty="0">
                  <a:solidFill>
                    <a:srgbClr val="FFC000"/>
                  </a:solidFill>
                  <a:latin typeface="+mj-lt"/>
                </a:rPr>
                <a:t>Major in ME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>
                  <a:solidFill>
                    <a:srgbClr val="FFC000"/>
                  </a:solidFill>
                </a:rPr>
                <a:t>Mechanical Design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Structure Setup</a:t>
              </a:r>
              <a:endParaRPr lang="en-US" altLang="zh-CN" b="1" dirty="0">
                <a:solidFill>
                  <a:srgbClr val="FFC000"/>
                </a:solidFill>
                <a:latin typeface="+mj-lt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AA3261E-34A1-4AE7-9E81-768E0E5F0BDA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2272" y="3933939"/>
              <a:ext cx="1152000" cy="1440000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BBE2E0D-EBC5-4EC4-A8A6-0B93DD86E02F}"/>
                </a:ext>
              </a:extLst>
            </p:cNvPr>
            <p:cNvSpPr txBox="1"/>
            <p:nvPr/>
          </p:nvSpPr>
          <p:spPr>
            <a:xfrm>
              <a:off x="5157498" y="5513138"/>
              <a:ext cx="20815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EC70B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邱天宇</a:t>
              </a:r>
              <a:r>
                <a:rPr lang="en-US" altLang="zh-CN" b="1" i="1" dirty="0">
                  <a:solidFill>
                    <a:srgbClr val="FEC70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i="1" dirty="0" err="1">
                  <a:solidFill>
                    <a:srgbClr val="FEC70B"/>
                  </a:solidFill>
                  <a:ea typeface="隶书" panose="02010509060101010101" pitchFamily="49" charset="-122"/>
                </a:rPr>
                <a:t>Tianyu</a:t>
              </a:r>
              <a:r>
                <a:rPr lang="en-US" altLang="zh-CN" b="1" i="1" dirty="0">
                  <a:solidFill>
                    <a:srgbClr val="FEC70B"/>
                  </a:solidFill>
                  <a:ea typeface="隶书" panose="02010509060101010101" pitchFamily="49" charset="-122"/>
                </a:rPr>
                <a:t> </a:t>
              </a:r>
              <a:r>
                <a:rPr lang="en-US" altLang="zh-CN" b="1" i="1" dirty="0" err="1">
                  <a:solidFill>
                    <a:srgbClr val="FEC70B"/>
                  </a:solidFill>
                  <a:ea typeface="隶书" panose="02010509060101010101" pitchFamily="49" charset="-122"/>
                </a:rPr>
                <a:t>Qiu</a:t>
              </a:r>
              <a:r>
                <a:rPr lang="en-US" altLang="zh-CN" b="1" i="1" dirty="0">
                  <a:solidFill>
                    <a:srgbClr val="FEC70B"/>
                  </a:solidFill>
                  <a:ea typeface="隶书" panose="02010509060101010101" pitchFamily="49" charset="-122"/>
                </a:rPr>
                <a:t> </a:t>
              </a:r>
            </a:p>
            <a:p>
              <a:r>
                <a:rPr lang="en-US" altLang="zh-CN" b="1" i="1" dirty="0">
                  <a:solidFill>
                    <a:srgbClr val="FFC000"/>
                  </a:solidFill>
                  <a:latin typeface="+mj-lt"/>
                </a:rPr>
                <a:t>Major in ECE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rgbClr val="FFC000"/>
                  </a:solidFill>
                </a:rPr>
                <a:t>Circuit Design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rgbClr val="FFC000"/>
                  </a:solidFill>
                  <a:latin typeface="+mj-lt"/>
                </a:rPr>
                <a:t>Function Testing</a:t>
              </a:r>
              <a:endParaRPr lang="en-US" altLang="zh-CN" b="1" dirty="0">
                <a:solidFill>
                  <a:srgbClr val="FFC000"/>
                </a:solidFill>
                <a:latin typeface="+mj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87968" y="6528801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7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Project Intro</a:t>
            </a:r>
            <a:endParaRPr lang="zh-CN" altLang="en-US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87968" y="6528801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60FB0F-0170-4E9B-B67C-85C5F07E5BE1}"/>
              </a:ext>
            </a:extLst>
          </p:cNvPr>
          <p:cNvSpPr txBox="1"/>
          <p:nvPr/>
        </p:nvSpPr>
        <p:spPr>
          <a:xfrm>
            <a:off x="0" y="3095123"/>
            <a:ext cx="232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C000"/>
                </a:solidFill>
                <a:latin typeface="+mj-lt"/>
                <a:ea typeface="华文楷体" panose="02010600040101010101" pitchFamily="2" charset="-122"/>
              </a:rPr>
              <a:t>Caregivers</a:t>
            </a:r>
            <a:endParaRPr lang="en-US" altLang="zh-CN" sz="32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60FB0F-0170-4E9B-B67C-85C5F07E5BE1}"/>
              </a:ext>
            </a:extLst>
          </p:cNvPr>
          <p:cNvSpPr txBox="1"/>
          <p:nvPr/>
        </p:nvSpPr>
        <p:spPr>
          <a:xfrm>
            <a:off x="3964574" y="3111137"/>
            <a:ext cx="232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C000"/>
                </a:solidFill>
                <a:latin typeface="+mj-lt"/>
                <a:ea typeface="华文楷体" panose="02010600040101010101" pitchFamily="2" charset="-122"/>
              </a:rPr>
              <a:t>t</a:t>
            </a:r>
            <a:r>
              <a:rPr lang="en-US" altLang="zh-CN" sz="3200" b="1" dirty="0" smtClean="0">
                <a:solidFill>
                  <a:srgbClr val="FFC000"/>
                </a:solidFill>
                <a:latin typeface="+mj-lt"/>
                <a:ea typeface="华文楷体" panose="02010600040101010101" pitchFamily="2" charset="-122"/>
              </a:rPr>
              <a:t>he elderly</a:t>
            </a:r>
            <a:endParaRPr lang="en-US" altLang="zh-CN" sz="32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60FB0F-0170-4E9B-B67C-85C5F07E5BE1}"/>
              </a:ext>
            </a:extLst>
          </p:cNvPr>
          <p:cNvSpPr txBox="1"/>
          <p:nvPr/>
        </p:nvSpPr>
        <p:spPr>
          <a:xfrm>
            <a:off x="1936532" y="3103130"/>
            <a:ext cx="232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C000"/>
                </a:solidFill>
                <a:latin typeface="+mj-lt"/>
              </a:rPr>
              <a:t>t</a:t>
            </a:r>
            <a:r>
              <a:rPr lang="en-US" altLang="zh-CN" sz="3200" b="1" dirty="0" smtClean="0">
                <a:solidFill>
                  <a:srgbClr val="FFC000"/>
                </a:solidFill>
                <a:latin typeface="+mj-lt"/>
              </a:rPr>
              <a:t>ake care of</a:t>
            </a:r>
            <a:endParaRPr lang="en-US" altLang="zh-CN" sz="32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60FB0F-0170-4E9B-B67C-85C5F07E5BE1}"/>
              </a:ext>
            </a:extLst>
          </p:cNvPr>
          <p:cNvSpPr txBox="1"/>
          <p:nvPr/>
        </p:nvSpPr>
        <p:spPr>
          <a:xfrm>
            <a:off x="3194276" y="2972011"/>
            <a:ext cx="27554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FFC000"/>
                </a:solidFill>
                <a:latin typeface="+mj-lt"/>
              </a:rPr>
              <a:t>Too far…</a:t>
            </a:r>
            <a:endParaRPr lang="en-US" altLang="zh-CN" sz="4800" b="1" dirty="0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837015" y="1948250"/>
            <a:ext cx="3469968" cy="2731125"/>
            <a:chOff x="2837015" y="1948250"/>
            <a:chExt cx="3469968" cy="2731125"/>
          </a:xfrm>
        </p:grpSpPr>
        <p:grpSp>
          <p:nvGrpSpPr>
            <p:cNvPr id="64" name="PA-questionmark-icon-283000">
              <a:extLst>
                <a:ext uri="{FF2B5EF4-FFF2-40B4-BE49-F238E27FC236}">
                  <a16:creationId xmlns:a16="http://schemas.microsoft.com/office/drawing/2014/main" id="{725F3C0C-9E3C-45A4-9A12-7CEC49EB18D0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 bwMode="auto">
            <a:xfrm>
              <a:off x="3828158" y="1948250"/>
              <a:ext cx="1491129" cy="2731125"/>
              <a:chOff x="3795" y="2073"/>
              <a:chExt cx="95" cy="174"/>
            </a:xfrm>
          </p:grpSpPr>
          <p:sp>
            <p:nvSpPr>
              <p:cNvPr id="65" name="PA-矩形 156">
                <a:extLst>
                  <a:ext uri="{FF2B5EF4-FFF2-40B4-BE49-F238E27FC236}">
                    <a16:creationId xmlns:a16="http://schemas.microsoft.com/office/drawing/2014/main" id="{467389AD-8DDC-4076-9F61-1C26F10F2A3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828" y="2222"/>
                <a:ext cx="24" cy="2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PA-任意多边形 157">
                <a:extLst>
                  <a:ext uri="{FF2B5EF4-FFF2-40B4-BE49-F238E27FC236}">
                    <a16:creationId xmlns:a16="http://schemas.microsoft.com/office/drawing/2014/main" id="{A7CC1943-3B32-44EC-9F3B-1E49837ECF16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795" y="2073"/>
                <a:ext cx="95" cy="137"/>
              </a:xfrm>
              <a:custGeom>
                <a:avLst/>
                <a:gdLst>
                  <a:gd name="T0" fmla="*/ 245 w 245"/>
                  <a:gd name="T1" fmla="*/ 144 h 352"/>
                  <a:gd name="T2" fmla="*/ 101 w 245"/>
                  <a:gd name="T3" fmla="*/ 0 h 352"/>
                  <a:gd name="T4" fmla="*/ 0 w 245"/>
                  <a:gd name="T5" fmla="*/ 43 h 352"/>
                  <a:gd name="T6" fmla="*/ 45 w 245"/>
                  <a:gd name="T7" fmla="*/ 88 h 352"/>
                  <a:gd name="T8" fmla="*/ 101 w 245"/>
                  <a:gd name="T9" fmla="*/ 64 h 352"/>
                  <a:gd name="T10" fmla="*/ 181 w 245"/>
                  <a:gd name="T11" fmla="*/ 144 h 352"/>
                  <a:gd name="T12" fmla="*/ 101 w 245"/>
                  <a:gd name="T13" fmla="*/ 224 h 352"/>
                  <a:gd name="T14" fmla="*/ 85 w 245"/>
                  <a:gd name="T15" fmla="*/ 240 h 352"/>
                  <a:gd name="T16" fmla="*/ 85 w 245"/>
                  <a:gd name="T17" fmla="*/ 352 h 352"/>
                  <a:gd name="T18" fmla="*/ 149 w 245"/>
                  <a:gd name="T19" fmla="*/ 352 h 352"/>
                  <a:gd name="T20" fmla="*/ 149 w 245"/>
                  <a:gd name="T21" fmla="*/ 280 h 352"/>
                  <a:gd name="T22" fmla="*/ 245 w 245"/>
                  <a:gd name="T23" fmla="*/ 14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352">
                    <a:moveTo>
                      <a:pt x="245" y="144"/>
                    </a:moveTo>
                    <a:cubicBezTo>
                      <a:pt x="245" y="65"/>
                      <a:pt x="181" y="0"/>
                      <a:pt x="101" y="0"/>
                    </a:cubicBezTo>
                    <a:cubicBezTo>
                      <a:pt x="62" y="0"/>
                      <a:pt x="26" y="17"/>
                      <a:pt x="0" y="43"/>
                    </a:cubicBezTo>
                    <a:lnTo>
                      <a:pt x="45" y="88"/>
                    </a:lnTo>
                    <a:cubicBezTo>
                      <a:pt x="60" y="74"/>
                      <a:pt x="79" y="64"/>
                      <a:pt x="101" y="64"/>
                    </a:cubicBezTo>
                    <a:cubicBezTo>
                      <a:pt x="146" y="64"/>
                      <a:pt x="181" y="100"/>
                      <a:pt x="181" y="144"/>
                    </a:cubicBezTo>
                    <a:cubicBezTo>
                      <a:pt x="181" y="189"/>
                      <a:pt x="146" y="224"/>
                      <a:pt x="101" y="224"/>
                    </a:cubicBezTo>
                    <a:cubicBezTo>
                      <a:pt x="85" y="224"/>
                      <a:pt x="85" y="240"/>
                      <a:pt x="85" y="240"/>
                    </a:cubicBezTo>
                    <a:lnTo>
                      <a:pt x="85" y="352"/>
                    </a:lnTo>
                    <a:lnTo>
                      <a:pt x="149" y="352"/>
                    </a:lnTo>
                    <a:lnTo>
                      <a:pt x="149" y="280"/>
                    </a:lnTo>
                    <a:cubicBezTo>
                      <a:pt x="205" y="260"/>
                      <a:pt x="245" y="207"/>
                      <a:pt x="245" y="144"/>
                    </a:cubicBez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2837015" y="2761588"/>
              <a:ext cx="3469968" cy="1334823"/>
              <a:chOff x="3132000" y="2736999"/>
              <a:chExt cx="2880000" cy="1334823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3132000" y="3289224"/>
                <a:ext cx="2880000" cy="228600"/>
                <a:chOff x="2966915" y="2423160"/>
                <a:chExt cx="2880000" cy="283464"/>
              </a:xfrm>
            </p:grpSpPr>
            <p:cxnSp>
              <p:nvCxnSpPr>
                <p:cNvPr id="52" name="直接箭头连接符 51"/>
                <p:cNvCxnSpPr/>
                <p:nvPr/>
              </p:nvCxnSpPr>
              <p:spPr>
                <a:xfrm>
                  <a:off x="2966915" y="2423160"/>
                  <a:ext cx="288000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headEnd w="sm" len="lg"/>
                  <a:tailEnd type="stealth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/>
                <p:nvPr/>
              </p:nvCxnSpPr>
              <p:spPr>
                <a:xfrm flipH="1">
                  <a:off x="2966915" y="2706624"/>
                  <a:ext cx="288000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headEnd w="sm" len="lg"/>
                  <a:tailEnd type="stealth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F60FB0F-0170-4E9B-B67C-85C5F07E5BE1}"/>
                  </a:ext>
                </a:extLst>
              </p:cNvPr>
              <p:cNvSpPr txBox="1"/>
              <p:nvPr/>
            </p:nvSpPr>
            <p:spPr>
              <a:xfrm>
                <a:off x="3411675" y="2736999"/>
                <a:ext cx="23206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bg1"/>
                    </a:solidFill>
                    <a:latin typeface="+mj-lt"/>
                    <a:ea typeface="华文楷体" panose="02010600040101010101" pitchFamily="2" charset="-122"/>
                  </a:rPr>
                  <a:t>Provide care</a:t>
                </a:r>
                <a:endParaRPr lang="en-US" altLang="zh-CN" sz="28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F60FB0F-0170-4E9B-B67C-85C5F07E5BE1}"/>
                  </a:ext>
                </a:extLst>
              </p:cNvPr>
              <p:cNvSpPr txBox="1"/>
              <p:nvPr/>
            </p:nvSpPr>
            <p:spPr>
              <a:xfrm>
                <a:off x="3411675" y="3548602"/>
                <a:ext cx="23206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bg1"/>
                    </a:solidFill>
                    <a:latin typeface="+mj-lt"/>
                    <a:ea typeface="华文楷体" panose="02010600040101010101" pitchFamily="2" charset="-122"/>
                  </a:rPr>
                  <a:t>Communicate</a:t>
                </a:r>
                <a:endParaRPr lang="en-US" altLang="zh-CN" sz="28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699743" y="1701838"/>
            <a:ext cx="3744509" cy="3165939"/>
            <a:chOff x="2699743" y="1720684"/>
            <a:chExt cx="3744509" cy="3165939"/>
          </a:xfrm>
        </p:grpSpPr>
        <p:grpSp>
          <p:nvGrpSpPr>
            <p:cNvPr id="67" name="PA-16-16969-Rounded check mark -399521">
              <a:extLst>
                <a:ext uri="{FF2B5EF4-FFF2-40B4-BE49-F238E27FC236}">
                  <a16:creationId xmlns:a16="http://schemas.microsoft.com/office/drawing/2014/main" id="{027E5B08-4E73-4E12-9AEB-84188F219CEA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025864" y="1720684"/>
              <a:ext cx="3017235" cy="3165939"/>
              <a:chOff x="-5829" y="3565601"/>
              <a:chExt cx="1531776" cy="1430694"/>
            </a:xfrm>
          </p:grpSpPr>
          <p:sp>
            <p:nvSpPr>
              <p:cNvPr id="68" name="PA-任意多边形: 形状 716">
                <a:extLst>
                  <a:ext uri="{FF2B5EF4-FFF2-40B4-BE49-F238E27FC236}">
                    <a16:creationId xmlns:a16="http://schemas.microsoft.com/office/drawing/2014/main" id="{B9FCB2A1-A542-44C8-AA2A-A60FF177099B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-5829" y="3565601"/>
                <a:ext cx="1531776" cy="1430694"/>
              </a:xfrm>
              <a:custGeom>
                <a:avLst/>
                <a:gdLst>
                  <a:gd name="connsiteX0" fmla="*/ 155108 h 170385"/>
                  <a:gd name="connsiteY0" fmla="*/ 155108 h 170385"/>
                  <a:gd name="connsiteX1" fmla="*/ 155108 h 170385"/>
                  <a:gd name="connsiteY1" fmla="*/ 155108 h 170385"/>
                  <a:gd name="connsiteX2" fmla="*/ 155108 h 170385"/>
                  <a:gd name="connsiteY2" fmla="*/ 155108 h 170385"/>
                  <a:gd name="connsiteX3" fmla="*/ 155108 h 170385"/>
                  <a:gd name="connsiteY3" fmla="*/ 155108 h 170385"/>
                  <a:gd name="connsiteX4" fmla="*/ 155108 h 170385"/>
                  <a:gd name="connsiteY4" fmla="*/ 155108 h 170385"/>
                  <a:gd name="connsiteX5" fmla="*/ 155108 h 170385"/>
                  <a:gd name="connsiteY5" fmla="*/ 155108 h 170385"/>
                  <a:gd name="connsiteX6" fmla="*/ 155108 h 170385"/>
                  <a:gd name="connsiteY6" fmla="*/ 155108 h 170385"/>
                  <a:gd name="connsiteX7" fmla="*/ 155108 h 170385"/>
                  <a:gd name="connsiteY7" fmla="*/ 155108 h 170385"/>
                  <a:gd name="connsiteX8" fmla="*/ 155108 h 170385"/>
                  <a:gd name="connsiteY8" fmla="*/ 155108 h 170385"/>
                  <a:gd name="connsiteX9" fmla="*/ 155108 h 170385"/>
                  <a:gd name="connsiteY9" fmla="*/ 155108 h 170385"/>
                  <a:gd name="connsiteX10" fmla="*/ 155108 h 170385"/>
                  <a:gd name="connsiteY10" fmla="*/ 155108 h 170385"/>
                  <a:gd name="connsiteX11" fmla="*/ 155108 h 170385"/>
                  <a:gd name="connsiteY11" fmla="*/ 155108 h 170385"/>
                  <a:gd name="connsiteX12" fmla="*/ 155108 h 170385"/>
                  <a:gd name="connsiteY12" fmla="*/ 155108 h 170385"/>
                  <a:gd name="connsiteX13" fmla="*/ 155108 h 170385"/>
                  <a:gd name="connsiteY13" fmla="*/ 155108 h 170385"/>
                  <a:gd name="connsiteX14" fmla="*/ 155108 h 170385"/>
                  <a:gd name="connsiteY14" fmla="*/ 155108 h 17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1775" h="1430693">
                    <a:moveTo>
                      <a:pt x="441911" y="1424695"/>
                    </a:moveTo>
                    <a:cubicBezTo>
                      <a:pt x="428420" y="1431670"/>
                      <a:pt x="412309" y="1432564"/>
                      <a:pt x="396105" y="1416368"/>
                    </a:cubicBezTo>
                    <a:lnTo>
                      <a:pt x="26442" y="1038874"/>
                    </a:lnTo>
                    <a:cubicBezTo>
                      <a:pt x="-6246" y="1005510"/>
                      <a:pt x="1366" y="961562"/>
                      <a:pt x="39256" y="934200"/>
                    </a:cubicBezTo>
                    <a:cubicBezTo>
                      <a:pt x="87682" y="899226"/>
                      <a:pt x="152429" y="842216"/>
                      <a:pt x="207067" y="758863"/>
                    </a:cubicBezTo>
                    <a:cubicBezTo>
                      <a:pt x="232656" y="719783"/>
                      <a:pt x="269232" y="717163"/>
                      <a:pt x="294526" y="756413"/>
                    </a:cubicBezTo>
                    <a:lnTo>
                      <a:pt x="385709" y="897967"/>
                    </a:lnTo>
                    <a:cubicBezTo>
                      <a:pt x="411042" y="937256"/>
                      <a:pt x="440185" y="986522"/>
                      <a:pt x="455829" y="980986"/>
                    </a:cubicBezTo>
                    <a:cubicBezTo>
                      <a:pt x="462174" y="978746"/>
                      <a:pt x="469872" y="973249"/>
                      <a:pt x="479047" y="962379"/>
                    </a:cubicBezTo>
                    <a:lnTo>
                      <a:pt x="1220123" y="30857"/>
                    </a:lnTo>
                    <a:cubicBezTo>
                      <a:pt x="1249219" y="-5680"/>
                      <a:pt x="1290281" y="-1753"/>
                      <a:pt x="1311897" y="39651"/>
                    </a:cubicBezTo>
                    <a:lnTo>
                      <a:pt x="1522256" y="443154"/>
                    </a:lnTo>
                    <a:cubicBezTo>
                      <a:pt x="1543864" y="484558"/>
                      <a:pt x="1531859" y="541864"/>
                      <a:pt x="1495446" y="571131"/>
                    </a:cubicBezTo>
                    <a:lnTo>
                      <a:pt x="543117" y="1336435"/>
                    </a:lnTo>
                    <a:cubicBezTo>
                      <a:pt x="506743" y="1365702"/>
                      <a:pt x="466699" y="1411967"/>
                      <a:pt x="441911" y="1424695"/>
                    </a:cubicBezTo>
                    <a:close/>
                  </a:path>
                </a:pathLst>
              </a:custGeom>
              <a:solidFill>
                <a:srgbClr val="00B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699743" y="2459504"/>
              <a:ext cx="37445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Healthcare Telepresence Robot</a:t>
              </a:r>
              <a:r>
                <a:rPr lang="en-US" altLang="zh-CN" sz="4000" b="1" baseline="40000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[1]</a:t>
              </a:r>
              <a:endParaRPr lang="zh-CN" altLang="en-US" sz="4000" b="1" baseline="40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4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0677 -0.0002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0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Project Intro</a:t>
            </a:r>
            <a:endParaRPr lang="zh-CN" altLang="en-US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87968" y="6528801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4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pSp>
        <p:nvGrpSpPr>
          <p:cNvPr id="25" name="PA-16-16969-Rounded check mark -399521">
            <a:extLst>
              <a:ext uri="{FF2B5EF4-FFF2-40B4-BE49-F238E27FC236}">
                <a16:creationId xmlns:a16="http://schemas.microsoft.com/office/drawing/2014/main" id="{027E5B08-4E73-4E12-9AEB-84188F219CE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25864" y="1701838"/>
            <a:ext cx="3017235" cy="3165939"/>
            <a:chOff x="-5829" y="3565601"/>
            <a:chExt cx="1531776" cy="1430694"/>
          </a:xfrm>
        </p:grpSpPr>
        <p:sp>
          <p:nvSpPr>
            <p:cNvPr id="27" name="PA-任意多边形: 形状 716">
              <a:extLst>
                <a:ext uri="{FF2B5EF4-FFF2-40B4-BE49-F238E27FC236}">
                  <a16:creationId xmlns:a16="http://schemas.microsoft.com/office/drawing/2014/main" id="{B9FCB2A1-A542-44C8-AA2A-A60FF177099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-5829" y="3565601"/>
              <a:ext cx="1531776" cy="1430694"/>
            </a:xfrm>
            <a:custGeom>
              <a:avLst/>
              <a:gdLst>
                <a:gd name="connsiteX0" fmla="*/ 155108 h 170385"/>
                <a:gd name="connsiteY0" fmla="*/ 155108 h 170385"/>
                <a:gd name="connsiteX1" fmla="*/ 155108 h 170385"/>
                <a:gd name="connsiteY1" fmla="*/ 155108 h 170385"/>
                <a:gd name="connsiteX2" fmla="*/ 155108 h 170385"/>
                <a:gd name="connsiteY2" fmla="*/ 155108 h 170385"/>
                <a:gd name="connsiteX3" fmla="*/ 155108 h 170385"/>
                <a:gd name="connsiteY3" fmla="*/ 155108 h 170385"/>
                <a:gd name="connsiteX4" fmla="*/ 155108 h 170385"/>
                <a:gd name="connsiteY4" fmla="*/ 155108 h 170385"/>
                <a:gd name="connsiteX5" fmla="*/ 155108 h 170385"/>
                <a:gd name="connsiteY5" fmla="*/ 155108 h 170385"/>
                <a:gd name="connsiteX6" fmla="*/ 155108 h 170385"/>
                <a:gd name="connsiteY6" fmla="*/ 155108 h 170385"/>
                <a:gd name="connsiteX7" fmla="*/ 155108 h 170385"/>
                <a:gd name="connsiteY7" fmla="*/ 155108 h 170385"/>
                <a:gd name="connsiteX8" fmla="*/ 155108 h 170385"/>
                <a:gd name="connsiteY8" fmla="*/ 155108 h 170385"/>
                <a:gd name="connsiteX9" fmla="*/ 155108 h 170385"/>
                <a:gd name="connsiteY9" fmla="*/ 155108 h 170385"/>
                <a:gd name="connsiteX10" fmla="*/ 155108 h 170385"/>
                <a:gd name="connsiteY10" fmla="*/ 155108 h 170385"/>
                <a:gd name="connsiteX11" fmla="*/ 155108 h 170385"/>
                <a:gd name="connsiteY11" fmla="*/ 155108 h 170385"/>
                <a:gd name="connsiteX12" fmla="*/ 155108 h 170385"/>
                <a:gd name="connsiteY12" fmla="*/ 155108 h 170385"/>
                <a:gd name="connsiteX13" fmla="*/ 155108 h 170385"/>
                <a:gd name="connsiteY13" fmla="*/ 155108 h 170385"/>
                <a:gd name="connsiteX14" fmla="*/ 155108 h 170385"/>
                <a:gd name="connsiteY14" fmla="*/ 155108 h 17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31775" h="1430693">
                  <a:moveTo>
                    <a:pt x="441911" y="1424695"/>
                  </a:moveTo>
                  <a:cubicBezTo>
                    <a:pt x="428420" y="1431670"/>
                    <a:pt x="412309" y="1432564"/>
                    <a:pt x="396105" y="1416368"/>
                  </a:cubicBezTo>
                  <a:lnTo>
                    <a:pt x="26442" y="1038874"/>
                  </a:lnTo>
                  <a:cubicBezTo>
                    <a:pt x="-6246" y="1005510"/>
                    <a:pt x="1366" y="961562"/>
                    <a:pt x="39256" y="934200"/>
                  </a:cubicBezTo>
                  <a:cubicBezTo>
                    <a:pt x="87682" y="899226"/>
                    <a:pt x="152429" y="842216"/>
                    <a:pt x="207067" y="758863"/>
                  </a:cubicBezTo>
                  <a:cubicBezTo>
                    <a:pt x="232656" y="719783"/>
                    <a:pt x="269232" y="717163"/>
                    <a:pt x="294526" y="756413"/>
                  </a:cubicBezTo>
                  <a:lnTo>
                    <a:pt x="385709" y="897967"/>
                  </a:lnTo>
                  <a:cubicBezTo>
                    <a:pt x="411042" y="937256"/>
                    <a:pt x="440185" y="986522"/>
                    <a:pt x="455829" y="980986"/>
                  </a:cubicBezTo>
                  <a:cubicBezTo>
                    <a:pt x="462174" y="978746"/>
                    <a:pt x="469872" y="973249"/>
                    <a:pt x="479047" y="962379"/>
                  </a:cubicBezTo>
                  <a:lnTo>
                    <a:pt x="1220123" y="30857"/>
                  </a:lnTo>
                  <a:cubicBezTo>
                    <a:pt x="1249219" y="-5680"/>
                    <a:pt x="1290281" y="-1753"/>
                    <a:pt x="1311897" y="39651"/>
                  </a:cubicBezTo>
                  <a:lnTo>
                    <a:pt x="1522256" y="443154"/>
                  </a:lnTo>
                  <a:cubicBezTo>
                    <a:pt x="1543864" y="484558"/>
                    <a:pt x="1531859" y="541864"/>
                    <a:pt x="1495446" y="571131"/>
                  </a:cubicBezTo>
                  <a:lnTo>
                    <a:pt x="543117" y="1336435"/>
                  </a:lnTo>
                  <a:cubicBezTo>
                    <a:pt x="506743" y="1365702"/>
                    <a:pt x="466699" y="1411967"/>
                    <a:pt x="441911" y="1424695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129563" y="2440658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Healthcare</a:t>
            </a:r>
            <a:endParaRPr lang="zh-CN" altLang="en-US" sz="4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77976" y="3050258"/>
            <a:ext cx="3421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Telepresence</a:t>
            </a:r>
            <a:endParaRPr lang="zh-CN" altLang="en-US" sz="4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80438" y="3659858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Comic Sans MS" panose="030F0702030302020204" pitchFamily="66" charset="0"/>
              </a:rPr>
              <a:t>Robot</a:t>
            </a:r>
            <a:endParaRPr lang="zh-CN" altLang="en-US" sz="4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772" y="2202928"/>
            <a:ext cx="366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</a:rPr>
              <a:t>Medicine Dispenser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</a:rPr>
              <a:t>Fall Detector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48224" y="2209108"/>
            <a:ext cx="366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</a:rPr>
              <a:t>Video Call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</a:rPr>
              <a:t>Environment-aware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83719" y="5486544"/>
            <a:ext cx="3004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</a:rPr>
              <a:t>Remote Control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bg1"/>
                </a:solidFill>
              </a:rPr>
              <a:t>Movability</a:t>
            </a:r>
          </a:p>
        </p:txBody>
      </p:sp>
    </p:spTree>
    <p:extLst>
      <p:ext uri="{BB962C8B-B14F-4D97-AF65-F5344CB8AC3E}">
        <p14:creationId xmlns:p14="http://schemas.microsoft.com/office/powerpoint/2010/main" val="26105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29132 -0.14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-7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6 L 0.28264 -0.225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-112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0.00069 0.177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8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2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Newest Product: Giraffe Robot</a:t>
            </a:r>
            <a:endParaRPr lang="zh-CN" altLang="en-US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245793" y="2346899"/>
            <a:ext cx="41838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Attributes</a:t>
            </a:r>
            <a:r>
              <a:rPr lang="en-US" altLang="zh-CN" sz="3200" b="1" baseline="30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[2]</a:t>
            </a:r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Smart Medicine Dispenser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Fall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Detector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Android-based App for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Remote Monitoring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Screen Lifting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3" descr="Screen Shot 2014-11-26 at 6.05.18 pm.png">
            <a:extLst>
              <a:ext uri="{FF2B5EF4-FFF2-40B4-BE49-F238E27FC236}">
                <a16:creationId xmlns:a16="http://schemas.microsoft.com/office/drawing/2014/main" id="{5B07A8AC-5D96-455E-B545-6310C064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64" y="830997"/>
            <a:ext cx="3945155" cy="25479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D8756C-18C7-4A48-8DCC-DDF69486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8" b="8528"/>
          <a:stretch>
            <a:fillRect/>
          </a:stretch>
        </p:blipFill>
        <p:spPr>
          <a:xfrm>
            <a:off x="4814263" y="3794170"/>
            <a:ext cx="3945155" cy="25478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87968" y="6528801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3411" y="3377950"/>
            <a:ext cx="414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Figure 1: Appearance of Giraffe Robot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[2]</a:t>
            </a:r>
            <a:endParaRPr lang="zh-CN" altLang="en-US" baseline="30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41111" y="6344135"/>
            <a:ext cx="414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Figure 2: Giraffe Robot in Use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[2]</a:t>
            </a:r>
            <a:endParaRPr lang="zh-CN" altLang="en-US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Newest Product: Giraffe Robot</a:t>
            </a:r>
            <a:endParaRPr lang="zh-CN" altLang="en-US" sz="48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146304" y="1100349"/>
            <a:ext cx="64304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Advantages</a:t>
            </a:r>
            <a:r>
              <a:rPr lang="en-US" altLang="zh-CN" sz="3200" b="1" baseline="30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[1]</a:t>
            </a:r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Increasing feeling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of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happiness, sense of safety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Providing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emotional connection between caregivers and  old people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Fall detection &amp; </a:t>
            </a: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Medication 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Dispenser</a:t>
            </a:r>
          </a:p>
        </p:txBody>
      </p:sp>
      <p:sp>
        <p:nvSpPr>
          <p:cNvPr id="8" name="PA-任意多边形: 形状 716">
            <a:extLst>
              <a:ext uri="{FF2B5EF4-FFF2-40B4-BE49-F238E27FC236}">
                <a16:creationId xmlns:a16="http://schemas.microsoft.com/office/drawing/2014/main" id="{B9FCB2A1-A542-44C8-AA2A-A60FF17709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960379" y="1231400"/>
            <a:ext cx="1800000" cy="1800000"/>
          </a:xfrm>
          <a:custGeom>
            <a:avLst/>
            <a:gdLst>
              <a:gd name="connsiteX0" fmla="*/ 155108 h 170385"/>
              <a:gd name="connsiteY0" fmla="*/ 155108 h 170385"/>
              <a:gd name="connsiteX1" fmla="*/ 155108 h 170385"/>
              <a:gd name="connsiteY1" fmla="*/ 155108 h 170385"/>
              <a:gd name="connsiteX2" fmla="*/ 155108 h 170385"/>
              <a:gd name="connsiteY2" fmla="*/ 155108 h 170385"/>
              <a:gd name="connsiteX3" fmla="*/ 155108 h 170385"/>
              <a:gd name="connsiteY3" fmla="*/ 155108 h 170385"/>
              <a:gd name="connsiteX4" fmla="*/ 155108 h 170385"/>
              <a:gd name="connsiteY4" fmla="*/ 155108 h 170385"/>
              <a:gd name="connsiteX5" fmla="*/ 155108 h 170385"/>
              <a:gd name="connsiteY5" fmla="*/ 155108 h 170385"/>
              <a:gd name="connsiteX6" fmla="*/ 155108 h 170385"/>
              <a:gd name="connsiteY6" fmla="*/ 155108 h 170385"/>
              <a:gd name="connsiteX7" fmla="*/ 155108 h 170385"/>
              <a:gd name="connsiteY7" fmla="*/ 155108 h 170385"/>
              <a:gd name="connsiteX8" fmla="*/ 155108 h 170385"/>
              <a:gd name="connsiteY8" fmla="*/ 155108 h 170385"/>
              <a:gd name="connsiteX9" fmla="*/ 155108 h 170385"/>
              <a:gd name="connsiteY9" fmla="*/ 155108 h 170385"/>
              <a:gd name="connsiteX10" fmla="*/ 155108 h 170385"/>
              <a:gd name="connsiteY10" fmla="*/ 155108 h 170385"/>
              <a:gd name="connsiteX11" fmla="*/ 155108 h 170385"/>
              <a:gd name="connsiteY11" fmla="*/ 155108 h 170385"/>
              <a:gd name="connsiteX12" fmla="*/ 155108 h 170385"/>
              <a:gd name="connsiteY12" fmla="*/ 155108 h 170385"/>
              <a:gd name="connsiteX13" fmla="*/ 155108 h 170385"/>
              <a:gd name="connsiteY13" fmla="*/ 155108 h 170385"/>
              <a:gd name="connsiteX14" fmla="*/ 155108 h 170385"/>
              <a:gd name="connsiteY14" fmla="*/ 155108 h 17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31775" h="1430693">
                <a:moveTo>
                  <a:pt x="441911" y="1424695"/>
                </a:moveTo>
                <a:cubicBezTo>
                  <a:pt x="428420" y="1431670"/>
                  <a:pt x="412309" y="1432564"/>
                  <a:pt x="396105" y="1416368"/>
                </a:cubicBezTo>
                <a:lnTo>
                  <a:pt x="26442" y="1038874"/>
                </a:lnTo>
                <a:cubicBezTo>
                  <a:pt x="-6246" y="1005510"/>
                  <a:pt x="1366" y="961562"/>
                  <a:pt x="39256" y="934200"/>
                </a:cubicBezTo>
                <a:cubicBezTo>
                  <a:pt x="87682" y="899226"/>
                  <a:pt x="152429" y="842216"/>
                  <a:pt x="207067" y="758863"/>
                </a:cubicBezTo>
                <a:cubicBezTo>
                  <a:pt x="232656" y="719783"/>
                  <a:pt x="269232" y="717163"/>
                  <a:pt x="294526" y="756413"/>
                </a:cubicBezTo>
                <a:lnTo>
                  <a:pt x="385709" y="897967"/>
                </a:lnTo>
                <a:cubicBezTo>
                  <a:pt x="411042" y="937256"/>
                  <a:pt x="440185" y="986522"/>
                  <a:pt x="455829" y="980986"/>
                </a:cubicBezTo>
                <a:cubicBezTo>
                  <a:pt x="462174" y="978746"/>
                  <a:pt x="469872" y="973249"/>
                  <a:pt x="479047" y="962379"/>
                </a:cubicBezTo>
                <a:lnTo>
                  <a:pt x="1220123" y="30857"/>
                </a:lnTo>
                <a:cubicBezTo>
                  <a:pt x="1249219" y="-5680"/>
                  <a:pt x="1290281" y="-1753"/>
                  <a:pt x="1311897" y="39651"/>
                </a:cubicBezTo>
                <a:lnTo>
                  <a:pt x="1522256" y="443154"/>
                </a:lnTo>
                <a:cubicBezTo>
                  <a:pt x="1543864" y="484558"/>
                  <a:pt x="1531859" y="541864"/>
                  <a:pt x="1495446" y="571131"/>
                </a:cubicBezTo>
                <a:lnTo>
                  <a:pt x="543117" y="1336435"/>
                </a:lnTo>
                <a:cubicBezTo>
                  <a:pt x="506743" y="1365702"/>
                  <a:pt x="466699" y="1411967"/>
                  <a:pt x="441911" y="1424695"/>
                </a:cubicBezTo>
                <a:close/>
              </a:path>
            </a:pathLst>
          </a:custGeom>
          <a:solidFill>
            <a:srgbClr val="00DC50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PA-A000320150714A17PPSH-388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960379" y="4025125"/>
            <a:ext cx="1800000" cy="1800000"/>
          </a:xfrm>
          <a:custGeom>
            <a:avLst/>
            <a:gdLst>
              <a:gd name="T0" fmla="*/ 1000275 w 5381"/>
              <a:gd name="T1" fmla="*/ 876834 h 6858"/>
              <a:gd name="T2" fmla="*/ 1192717 w 5381"/>
              <a:gd name="T3" fmla="*/ 1289261 h 6858"/>
              <a:gd name="T4" fmla="*/ 1158324 w 5381"/>
              <a:gd name="T5" fmla="*/ 1323914 h 6858"/>
              <a:gd name="T6" fmla="*/ 1158324 w 5381"/>
              <a:gd name="T7" fmla="*/ 1343603 h 6858"/>
              <a:gd name="T8" fmla="*/ 1108704 w 5381"/>
              <a:gd name="T9" fmla="*/ 1383245 h 6858"/>
              <a:gd name="T10" fmla="*/ 1121044 w 5381"/>
              <a:gd name="T11" fmla="*/ 1417635 h 6858"/>
              <a:gd name="T12" fmla="*/ 1039656 w 5381"/>
              <a:gd name="T13" fmla="*/ 1479329 h 6858"/>
              <a:gd name="T14" fmla="*/ 945667 w 5381"/>
              <a:gd name="T15" fmla="*/ 1370906 h 6858"/>
              <a:gd name="T16" fmla="*/ 713582 w 5381"/>
              <a:gd name="T17" fmla="*/ 1012559 h 6858"/>
              <a:gd name="T18" fmla="*/ 224471 w 5381"/>
              <a:gd name="T19" fmla="*/ 1770994 h 6858"/>
              <a:gd name="T20" fmla="*/ 96089 w 5381"/>
              <a:gd name="T21" fmla="*/ 1800397 h 6858"/>
              <a:gd name="T22" fmla="*/ 44369 w 5381"/>
              <a:gd name="T23" fmla="*/ 1751042 h 6858"/>
              <a:gd name="T24" fmla="*/ 7351 w 5381"/>
              <a:gd name="T25" fmla="*/ 1674647 h 6858"/>
              <a:gd name="T26" fmla="*/ 14702 w 5381"/>
              <a:gd name="T27" fmla="*/ 1635006 h 6858"/>
              <a:gd name="T28" fmla="*/ 12339 w 5381"/>
              <a:gd name="T29" fmla="*/ 1585651 h 6858"/>
              <a:gd name="T30" fmla="*/ 0 w 5381"/>
              <a:gd name="T31" fmla="*/ 1568325 h 6858"/>
              <a:gd name="T32" fmla="*/ 59071 w 5381"/>
              <a:gd name="T33" fmla="*/ 1447301 h 6858"/>
              <a:gd name="T34" fmla="*/ 118405 w 5381"/>
              <a:gd name="T35" fmla="*/ 1346229 h 6858"/>
              <a:gd name="T36" fmla="*/ 540831 w 5381"/>
              <a:gd name="T37" fmla="*/ 785475 h 6858"/>
              <a:gd name="T38" fmla="*/ 570236 w 5381"/>
              <a:gd name="T39" fmla="*/ 750822 h 6858"/>
              <a:gd name="T40" fmla="*/ 387508 w 5381"/>
              <a:gd name="T41" fmla="*/ 247036 h 6858"/>
              <a:gd name="T42" fmla="*/ 360467 w 5381"/>
              <a:gd name="T43" fmla="*/ 163028 h 6858"/>
              <a:gd name="T44" fmla="*/ 392497 w 5381"/>
              <a:gd name="T45" fmla="*/ 111311 h 6858"/>
              <a:gd name="T46" fmla="*/ 409824 w 5381"/>
              <a:gd name="T47" fmla="*/ 96347 h 6858"/>
              <a:gd name="T48" fmla="*/ 427152 w 5381"/>
              <a:gd name="T49" fmla="*/ 88996 h 6858"/>
              <a:gd name="T50" fmla="*/ 466795 w 5381"/>
              <a:gd name="T51" fmla="*/ 111311 h 6858"/>
              <a:gd name="T52" fmla="*/ 506176 w 5381"/>
              <a:gd name="T53" fmla="*/ 98972 h 6858"/>
              <a:gd name="T54" fmla="*/ 528492 w 5381"/>
              <a:gd name="T55" fmla="*/ 81645 h 6858"/>
              <a:gd name="T56" fmla="*/ 555534 w 5381"/>
              <a:gd name="T57" fmla="*/ 61956 h 6858"/>
              <a:gd name="T58" fmla="*/ 599903 w 5381"/>
              <a:gd name="T59" fmla="*/ 106323 h 6858"/>
              <a:gd name="T60" fmla="*/ 701243 w 5381"/>
              <a:gd name="T61" fmla="*/ 308729 h 6858"/>
              <a:gd name="T62" fmla="*/ 787618 w 5381"/>
              <a:gd name="T63" fmla="*/ 476746 h 6858"/>
              <a:gd name="T64" fmla="*/ 849315 w 5381"/>
              <a:gd name="T65" fmla="*/ 400088 h 6858"/>
              <a:gd name="T66" fmla="*/ 970346 w 5381"/>
              <a:gd name="T67" fmla="*/ 262000 h 6858"/>
              <a:gd name="T68" fmla="*/ 1207682 w 5381"/>
              <a:gd name="T69" fmla="*/ 2625 h 6858"/>
              <a:gd name="T70" fmla="*/ 1294057 w 5381"/>
              <a:gd name="T71" fmla="*/ 49617 h 6858"/>
              <a:gd name="T72" fmla="*/ 1321361 w 5381"/>
              <a:gd name="T73" fmla="*/ 24940 h 6858"/>
              <a:gd name="T74" fmla="*/ 1348403 w 5381"/>
              <a:gd name="T75" fmla="*/ 0 h 6858"/>
              <a:gd name="T76" fmla="*/ 1363105 w 5381"/>
              <a:gd name="T77" fmla="*/ 19952 h 6858"/>
              <a:gd name="T78" fmla="*/ 1412725 w 5381"/>
              <a:gd name="T79" fmla="*/ 88996 h 6858"/>
              <a:gd name="T80" fmla="*/ 1385421 w 5381"/>
              <a:gd name="T81" fmla="*/ 128375 h 6858"/>
              <a:gd name="T82" fmla="*/ 1301408 w 5381"/>
              <a:gd name="T83" fmla="*/ 229709 h 6858"/>
              <a:gd name="T84" fmla="*/ 950655 w 5381"/>
              <a:gd name="T85" fmla="*/ 684140 h 6858"/>
              <a:gd name="T86" fmla="*/ 923614 w 5381"/>
              <a:gd name="T87" fmla="*/ 723782 h 6858"/>
              <a:gd name="T88" fmla="*/ 1000275 w 5381"/>
              <a:gd name="T89" fmla="*/ 876834 h 68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381" h="6858">
                <a:moveTo>
                  <a:pt x="3810" y="3340"/>
                </a:moveTo>
                <a:cubicBezTo>
                  <a:pt x="4543" y="4911"/>
                  <a:pt x="4543" y="4911"/>
                  <a:pt x="4543" y="4911"/>
                </a:cubicBezTo>
                <a:cubicBezTo>
                  <a:pt x="4515" y="4977"/>
                  <a:pt x="4478" y="5014"/>
                  <a:pt x="4412" y="5043"/>
                </a:cubicBezTo>
                <a:cubicBezTo>
                  <a:pt x="4412" y="5118"/>
                  <a:pt x="4412" y="5118"/>
                  <a:pt x="4412" y="5118"/>
                </a:cubicBezTo>
                <a:cubicBezTo>
                  <a:pt x="4374" y="5156"/>
                  <a:pt x="4223" y="5212"/>
                  <a:pt x="4223" y="5269"/>
                </a:cubicBezTo>
                <a:cubicBezTo>
                  <a:pt x="4223" y="5306"/>
                  <a:pt x="4252" y="5363"/>
                  <a:pt x="4270" y="5400"/>
                </a:cubicBezTo>
                <a:cubicBezTo>
                  <a:pt x="4252" y="5513"/>
                  <a:pt x="4073" y="5635"/>
                  <a:pt x="3960" y="5635"/>
                </a:cubicBezTo>
                <a:cubicBezTo>
                  <a:pt x="3838" y="5635"/>
                  <a:pt x="3649" y="5297"/>
                  <a:pt x="3602" y="5222"/>
                </a:cubicBezTo>
                <a:cubicBezTo>
                  <a:pt x="2718" y="3857"/>
                  <a:pt x="2718" y="3857"/>
                  <a:pt x="2718" y="3857"/>
                </a:cubicBezTo>
                <a:cubicBezTo>
                  <a:pt x="855" y="6746"/>
                  <a:pt x="855" y="6746"/>
                  <a:pt x="855" y="6746"/>
                </a:cubicBezTo>
                <a:cubicBezTo>
                  <a:pt x="743" y="6830"/>
                  <a:pt x="498" y="6858"/>
                  <a:pt x="366" y="6858"/>
                </a:cubicBezTo>
                <a:cubicBezTo>
                  <a:pt x="244" y="6858"/>
                  <a:pt x="225" y="6764"/>
                  <a:pt x="169" y="6670"/>
                </a:cubicBezTo>
                <a:cubicBezTo>
                  <a:pt x="112" y="6586"/>
                  <a:pt x="28" y="6482"/>
                  <a:pt x="28" y="6379"/>
                </a:cubicBezTo>
                <a:cubicBezTo>
                  <a:pt x="28" y="6322"/>
                  <a:pt x="37" y="6285"/>
                  <a:pt x="56" y="6228"/>
                </a:cubicBezTo>
                <a:cubicBezTo>
                  <a:pt x="75" y="6153"/>
                  <a:pt x="112" y="6097"/>
                  <a:pt x="47" y="6040"/>
                </a:cubicBezTo>
                <a:cubicBezTo>
                  <a:pt x="28" y="6021"/>
                  <a:pt x="0" y="6002"/>
                  <a:pt x="0" y="5974"/>
                </a:cubicBezTo>
                <a:cubicBezTo>
                  <a:pt x="0" y="5852"/>
                  <a:pt x="159" y="5626"/>
                  <a:pt x="225" y="5513"/>
                </a:cubicBezTo>
                <a:cubicBezTo>
                  <a:pt x="451" y="5128"/>
                  <a:pt x="451" y="5128"/>
                  <a:pt x="451" y="5128"/>
                </a:cubicBezTo>
                <a:cubicBezTo>
                  <a:pt x="837" y="4450"/>
                  <a:pt x="1552" y="3603"/>
                  <a:pt x="2060" y="2992"/>
                </a:cubicBezTo>
                <a:cubicBezTo>
                  <a:pt x="2172" y="2860"/>
                  <a:pt x="2172" y="2860"/>
                  <a:pt x="2172" y="2860"/>
                </a:cubicBezTo>
                <a:cubicBezTo>
                  <a:pt x="1476" y="941"/>
                  <a:pt x="1476" y="941"/>
                  <a:pt x="1476" y="941"/>
                </a:cubicBezTo>
                <a:cubicBezTo>
                  <a:pt x="1448" y="866"/>
                  <a:pt x="1373" y="706"/>
                  <a:pt x="1373" y="621"/>
                </a:cubicBezTo>
                <a:cubicBezTo>
                  <a:pt x="1373" y="556"/>
                  <a:pt x="1458" y="471"/>
                  <a:pt x="1495" y="424"/>
                </a:cubicBezTo>
                <a:cubicBezTo>
                  <a:pt x="1561" y="367"/>
                  <a:pt x="1561" y="367"/>
                  <a:pt x="1561" y="367"/>
                </a:cubicBezTo>
                <a:cubicBezTo>
                  <a:pt x="1580" y="348"/>
                  <a:pt x="1599" y="339"/>
                  <a:pt x="1627" y="339"/>
                </a:cubicBezTo>
                <a:cubicBezTo>
                  <a:pt x="1693" y="339"/>
                  <a:pt x="1730" y="386"/>
                  <a:pt x="1778" y="424"/>
                </a:cubicBezTo>
                <a:cubicBezTo>
                  <a:pt x="1834" y="377"/>
                  <a:pt x="1862" y="377"/>
                  <a:pt x="1928" y="377"/>
                </a:cubicBezTo>
                <a:cubicBezTo>
                  <a:pt x="1984" y="348"/>
                  <a:pt x="1984" y="348"/>
                  <a:pt x="2013" y="311"/>
                </a:cubicBezTo>
                <a:cubicBezTo>
                  <a:pt x="2041" y="264"/>
                  <a:pt x="2060" y="236"/>
                  <a:pt x="2116" y="236"/>
                </a:cubicBezTo>
                <a:cubicBezTo>
                  <a:pt x="2219" y="236"/>
                  <a:pt x="2248" y="330"/>
                  <a:pt x="2285" y="405"/>
                </a:cubicBezTo>
                <a:cubicBezTo>
                  <a:pt x="2671" y="1176"/>
                  <a:pt x="2671" y="1176"/>
                  <a:pt x="2671" y="1176"/>
                </a:cubicBezTo>
                <a:cubicBezTo>
                  <a:pt x="3000" y="1816"/>
                  <a:pt x="3000" y="1816"/>
                  <a:pt x="3000" y="1816"/>
                </a:cubicBezTo>
                <a:cubicBezTo>
                  <a:pt x="3235" y="1524"/>
                  <a:pt x="3235" y="1524"/>
                  <a:pt x="3235" y="1524"/>
                </a:cubicBezTo>
                <a:cubicBezTo>
                  <a:pt x="3696" y="998"/>
                  <a:pt x="3696" y="998"/>
                  <a:pt x="3696" y="998"/>
                </a:cubicBezTo>
                <a:cubicBezTo>
                  <a:pt x="3800" y="875"/>
                  <a:pt x="4515" y="10"/>
                  <a:pt x="4600" y="10"/>
                </a:cubicBezTo>
                <a:cubicBezTo>
                  <a:pt x="4656" y="10"/>
                  <a:pt x="4873" y="142"/>
                  <a:pt x="4929" y="189"/>
                </a:cubicBezTo>
                <a:cubicBezTo>
                  <a:pt x="5033" y="95"/>
                  <a:pt x="5033" y="95"/>
                  <a:pt x="5033" y="95"/>
                </a:cubicBezTo>
                <a:cubicBezTo>
                  <a:pt x="5051" y="66"/>
                  <a:pt x="5108" y="0"/>
                  <a:pt x="5136" y="0"/>
                </a:cubicBezTo>
                <a:cubicBezTo>
                  <a:pt x="5164" y="0"/>
                  <a:pt x="5183" y="57"/>
                  <a:pt x="5192" y="76"/>
                </a:cubicBezTo>
                <a:cubicBezTo>
                  <a:pt x="5230" y="170"/>
                  <a:pt x="5381" y="273"/>
                  <a:pt x="5381" y="339"/>
                </a:cubicBezTo>
                <a:cubicBezTo>
                  <a:pt x="5381" y="396"/>
                  <a:pt x="5315" y="452"/>
                  <a:pt x="5277" y="489"/>
                </a:cubicBezTo>
                <a:cubicBezTo>
                  <a:pt x="5173" y="584"/>
                  <a:pt x="5042" y="762"/>
                  <a:pt x="4957" y="875"/>
                </a:cubicBezTo>
                <a:cubicBezTo>
                  <a:pt x="3621" y="2606"/>
                  <a:pt x="3621" y="2606"/>
                  <a:pt x="3621" y="2606"/>
                </a:cubicBezTo>
                <a:cubicBezTo>
                  <a:pt x="3518" y="2757"/>
                  <a:pt x="3518" y="2757"/>
                  <a:pt x="3518" y="2757"/>
                </a:cubicBezTo>
                <a:cubicBezTo>
                  <a:pt x="3810" y="3340"/>
                  <a:pt x="3810" y="3340"/>
                  <a:pt x="3810" y="334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304" y="3524742"/>
            <a:ext cx="64304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Disadvantages</a:t>
            </a:r>
            <a:r>
              <a:rPr lang="en-US" altLang="zh-CN" sz="3200" b="1" baseline="30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[1]</a:t>
            </a:r>
            <a:r>
              <a:rPr lang="en-US" altLang="zh-CN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  <a:endParaRPr lang="en-US" altLang="zh-CN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High cost, more than $5000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Fall detector malfunction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Firewall issues due to complex network structures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Drive Hardness due to video frame drop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Drive lag due to poor network</a:t>
            </a:r>
            <a:r>
              <a:rPr lang="en-US" altLang="zh-CN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7968" y="6528801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6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3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EC70B"/>
                </a:solidFill>
                <a:latin typeface="Colonna MT" panose="04020805060202030203" pitchFamily="82" charset="0"/>
              </a:rPr>
              <a:t>General Requirement</a:t>
            </a:r>
            <a:endParaRPr lang="en-US" altLang="zh-CN" sz="4800" b="1" dirty="0" smtClean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2012" y="2613392"/>
            <a:ext cx="4379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Low Budget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Less than $1000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Essential Function Realization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Simplification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97480" y="2397948"/>
            <a:ext cx="3749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Stable Remote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Communication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Remote Control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Firewall Interruption Free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Short </a:t>
            </a:r>
            <a:r>
              <a:rPr lang="en-US" altLang="zh-CN" sz="2400" dirty="0" smtClean="0">
                <a:solidFill>
                  <a:schemeClr val="bg1"/>
                </a:solidFill>
              </a:rPr>
              <a:t>lags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97480" y="2397948"/>
            <a:ext cx="37901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Essential Functions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Video </a:t>
            </a:r>
            <a:r>
              <a:rPr lang="en-US" altLang="zh-CN" sz="2400" dirty="0" smtClean="0">
                <a:solidFill>
                  <a:schemeClr val="bg1"/>
                </a:solidFill>
              </a:rPr>
              <a:t>&amp; </a:t>
            </a:r>
            <a:r>
              <a:rPr lang="en-US" altLang="zh-CN" sz="2400" dirty="0">
                <a:solidFill>
                  <a:schemeClr val="bg1"/>
                </a:solidFill>
              </a:rPr>
              <a:t>audio </a:t>
            </a:r>
            <a:r>
              <a:rPr lang="en-US" altLang="zh-CN" sz="2400" dirty="0" smtClean="0">
                <a:solidFill>
                  <a:schemeClr val="bg1"/>
                </a:solidFill>
              </a:rPr>
              <a:t>Calls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Smart Medicine Dispenser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mtClean="0">
                <a:solidFill>
                  <a:schemeClr val="bg1"/>
                </a:solidFill>
              </a:rPr>
              <a:t>Fall Detector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Individual Customization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87968" y="6528801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250" fill="hold"/>
                                        <p:tgtEl>
                                          <p:spTgt spid="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497 -0.2627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57" y="-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396 0.30139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6" presetClass="emph" presetSubtype="0" fill="hold" grpId="2" nodeType="after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39" dur="1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15" grpId="0"/>
      <p:bldP spid="15" grpId="1"/>
      <p:bldP spid="15" grpId="2"/>
      <p:bldP spid="15" grpId="3"/>
      <p:bldP spid="17" grpId="0"/>
      <p:bldP spid="17" grpId="1"/>
      <p:bldP spid="1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Requirements &amp; Specifications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4600" y="830997"/>
            <a:ext cx="4233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Screen &amp; Speaker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Suitable </a:t>
            </a:r>
            <a:r>
              <a:rPr lang="en-US" altLang="zh-CN" sz="2800" dirty="0" smtClean="0">
                <a:solidFill>
                  <a:schemeClr val="bg1"/>
                </a:solidFill>
              </a:rPr>
              <a:t>Height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Large Icon/Buttons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Acceptable DPI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Loud Speaker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Multiple Language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52544" y="830997"/>
                <a:ext cx="4791456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Specifications</a:t>
                </a:r>
              </a:p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Quantitative Standard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Screen Height: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1m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Screen Size: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127mm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170mm (7 inches)</a:t>
                </a:r>
                <a:endParaRPr lang="en-US" altLang="zh-CN" sz="2800" b="1" i="1" dirty="0" smtClean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Icon Size: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20mm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20mm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DPI: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1280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720 pixel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Loudness: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80dB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Multiple (</a:t>
                </a:r>
                <a:r>
                  <a:rPr lang="en-US" altLang="zh-CN" sz="2800" b="1" i="1" dirty="0">
                    <a:solidFill>
                      <a:srgbClr val="FFC000"/>
                    </a:solidFill>
                  </a:rPr>
                  <a:t>at least 3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) Language 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Support</a:t>
                </a:r>
                <a:endParaRPr lang="en-US" altLang="zh-CN" sz="2800" b="1" i="1" dirty="0" smtClean="0">
                  <a:solidFill>
                    <a:srgbClr val="FFC000"/>
                  </a:solidFill>
                </a:endParaRPr>
              </a:p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Qualitative Standard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b="1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Volume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 Adjustment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Font Size 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Adjustment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44" y="830997"/>
                <a:ext cx="4791456" cy="5755422"/>
              </a:xfrm>
              <a:prstGeom prst="rect">
                <a:avLst/>
              </a:prstGeom>
              <a:blipFill>
                <a:blip r:embed="rId2"/>
                <a:stretch>
                  <a:fillRect l="-3181" t="-1377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887968" y="6528801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24045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EC70B"/>
                </a:solidFill>
                <a:latin typeface="Colonna MT" panose="04020805060202030203" pitchFamily="82" charset="0"/>
              </a:rPr>
              <a:t>Requirements &amp; Specifications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4600" y="830997"/>
            <a:ext cx="42336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Medicine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Dispenser</a:t>
            </a:r>
            <a:r>
              <a:rPr lang="en-US" altLang="zh-CN" sz="3200" b="1" baseline="40000" dirty="0" smtClean="0">
                <a:solidFill>
                  <a:schemeClr val="bg1"/>
                </a:solidFill>
              </a:rPr>
              <a:t>[3][4]</a:t>
            </a:r>
            <a:endParaRPr lang="en-US" altLang="zh-CN" sz="3200" b="1" baseline="40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Suitable Height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Large, Cool</a:t>
            </a:r>
            <a:r>
              <a:rPr lang="en-US" altLang="zh-CN" sz="2800" dirty="0" smtClean="0">
                <a:solidFill>
                  <a:schemeClr val="bg1"/>
                </a:solidFill>
              </a:rPr>
              <a:t>, </a:t>
            </a:r>
            <a:r>
              <a:rPr lang="en-US" altLang="zh-CN" sz="2800" dirty="0">
                <a:solidFill>
                  <a:schemeClr val="bg1"/>
                </a:solidFill>
              </a:rPr>
              <a:t>Storage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</a:rPr>
              <a:t>Alarm </a:t>
            </a:r>
            <a:r>
              <a:rPr lang="en-US" altLang="zh-CN" sz="2800" dirty="0">
                <a:solidFill>
                  <a:schemeClr val="bg1"/>
                </a:solidFill>
              </a:rPr>
              <a:t>for Notification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52544" y="830997"/>
                <a:ext cx="4398264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Specifications</a:t>
                </a:r>
              </a:p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Quantitative Standard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Dispenser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Height: </a:t>
                </a:r>
                <a:r>
                  <a:rPr lang="en-US" altLang="zh-CN" sz="2800" b="1" i="1" dirty="0">
                    <a:solidFill>
                      <a:srgbClr val="FFC000"/>
                    </a:solidFill>
                  </a:rPr>
                  <a:t>0.7m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Storage Space:</a:t>
                </a: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altLang="zh-CN" sz="2800" b="1" i="1" dirty="0">
                    <a:solidFill>
                      <a:srgbClr val="FFC000"/>
                    </a:solidFill>
                  </a:rPr>
                  <a:t>21 blocks (dose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for 	7days</a:t>
                </a:r>
                <a:r>
                  <a:rPr lang="en-US" altLang="zh-CN" sz="2800" b="1" i="1" dirty="0">
                    <a:solidFill>
                      <a:srgbClr val="FFC000"/>
                    </a:solidFill>
                  </a:rPr>
                  <a:t>,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 3times/day</a:t>
                </a:r>
                <a:r>
                  <a:rPr lang="en-US" altLang="zh-CN" sz="2800" b="1" i="1" dirty="0">
                    <a:solidFill>
                      <a:srgbClr val="FFC000"/>
                    </a:solidFill>
                  </a:rPr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Storage Temperature: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15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zh-CN" sz="2800" b="1" i="1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Qualitative Standard</a:t>
                </a:r>
                <a:endParaRPr lang="en-US" altLang="zh-CN" sz="28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Smart, Adjustable </a:t>
                </a:r>
                <a:r>
                  <a:rPr lang="en-US" altLang="zh-CN" sz="2800" b="1" i="1" dirty="0" smtClean="0">
                    <a:solidFill>
                      <a:srgbClr val="FFC000"/>
                    </a:solidFill>
                  </a:rPr>
                  <a:t>Alarm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44" y="830997"/>
                <a:ext cx="4398264" cy="4462760"/>
              </a:xfrm>
              <a:prstGeom prst="rect">
                <a:avLst/>
              </a:prstGeom>
              <a:blipFill>
                <a:blip r:embed="rId2"/>
                <a:stretch>
                  <a:fillRect l="-3463" t="-1776" b="-3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887968" y="6528801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9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4149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155"/>
  <p:tag name="PASUBTYPE" val="313"/>
  <p:tag name="RESOURCELIBID_SHAPE" val="399521"/>
  <p:tag name="RESOURCELIB_SHAPETYP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176"/>
  <p:tag name="PASUBTYPE" val="181"/>
  <p:tag name="RESOURCELIBID_SHAPE" val="283000"/>
  <p:tag name="RESOURCELIB_SHAPETYP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155"/>
  <p:tag name="PASUBTYPE" val="313"/>
  <p:tag name="RESOURCELIBID_SHAPE" val="399521"/>
  <p:tag name="RESOURCELIB_SHAPETYP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0"/>
  <p:tag name="PASUBTYPE" val="0"/>
  <p:tag name="RESOURCELIBID_SHAPE" val="3884"/>
  <p:tag name="RESOURCELIB_SHAPETYPE" val="4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1205</TotalTime>
  <Words>531</Words>
  <Application>Microsoft Office PowerPoint</Application>
  <PresentationFormat>全屏显示(4:3)</PresentationFormat>
  <Paragraphs>171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等线</vt:lpstr>
      <vt:lpstr>黑体</vt:lpstr>
      <vt:lpstr>华文楷体</vt:lpstr>
      <vt:lpstr>隶书</vt:lpstr>
      <vt:lpstr>宋体</vt:lpstr>
      <vt:lpstr>Arial</vt:lpstr>
      <vt:lpstr>Calibri</vt:lpstr>
      <vt:lpstr>Cambria Math</vt:lpstr>
      <vt:lpstr>Colonna MT</vt:lpstr>
      <vt:lpstr>Comic Sans MS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Qiu Tianyu</cp:lastModifiedBy>
  <cp:revision>345</cp:revision>
  <dcterms:created xsi:type="dcterms:W3CDTF">2019-09-27T04:57:09Z</dcterms:created>
  <dcterms:modified xsi:type="dcterms:W3CDTF">2019-10-14T05:50:23Z</dcterms:modified>
</cp:coreProperties>
</file>