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comments/comment1.xml" ContentType="application/vnd.openxmlformats-officedocument.presentationml.comments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DA" initials="P" lastIdx="4" clrIdx="0">
    <p:extLst>
      <p:ext uri="{19B8F6BF-5375-455C-9EA6-DF929625EA0E}">
        <p15:presenceInfo xmlns:p15="http://schemas.microsoft.com/office/powerpoint/2012/main" userId="PAN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00:20:10.506" idx="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0A3CA-0C9D-4E0B-A7AD-E365ABF5F337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A380-05C6-4D40-8CDE-677ED691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2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92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6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0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9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7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1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182C-C33E-4422-9A3D-7C9A4998D6A9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8D00-CF4D-4F83-A747-6E2BF6D31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9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  <p:sldLayoutId id="2147484471" r:id="rId14"/>
    <p:sldLayoutId id="2147484472" r:id="rId15"/>
    <p:sldLayoutId id="2147484473" r:id="rId16"/>
    <p:sldLayoutId id="21474844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7B3CB-745B-4E7B-994F-4FDD13BC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1" y="1990728"/>
            <a:ext cx="10215560" cy="1036635"/>
          </a:xfrm>
        </p:spPr>
        <p:txBody>
          <a:bodyPr>
            <a:noAutofit/>
          </a:bodyPr>
          <a:lstStyle/>
          <a:p>
            <a:pPr algn="ctr"/>
            <a:r>
              <a:rPr lang="en-US" altLang="zh-CN" sz="5000" b="1" dirty="0"/>
              <a:t>Siemens Business Analysis</a:t>
            </a:r>
            <a:endParaRPr lang="zh-CN" alt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51E35-77AA-4BD4-8A9A-F873818B1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278" y="3101976"/>
            <a:ext cx="5657442" cy="1108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VX402-Individual Presentation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chongdan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5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DB778E9-A6C2-4FA7-B5CD-9193339EEE1A}"/>
              </a:ext>
            </a:extLst>
          </p:cNvPr>
          <p:cNvSpPr txBox="1"/>
          <p:nvPr/>
        </p:nvSpPr>
        <p:spPr>
          <a:xfrm>
            <a:off x="1909010" y="1026695"/>
            <a:ext cx="837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Germany integrated company mainly focus on electrical and energy area.</a:t>
            </a:r>
          </a:p>
          <a:p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Siemens business functions and analyze its problem through data.</a:t>
            </a:r>
          </a:p>
          <a:p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E6C53F-59D2-4223-BA83-FF6D53B73ADB}"/>
              </a:ext>
            </a:extLst>
          </p:cNvPr>
          <p:cNvSpPr txBox="1"/>
          <p:nvPr/>
        </p:nvSpPr>
        <p:spPr>
          <a:xfrm>
            <a:off x="861646" y="597339"/>
            <a:ext cx="104687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Functions Marketing</a:t>
            </a:r>
          </a:p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4Ps of marketing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41AEAF-6625-4C7A-9642-927B04A5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34045"/>
              </p:ext>
            </p:extLst>
          </p:nvPr>
        </p:nvGraphicFramePr>
        <p:xfrm>
          <a:off x="1036863" y="1997549"/>
          <a:ext cx="9762812" cy="4217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1406">
                  <a:extLst>
                    <a:ext uri="{9D8B030D-6E8A-4147-A177-3AD203B41FA5}">
                      <a16:colId xmlns:a16="http://schemas.microsoft.com/office/drawing/2014/main" val="943130833"/>
                    </a:ext>
                  </a:extLst>
                </a:gridCol>
                <a:gridCol w="4881406">
                  <a:extLst>
                    <a:ext uri="{9D8B030D-6E8A-4147-A177-3AD203B41FA5}">
                      <a16:colId xmlns:a16="http://schemas.microsoft.com/office/drawing/2014/main" val="3126891407"/>
                    </a:ext>
                  </a:extLst>
                </a:gridCol>
              </a:tblGrid>
              <a:tr h="2383439">
                <a:tc>
                  <a:txBody>
                    <a:bodyPr/>
                    <a:lstStyle/>
                    <a:p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related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related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Service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388" marR="108388" marT="54194" marB="54194"/>
                </a:tc>
                <a:tc>
                  <a:txBody>
                    <a:bodyPr/>
                    <a:lstStyle/>
                    <a:p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 after receive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 through Internet</a:t>
                      </a:r>
                      <a:r>
                        <a:rPr lang="zh-CN" alt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alt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</a:t>
                      </a:r>
                      <a:r>
                        <a:rPr lang="zh-CN" alt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</a:t>
                      </a:r>
                    </a:p>
                  </a:txBody>
                  <a:tcPr marL="108388" marR="108388" marT="54194" marB="54194"/>
                </a:tc>
                <a:extLst>
                  <a:ext uri="{0D108BD9-81ED-4DB2-BD59-A6C34878D82A}">
                    <a16:rowId xmlns:a16="http://schemas.microsoft.com/office/drawing/2014/main" val="2632372713"/>
                  </a:ext>
                </a:extLst>
              </a:tr>
              <a:tr h="1834092">
                <a:tc>
                  <a:txBody>
                    <a:bodyPr/>
                    <a:lstStyle/>
                    <a:p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 on Internet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style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388" marR="108388" marT="54194" marB="54194"/>
                </a:tc>
                <a:tc>
                  <a:txBody>
                    <a:bodyPr/>
                    <a:lstStyle/>
                    <a:p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store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388" marR="108388" marT="54194" marB="54194"/>
                </a:tc>
                <a:extLst>
                  <a:ext uri="{0D108BD9-81ED-4DB2-BD59-A6C34878D82A}">
                    <a16:rowId xmlns:a16="http://schemas.microsoft.com/office/drawing/2014/main" val="1877994737"/>
                  </a:ext>
                </a:extLst>
              </a:tr>
            </a:tbl>
          </a:graphicData>
        </a:graphic>
      </p:graphicFrame>
      <p:pic>
        <p:nvPicPr>
          <p:cNvPr id="10" name="图片 9" descr="图片包含 文字, 地图&#10;&#10;已生成极高可信度的说明">
            <a:extLst>
              <a:ext uri="{FF2B5EF4-FFF2-40B4-BE49-F238E27FC236}">
                <a16:creationId xmlns:a16="http://schemas.microsoft.com/office/drawing/2014/main" id="{A8C07672-CE9B-4CB6-9DF4-C11E0BAF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4106314"/>
            <a:ext cx="2117794" cy="19123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C6F264-78FA-4A38-9A99-C0400141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92" y="4533045"/>
            <a:ext cx="1685714" cy="771429"/>
          </a:xfrm>
          <a:prstGeom prst="rect">
            <a:avLst/>
          </a:prstGeom>
        </p:spPr>
      </p:pic>
      <p:pic>
        <p:nvPicPr>
          <p:cNvPr id="14" name="图片 13" descr="图片包含 室内, 天花板, 墙壁, 地板&#10;&#10;已生成极高可信度的说明">
            <a:extLst>
              <a:ext uri="{FF2B5EF4-FFF2-40B4-BE49-F238E27FC236}">
                <a16:creationId xmlns:a16="http://schemas.microsoft.com/office/drawing/2014/main" id="{41B831B1-F2F4-4BB6-91E9-39CC8FD85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92" y="2157233"/>
            <a:ext cx="2229549" cy="15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6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2B7A34-6003-493A-82EF-D6F74959D0EF}"/>
              </a:ext>
            </a:extLst>
          </p:cNvPr>
          <p:cNvSpPr txBox="1"/>
          <p:nvPr/>
        </p:nvSpPr>
        <p:spPr>
          <a:xfrm>
            <a:off x="861646" y="597339"/>
            <a:ext cx="1046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Functions Marketing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391EBC-4513-4ED4-86B1-69453D64D58F}"/>
              </a:ext>
            </a:extLst>
          </p:cNvPr>
          <p:cNvSpPr txBox="1"/>
          <p:nvPr/>
        </p:nvSpPr>
        <p:spPr>
          <a:xfrm>
            <a:off x="1587642" y="1503044"/>
            <a:ext cx="61640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Strategy: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worldwide market and develop in all aspects.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according to regional development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inside the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difference between new products and old ones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ECC4DA-588D-433D-8205-38447994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77" y="4238071"/>
            <a:ext cx="1638480" cy="1578896"/>
          </a:xfrm>
          <a:prstGeom prst="rect">
            <a:avLst/>
          </a:prstGeom>
        </p:spPr>
      </p:pic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020445A0-582C-48E3-87DE-4C4E2EAF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61" y="1422436"/>
            <a:ext cx="2395112" cy="26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33DE64-B994-45DE-98FF-1EEB2ED140C0}"/>
              </a:ext>
            </a:extLst>
          </p:cNvPr>
          <p:cNvSpPr txBox="1"/>
          <p:nvPr/>
        </p:nvSpPr>
        <p:spPr>
          <a:xfrm>
            <a:off x="861646" y="597339"/>
            <a:ext cx="1046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Functions Operations &amp; HR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17477-2664-419A-A385-70BA7BE13C27}"/>
              </a:ext>
            </a:extLst>
          </p:cNvPr>
          <p:cNvSpPr txBox="1"/>
          <p:nvPr/>
        </p:nvSpPr>
        <p:spPr>
          <a:xfrm>
            <a:off x="1224644" y="1305225"/>
            <a:ext cx="61640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integrated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enterprise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customers and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exchange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B58000-AE54-415D-85C9-0D648F9B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78" y="2162970"/>
            <a:ext cx="5027525" cy="2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94A781-C005-4D84-BDBD-83F905623B00}"/>
              </a:ext>
            </a:extLst>
          </p:cNvPr>
          <p:cNvSpPr txBox="1"/>
          <p:nvPr/>
        </p:nvSpPr>
        <p:spPr>
          <a:xfrm>
            <a:off x="861646" y="597339"/>
            <a:ext cx="104687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Functions Finance, Accounting &amp; Strategy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E7181-8E93-4875-BF68-34559BF8E109}"/>
              </a:ext>
            </a:extLst>
          </p:cNvPr>
          <p:cNvSpPr txBox="1"/>
          <p:nvPr/>
        </p:nvSpPr>
        <p:spPr>
          <a:xfrm>
            <a:off x="1163099" y="1443841"/>
            <a:ext cx="6164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&amp; Accounting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financial group as an internal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profit every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Lived ownership culture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strategy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8B9F3FB4-603F-4B86-883E-2901270D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2591480"/>
            <a:ext cx="4362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94A781-C005-4D84-BDBD-83F905623B00}"/>
              </a:ext>
            </a:extLst>
          </p:cNvPr>
          <p:cNvSpPr txBox="1"/>
          <p:nvPr/>
        </p:nvSpPr>
        <p:spPr>
          <a:xfrm>
            <a:off x="861646" y="597339"/>
            <a:ext cx="104687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Siemens Railway Problem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E7181-8E93-4875-BF68-34559BF8E109}"/>
              </a:ext>
            </a:extLst>
          </p:cNvPr>
          <p:cNvSpPr txBox="1"/>
          <p:nvPr/>
        </p:nvSpPr>
        <p:spPr>
          <a:xfrm>
            <a:off x="1301892" y="1806167"/>
            <a:ext cx="4924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 Background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Negotiation failure with Chinese Government about high speed railway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Late delivery of high speed railway for German Government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 of high speed railway market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058AA-1ECF-4B98-8AC5-31DE7091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80" y="1806167"/>
            <a:ext cx="4703257" cy="3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94A781-C005-4D84-BDBD-83F905623B00}"/>
              </a:ext>
            </a:extLst>
          </p:cNvPr>
          <p:cNvSpPr txBox="1"/>
          <p:nvPr/>
        </p:nvSpPr>
        <p:spPr>
          <a:xfrm>
            <a:off x="861646" y="597339"/>
            <a:ext cx="104687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Siemens Railway Problem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E7181-8E93-4875-BF68-34559BF8E109}"/>
              </a:ext>
            </a:extLst>
          </p:cNvPr>
          <p:cNvSpPr txBox="1"/>
          <p:nvPr/>
        </p:nvSpPr>
        <p:spPr>
          <a:xfrm>
            <a:off x="999811" y="1552388"/>
            <a:ext cx="9687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Reason Analysis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A70BE9-6EBE-4FE9-B604-5E86CA4A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24628"/>
              </p:ext>
            </p:extLst>
          </p:nvPr>
        </p:nvGraphicFramePr>
        <p:xfrm>
          <a:off x="999811" y="2106386"/>
          <a:ext cx="10030137" cy="4049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379">
                  <a:extLst>
                    <a:ext uri="{9D8B030D-6E8A-4147-A177-3AD203B41FA5}">
                      <a16:colId xmlns:a16="http://schemas.microsoft.com/office/drawing/2014/main" val="943130833"/>
                    </a:ext>
                  </a:extLst>
                </a:gridCol>
                <a:gridCol w="3343379">
                  <a:extLst>
                    <a:ext uri="{9D8B030D-6E8A-4147-A177-3AD203B41FA5}">
                      <a16:colId xmlns:a16="http://schemas.microsoft.com/office/drawing/2014/main" val="3126891407"/>
                    </a:ext>
                  </a:extLst>
                </a:gridCol>
                <a:gridCol w="3343379">
                  <a:extLst>
                    <a:ext uri="{9D8B030D-6E8A-4147-A177-3AD203B41FA5}">
                      <a16:colId xmlns:a16="http://schemas.microsoft.com/office/drawing/2014/main" val="2573231955"/>
                    </a:ext>
                  </a:extLst>
                </a:gridCol>
              </a:tblGrid>
              <a:tr h="4049486">
                <a:tc>
                  <a:txBody>
                    <a:bodyPr/>
                    <a:lstStyle/>
                    <a:p>
                      <a:r>
                        <a:rPr lang="en-US" altLang="zh-C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Ignorance of Chinese Market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Unreasonable Price</a:t>
                      </a:r>
                    </a:p>
                  </a:txBody>
                  <a:tcPr marL="96062" marR="96062" marT="48032" marB="48032"/>
                </a:tc>
                <a:tc>
                  <a:txBody>
                    <a:bodyPr/>
                    <a:lstStyle/>
                    <a:p>
                      <a:r>
                        <a:rPr lang="en-US" altLang="zh-C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Faulty quality control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problem</a:t>
                      </a:r>
                    </a:p>
                  </a:txBody>
                  <a:tcPr marL="96062" marR="96062" marT="48032" marB="48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threat analysis</a:t>
                      </a:r>
                    </a:p>
                    <a:p>
                      <a:endParaRPr lang="en-US" altLang="zh-C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62" marR="96062" marT="48032" marB="48032"/>
                </a:tc>
                <a:extLst>
                  <a:ext uri="{0D108BD9-81ED-4DB2-BD59-A6C34878D82A}">
                    <a16:rowId xmlns:a16="http://schemas.microsoft.com/office/drawing/2014/main" val="263237271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E7EF93F-C07C-40F9-A5CD-B0C3240A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1" y="3657517"/>
            <a:ext cx="6789962" cy="1633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1F7169-A67A-417F-A7E6-C7407206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55" y="3060634"/>
            <a:ext cx="267619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88AC29-FAA2-41BE-8260-0F46F309C9D3}"/>
              </a:ext>
            </a:extLst>
          </p:cNvPr>
          <p:cNvSpPr txBox="1"/>
          <p:nvPr/>
        </p:nvSpPr>
        <p:spPr>
          <a:xfrm>
            <a:off x="4093945" y="2733574"/>
            <a:ext cx="4004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22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383</TotalTime>
  <Words>230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Times New Roman</vt:lpstr>
      <vt:lpstr>Trebuchet MS</vt:lpstr>
      <vt:lpstr>Tw Cen MT</vt:lpstr>
      <vt:lpstr>电路</vt:lpstr>
      <vt:lpstr>Siemens Business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PANDA</cp:lastModifiedBy>
  <cp:revision>55</cp:revision>
  <dcterms:created xsi:type="dcterms:W3CDTF">2018-06-18T07:05:54Z</dcterms:created>
  <dcterms:modified xsi:type="dcterms:W3CDTF">2018-07-05T05:21:16Z</dcterms:modified>
</cp:coreProperties>
</file>