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3488" autoAdjust="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27873-CE4A-4A4C-9A17-5DFAEB3ABE5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E92AD-C68B-9247-BDAA-B24E9D4E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92AD-C68B-9247-BDAA-B24E9D4E1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E92AD-C68B-9247-BDAA-B24E9D4E1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4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8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0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C5EC2435-9A5B-5D4F-B21E-956BB781833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F7B89AF4-BC08-9D4F-8D24-7C3E68709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balls.com/" TargetMode="External"/><Relationship Id="rId2" Type="http://schemas.openxmlformats.org/officeDocument/2006/relationships/hyperlink" Target="http://www.businessballs.com/mcgregor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X – Theory 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Management Theory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1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23" y="2368495"/>
            <a:ext cx="8455753" cy="376618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ssumes employees </a:t>
            </a:r>
            <a:r>
              <a:rPr lang="en-US" sz="3200" dirty="0"/>
              <a:t>are </a:t>
            </a:r>
            <a:r>
              <a:rPr lang="en-US" sz="3200" b="1" dirty="0"/>
              <a:t>naturally unmotivated and dislike </a:t>
            </a:r>
            <a:r>
              <a:rPr lang="en-US" sz="3200" b="1" dirty="0" smtClean="0"/>
              <a:t>working</a:t>
            </a:r>
            <a:endParaRPr lang="en-US" sz="3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ncourages </a:t>
            </a:r>
            <a:r>
              <a:rPr lang="en-US" sz="3200" dirty="0"/>
              <a:t>an </a:t>
            </a:r>
            <a:r>
              <a:rPr lang="en-US" sz="3200" b="1" dirty="0"/>
              <a:t>authoritarian style of management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U</a:t>
            </a:r>
            <a:r>
              <a:rPr lang="en-US" sz="3200" b="1" dirty="0" smtClean="0"/>
              <a:t>sually </a:t>
            </a:r>
            <a:r>
              <a:rPr lang="en-US" sz="3200" b="1" dirty="0"/>
              <a:t>the </a:t>
            </a:r>
            <a:r>
              <a:rPr lang="en-US" sz="3200" b="1" dirty="0" smtClean="0"/>
              <a:t>minority</a:t>
            </a:r>
            <a:endParaRPr lang="en-US" sz="3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 </a:t>
            </a:r>
            <a:r>
              <a:rPr lang="en-US" sz="3200" b="1" dirty="0"/>
              <a:t>mass organizations</a:t>
            </a:r>
            <a:r>
              <a:rPr lang="en-US" sz="3200" dirty="0"/>
              <a:t>, such as large scale production </a:t>
            </a:r>
            <a:r>
              <a:rPr lang="en-US" sz="3200" dirty="0" smtClean="0"/>
              <a:t>environment, theory X is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b="1" dirty="0" smtClean="0"/>
              <a:t>unavoidable</a:t>
            </a:r>
            <a:r>
              <a:rPr lang="en-US" sz="3200" dirty="0"/>
              <a:t>.</a:t>
            </a:r>
            <a:r>
              <a:rPr lang="en-US" sz="3200" dirty="0" smtClean="0">
                <a:effectLst/>
              </a:rPr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61" y="198132"/>
            <a:ext cx="2877616" cy="2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1981818"/>
            <a:ext cx="8242573" cy="326716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 participative </a:t>
            </a:r>
            <a:r>
              <a:rPr lang="en-US" sz="3200" dirty="0"/>
              <a:t>style of management that is </a:t>
            </a:r>
            <a:r>
              <a:rPr lang="en-US" sz="3200" b="1" dirty="0" smtClean="0"/>
              <a:t>de-centralized</a:t>
            </a:r>
            <a:endParaRPr lang="en-US" sz="32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Assumes employees </a:t>
            </a:r>
            <a:r>
              <a:rPr lang="en-US" sz="3200" dirty="0"/>
              <a:t>are </a:t>
            </a:r>
            <a:r>
              <a:rPr lang="en-US" sz="3200" b="1" dirty="0"/>
              <a:t>happy to work, </a:t>
            </a:r>
            <a:r>
              <a:rPr lang="en-US" sz="3200" b="1" dirty="0" smtClean="0"/>
              <a:t>self-motivated,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More </a:t>
            </a:r>
            <a:r>
              <a:rPr lang="en-US" sz="3200" b="1" dirty="0"/>
              <a:t>widely </a:t>
            </a:r>
            <a:r>
              <a:rPr lang="en-US" sz="3200" b="1" dirty="0" smtClean="0"/>
              <a:t>applicable</a:t>
            </a:r>
            <a:endParaRPr lang="en-US" sz="32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People at </a:t>
            </a:r>
            <a:r>
              <a:rPr lang="en-US" sz="3200" dirty="0"/>
              <a:t>lower levels of the organization are involved in decision making and have more </a:t>
            </a:r>
            <a:r>
              <a:rPr lang="en-US" sz="3200" dirty="0" smtClean="0"/>
              <a:t>responsibility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615" y="175517"/>
            <a:ext cx="3937124" cy="16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274"/>
            <a:ext cx="8229600" cy="811612"/>
          </a:xfrm>
        </p:spPr>
        <p:txBody>
          <a:bodyPr>
            <a:noAutofit/>
          </a:bodyPr>
          <a:lstStyle/>
          <a:p>
            <a:r>
              <a:rPr lang="en-US" sz="3200" b="1" dirty="0"/>
              <a:t>Comparing Theory X and Theory Y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604433"/>
              </p:ext>
            </p:extLst>
          </p:nvPr>
        </p:nvGraphicFramePr>
        <p:xfrm>
          <a:off x="395248" y="725164"/>
          <a:ext cx="85009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4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44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Theory X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Theory Y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Motivation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people dislike work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 are self-motivated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Management Style and Control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Authoritarian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 control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Participative, employees can join in decision making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Managers retain the power to implement decisions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Work Organization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Specialized and often repetitive work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Wider areas of skill or knowledge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Employees can develop their expertise and make suggestions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38" y="242083"/>
            <a:ext cx="8229600" cy="811612"/>
          </a:xfrm>
        </p:spPr>
        <p:txBody>
          <a:bodyPr>
            <a:noAutofit/>
          </a:bodyPr>
          <a:lstStyle/>
          <a:p>
            <a:r>
              <a:rPr lang="en-US" sz="3200" b="1" dirty="0"/>
              <a:t>Comparing Theory X and Theory Y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761116"/>
              </p:ext>
            </p:extLst>
          </p:nvPr>
        </p:nvGraphicFramePr>
        <p:xfrm>
          <a:off x="46464" y="1056754"/>
          <a:ext cx="899879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7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0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Theory X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Theory Y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Rewards and Appraisals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‘Carrot and stick’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from organizational controls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 promotion opportunities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Application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Widely considered inferior to theory 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Large-scale production operation and unskilled production line work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effectLst/>
                        </a:rPr>
                        <a:t>Blue collar 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adopted by types of organization that value and encourage participation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 for knowledge work and professional services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effectLst/>
                        </a:rPr>
                        <a:t>White</a:t>
                      </a:r>
                      <a:r>
                        <a:rPr lang="en-US" sz="2400" baseline="0" dirty="0" smtClean="0">
                          <a:effectLst/>
                        </a:rPr>
                        <a:t> collar work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4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2491"/>
            <a:ext cx="8079581" cy="1658198"/>
          </a:xfrm>
        </p:spPr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54" y="3490546"/>
            <a:ext cx="8005396" cy="2669536"/>
          </a:xfrm>
        </p:spPr>
      </p:pic>
      <p:sp>
        <p:nvSpPr>
          <p:cNvPr id="5" name="TextBox 4"/>
          <p:cNvSpPr txBox="1"/>
          <p:nvPr/>
        </p:nvSpPr>
        <p:spPr>
          <a:xfrm>
            <a:off x="2005079" y="2523442"/>
            <a:ext cx="6267859" cy="240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087" y="1184614"/>
            <a:ext cx="87887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800" dirty="0" smtClean="0"/>
              <a:t>Social </a:t>
            </a:r>
            <a:r>
              <a:rPr lang="en-US" sz="2800" dirty="0"/>
              <a:t>psychologist Douglas McGregor of MIT expounded two contrasting theories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1960s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 smtClean="0"/>
              <a:t>Theories are about human motivation and management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 smtClean="0"/>
              <a:t>McGregor personally promoted Theory Y more than Theory X</a:t>
            </a:r>
          </a:p>
          <a:p>
            <a:pPr marL="342900" indent="-342900" algn="just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5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866477" y="1419225"/>
            <a:ext cx="3400723" cy="500504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 flipH="1">
            <a:off x="875506" y="1419225"/>
            <a:ext cx="3117057" cy="500504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866477" y="3097307"/>
            <a:ext cx="3237965" cy="1239772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Theory X - authoritarian, repressive style,</a:t>
            </a:r>
            <a:r>
              <a:rPr kumimoji="0" lang="en-GB" altLang="fi-FI" sz="1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t</a:t>
            </a:r>
            <a:r>
              <a:rPr kumimoji="0" lang="en-GB" altLang="fi-FI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ight control, no development,</a:t>
            </a:r>
            <a:r>
              <a:rPr kumimoji="0" lang="en-GB" altLang="fi-FI" sz="1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p</a:t>
            </a:r>
            <a:r>
              <a:rPr kumimoji="0" lang="en-GB" altLang="fi-FI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roduces limited, depressed culture</a:t>
            </a:r>
            <a:endParaRPr kumimoji="0" lang="en-GB" altLang="fi-FI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auto">
          <a:xfrm>
            <a:off x="2255838" y="4336998"/>
            <a:ext cx="0" cy="1141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>
            <a:off x="2438400" y="4321508"/>
            <a:ext cx="0" cy="117221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2803525" y="4321508"/>
            <a:ext cx="0" cy="117221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1440428" y="1601788"/>
            <a:ext cx="2002860" cy="4872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Management</a:t>
            </a:r>
            <a:endParaRPr lang="en-GB" altLang="fi-FI" sz="24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i-FI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>
            <a:off x="2620963" y="4321508"/>
            <a:ext cx="0" cy="117221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1781173" y="5479562"/>
            <a:ext cx="1571627" cy="6397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staff</a:t>
            </a:r>
            <a:endParaRPr kumimoji="0" lang="en-GB" altLang="fi-FI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>
            <a:off x="5221139" y="1419225"/>
            <a:ext cx="1700361" cy="2449826"/>
          </a:xfrm>
          <a:prstGeom prst="line">
            <a:avLst/>
          </a:prstGeom>
          <a:noFill/>
          <a:ln w="889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H="1">
            <a:off x="6870202" y="1419225"/>
            <a:ext cx="1511797" cy="2449826"/>
          </a:xfrm>
          <a:prstGeom prst="line">
            <a:avLst/>
          </a:prstGeom>
          <a:noFill/>
          <a:ln w="889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 flipV="1">
            <a:off x="5904409" y="1236662"/>
            <a:ext cx="283666" cy="8523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H="1" flipV="1">
            <a:off x="6550173" y="1144587"/>
            <a:ext cx="95102" cy="8523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7458571" y="1236662"/>
            <a:ext cx="283667" cy="8523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7007374" y="1144587"/>
            <a:ext cx="95102" cy="8523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57945" y="5495052"/>
            <a:ext cx="2288987" cy="6397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management</a:t>
            </a:r>
            <a:endParaRPr kumimoji="0" lang="en-GB" altLang="fi-FI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6334573" y="2081214"/>
            <a:ext cx="1133027" cy="5324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i-FI" sz="2800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</a:t>
            </a:r>
            <a:r>
              <a:rPr kumimoji="0" lang="en-GB" altLang="fi-FI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taff</a:t>
            </a:r>
            <a:endParaRPr kumimoji="0" lang="en-GB" altLang="fi-FI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 flipV="1">
            <a:off x="6645275" y="2698749"/>
            <a:ext cx="0" cy="138484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 flipV="1">
            <a:off x="6827838" y="2698749"/>
            <a:ext cx="0" cy="138484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V="1">
            <a:off x="7192963" y="2698749"/>
            <a:ext cx="0" cy="138484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 flipV="1">
            <a:off x="7010400" y="2698749"/>
            <a:ext cx="0" cy="138484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 flipH="1">
            <a:off x="6918325" y="3522663"/>
            <a:ext cx="0" cy="1972390"/>
          </a:xfrm>
          <a:prstGeom prst="line">
            <a:avLst/>
          </a:prstGeom>
          <a:noFill/>
          <a:ln w="889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5080215" y="3155948"/>
            <a:ext cx="3608811" cy="1351512"/>
          </a:xfrm>
          <a:prstGeom prst="rect">
            <a:avLst/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Theory Y - liberating and  developmental,</a:t>
            </a:r>
            <a:r>
              <a:rPr kumimoji="0" lang="en-GB" alt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c</a:t>
            </a:r>
            <a:r>
              <a:rPr kumimoji="0" lang="en-GB" altLang="fi-FI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ontrol, achievement and continuous improvement achieved by enabling, empowering and giving responsibility</a:t>
            </a:r>
            <a:endParaRPr kumimoji="0" lang="en-GB" altLang="fi-FI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1270694" y="228600"/>
            <a:ext cx="2172594" cy="5324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i-FI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‘Theory X’</a:t>
            </a:r>
            <a:endParaRPr kumimoji="0" lang="en-GB" alt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5706963" y="234829"/>
            <a:ext cx="2172593" cy="5324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i-FI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‘Theory Y’</a:t>
            </a:r>
            <a:endParaRPr kumimoji="0" lang="en-GB" alt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449165" y="6083300"/>
            <a:ext cx="7932835" cy="774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i-FI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© </a:t>
            </a:r>
            <a:r>
              <a:rPr kumimoji="0" lang="en-GB" altLang="fi-FI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alan</a:t>
            </a: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chapman 2001-4 based on </a:t>
            </a: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/>
              </a:rPr>
              <a:t>Douglas McGregor's X-Y Theory</a:t>
            </a: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.  More free online learning materials are at </a:t>
            </a: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www.businessballs.com</a:t>
            </a: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kumimoji="0" lang="fi-FI" altLang="fi-FI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Not to be sold or published. Sole risk with user. Author accepts no liability.</a:t>
            </a:r>
            <a:endParaRPr kumimoji="0" lang="en-GB" alt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-300632" y="0"/>
            <a:ext cx="9444632" cy="53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68"/>
          <p:cNvSpPr>
            <a:spLocks noChangeArrowheads="1"/>
          </p:cNvSpPr>
          <p:nvPr/>
        </p:nvSpPr>
        <p:spPr bwMode="auto">
          <a:xfrm>
            <a:off x="-300632" y="457199"/>
            <a:ext cx="94446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219</TotalTime>
  <Words>325</Words>
  <Application>Microsoft Office PowerPoint</Application>
  <PresentationFormat>On-screen Show 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明朝</vt:lpstr>
      <vt:lpstr>Arial</vt:lpstr>
      <vt:lpstr>Calibri</vt:lpstr>
      <vt:lpstr>Calibri Light</vt:lpstr>
      <vt:lpstr>Cambria</vt:lpstr>
      <vt:lpstr>Tahoma</vt:lpstr>
      <vt:lpstr>Times New Roman</vt:lpstr>
      <vt:lpstr>Wingdings</vt:lpstr>
      <vt:lpstr>Metropolitan</vt:lpstr>
      <vt:lpstr>Theory X – Theory Y</vt:lpstr>
      <vt:lpstr>Theory X</vt:lpstr>
      <vt:lpstr>Theory Y</vt:lpstr>
      <vt:lpstr>Comparing Theory X and Theory Y </vt:lpstr>
      <vt:lpstr>Comparing Theory X and Theory Y </vt:lpstr>
      <vt:lpstr>Origin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</dc:creator>
  <cp:lastModifiedBy>ray</cp:lastModifiedBy>
  <cp:revision>17</cp:revision>
  <dcterms:created xsi:type="dcterms:W3CDTF">2016-10-17T07:26:37Z</dcterms:created>
  <dcterms:modified xsi:type="dcterms:W3CDTF">2017-06-28T02:18:36Z</dcterms:modified>
</cp:coreProperties>
</file>