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5" r:id="rId8"/>
    <p:sldId id="264" r:id="rId9"/>
    <p:sldId id="266" r:id="rId10"/>
    <p:sldId id="267" r:id="rId11"/>
    <p:sldId id="268" r:id="rId12"/>
    <p:sldId id="269" r:id="rId13"/>
    <p:sldId id="270" r:id="rId14"/>
    <p:sldId id="272" r:id="rId15"/>
    <p:sldId id="273" r:id="rId16"/>
    <p:sldId id="274" r:id="rId17"/>
    <p:sldId id="275" r:id="rId18"/>
    <p:sldId id="276" r:id="rId19"/>
    <p:sldId id="277" r:id="rId20"/>
    <p:sldId id="278" r:id="rId21"/>
    <p:sldId id="279" r:id="rId22"/>
    <p:sldId id="280" r:id="rId23"/>
    <p:sldId id="281" r:id="rId24"/>
    <p:sldId id="271" r:id="rId25"/>
    <p:sldId id="258" r:id="rId26"/>
    <p:sldId id="263"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94761" autoAdjust="0"/>
  </p:normalViewPr>
  <p:slideViewPr>
    <p:cSldViewPr>
      <p:cViewPr varScale="1">
        <p:scale>
          <a:sx n="70" d="100"/>
          <a:sy n="70" d="100"/>
        </p:scale>
        <p:origin x="1380"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7C0CE5-1AFE-4D48-B24E-6BCFDF444F35}" type="doc">
      <dgm:prSet loTypeId="urn:microsoft.com/office/officeart/2005/8/layout/radial1" loCatId="cycle" qsTypeId="urn:microsoft.com/office/officeart/2005/8/quickstyle/simple2" qsCatId="simple" csTypeId="urn:microsoft.com/office/officeart/2005/8/colors/accent1_1" csCatId="accent1" phldr="1"/>
      <dgm:spPr/>
      <dgm:t>
        <a:bodyPr/>
        <a:lstStyle/>
        <a:p>
          <a:endParaRPr lang="zh-CN" altLang="en-US"/>
        </a:p>
      </dgm:t>
    </dgm:pt>
    <dgm:pt modelId="{200BDB55-A5B1-4C8B-9BA1-A8D11E6610AE}">
      <dgm:prSet phldrT="[文本]" custT="1"/>
      <dgm:spPr/>
      <dgm:t>
        <a:bodyPr/>
        <a:lstStyle/>
        <a:p>
          <a:r>
            <a:rPr lang="en-US" altLang="zh-CN" sz="2800" smtClean="0"/>
            <a:t>Markets terms</a:t>
          </a:r>
          <a:endParaRPr lang="zh-CN" altLang="en-US" sz="2800" dirty="0"/>
        </a:p>
      </dgm:t>
    </dgm:pt>
    <dgm:pt modelId="{E4652452-BC6B-4503-978D-76CB1C9FCE16}" type="parTrans" cxnId="{B9243AA6-474D-451F-BFAE-6E95F7D4F535}">
      <dgm:prSet/>
      <dgm:spPr/>
      <dgm:t>
        <a:bodyPr/>
        <a:lstStyle/>
        <a:p>
          <a:endParaRPr lang="zh-CN" altLang="en-US" sz="3600"/>
        </a:p>
      </dgm:t>
    </dgm:pt>
    <dgm:pt modelId="{1B497BF5-6410-43C9-9A30-A67B09452246}" type="sibTrans" cxnId="{B9243AA6-474D-451F-BFAE-6E95F7D4F535}">
      <dgm:prSet/>
      <dgm:spPr/>
      <dgm:t>
        <a:bodyPr/>
        <a:lstStyle/>
        <a:p>
          <a:endParaRPr lang="zh-CN" altLang="en-US" sz="3600"/>
        </a:p>
      </dgm:t>
    </dgm:pt>
    <dgm:pt modelId="{DC48AF7D-C102-431E-B900-E6DBD70DDE85}">
      <dgm:prSet phldrT="[文本]" custT="1"/>
      <dgm:spPr/>
      <dgm:t>
        <a:bodyPr/>
        <a:lstStyle/>
        <a:p>
          <a:r>
            <a:rPr lang="en-US" altLang="zh-CN" sz="2000" dirty="0" smtClean="0"/>
            <a:t>Specialization</a:t>
          </a:r>
          <a:endParaRPr lang="zh-CN" altLang="en-US" sz="2000" dirty="0"/>
        </a:p>
      </dgm:t>
    </dgm:pt>
    <dgm:pt modelId="{FDC5202A-9EDC-4D43-8210-039AD51FF2C9}" type="parTrans" cxnId="{1A2FE6A6-CEA2-48D6-83A8-CE6D6BA90EDE}">
      <dgm:prSet custT="1"/>
      <dgm:spPr/>
      <dgm:t>
        <a:bodyPr/>
        <a:lstStyle/>
        <a:p>
          <a:endParaRPr lang="zh-CN" altLang="en-US" sz="1000"/>
        </a:p>
      </dgm:t>
    </dgm:pt>
    <dgm:pt modelId="{C618042F-3834-456F-A53F-B8FFCF9E4F03}" type="sibTrans" cxnId="{1A2FE6A6-CEA2-48D6-83A8-CE6D6BA90EDE}">
      <dgm:prSet/>
      <dgm:spPr/>
      <dgm:t>
        <a:bodyPr/>
        <a:lstStyle/>
        <a:p>
          <a:endParaRPr lang="zh-CN" altLang="en-US" sz="3600"/>
        </a:p>
      </dgm:t>
    </dgm:pt>
    <dgm:pt modelId="{5F0819CD-21CD-4B9B-9C76-21AE1015BECD}">
      <dgm:prSet phldrT="[文本]" custT="1"/>
      <dgm:spPr/>
      <dgm:t>
        <a:bodyPr/>
        <a:lstStyle/>
        <a:p>
          <a:r>
            <a:rPr lang="en-US" altLang="zh-CN" sz="2000" dirty="0" smtClean="0"/>
            <a:t>Uncertainty</a:t>
          </a:r>
          <a:endParaRPr lang="zh-CN" altLang="en-US" sz="2000" dirty="0"/>
        </a:p>
      </dgm:t>
    </dgm:pt>
    <dgm:pt modelId="{3A0BC376-A516-4710-BF51-9C2F6B78F8DA}" type="parTrans" cxnId="{D56E5E8A-6C46-4194-8E97-A8003CC66EB4}">
      <dgm:prSet custT="1"/>
      <dgm:spPr/>
      <dgm:t>
        <a:bodyPr/>
        <a:lstStyle/>
        <a:p>
          <a:endParaRPr lang="zh-CN" altLang="en-US" sz="1000"/>
        </a:p>
      </dgm:t>
    </dgm:pt>
    <dgm:pt modelId="{71DB6850-E07C-4C0A-AA57-001F9C7293CA}" type="sibTrans" cxnId="{D56E5E8A-6C46-4194-8E97-A8003CC66EB4}">
      <dgm:prSet/>
      <dgm:spPr/>
      <dgm:t>
        <a:bodyPr/>
        <a:lstStyle/>
        <a:p>
          <a:endParaRPr lang="zh-CN" altLang="en-US" sz="3600"/>
        </a:p>
      </dgm:t>
    </dgm:pt>
    <dgm:pt modelId="{E3804A4E-3BF9-4361-81D2-5754011CC3AD}">
      <dgm:prSet phldrT="[文本]" custT="1"/>
      <dgm:spPr/>
      <dgm:t>
        <a:bodyPr/>
        <a:lstStyle/>
        <a:p>
          <a:r>
            <a:rPr lang="en-US" altLang="zh-CN" sz="2000" smtClean="0"/>
            <a:t>Risk</a:t>
          </a:r>
          <a:endParaRPr lang="zh-CN" altLang="en-US" sz="2000" dirty="0"/>
        </a:p>
      </dgm:t>
    </dgm:pt>
    <dgm:pt modelId="{9A432D1E-963F-4133-AF7D-CAC2AB03A7A2}" type="parTrans" cxnId="{E27C66C8-E53F-4F07-A227-07271559154E}">
      <dgm:prSet custT="1"/>
      <dgm:spPr/>
      <dgm:t>
        <a:bodyPr/>
        <a:lstStyle/>
        <a:p>
          <a:endParaRPr lang="zh-CN" altLang="en-US" sz="1000"/>
        </a:p>
      </dgm:t>
    </dgm:pt>
    <dgm:pt modelId="{AF1A2475-91BF-45AD-BC68-5D640435B1C7}" type="sibTrans" cxnId="{E27C66C8-E53F-4F07-A227-07271559154E}">
      <dgm:prSet/>
      <dgm:spPr/>
      <dgm:t>
        <a:bodyPr/>
        <a:lstStyle/>
        <a:p>
          <a:endParaRPr lang="zh-CN" altLang="en-US" sz="3600"/>
        </a:p>
      </dgm:t>
    </dgm:pt>
    <dgm:pt modelId="{81D1FFC1-CAB8-4AFB-B3A1-0EECD7AE3321}" type="pres">
      <dgm:prSet presAssocID="{E87C0CE5-1AFE-4D48-B24E-6BCFDF444F35}" presName="cycle" presStyleCnt="0">
        <dgm:presLayoutVars>
          <dgm:chMax val="1"/>
          <dgm:dir/>
          <dgm:animLvl val="ctr"/>
          <dgm:resizeHandles val="exact"/>
        </dgm:presLayoutVars>
      </dgm:prSet>
      <dgm:spPr/>
      <dgm:t>
        <a:bodyPr/>
        <a:lstStyle/>
        <a:p>
          <a:endParaRPr lang="zh-CN" altLang="en-US"/>
        </a:p>
      </dgm:t>
    </dgm:pt>
    <dgm:pt modelId="{889998CA-78D7-4826-9807-C7B753AD3E8B}" type="pres">
      <dgm:prSet presAssocID="{200BDB55-A5B1-4C8B-9BA1-A8D11E6610AE}" presName="centerShape" presStyleLbl="node0" presStyleIdx="0" presStyleCnt="1" custScaleX="257010" custScaleY="131224"/>
      <dgm:spPr/>
      <dgm:t>
        <a:bodyPr/>
        <a:lstStyle/>
        <a:p>
          <a:endParaRPr lang="zh-CN" altLang="en-US"/>
        </a:p>
      </dgm:t>
    </dgm:pt>
    <dgm:pt modelId="{5DBF38DE-F24E-466C-B7B1-707F9234BD4E}" type="pres">
      <dgm:prSet presAssocID="{FDC5202A-9EDC-4D43-8210-039AD51FF2C9}" presName="Name9" presStyleLbl="parChTrans1D2" presStyleIdx="0" presStyleCnt="3"/>
      <dgm:spPr/>
      <dgm:t>
        <a:bodyPr/>
        <a:lstStyle/>
        <a:p>
          <a:endParaRPr lang="zh-CN" altLang="en-US"/>
        </a:p>
      </dgm:t>
    </dgm:pt>
    <dgm:pt modelId="{8DF7DFAA-0245-4638-85CD-8D54928E9E45}" type="pres">
      <dgm:prSet presAssocID="{FDC5202A-9EDC-4D43-8210-039AD51FF2C9}" presName="connTx" presStyleLbl="parChTrans1D2" presStyleIdx="0" presStyleCnt="3"/>
      <dgm:spPr/>
      <dgm:t>
        <a:bodyPr/>
        <a:lstStyle/>
        <a:p>
          <a:endParaRPr lang="zh-CN" altLang="en-US"/>
        </a:p>
      </dgm:t>
    </dgm:pt>
    <dgm:pt modelId="{6E0FD7C9-371B-4ED7-99A4-B52D032B9DBB}" type="pres">
      <dgm:prSet presAssocID="{DC48AF7D-C102-431E-B900-E6DBD70DDE85}" presName="node" presStyleLbl="node1" presStyleIdx="0" presStyleCnt="3" custScaleX="223149" custRadScaleRad="113545" custRadScaleInc="259">
        <dgm:presLayoutVars>
          <dgm:bulletEnabled val="1"/>
        </dgm:presLayoutVars>
      </dgm:prSet>
      <dgm:spPr/>
      <dgm:t>
        <a:bodyPr/>
        <a:lstStyle/>
        <a:p>
          <a:endParaRPr lang="zh-CN" altLang="en-US"/>
        </a:p>
      </dgm:t>
    </dgm:pt>
    <dgm:pt modelId="{73FD162A-10DA-4229-9E93-3E00428F4BA4}" type="pres">
      <dgm:prSet presAssocID="{3A0BC376-A516-4710-BF51-9C2F6B78F8DA}" presName="Name9" presStyleLbl="parChTrans1D2" presStyleIdx="1" presStyleCnt="3"/>
      <dgm:spPr/>
      <dgm:t>
        <a:bodyPr/>
        <a:lstStyle/>
        <a:p>
          <a:endParaRPr lang="zh-CN" altLang="en-US"/>
        </a:p>
      </dgm:t>
    </dgm:pt>
    <dgm:pt modelId="{CCD6A64C-6336-4C7A-BB0E-B9F3AA2DD40B}" type="pres">
      <dgm:prSet presAssocID="{3A0BC376-A516-4710-BF51-9C2F6B78F8DA}" presName="connTx" presStyleLbl="parChTrans1D2" presStyleIdx="1" presStyleCnt="3"/>
      <dgm:spPr/>
      <dgm:t>
        <a:bodyPr/>
        <a:lstStyle/>
        <a:p>
          <a:endParaRPr lang="zh-CN" altLang="en-US"/>
        </a:p>
      </dgm:t>
    </dgm:pt>
    <dgm:pt modelId="{CAB68475-92FD-4AB6-BF4E-88B2C7AEDBCE}" type="pres">
      <dgm:prSet presAssocID="{5F0819CD-21CD-4B9B-9C76-21AE1015BECD}" presName="node" presStyleLbl="node1" presStyleIdx="1" presStyleCnt="3" custScaleX="197574" custRadScaleRad="163814" custRadScaleInc="-19472">
        <dgm:presLayoutVars>
          <dgm:bulletEnabled val="1"/>
        </dgm:presLayoutVars>
      </dgm:prSet>
      <dgm:spPr/>
      <dgm:t>
        <a:bodyPr/>
        <a:lstStyle/>
        <a:p>
          <a:endParaRPr lang="zh-CN" altLang="en-US"/>
        </a:p>
      </dgm:t>
    </dgm:pt>
    <dgm:pt modelId="{166EF75C-D841-4130-BCE7-97F909F895CE}" type="pres">
      <dgm:prSet presAssocID="{9A432D1E-963F-4133-AF7D-CAC2AB03A7A2}" presName="Name9" presStyleLbl="parChTrans1D2" presStyleIdx="2" presStyleCnt="3"/>
      <dgm:spPr/>
      <dgm:t>
        <a:bodyPr/>
        <a:lstStyle/>
        <a:p>
          <a:endParaRPr lang="zh-CN" altLang="en-US"/>
        </a:p>
      </dgm:t>
    </dgm:pt>
    <dgm:pt modelId="{A646D825-4318-4BD0-BFB7-351F5A92C879}" type="pres">
      <dgm:prSet presAssocID="{9A432D1E-963F-4133-AF7D-CAC2AB03A7A2}" presName="connTx" presStyleLbl="parChTrans1D2" presStyleIdx="2" presStyleCnt="3"/>
      <dgm:spPr/>
      <dgm:t>
        <a:bodyPr/>
        <a:lstStyle/>
        <a:p>
          <a:endParaRPr lang="zh-CN" altLang="en-US"/>
        </a:p>
      </dgm:t>
    </dgm:pt>
    <dgm:pt modelId="{3F997B1E-F513-4E14-B698-A07E41D1CAC8}" type="pres">
      <dgm:prSet presAssocID="{E3804A4E-3BF9-4361-81D2-5754011CC3AD}" presName="node" presStyleLbl="node1" presStyleIdx="2" presStyleCnt="3" custScaleX="195970" custRadScaleRad="168479" custRadScaleInc="22585">
        <dgm:presLayoutVars>
          <dgm:bulletEnabled val="1"/>
        </dgm:presLayoutVars>
      </dgm:prSet>
      <dgm:spPr/>
      <dgm:t>
        <a:bodyPr/>
        <a:lstStyle/>
        <a:p>
          <a:endParaRPr lang="zh-CN" altLang="en-US"/>
        </a:p>
      </dgm:t>
    </dgm:pt>
  </dgm:ptLst>
  <dgm:cxnLst>
    <dgm:cxn modelId="{476A2401-17F5-42DA-A570-C0596F7DAD3F}" type="presOf" srcId="{200BDB55-A5B1-4C8B-9BA1-A8D11E6610AE}" destId="{889998CA-78D7-4826-9807-C7B753AD3E8B}" srcOrd="0" destOrd="0" presId="urn:microsoft.com/office/officeart/2005/8/layout/radial1"/>
    <dgm:cxn modelId="{1282B8FA-B598-4144-BD9F-865A2803F502}" type="presOf" srcId="{9A432D1E-963F-4133-AF7D-CAC2AB03A7A2}" destId="{A646D825-4318-4BD0-BFB7-351F5A92C879}" srcOrd="1" destOrd="0" presId="urn:microsoft.com/office/officeart/2005/8/layout/radial1"/>
    <dgm:cxn modelId="{B69EC96D-43D8-4697-8ED4-68D409F9C988}" type="presOf" srcId="{E3804A4E-3BF9-4361-81D2-5754011CC3AD}" destId="{3F997B1E-F513-4E14-B698-A07E41D1CAC8}" srcOrd="0" destOrd="0" presId="urn:microsoft.com/office/officeart/2005/8/layout/radial1"/>
    <dgm:cxn modelId="{B9243AA6-474D-451F-BFAE-6E95F7D4F535}" srcId="{E87C0CE5-1AFE-4D48-B24E-6BCFDF444F35}" destId="{200BDB55-A5B1-4C8B-9BA1-A8D11E6610AE}" srcOrd="0" destOrd="0" parTransId="{E4652452-BC6B-4503-978D-76CB1C9FCE16}" sibTransId="{1B497BF5-6410-43C9-9A30-A67B09452246}"/>
    <dgm:cxn modelId="{6153553B-7113-4271-9F57-F2B006797732}" type="presOf" srcId="{5F0819CD-21CD-4B9B-9C76-21AE1015BECD}" destId="{CAB68475-92FD-4AB6-BF4E-88B2C7AEDBCE}" srcOrd="0" destOrd="0" presId="urn:microsoft.com/office/officeart/2005/8/layout/radial1"/>
    <dgm:cxn modelId="{B7809D98-D146-4BCB-9395-D1443E50F48B}" type="presOf" srcId="{3A0BC376-A516-4710-BF51-9C2F6B78F8DA}" destId="{CCD6A64C-6336-4C7A-BB0E-B9F3AA2DD40B}" srcOrd="1" destOrd="0" presId="urn:microsoft.com/office/officeart/2005/8/layout/radial1"/>
    <dgm:cxn modelId="{12F5EBF6-3DCC-44B3-93C8-6FB6A5760475}" type="presOf" srcId="{E87C0CE5-1AFE-4D48-B24E-6BCFDF444F35}" destId="{81D1FFC1-CAB8-4AFB-B3A1-0EECD7AE3321}" srcOrd="0" destOrd="0" presId="urn:microsoft.com/office/officeart/2005/8/layout/radial1"/>
    <dgm:cxn modelId="{F2C724EB-85D6-4899-9BD3-3576FD1BACD4}" type="presOf" srcId="{FDC5202A-9EDC-4D43-8210-039AD51FF2C9}" destId="{5DBF38DE-F24E-466C-B7B1-707F9234BD4E}" srcOrd="0" destOrd="0" presId="urn:microsoft.com/office/officeart/2005/8/layout/radial1"/>
    <dgm:cxn modelId="{6045F964-6051-4772-99F6-249B3CE9416B}" type="presOf" srcId="{3A0BC376-A516-4710-BF51-9C2F6B78F8DA}" destId="{73FD162A-10DA-4229-9E93-3E00428F4BA4}" srcOrd="0" destOrd="0" presId="urn:microsoft.com/office/officeart/2005/8/layout/radial1"/>
    <dgm:cxn modelId="{0C651D42-A214-4643-99EF-0D57B5F3A355}" type="presOf" srcId="{FDC5202A-9EDC-4D43-8210-039AD51FF2C9}" destId="{8DF7DFAA-0245-4638-85CD-8D54928E9E45}" srcOrd="1" destOrd="0" presId="urn:microsoft.com/office/officeart/2005/8/layout/radial1"/>
    <dgm:cxn modelId="{E27C66C8-E53F-4F07-A227-07271559154E}" srcId="{200BDB55-A5B1-4C8B-9BA1-A8D11E6610AE}" destId="{E3804A4E-3BF9-4361-81D2-5754011CC3AD}" srcOrd="2" destOrd="0" parTransId="{9A432D1E-963F-4133-AF7D-CAC2AB03A7A2}" sibTransId="{AF1A2475-91BF-45AD-BC68-5D640435B1C7}"/>
    <dgm:cxn modelId="{D56E5E8A-6C46-4194-8E97-A8003CC66EB4}" srcId="{200BDB55-A5B1-4C8B-9BA1-A8D11E6610AE}" destId="{5F0819CD-21CD-4B9B-9C76-21AE1015BECD}" srcOrd="1" destOrd="0" parTransId="{3A0BC376-A516-4710-BF51-9C2F6B78F8DA}" sibTransId="{71DB6850-E07C-4C0A-AA57-001F9C7293CA}"/>
    <dgm:cxn modelId="{C76D09D6-CCB6-4527-B4C6-677258794F8B}" type="presOf" srcId="{9A432D1E-963F-4133-AF7D-CAC2AB03A7A2}" destId="{166EF75C-D841-4130-BCE7-97F909F895CE}" srcOrd="0" destOrd="0" presId="urn:microsoft.com/office/officeart/2005/8/layout/radial1"/>
    <dgm:cxn modelId="{C94A03BB-4C35-46E4-ACFD-87E1FF4BC1DB}" type="presOf" srcId="{DC48AF7D-C102-431E-B900-E6DBD70DDE85}" destId="{6E0FD7C9-371B-4ED7-99A4-B52D032B9DBB}" srcOrd="0" destOrd="0" presId="urn:microsoft.com/office/officeart/2005/8/layout/radial1"/>
    <dgm:cxn modelId="{1A2FE6A6-CEA2-48D6-83A8-CE6D6BA90EDE}" srcId="{200BDB55-A5B1-4C8B-9BA1-A8D11E6610AE}" destId="{DC48AF7D-C102-431E-B900-E6DBD70DDE85}" srcOrd="0" destOrd="0" parTransId="{FDC5202A-9EDC-4D43-8210-039AD51FF2C9}" sibTransId="{C618042F-3834-456F-A53F-B8FFCF9E4F03}"/>
    <dgm:cxn modelId="{1EBC05FB-191D-4115-9C58-78812DA9D6B9}" type="presParOf" srcId="{81D1FFC1-CAB8-4AFB-B3A1-0EECD7AE3321}" destId="{889998CA-78D7-4826-9807-C7B753AD3E8B}" srcOrd="0" destOrd="0" presId="urn:microsoft.com/office/officeart/2005/8/layout/radial1"/>
    <dgm:cxn modelId="{D3BF7DD7-77D2-437E-93B5-C601ACEA4AAD}" type="presParOf" srcId="{81D1FFC1-CAB8-4AFB-B3A1-0EECD7AE3321}" destId="{5DBF38DE-F24E-466C-B7B1-707F9234BD4E}" srcOrd="1" destOrd="0" presId="urn:microsoft.com/office/officeart/2005/8/layout/radial1"/>
    <dgm:cxn modelId="{9DA9D0CD-5AD9-4DD3-87A1-1F28AEBDED98}" type="presParOf" srcId="{5DBF38DE-F24E-466C-B7B1-707F9234BD4E}" destId="{8DF7DFAA-0245-4638-85CD-8D54928E9E45}" srcOrd="0" destOrd="0" presId="urn:microsoft.com/office/officeart/2005/8/layout/radial1"/>
    <dgm:cxn modelId="{2CAA6276-3CBA-4BE2-B970-9913263567B1}" type="presParOf" srcId="{81D1FFC1-CAB8-4AFB-B3A1-0EECD7AE3321}" destId="{6E0FD7C9-371B-4ED7-99A4-B52D032B9DBB}" srcOrd="2" destOrd="0" presId="urn:microsoft.com/office/officeart/2005/8/layout/radial1"/>
    <dgm:cxn modelId="{45835E95-401A-4780-B66F-82397BCC6787}" type="presParOf" srcId="{81D1FFC1-CAB8-4AFB-B3A1-0EECD7AE3321}" destId="{73FD162A-10DA-4229-9E93-3E00428F4BA4}" srcOrd="3" destOrd="0" presId="urn:microsoft.com/office/officeart/2005/8/layout/radial1"/>
    <dgm:cxn modelId="{1AADF2FF-DA15-4BC4-91E3-70461485D100}" type="presParOf" srcId="{73FD162A-10DA-4229-9E93-3E00428F4BA4}" destId="{CCD6A64C-6336-4C7A-BB0E-B9F3AA2DD40B}" srcOrd="0" destOrd="0" presId="urn:microsoft.com/office/officeart/2005/8/layout/radial1"/>
    <dgm:cxn modelId="{1E300C8C-299D-481F-BB06-D7427D466B1D}" type="presParOf" srcId="{81D1FFC1-CAB8-4AFB-B3A1-0EECD7AE3321}" destId="{CAB68475-92FD-4AB6-BF4E-88B2C7AEDBCE}" srcOrd="4" destOrd="0" presId="urn:microsoft.com/office/officeart/2005/8/layout/radial1"/>
    <dgm:cxn modelId="{B13FF830-B8EF-4F38-BE0A-30809679E1A3}" type="presParOf" srcId="{81D1FFC1-CAB8-4AFB-B3A1-0EECD7AE3321}" destId="{166EF75C-D841-4130-BCE7-97F909F895CE}" srcOrd="5" destOrd="0" presId="urn:microsoft.com/office/officeart/2005/8/layout/radial1"/>
    <dgm:cxn modelId="{743AE368-B209-4BB0-989B-5DC7F9D2626B}" type="presParOf" srcId="{166EF75C-D841-4130-BCE7-97F909F895CE}" destId="{A646D825-4318-4BD0-BFB7-351F5A92C879}" srcOrd="0" destOrd="0" presId="urn:microsoft.com/office/officeart/2005/8/layout/radial1"/>
    <dgm:cxn modelId="{24964EEE-76B4-4968-921C-81BBABFD3EB0}" type="presParOf" srcId="{81D1FFC1-CAB8-4AFB-B3A1-0EECD7AE3321}" destId="{3F997B1E-F513-4E14-B698-A07E41D1CAC8}" srcOrd="6"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9998CA-78D7-4826-9807-C7B753AD3E8B}">
      <dsp:nvSpPr>
        <dsp:cNvPr id="0" name=""/>
        <dsp:cNvSpPr/>
      </dsp:nvSpPr>
      <dsp:spPr>
        <a:xfrm>
          <a:off x="2028236" y="1119891"/>
          <a:ext cx="2488489" cy="1270571"/>
        </a:xfrm>
        <a:prstGeom prst="ellipse">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CN" sz="2800" kern="1200" smtClean="0"/>
            <a:t>Markets terms</a:t>
          </a:r>
          <a:endParaRPr lang="zh-CN" altLang="en-US" sz="2800" kern="1200" dirty="0"/>
        </a:p>
      </dsp:txBody>
      <dsp:txXfrm>
        <a:off x="2392667" y="1305962"/>
        <a:ext cx="1759627" cy="898429"/>
      </dsp:txXfrm>
    </dsp:sp>
    <dsp:sp modelId="{5DBF38DE-F24E-466C-B7B1-707F9234BD4E}">
      <dsp:nvSpPr>
        <dsp:cNvPr id="0" name=""/>
        <dsp:cNvSpPr/>
      </dsp:nvSpPr>
      <dsp:spPr>
        <a:xfrm rot="16210495">
          <a:off x="3198828" y="1030770"/>
          <a:ext cx="151647" cy="26597"/>
        </a:xfrm>
        <a:custGeom>
          <a:avLst/>
          <a:gdLst/>
          <a:ahLst/>
          <a:cxnLst/>
          <a:rect l="0" t="0" r="0" b="0"/>
          <a:pathLst>
            <a:path>
              <a:moveTo>
                <a:pt x="0" y="13298"/>
              </a:moveTo>
              <a:lnTo>
                <a:pt x="151647" y="1329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3270861" y="1040277"/>
        <a:ext cx="7582" cy="7582"/>
      </dsp:txXfrm>
    </dsp:sp>
    <dsp:sp modelId="{6E0FD7C9-371B-4ED7-99A4-B52D032B9DBB}">
      <dsp:nvSpPr>
        <dsp:cNvPr id="0" name=""/>
        <dsp:cNvSpPr/>
      </dsp:nvSpPr>
      <dsp:spPr>
        <a:xfrm>
          <a:off x="2196046" y="0"/>
          <a:ext cx="2160631" cy="968246"/>
        </a:xfrm>
        <a:prstGeom prst="ellipse">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t>Specialization</a:t>
          </a:r>
          <a:endParaRPr lang="zh-CN" altLang="en-US" sz="2000" kern="1200" dirty="0"/>
        </a:p>
      </dsp:txBody>
      <dsp:txXfrm>
        <a:off x="2512463" y="141796"/>
        <a:ext cx="1527797" cy="684654"/>
      </dsp:txXfrm>
    </dsp:sp>
    <dsp:sp modelId="{73FD162A-10DA-4229-9E93-3E00428F4BA4}">
      <dsp:nvSpPr>
        <dsp:cNvPr id="0" name=""/>
        <dsp:cNvSpPr/>
      </dsp:nvSpPr>
      <dsp:spPr>
        <a:xfrm rot="1086838">
          <a:off x="4317316" y="2102352"/>
          <a:ext cx="114254" cy="26597"/>
        </a:xfrm>
        <a:custGeom>
          <a:avLst/>
          <a:gdLst/>
          <a:ahLst/>
          <a:cxnLst/>
          <a:rect l="0" t="0" r="0" b="0"/>
          <a:pathLst>
            <a:path>
              <a:moveTo>
                <a:pt x="0" y="13298"/>
              </a:moveTo>
              <a:lnTo>
                <a:pt x="114254" y="1329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4371586" y="2112794"/>
        <a:ext cx="5712" cy="5712"/>
      </dsp:txXfrm>
    </dsp:sp>
    <dsp:sp modelId="{CAB68475-92FD-4AB6-BF4E-88B2C7AEDBCE}">
      <dsp:nvSpPr>
        <dsp:cNvPr id="0" name=""/>
        <dsp:cNvSpPr/>
      </dsp:nvSpPr>
      <dsp:spPr>
        <a:xfrm>
          <a:off x="4275563" y="1912073"/>
          <a:ext cx="1913002" cy="968246"/>
        </a:xfrm>
        <a:prstGeom prst="ellipse">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t>Uncertainty</a:t>
          </a:r>
          <a:endParaRPr lang="zh-CN" altLang="en-US" sz="2000" kern="1200" dirty="0"/>
        </a:p>
      </dsp:txBody>
      <dsp:txXfrm>
        <a:off x="4555716" y="2053869"/>
        <a:ext cx="1352696" cy="684654"/>
      </dsp:txXfrm>
    </dsp:sp>
    <dsp:sp modelId="{166EF75C-D841-4130-BCE7-97F909F895CE}">
      <dsp:nvSpPr>
        <dsp:cNvPr id="0" name=""/>
        <dsp:cNvSpPr/>
      </dsp:nvSpPr>
      <dsp:spPr>
        <a:xfrm rot="9813060">
          <a:off x="2054666" y="2080229"/>
          <a:ext cx="143629" cy="26597"/>
        </a:xfrm>
        <a:custGeom>
          <a:avLst/>
          <a:gdLst/>
          <a:ahLst/>
          <a:cxnLst/>
          <a:rect l="0" t="0" r="0" b="0"/>
          <a:pathLst>
            <a:path>
              <a:moveTo>
                <a:pt x="0" y="13298"/>
              </a:moveTo>
              <a:lnTo>
                <a:pt x="143629" y="1329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rot="10800000">
        <a:off x="2122890" y="2089937"/>
        <a:ext cx="7181" cy="7181"/>
      </dsp:txXfrm>
    </dsp:sp>
    <dsp:sp modelId="{3F997B1E-F513-4E14-B698-A07E41D1CAC8}">
      <dsp:nvSpPr>
        <dsp:cNvPr id="0" name=""/>
        <dsp:cNvSpPr/>
      </dsp:nvSpPr>
      <dsp:spPr>
        <a:xfrm>
          <a:off x="287682" y="1872192"/>
          <a:ext cx="1897471" cy="968246"/>
        </a:xfrm>
        <a:prstGeom prst="ellipse">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smtClean="0"/>
            <a:t>Risk</a:t>
          </a:r>
          <a:endParaRPr lang="zh-CN" altLang="en-US" sz="2000" kern="1200" dirty="0"/>
        </a:p>
      </dsp:txBody>
      <dsp:txXfrm>
        <a:off x="565560" y="2013988"/>
        <a:ext cx="1341715" cy="684654"/>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矩形 13"/>
          <p:cNvSpPr/>
          <p:nvPr userDrawn="1"/>
        </p:nvSpPr>
        <p:spPr>
          <a:xfrm>
            <a:off x="0" y="1278957"/>
            <a:ext cx="9144000" cy="1512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nvPr>
        </p:nvSpPr>
        <p:spPr>
          <a:xfrm>
            <a:off x="539552" y="1293084"/>
            <a:ext cx="7772400" cy="1470025"/>
          </a:xfrm>
        </p:spPr>
        <p:txBody>
          <a:bodyPr>
            <a:normAutofit/>
          </a:bodyPr>
          <a:lstStyle>
            <a:lvl1pPr marL="0" algn="ctr" defTabSz="914400" rtl="0" eaLnBrk="1" latinLnBrk="0" hangingPunct="1">
              <a:spcBef>
                <a:spcPct val="0"/>
              </a:spcBef>
              <a:buNone/>
              <a:defRPr lang="zh-CN" altLang="en-US" sz="4000" b="1" kern="1200" dirty="0">
                <a:solidFill>
                  <a:schemeClr val="bg1"/>
                </a:solidFill>
                <a:latin typeface="Constantia" panose="02030602050306030303" pitchFamily="18" charset="0"/>
                <a:ea typeface="+mj-ea"/>
                <a:cs typeface="+mj-cs"/>
              </a:defRPr>
            </a:lvl1pPr>
          </a:lstStyle>
          <a:p>
            <a:r>
              <a:rPr lang="en-US" altLang="zh-CN" dirty="0" smtClean="0"/>
              <a:t>VX402: Managing Business</a:t>
            </a:r>
            <a:br>
              <a:rPr lang="en-US" altLang="zh-CN" dirty="0" smtClean="0"/>
            </a:br>
            <a:r>
              <a:rPr lang="en-US" altLang="zh-CN" dirty="0" smtClean="0"/>
              <a:t>Summer 2017</a:t>
            </a:r>
            <a:endParaRPr lang="zh-CN" altLang="en-US" dirty="0"/>
          </a:p>
        </p:txBody>
      </p:sp>
      <p:cxnSp>
        <p:nvCxnSpPr>
          <p:cNvPr id="9" name="Straight Connector 7"/>
          <p:cNvCxnSpPr/>
          <p:nvPr userDrawn="1"/>
        </p:nvCxnSpPr>
        <p:spPr>
          <a:xfrm>
            <a:off x="0" y="6400800"/>
            <a:ext cx="9144000"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 name="Straight Connector 8"/>
          <p:cNvCxnSpPr/>
          <p:nvPr userDrawn="1"/>
        </p:nvCxnSpPr>
        <p:spPr>
          <a:xfrm>
            <a:off x="0" y="6477000"/>
            <a:ext cx="9144000" cy="0"/>
          </a:xfrm>
          <a:prstGeom prst="line">
            <a:avLst/>
          </a:prstGeom>
          <a:ln w="57150">
            <a:solidFill>
              <a:srgbClr val="003366"/>
            </a:solidFill>
          </a:ln>
        </p:spPr>
        <p:style>
          <a:lnRef idx="1">
            <a:schemeClr val="accent1"/>
          </a:lnRef>
          <a:fillRef idx="0">
            <a:schemeClr val="accent1"/>
          </a:fillRef>
          <a:effectRef idx="0">
            <a:schemeClr val="accent1"/>
          </a:effectRef>
          <a:fontRef idx="minor">
            <a:schemeClr val="tx1"/>
          </a:fontRef>
        </p:style>
      </p:cxnSp>
      <p:pic>
        <p:nvPicPr>
          <p:cNvPr id="12"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20072" y="548680"/>
            <a:ext cx="3607438" cy="576064"/>
          </a:xfrm>
          <a:prstGeom prst="rect">
            <a:avLst/>
          </a:prstGeom>
        </p:spPr>
      </p:pic>
      <p:sp>
        <p:nvSpPr>
          <p:cNvPr id="17" name="矩形 16"/>
          <p:cNvSpPr/>
          <p:nvPr userDrawn="1"/>
        </p:nvSpPr>
        <p:spPr>
          <a:xfrm>
            <a:off x="0" y="2791125"/>
            <a:ext cx="9144000" cy="9979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副标题 2"/>
          <p:cNvSpPr>
            <a:spLocks noGrp="1"/>
          </p:cNvSpPr>
          <p:nvPr>
            <p:ph type="subTitle" idx="1" hasCustomPrompt="1"/>
          </p:nvPr>
        </p:nvSpPr>
        <p:spPr>
          <a:xfrm>
            <a:off x="539552" y="2852936"/>
            <a:ext cx="7745560" cy="936104"/>
          </a:xfrm>
        </p:spPr>
        <p:txBody>
          <a:bodyPr/>
          <a:lstStyle>
            <a:lvl1pPr marL="0" indent="0" algn="ctr">
              <a:lnSpc>
                <a:spcPts val="3000"/>
              </a:lnSpc>
              <a:buNone/>
              <a:defRPr b="1" baseline="0">
                <a:solidFill>
                  <a:schemeClr val="tx2"/>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smtClean="0"/>
              <a:t>Lecture 1</a:t>
            </a:r>
          </a:p>
          <a:p>
            <a:r>
              <a:rPr lang="en-US" altLang="zh-CN" dirty="0" smtClean="0"/>
              <a:t>What is a business</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51520" y="198438"/>
            <a:ext cx="6840760" cy="792162"/>
          </a:xfrm>
        </p:spPr>
        <p:txBody>
          <a:bodyPr>
            <a:normAutofit/>
          </a:bodyPr>
          <a:lstStyle>
            <a:lvl1pPr>
              <a:defRPr sz="4000" b="1">
                <a:solidFill>
                  <a:schemeClr val="tx2"/>
                </a:solidFill>
                <a:latin typeface="Times New Roman" panose="02020603050405020304" pitchFamily="18" charset="0"/>
                <a:cs typeface="Times New Roman" panose="02020603050405020304" pitchFamily="18" charset="0"/>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6896" y="6477000"/>
            <a:ext cx="2133600" cy="365125"/>
          </a:xfrm>
        </p:spPr>
        <p:txBody>
          <a:bodyPr/>
          <a:lstStyle/>
          <a:p>
            <a:fld id="{530820CF-B880-4189-942D-D702A7CBA730}" type="datetimeFigureOut">
              <a:rPr lang="zh-CN" altLang="en-US" smtClean="0"/>
              <a:t>2018/5/6</a:t>
            </a:fld>
            <a:endParaRPr lang="zh-CN" altLang="en-US"/>
          </a:p>
        </p:txBody>
      </p:sp>
      <p:sp>
        <p:nvSpPr>
          <p:cNvPr id="5" name="页脚占位符 4"/>
          <p:cNvSpPr>
            <a:spLocks noGrp="1"/>
          </p:cNvSpPr>
          <p:nvPr>
            <p:ph type="ftr" sz="quarter" idx="11"/>
          </p:nvPr>
        </p:nvSpPr>
        <p:spPr>
          <a:xfrm>
            <a:off x="3124200" y="6477000"/>
            <a:ext cx="2895600" cy="365125"/>
          </a:xfrm>
        </p:spPr>
        <p:txBody>
          <a:bodyPr/>
          <a:lstStyle/>
          <a:p>
            <a:endParaRPr lang="zh-CN" altLang="en-US" dirty="0"/>
          </a:p>
        </p:txBody>
      </p:sp>
      <p:pic>
        <p:nvPicPr>
          <p:cNvPr id="7"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88933" y="419099"/>
            <a:ext cx="1426467" cy="685801"/>
          </a:xfrm>
          <a:prstGeom prst="rect">
            <a:avLst/>
          </a:prstGeom>
        </p:spPr>
      </p:pic>
      <p:cxnSp>
        <p:nvCxnSpPr>
          <p:cNvPr id="8" name="Straight Connector 16"/>
          <p:cNvCxnSpPr/>
          <p:nvPr userDrawn="1"/>
        </p:nvCxnSpPr>
        <p:spPr>
          <a:xfrm>
            <a:off x="0" y="990600"/>
            <a:ext cx="7315200" cy="0"/>
          </a:xfrm>
          <a:prstGeom prst="line">
            <a:avLst/>
          </a:prstGeom>
          <a:ln w="57150">
            <a:solidFill>
              <a:srgbClr val="003366"/>
            </a:solidFill>
          </a:ln>
        </p:spPr>
        <p:style>
          <a:lnRef idx="1">
            <a:schemeClr val="accent1"/>
          </a:lnRef>
          <a:fillRef idx="0">
            <a:schemeClr val="accent1"/>
          </a:fillRef>
          <a:effectRef idx="0">
            <a:schemeClr val="accent1"/>
          </a:effectRef>
          <a:fontRef idx="minor">
            <a:schemeClr val="tx1"/>
          </a:fontRef>
        </p:style>
      </p:cxnSp>
      <p:cxnSp>
        <p:nvCxnSpPr>
          <p:cNvPr id="9" name="Straight Connector 12"/>
          <p:cNvCxnSpPr/>
          <p:nvPr userDrawn="1"/>
        </p:nvCxnSpPr>
        <p:spPr>
          <a:xfrm>
            <a:off x="0" y="1066800"/>
            <a:ext cx="7315200"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 name="Straight Connector 14"/>
          <p:cNvCxnSpPr/>
          <p:nvPr userDrawn="1"/>
        </p:nvCxnSpPr>
        <p:spPr>
          <a:xfrm>
            <a:off x="0" y="6400800"/>
            <a:ext cx="9144000"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6"/>
          <p:cNvCxnSpPr/>
          <p:nvPr userDrawn="1"/>
        </p:nvCxnSpPr>
        <p:spPr>
          <a:xfrm>
            <a:off x="0" y="6477000"/>
            <a:ext cx="9144000" cy="0"/>
          </a:xfrm>
          <a:prstGeom prst="line">
            <a:avLst/>
          </a:prstGeom>
          <a:ln w="57150">
            <a:solidFill>
              <a:srgbClr val="003366"/>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8493897" y="6487607"/>
            <a:ext cx="648072" cy="369332"/>
          </a:xfrm>
          <a:prstGeom prst="rect">
            <a:avLst/>
          </a:prstGeom>
          <a:noFill/>
        </p:spPr>
        <p:txBody>
          <a:bodyPr wrap="square" rtlCol="0">
            <a:spAutoFit/>
          </a:bodyPr>
          <a:lstStyle/>
          <a:p>
            <a:fld id="{CC50E8F9-C0B8-42F2-A19A-7EB8104512FD}" type="slidenum">
              <a:rPr lang="zh-CN" altLang="en-US" smtClean="0"/>
              <a:t>‹#›</a:t>
            </a:fld>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2018/5/6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2018/5/6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2018/5/6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81328"/>
            <a:ext cx="827112" cy="340147"/>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VX402: </a:t>
            </a:r>
            <a:r>
              <a:rPr lang="en-US" altLang="zh-CN" dirty="0" smtClean="0"/>
              <a:t>Managing a </a:t>
            </a:r>
            <a:r>
              <a:rPr lang="en-US" altLang="zh-CN" dirty="0"/>
              <a:t>Business</a:t>
            </a:r>
            <a:br>
              <a:rPr lang="en-US" altLang="zh-CN" dirty="0"/>
            </a:br>
            <a:r>
              <a:rPr lang="en-US" altLang="zh-CN" dirty="0"/>
              <a:t>Summer </a:t>
            </a:r>
            <a:r>
              <a:rPr lang="en-US" altLang="zh-CN" dirty="0" smtClean="0"/>
              <a:t>2018</a:t>
            </a:r>
            <a:endParaRPr lang="zh-CN" altLang="en-US" dirty="0"/>
          </a:p>
        </p:txBody>
      </p:sp>
      <p:sp>
        <p:nvSpPr>
          <p:cNvPr id="3" name="副标题 2"/>
          <p:cNvSpPr>
            <a:spLocks noGrp="1"/>
          </p:cNvSpPr>
          <p:nvPr>
            <p:ph type="subTitle" idx="1"/>
          </p:nvPr>
        </p:nvSpPr>
        <p:spPr/>
        <p:txBody>
          <a:bodyPr>
            <a:noAutofit/>
          </a:bodyPr>
          <a:lstStyle/>
          <a:p>
            <a:r>
              <a:rPr lang="en-US" altLang="zh-CN" sz="2500" dirty="0" smtClean="0"/>
              <a:t>Lecture 1</a:t>
            </a:r>
          </a:p>
          <a:p>
            <a:r>
              <a:rPr lang="en-US" altLang="zh-CN" sz="2500" dirty="0" smtClean="0"/>
              <a:t>OVERVIEW</a:t>
            </a:r>
          </a:p>
          <a:p>
            <a:r>
              <a:rPr lang="en-US" altLang="zh-CN" sz="2500" dirty="0" smtClean="0"/>
              <a:t>What is a Business</a:t>
            </a:r>
            <a:endParaRPr lang="zh-CN" altLang="en-US" sz="2500" dirty="0"/>
          </a:p>
        </p:txBody>
      </p:sp>
    </p:spTree>
    <p:extLst>
      <p:ext uri="{BB962C8B-B14F-4D97-AF65-F5344CB8AC3E}">
        <p14:creationId xmlns:p14="http://schemas.microsoft.com/office/powerpoint/2010/main" val="32834335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98438"/>
            <a:ext cx="7452320" cy="792162"/>
          </a:xfrm>
        </p:spPr>
        <p:txBody>
          <a:bodyPr>
            <a:normAutofit fontScale="90000"/>
          </a:bodyPr>
          <a:lstStyle/>
          <a:p>
            <a:r>
              <a:rPr lang="en-US" altLang="zh-CN" dirty="0"/>
              <a:t>Internal and External Stakeholders</a:t>
            </a:r>
            <a:endParaRPr lang="zh-CN" altLang="en-US" dirty="0"/>
          </a:p>
        </p:txBody>
      </p:sp>
      <p:sp>
        <p:nvSpPr>
          <p:cNvPr id="3" name="内容占位符 2"/>
          <p:cNvSpPr>
            <a:spLocks noGrp="1"/>
          </p:cNvSpPr>
          <p:nvPr>
            <p:ph idx="1"/>
          </p:nvPr>
        </p:nvSpPr>
        <p:spPr/>
        <p:txBody>
          <a:bodyPr>
            <a:normAutofit/>
          </a:bodyPr>
          <a:lstStyle/>
          <a:p>
            <a:r>
              <a:rPr lang="en-US" altLang="zh-CN" dirty="0" smtClean="0"/>
              <a:t>The key </a:t>
            </a:r>
            <a:r>
              <a:rPr lang="en-US" altLang="zh-CN" b="1" i="1" dirty="0"/>
              <a:t>external </a:t>
            </a:r>
            <a:r>
              <a:rPr lang="en-US" altLang="zh-CN" dirty="0" smtClean="0"/>
              <a:t>stakeholders</a:t>
            </a:r>
          </a:p>
          <a:p>
            <a:pPr lvl="1"/>
            <a:r>
              <a:rPr lang="en-US" altLang="zh-CN" dirty="0"/>
              <a:t>customers </a:t>
            </a:r>
            <a:r>
              <a:rPr lang="en-US" altLang="zh-CN" dirty="0" smtClean="0"/>
              <a:t>(stockholders/shareholders), </a:t>
            </a:r>
            <a:r>
              <a:rPr lang="en-US" altLang="zh-CN" dirty="0"/>
              <a:t>who want the best product or service possible for the lowest possible </a:t>
            </a:r>
            <a:r>
              <a:rPr lang="en-US" altLang="zh-CN" dirty="0" smtClean="0"/>
              <a:t>price</a:t>
            </a:r>
          </a:p>
          <a:p>
            <a:pPr lvl="1"/>
            <a:r>
              <a:rPr lang="en-US" altLang="zh-CN" dirty="0" smtClean="0"/>
              <a:t>the society, </a:t>
            </a:r>
            <a:r>
              <a:rPr lang="en-US" altLang="zh-CN" dirty="0"/>
              <a:t>at large that may also be benefited (more jobs for more people leading to more tax revenue) or disadvantaged (toxic waste in the water system/market failures</a:t>
            </a:r>
            <a:r>
              <a:rPr lang="en-US" altLang="zh-CN" dirty="0" smtClean="0"/>
              <a:t>).</a:t>
            </a:r>
            <a:endParaRPr lang="zh-CN" altLang="en-US" dirty="0"/>
          </a:p>
        </p:txBody>
      </p:sp>
    </p:spTree>
    <p:extLst>
      <p:ext uri="{BB962C8B-B14F-4D97-AF65-F5344CB8AC3E}">
        <p14:creationId xmlns:p14="http://schemas.microsoft.com/office/powerpoint/2010/main" val="42122969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Markets </a:t>
            </a:r>
            <a:endParaRPr lang="zh-CN" altLang="en-US" dirty="0"/>
          </a:p>
        </p:txBody>
      </p:sp>
      <p:sp>
        <p:nvSpPr>
          <p:cNvPr id="3" name="内容占位符 2"/>
          <p:cNvSpPr>
            <a:spLocks noGrp="1"/>
          </p:cNvSpPr>
          <p:nvPr>
            <p:ph idx="1"/>
          </p:nvPr>
        </p:nvSpPr>
        <p:spPr/>
        <p:txBody>
          <a:bodyPr>
            <a:normAutofit/>
          </a:bodyPr>
          <a:lstStyle/>
          <a:p>
            <a:r>
              <a:rPr lang="en-US" altLang="zh-CN" sz="2800" dirty="0"/>
              <a:t>A market – according to our definition – </a:t>
            </a:r>
            <a:r>
              <a:rPr lang="en-US" altLang="zh-CN" sz="2800" dirty="0" smtClean="0"/>
              <a:t>is a </a:t>
            </a:r>
            <a:r>
              <a:rPr lang="en-US" altLang="zh-CN" sz="2800" dirty="0"/>
              <a:t>mechanism that facilitates the </a:t>
            </a:r>
            <a:r>
              <a:rPr lang="en-US" altLang="zh-CN" sz="2800" dirty="0" smtClean="0"/>
              <a:t>exchange of </a:t>
            </a:r>
            <a:r>
              <a:rPr lang="en-US" altLang="zh-CN" sz="2800" dirty="0"/>
              <a:t>goods and services between </a:t>
            </a:r>
            <a:r>
              <a:rPr lang="en-US" altLang="zh-CN" sz="2800" dirty="0" smtClean="0"/>
              <a:t>buyers and sellers</a:t>
            </a:r>
            <a:r>
              <a:rPr lang="en-US" altLang="zh-CN" sz="2800" dirty="0"/>
              <a:t>.</a:t>
            </a:r>
            <a:endParaRPr lang="zh-CN" altLang="en-US" sz="2800" dirty="0"/>
          </a:p>
        </p:txBody>
      </p:sp>
      <p:graphicFrame>
        <p:nvGraphicFramePr>
          <p:cNvPr id="4" name="图示 3"/>
          <p:cNvGraphicFramePr/>
          <p:nvPr>
            <p:extLst>
              <p:ext uri="{D42A27DB-BD31-4B8C-83A1-F6EECF244321}">
                <p14:modId xmlns:p14="http://schemas.microsoft.com/office/powerpoint/2010/main" val="1118154452"/>
              </p:ext>
            </p:extLst>
          </p:nvPr>
        </p:nvGraphicFramePr>
        <p:xfrm>
          <a:off x="1259632" y="3140968"/>
          <a:ext cx="6552728"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11439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98438"/>
            <a:ext cx="7272808" cy="792162"/>
          </a:xfrm>
        </p:spPr>
        <p:txBody>
          <a:bodyPr>
            <a:normAutofit fontScale="90000"/>
          </a:bodyPr>
          <a:lstStyle/>
          <a:p>
            <a:r>
              <a:rPr lang="en-US" altLang="zh-CN" dirty="0"/>
              <a:t>Decision making – the critical skill </a:t>
            </a:r>
            <a:endParaRPr lang="zh-CN" altLang="en-US" dirty="0"/>
          </a:p>
        </p:txBody>
      </p:sp>
      <p:sp>
        <p:nvSpPr>
          <p:cNvPr id="3" name="内容占位符 2"/>
          <p:cNvSpPr>
            <a:spLocks noGrp="1"/>
          </p:cNvSpPr>
          <p:nvPr>
            <p:ph idx="1"/>
          </p:nvPr>
        </p:nvSpPr>
        <p:spPr>
          <a:xfrm>
            <a:off x="323528" y="1600200"/>
            <a:ext cx="8640960" cy="4525963"/>
          </a:xfrm>
        </p:spPr>
        <p:txBody>
          <a:bodyPr>
            <a:normAutofit/>
          </a:bodyPr>
          <a:lstStyle/>
          <a:p>
            <a:pPr marL="0" indent="0">
              <a:buNone/>
            </a:pPr>
            <a:r>
              <a:rPr lang="en-US" altLang="zh-CN" sz="2800" dirty="0"/>
              <a:t>Decision making also involves comparing the economic and opportunity </a:t>
            </a:r>
            <a:r>
              <a:rPr lang="en-US" altLang="zh-CN" sz="2800" dirty="0" smtClean="0"/>
              <a:t>rewards (benefits</a:t>
            </a:r>
            <a:r>
              <a:rPr lang="en-US" altLang="zh-CN" sz="2800" dirty="0"/>
              <a:t>) and sacrifices (costs) involved in a course of action and committing to </a:t>
            </a:r>
            <a:r>
              <a:rPr lang="en-US" altLang="zh-CN" sz="2800" dirty="0" smtClean="0"/>
              <a:t>the one </a:t>
            </a:r>
            <a:r>
              <a:rPr lang="en-US" altLang="zh-CN" sz="2800" dirty="0"/>
              <a:t>that best meets your goals</a:t>
            </a:r>
            <a:r>
              <a:rPr lang="en-US" altLang="zh-CN" sz="2800" dirty="0" smtClean="0"/>
              <a:t>.</a:t>
            </a:r>
          </a:p>
          <a:p>
            <a:r>
              <a:rPr lang="en-US" altLang="zh-CN" sz="2800" dirty="0" smtClean="0"/>
              <a:t>Costs:</a:t>
            </a:r>
          </a:p>
          <a:p>
            <a:pPr lvl="1"/>
            <a:r>
              <a:rPr lang="en-US" altLang="zh-CN" sz="2400" dirty="0"/>
              <a:t>An </a:t>
            </a:r>
            <a:r>
              <a:rPr lang="en-US" altLang="zh-CN" sz="2400" i="1" dirty="0"/>
              <a:t>economic cost </a:t>
            </a:r>
            <a:r>
              <a:rPr lang="en-US" altLang="zh-CN" sz="2400" dirty="0"/>
              <a:t>is the money </a:t>
            </a:r>
            <a:r>
              <a:rPr lang="en-US" altLang="zh-CN" sz="2400" dirty="0" smtClean="0"/>
              <a:t>spent implementing </a:t>
            </a:r>
            <a:r>
              <a:rPr lang="en-US" altLang="zh-CN" sz="2400" dirty="0"/>
              <a:t>the decision. </a:t>
            </a:r>
          </a:p>
          <a:p>
            <a:pPr lvl="1"/>
            <a:r>
              <a:rPr lang="en-US" altLang="zh-CN" sz="2400" dirty="0"/>
              <a:t>An </a:t>
            </a:r>
            <a:r>
              <a:rPr lang="en-US" altLang="zh-CN" sz="2400" i="1" dirty="0"/>
              <a:t>opportunity cost </a:t>
            </a:r>
            <a:r>
              <a:rPr lang="en-US" altLang="zh-CN" sz="2400" dirty="0"/>
              <a:t>is the cost of what you gave up doing when you committed to the course of action you chose. </a:t>
            </a:r>
            <a:endParaRPr lang="en-US" altLang="zh-CN" sz="2400" dirty="0" smtClean="0"/>
          </a:p>
        </p:txBody>
      </p:sp>
    </p:spTree>
    <p:extLst>
      <p:ext uri="{BB962C8B-B14F-4D97-AF65-F5344CB8AC3E}">
        <p14:creationId xmlns:p14="http://schemas.microsoft.com/office/powerpoint/2010/main" val="14162915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0"/>
            <a:ext cx="6840760" cy="990600"/>
          </a:xfrm>
        </p:spPr>
        <p:txBody>
          <a:bodyPr>
            <a:normAutofit fontScale="90000"/>
          </a:bodyPr>
          <a:lstStyle/>
          <a:p>
            <a:r>
              <a:rPr lang="en-US" altLang="zh-CN" dirty="0"/>
              <a:t>Accounting – keeping track of financial outcomes </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800" dirty="0"/>
              <a:t>Accounting is a set of rules applied to a company’s financial records that allows owners and managers to monitor, analyze, and plan the finances of the business. In short, accounting deals with the business resource of “money</a:t>
            </a:r>
            <a:r>
              <a:rPr lang="en-US" altLang="zh-CN" sz="2800" dirty="0" smtClean="0"/>
              <a:t>”</a:t>
            </a:r>
          </a:p>
          <a:p>
            <a:pPr marL="0" indent="0">
              <a:buNone/>
            </a:pPr>
            <a:r>
              <a:rPr lang="en-US" altLang="zh-CN" sz="2800" dirty="0" smtClean="0"/>
              <a:t> </a:t>
            </a:r>
            <a:endParaRPr lang="en-US" altLang="zh-CN" sz="2800" b="1" dirty="0" smtClean="0"/>
          </a:p>
          <a:p>
            <a:r>
              <a:rPr lang="en-US" altLang="zh-CN" sz="2800" b="1" dirty="0" smtClean="0"/>
              <a:t>FINANCIAL </a:t>
            </a:r>
            <a:r>
              <a:rPr lang="en-US" altLang="zh-CN" sz="2800" b="1" dirty="0"/>
              <a:t>ACCOUNTING </a:t>
            </a:r>
            <a:endParaRPr lang="en-US" altLang="zh-CN" sz="2800" b="1" dirty="0" smtClean="0"/>
          </a:p>
          <a:p>
            <a:r>
              <a:rPr lang="en-US" altLang="zh-CN" sz="2800" b="1" dirty="0" smtClean="0"/>
              <a:t>MANAGEMENT ACCOUNTING</a:t>
            </a:r>
            <a:endParaRPr lang="zh-CN" altLang="en-US" sz="2800" dirty="0"/>
          </a:p>
        </p:txBody>
      </p:sp>
    </p:spTree>
    <p:extLst>
      <p:ext uri="{BB962C8B-B14F-4D97-AF65-F5344CB8AC3E}">
        <p14:creationId xmlns:p14="http://schemas.microsoft.com/office/powerpoint/2010/main" val="40957568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z="3600" b="1" dirty="0" smtClean="0">
                <a:solidFill>
                  <a:schemeClr val="accent5">
                    <a:lumMod val="50000"/>
                  </a:schemeClr>
                </a:solidFill>
              </a:rPr>
              <a:t>Management’s Responsibilities</a:t>
            </a:r>
          </a:p>
        </p:txBody>
      </p:sp>
      <p:sp>
        <p:nvSpPr>
          <p:cNvPr id="6147" name="Rectangle 3"/>
          <p:cNvSpPr>
            <a:spLocks noGrp="1" noChangeArrowheads="1"/>
          </p:cNvSpPr>
          <p:nvPr>
            <p:ph type="body" idx="1"/>
          </p:nvPr>
        </p:nvSpPr>
        <p:spPr/>
        <p:txBody>
          <a:bodyPr/>
          <a:lstStyle/>
          <a:p>
            <a:pPr eaLnBrk="1" hangingPunct="1">
              <a:buFontTx/>
              <a:buNone/>
            </a:pPr>
            <a:r>
              <a:rPr lang="en-US" altLang="en-US" smtClean="0"/>
              <a:t>The Manager’s Resources</a:t>
            </a:r>
          </a:p>
          <a:p>
            <a:pPr lvl="1" eaLnBrk="1" hangingPunct="1"/>
            <a:r>
              <a:rPr lang="en-US" altLang="en-US" sz="3200" smtClean="0"/>
              <a:t>Human                          </a:t>
            </a:r>
          </a:p>
          <a:p>
            <a:pPr lvl="1" eaLnBrk="1" hangingPunct="1"/>
            <a:r>
              <a:rPr lang="en-US" altLang="en-US" sz="3200" smtClean="0"/>
              <a:t>Financial </a:t>
            </a:r>
          </a:p>
          <a:p>
            <a:pPr lvl="1" eaLnBrk="1" hangingPunct="1"/>
            <a:r>
              <a:rPr lang="en-US" altLang="en-US" sz="3200" smtClean="0"/>
              <a:t>Physical </a:t>
            </a:r>
          </a:p>
          <a:p>
            <a:pPr lvl="1" eaLnBrk="1" hangingPunct="1"/>
            <a:r>
              <a:rPr lang="en-US" altLang="en-US" sz="3200" smtClean="0"/>
              <a:t>Informational</a:t>
            </a:r>
          </a:p>
          <a:p>
            <a:pPr eaLnBrk="1" hangingPunct="1"/>
            <a:endParaRPr lang="en-US" altLang="en-US" b="1" smtClean="0"/>
          </a:p>
        </p:txBody>
      </p:sp>
      <p:pic>
        <p:nvPicPr>
          <p:cNvPr id="6148" name="Picture 4" descr="h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1066800"/>
            <a:ext cx="2857500"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5" descr="f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209800"/>
            <a:ext cx="2133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6" descr="phy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4572000"/>
            <a:ext cx="28194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7" descr="inf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4114800"/>
            <a:ext cx="339090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8437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533400" y="304800"/>
            <a:ext cx="8024813" cy="687388"/>
          </a:xfrm>
          <a:prstGeom prst="rect">
            <a:avLst/>
          </a:prstGeom>
          <a:blipFill dpi="0" rotWithShape="1">
            <a:blip r:embed="rId2" cstate="print"/>
            <a:srcRect/>
            <a:stretch>
              <a:fillRect/>
            </a:stretch>
          </a:blipFill>
          <a:ln w="0" algn="ctr">
            <a:noFill/>
            <a:miter lim="800000"/>
            <a:headEnd/>
            <a:tailEnd/>
          </a:ln>
        </p:spPr>
        <p:txBody>
          <a:bodyPr bIns="91440">
            <a:spAutoFit/>
          </a:bodyPr>
          <a:lstStyle/>
          <a:p>
            <a:pPr marL="1482725" indent="-1482725" algn="ctr">
              <a:defRPr/>
            </a:pPr>
            <a:r>
              <a:rPr lang="en-US" sz="2800" dirty="0">
                <a:latin typeface="Arial" charset="0"/>
              </a:rPr>
              <a:t> </a:t>
            </a:r>
            <a:r>
              <a:rPr lang="en-US" sz="2800" dirty="0">
                <a:solidFill>
                  <a:srgbClr val="0099CC"/>
                </a:solidFill>
                <a:latin typeface="Arial" charset="0"/>
              </a:rPr>
              <a:t>●</a:t>
            </a:r>
            <a:r>
              <a:rPr lang="en-US" sz="3600" b="1" dirty="0">
                <a:solidFill>
                  <a:schemeClr val="accent5">
                    <a:lumMod val="50000"/>
                  </a:schemeClr>
                </a:solidFill>
                <a:latin typeface="Arial" charset="0"/>
              </a:rPr>
              <a:t>Management Skills</a:t>
            </a:r>
          </a:p>
        </p:txBody>
      </p:sp>
      <p:pic>
        <p:nvPicPr>
          <p:cNvPr id="7171" name="Picture 5" descr="01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1181100"/>
            <a:ext cx="4094163" cy="398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6"/>
          <p:cNvSpPr txBox="1">
            <a:spLocks noChangeArrowheads="1"/>
          </p:cNvSpPr>
          <p:nvPr/>
        </p:nvSpPr>
        <p:spPr bwMode="auto">
          <a:xfrm>
            <a:off x="457200" y="3554413"/>
            <a:ext cx="3109913"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5888" indent="-115888"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Tx/>
              <a:buChar char="•"/>
            </a:pPr>
            <a:r>
              <a:rPr lang="en-US" altLang="en-US" sz="1600" b="1"/>
              <a:t>Communication skills</a:t>
            </a:r>
          </a:p>
          <a:p>
            <a:pPr eaLnBrk="1" hangingPunct="1">
              <a:spcBef>
                <a:spcPct val="20000"/>
              </a:spcBef>
              <a:buFontTx/>
              <a:buChar char="•"/>
            </a:pPr>
            <a:r>
              <a:rPr lang="en-US" altLang="en-US" sz="1600" b="1"/>
              <a:t>Team skills</a:t>
            </a:r>
          </a:p>
          <a:p>
            <a:pPr eaLnBrk="1" hangingPunct="1">
              <a:spcBef>
                <a:spcPct val="20000"/>
              </a:spcBef>
              <a:buFontTx/>
              <a:buChar char="•"/>
            </a:pPr>
            <a:r>
              <a:rPr lang="en-US" altLang="en-US" sz="1600" b="1"/>
              <a:t>Diversity skills</a:t>
            </a:r>
          </a:p>
          <a:p>
            <a:pPr eaLnBrk="1" hangingPunct="1">
              <a:spcBef>
                <a:spcPct val="20000"/>
              </a:spcBef>
              <a:buFontTx/>
              <a:buChar char="•"/>
            </a:pPr>
            <a:r>
              <a:rPr lang="en-US" altLang="en-US" sz="1600" b="1"/>
              <a:t>Power, political, negotiation, and networking skills</a:t>
            </a:r>
          </a:p>
          <a:p>
            <a:pPr eaLnBrk="1" hangingPunct="1">
              <a:spcBef>
                <a:spcPct val="20000"/>
              </a:spcBef>
              <a:buFontTx/>
              <a:buChar char="•"/>
            </a:pPr>
            <a:r>
              <a:rPr lang="en-US" altLang="en-US" sz="1600" b="1"/>
              <a:t>Motivation skills</a:t>
            </a:r>
          </a:p>
          <a:p>
            <a:pPr eaLnBrk="1" hangingPunct="1">
              <a:spcBef>
                <a:spcPct val="20000"/>
              </a:spcBef>
              <a:buFontTx/>
              <a:buChar char="•"/>
            </a:pPr>
            <a:r>
              <a:rPr lang="en-US" altLang="en-US" sz="1600" b="1"/>
              <a:t>Conflict management skills</a:t>
            </a:r>
          </a:p>
          <a:p>
            <a:pPr eaLnBrk="1" hangingPunct="1">
              <a:spcBef>
                <a:spcPct val="20000"/>
              </a:spcBef>
              <a:buFontTx/>
              <a:buChar char="•"/>
            </a:pPr>
            <a:r>
              <a:rPr lang="en-US" altLang="en-US" sz="1600" b="1"/>
              <a:t>Ethics skills</a:t>
            </a:r>
          </a:p>
        </p:txBody>
      </p:sp>
      <p:sp>
        <p:nvSpPr>
          <p:cNvPr id="7173" name="Text Box 7"/>
          <p:cNvSpPr txBox="1">
            <a:spLocks noChangeArrowheads="1"/>
          </p:cNvSpPr>
          <p:nvPr/>
        </p:nvSpPr>
        <p:spPr bwMode="auto">
          <a:xfrm>
            <a:off x="6126163" y="1357313"/>
            <a:ext cx="2652712" cy="195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5888" indent="-115888"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Tx/>
              <a:buChar char="•"/>
            </a:pPr>
            <a:r>
              <a:rPr lang="en-US" altLang="en-US" sz="1600" b="1"/>
              <a:t>Conceptual skills</a:t>
            </a:r>
          </a:p>
          <a:p>
            <a:pPr eaLnBrk="1" hangingPunct="1">
              <a:spcBef>
                <a:spcPct val="20000"/>
              </a:spcBef>
              <a:buFontTx/>
              <a:buChar char="•"/>
            </a:pPr>
            <a:r>
              <a:rPr lang="en-US" altLang="en-US" sz="1600" b="1"/>
              <a:t>Diagnostic, analytical, and critical-thinking skills</a:t>
            </a:r>
          </a:p>
          <a:p>
            <a:pPr eaLnBrk="1" hangingPunct="1">
              <a:spcBef>
                <a:spcPct val="20000"/>
              </a:spcBef>
              <a:buFontTx/>
              <a:buChar char="•"/>
            </a:pPr>
            <a:r>
              <a:rPr lang="en-US" altLang="en-US" sz="1600" b="1"/>
              <a:t>Quantitative reasoning skills</a:t>
            </a:r>
          </a:p>
          <a:p>
            <a:pPr eaLnBrk="1" hangingPunct="1">
              <a:spcBef>
                <a:spcPct val="20000"/>
              </a:spcBef>
              <a:buFontTx/>
              <a:buChar char="•"/>
            </a:pPr>
            <a:r>
              <a:rPr lang="en-US" altLang="en-US" sz="1600" b="1"/>
              <a:t>Time management skills</a:t>
            </a:r>
          </a:p>
        </p:txBody>
      </p:sp>
      <p:sp>
        <p:nvSpPr>
          <p:cNvPr id="7174" name="Rectangle 5"/>
          <p:cNvSpPr>
            <a:spLocks noChangeArrowheads="1"/>
          </p:cNvSpPr>
          <p:nvPr/>
        </p:nvSpPr>
        <p:spPr bwMode="auto">
          <a:xfrm>
            <a:off x="4267200" y="5181600"/>
            <a:ext cx="4572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5888" indent="-115888"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Tx/>
              <a:buChar char="•"/>
            </a:pPr>
            <a:r>
              <a:rPr lang="en-US" altLang="en-US" sz="1600" b="1">
                <a:cs typeface="Tahoma" panose="020B0604030504040204" pitchFamily="34" charset="0"/>
              </a:rPr>
              <a:t>Familiarity and competence in the use of business skills required for success on the job.</a:t>
            </a:r>
          </a:p>
        </p:txBody>
      </p:sp>
    </p:spTree>
    <p:extLst>
      <p:ext uri="{BB962C8B-B14F-4D97-AF65-F5344CB8AC3E}">
        <p14:creationId xmlns:p14="http://schemas.microsoft.com/office/powerpoint/2010/main" val="40348391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srcRect/>
          <a:stretch>
            <a:fillRect/>
          </a:stretch>
        </p:blipFill>
        <p:spPr bwMode="auto">
          <a:xfrm>
            <a:off x="228600" y="990600"/>
            <a:ext cx="8610600" cy="3733800"/>
          </a:xfrm>
          <a:prstGeom prst="rect">
            <a:avLst/>
          </a:prstGeom>
          <a:ln w="3175">
            <a:solidFill>
              <a:schemeClr val="tx1"/>
            </a:solidFill>
          </a:ln>
          <a:extLst/>
        </p:spPr>
        <p:style>
          <a:lnRef idx="2">
            <a:schemeClr val="accent3"/>
          </a:lnRef>
          <a:fillRef idx="1">
            <a:schemeClr val="lt1"/>
          </a:fillRef>
          <a:effectRef idx="0">
            <a:schemeClr val="accent3"/>
          </a:effectRef>
          <a:fontRef idx="minor">
            <a:schemeClr val="dk1"/>
          </a:fontRef>
        </p:style>
      </p:pic>
    </p:spTree>
    <p:extLst>
      <p:ext uri="{BB962C8B-B14F-4D97-AF65-F5344CB8AC3E}">
        <p14:creationId xmlns:p14="http://schemas.microsoft.com/office/powerpoint/2010/main" val="872830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Grp="1" noChangeArrowheads="1"/>
          </p:cNvSpPr>
          <p:nvPr>
            <p:ph type="title"/>
          </p:nvPr>
        </p:nvSpPr>
        <p:spPr>
          <a:xfrm>
            <a:off x="457200" y="274638"/>
            <a:ext cx="8229600" cy="944562"/>
          </a:xfrm>
        </p:spPr>
        <p:txBody>
          <a:bodyPr/>
          <a:lstStyle/>
          <a:p>
            <a:pPr eaLnBrk="1" hangingPunct="1">
              <a:defRPr/>
            </a:pPr>
            <a:r>
              <a:rPr lang="en-US" sz="3600" b="1" dirty="0" smtClean="0">
                <a:solidFill>
                  <a:schemeClr val="accent5">
                    <a:lumMod val="50000"/>
                  </a:schemeClr>
                </a:solidFill>
              </a:rPr>
              <a:t>Management Roles</a:t>
            </a:r>
          </a:p>
        </p:txBody>
      </p:sp>
      <p:pic>
        <p:nvPicPr>
          <p:cNvPr id="9219" name="Picture 6" descr="01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8382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49561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762000"/>
          </a:xfrm>
        </p:spPr>
        <p:txBody>
          <a:bodyPr/>
          <a:lstStyle/>
          <a:p>
            <a:pPr>
              <a:defRPr/>
            </a:pPr>
            <a:r>
              <a:rPr lang="en-US" b="1" dirty="0" smtClean="0">
                <a:solidFill>
                  <a:schemeClr val="tx1"/>
                </a:solidFill>
              </a:rPr>
              <a:t> </a:t>
            </a:r>
            <a:r>
              <a:rPr lang="en-US" sz="2800" b="1" dirty="0" smtClean="0">
                <a:solidFill>
                  <a:schemeClr val="accent5">
                    <a:lumMod val="50000"/>
                  </a:schemeClr>
                </a:solidFill>
              </a:rPr>
              <a:t>Management Skills, Functions, and Roles</a:t>
            </a:r>
            <a:endParaRPr lang="en-US" sz="2800" dirty="0">
              <a:solidFill>
                <a:schemeClr val="accent5">
                  <a:lumMod val="50000"/>
                </a:schemeClr>
              </a:solidFill>
            </a:endParaRPr>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762000"/>
            <a:ext cx="8153400" cy="5867400"/>
          </a:xfrm>
          <a:noFill/>
        </p:spPr>
      </p:pic>
    </p:spTree>
    <p:extLst>
      <p:ext uri="{BB962C8B-B14F-4D97-AF65-F5344CB8AC3E}">
        <p14:creationId xmlns:p14="http://schemas.microsoft.com/office/powerpoint/2010/main" val="1103831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38" y="914400"/>
            <a:ext cx="8594725" cy="403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2251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Learning Goals </a:t>
            </a:r>
            <a:endParaRPr lang="zh-CN" altLang="en-US" dirty="0"/>
          </a:p>
        </p:txBody>
      </p:sp>
      <p:sp>
        <p:nvSpPr>
          <p:cNvPr id="3" name="内容占位符 2"/>
          <p:cNvSpPr>
            <a:spLocks noGrp="1"/>
          </p:cNvSpPr>
          <p:nvPr>
            <p:ph idx="1"/>
          </p:nvPr>
        </p:nvSpPr>
        <p:spPr>
          <a:xfrm>
            <a:off x="467544" y="1196752"/>
            <a:ext cx="8229600" cy="4525963"/>
          </a:xfrm>
        </p:spPr>
        <p:txBody>
          <a:bodyPr>
            <a:noAutofit/>
          </a:bodyPr>
          <a:lstStyle/>
          <a:p>
            <a:pPr>
              <a:spcBef>
                <a:spcPts val="0"/>
              </a:spcBef>
            </a:pPr>
            <a:r>
              <a:rPr lang="en-US" altLang="zh-CN" sz="2400" dirty="0" smtClean="0"/>
              <a:t>Define </a:t>
            </a:r>
            <a:r>
              <a:rPr lang="en-US" altLang="zh-CN" sz="2400" dirty="0"/>
              <a:t>what a business represents and why businesses exist. </a:t>
            </a:r>
          </a:p>
          <a:p>
            <a:pPr>
              <a:spcBef>
                <a:spcPts val="0"/>
              </a:spcBef>
            </a:pPr>
            <a:r>
              <a:rPr lang="en-US" altLang="zh-CN" sz="2400" dirty="0"/>
              <a:t>Define essential business concepts including products, services</a:t>
            </a:r>
            <a:r>
              <a:rPr lang="en-US" altLang="zh-CN" sz="2400" dirty="0" smtClean="0"/>
              <a:t>, profits</a:t>
            </a:r>
            <a:r>
              <a:rPr lang="en-US" altLang="zh-CN" sz="2400" dirty="0"/>
              <a:t>, and stakeholders. </a:t>
            </a:r>
          </a:p>
          <a:p>
            <a:pPr>
              <a:spcBef>
                <a:spcPts val="0"/>
              </a:spcBef>
            </a:pPr>
            <a:r>
              <a:rPr lang="en-US" altLang="zh-CN" sz="2400" dirty="0"/>
              <a:t>Describe the major functions of business. </a:t>
            </a:r>
          </a:p>
          <a:p>
            <a:pPr>
              <a:spcBef>
                <a:spcPts val="0"/>
              </a:spcBef>
            </a:pPr>
            <a:r>
              <a:rPr lang="en-US" altLang="zh-CN" sz="2400" dirty="0"/>
              <a:t>Discuss the role of management in business success. </a:t>
            </a:r>
          </a:p>
          <a:p>
            <a:pPr>
              <a:spcBef>
                <a:spcPts val="0"/>
              </a:spcBef>
            </a:pPr>
            <a:r>
              <a:rPr lang="en-US" altLang="zh-CN" sz="2400" dirty="0"/>
              <a:t>Differentiate between performance effectiveness and efficiency. </a:t>
            </a:r>
          </a:p>
          <a:p>
            <a:pPr>
              <a:spcBef>
                <a:spcPts val="0"/>
              </a:spcBef>
            </a:pPr>
            <a:r>
              <a:rPr lang="en-US" altLang="zh-CN" sz="2400" dirty="0"/>
              <a:t>Describe the enterprise system and how it relates to business. </a:t>
            </a:r>
          </a:p>
          <a:p>
            <a:pPr>
              <a:spcBef>
                <a:spcPts val="0"/>
              </a:spcBef>
            </a:pPr>
            <a:r>
              <a:rPr lang="en-US" altLang="zh-CN" sz="2400" dirty="0"/>
              <a:t>Differentiate between internal and external stakeholders. </a:t>
            </a:r>
          </a:p>
          <a:p>
            <a:pPr>
              <a:spcBef>
                <a:spcPts val="0"/>
              </a:spcBef>
            </a:pPr>
            <a:r>
              <a:rPr lang="en-US" altLang="zh-CN" sz="2400" dirty="0"/>
              <a:t>Discuss key market concepts such as specialization, uncertainty, and risk. </a:t>
            </a:r>
          </a:p>
          <a:p>
            <a:pPr>
              <a:spcBef>
                <a:spcPts val="0"/>
              </a:spcBef>
            </a:pPr>
            <a:r>
              <a:rPr lang="en-US" altLang="zh-CN" sz="2400" dirty="0"/>
              <a:t>Compare and contrast economic and opportunity costs. </a:t>
            </a:r>
          </a:p>
          <a:p>
            <a:pPr>
              <a:spcBef>
                <a:spcPts val="0"/>
              </a:spcBef>
            </a:pPr>
            <a:r>
              <a:rPr lang="en-US" altLang="zh-CN" sz="2400" dirty="0"/>
              <a:t>Describe the differences between financial and managerial accounting. </a:t>
            </a:r>
          </a:p>
          <a:p>
            <a:endParaRPr lang="zh-CN" altLang="en-US" sz="2000" dirty="0"/>
          </a:p>
        </p:txBody>
      </p:sp>
    </p:spTree>
    <p:extLst>
      <p:ext uri="{BB962C8B-B14F-4D97-AF65-F5344CB8AC3E}">
        <p14:creationId xmlns:p14="http://schemas.microsoft.com/office/powerpoint/2010/main" val="27159992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descr="blueline01"/>
          <p:cNvSpPr>
            <a:spLocks noChangeArrowheads="1"/>
          </p:cNvSpPr>
          <p:nvPr/>
        </p:nvSpPr>
        <p:spPr bwMode="blackWhite">
          <a:xfrm>
            <a:off x="533400" y="152400"/>
            <a:ext cx="8077200" cy="687388"/>
          </a:xfrm>
          <a:prstGeom prst="rect">
            <a:avLst/>
          </a:prstGeom>
          <a:blipFill dpi="0" rotWithShape="1">
            <a:blip r:embed="rId2" cstate="print"/>
            <a:srcRect/>
            <a:stretch>
              <a:fillRect/>
            </a:stretch>
          </a:blipFill>
          <a:ln w="12700" algn="ctr">
            <a:noFill/>
            <a:miter lim="800000"/>
            <a:headEnd/>
            <a:tailEnd/>
          </a:ln>
        </p:spPr>
        <p:txBody>
          <a:bodyPr bIns="91440">
            <a:spAutoFit/>
          </a:bodyPr>
          <a:lstStyle/>
          <a:p>
            <a:pPr algn="ctr">
              <a:defRPr/>
            </a:pPr>
            <a:r>
              <a:rPr lang="en-US" sz="3600" b="1" dirty="0">
                <a:solidFill>
                  <a:schemeClr val="accent5">
                    <a:lumMod val="50000"/>
                  </a:schemeClr>
                </a:solidFill>
                <a:latin typeface="Arial" charset="0"/>
              </a:rPr>
              <a:t>Differences Among Managers</a:t>
            </a:r>
          </a:p>
        </p:txBody>
      </p:sp>
      <p:sp>
        <p:nvSpPr>
          <p:cNvPr id="12291" name="Rectangle 5"/>
          <p:cNvSpPr>
            <a:spLocks noChangeArrowheads="1"/>
          </p:cNvSpPr>
          <p:nvPr/>
        </p:nvSpPr>
        <p:spPr bwMode="auto">
          <a:xfrm>
            <a:off x="514350" y="990600"/>
            <a:ext cx="8102600" cy="536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30000"/>
              </a:spcBef>
              <a:buFontTx/>
              <a:buChar char="•"/>
            </a:pPr>
            <a:r>
              <a:rPr lang="en-US" altLang="en-US" sz="2800" b="1"/>
              <a:t>The Three Levels of Management</a:t>
            </a:r>
          </a:p>
          <a:p>
            <a:pPr lvl="1" eaLnBrk="1" hangingPunct="1">
              <a:spcBef>
                <a:spcPct val="30000"/>
              </a:spcBef>
              <a:buFontTx/>
              <a:buChar char="–"/>
            </a:pPr>
            <a:r>
              <a:rPr lang="en-US" altLang="en-US" sz="2800">
                <a:solidFill>
                  <a:srgbClr val="FF0000"/>
                </a:solidFill>
              </a:rPr>
              <a:t>Top managers</a:t>
            </a:r>
          </a:p>
          <a:p>
            <a:pPr lvl="2" eaLnBrk="1" hangingPunct="1">
              <a:spcBef>
                <a:spcPct val="30000"/>
              </a:spcBef>
              <a:buFontTx/>
              <a:buChar char="•"/>
            </a:pPr>
            <a:r>
              <a:rPr lang="en-US" altLang="en-US" sz="2400"/>
              <a:t>CEO, president, or vice president</a:t>
            </a:r>
          </a:p>
          <a:p>
            <a:pPr lvl="1" eaLnBrk="1" hangingPunct="1">
              <a:spcBef>
                <a:spcPct val="30000"/>
              </a:spcBef>
              <a:buFontTx/>
              <a:buChar char="–"/>
            </a:pPr>
            <a:r>
              <a:rPr lang="en-US" altLang="en-US" sz="2800">
                <a:solidFill>
                  <a:srgbClr val="FF0000"/>
                </a:solidFill>
              </a:rPr>
              <a:t>Middle managers</a:t>
            </a:r>
          </a:p>
          <a:p>
            <a:pPr lvl="2" eaLnBrk="1" hangingPunct="1">
              <a:spcBef>
                <a:spcPct val="30000"/>
              </a:spcBef>
              <a:buFontTx/>
              <a:buChar char="•"/>
            </a:pPr>
            <a:r>
              <a:rPr lang="en-US" altLang="en-US" sz="2400"/>
              <a:t>Sales manager, branch manager, or department head</a:t>
            </a:r>
          </a:p>
          <a:p>
            <a:pPr lvl="1" eaLnBrk="1" hangingPunct="1">
              <a:spcBef>
                <a:spcPct val="30000"/>
              </a:spcBef>
              <a:buFontTx/>
              <a:buChar char="–"/>
            </a:pPr>
            <a:r>
              <a:rPr lang="en-US" altLang="en-US" sz="2800">
                <a:solidFill>
                  <a:srgbClr val="FF0000"/>
                </a:solidFill>
              </a:rPr>
              <a:t>First-line managers</a:t>
            </a:r>
          </a:p>
          <a:p>
            <a:pPr lvl="2" eaLnBrk="1" hangingPunct="1">
              <a:spcBef>
                <a:spcPct val="30000"/>
              </a:spcBef>
              <a:buFontTx/>
              <a:buChar char="•"/>
            </a:pPr>
            <a:r>
              <a:rPr lang="en-US" altLang="en-US" sz="2400"/>
              <a:t>Crew leader, supervisor, head nurse, or office manager</a:t>
            </a:r>
          </a:p>
          <a:p>
            <a:pPr lvl="1" eaLnBrk="1" hangingPunct="1">
              <a:spcBef>
                <a:spcPct val="30000"/>
              </a:spcBef>
              <a:buFontTx/>
              <a:buChar char="–"/>
            </a:pPr>
            <a:r>
              <a:rPr lang="en-US" altLang="en-US" sz="2800">
                <a:solidFill>
                  <a:srgbClr val="FF0000"/>
                </a:solidFill>
              </a:rPr>
              <a:t>Nonmanagement operative employees</a:t>
            </a:r>
          </a:p>
          <a:p>
            <a:pPr lvl="2" eaLnBrk="1" hangingPunct="1">
              <a:spcBef>
                <a:spcPct val="30000"/>
              </a:spcBef>
              <a:buFontTx/>
              <a:buChar char="•"/>
            </a:pPr>
            <a:r>
              <a:rPr lang="en-US" altLang="en-US" sz="2400"/>
              <a:t>Workers in the organization who are supervised by first-line managers</a:t>
            </a:r>
          </a:p>
        </p:txBody>
      </p:sp>
    </p:spTree>
    <p:extLst>
      <p:ext uri="{BB962C8B-B14F-4D97-AF65-F5344CB8AC3E}">
        <p14:creationId xmlns:p14="http://schemas.microsoft.com/office/powerpoint/2010/main" val="878060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609600" y="304800"/>
            <a:ext cx="8024813" cy="565150"/>
          </a:xfrm>
          <a:prstGeom prst="rect">
            <a:avLst/>
          </a:prstGeom>
          <a:blipFill dpi="0" rotWithShape="1">
            <a:blip r:embed="rId2" cstate="print"/>
            <a:srcRect/>
            <a:stretch>
              <a:fillRect/>
            </a:stretch>
          </a:blipFill>
          <a:ln w="0" algn="ctr">
            <a:noFill/>
            <a:miter lim="800000"/>
            <a:headEnd/>
            <a:tailEnd/>
          </a:ln>
        </p:spPr>
        <p:txBody>
          <a:bodyPr bIns="91440">
            <a:spAutoFit/>
          </a:bodyPr>
          <a:lstStyle/>
          <a:p>
            <a:pPr marL="1482725" indent="-1482725" algn="ctr">
              <a:defRPr/>
            </a:pPr>
            <a:r>
              <a:rPr lang="en-US" sz="2800" dirty="0">
                <a:solidFill>
                  <a:srgbClr val="0099CC"/>
                </a:solidFill>
                <a:latin typeface="Arial" charset="0"/>
              </a:rPr>
              <a:t>●</a:t>
            </a:r>
            <a:r>
              <a:rPr lang="en-US" sz="2800" b="1" dirty="0">
                <a:solidFill>
                  <a:schemeClr val="accent5">
                    <a:lumMod val="50000"/>
                  </a:schemeClr>
                </a:solidFill>
                <a:latin typeface="Arial" charset="0"/>
              </a:rPr>
              <a:t>Management Levels and Functional Areas</a:t>
            </a:r>
          </a:p>
        </p:txBody>
      </p:sp>
      <p:pic>
        <p:nvPicPr>
          <p:cNvPr id="13315" name="Picture 5" descr="01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990600"/>
            <a:ext cx="85344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56858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descr="01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76400"/>
            <a:ext cx="8839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5"/>
          <p:cNvSpPr>
            <a:spLocks noGrp="1" noChangeArrowheads="1"/>
          </p:cNvSpPr>
          <p:nvPr>
            <p:ph type="title"/>
          </p:nvPr>
        </p:nvSpPr>
        <p:spPr/>
        <p:txBody>
          <a:bodyPr>
            <a:normAutofit fontScale="90000"/>
          </a:bodyPr>
          <a:lstStyle/>
          <a:p>
            <a:pPr eaLnBrk="1" hangingPunct="1">
              <a:defRPr/>
            </a:pPr>
            <a:r>
              <a:rPr lang="en-US" sz="3600" b="1" dirty="0" smtClean="0">
                <a:solidFill>
                  <a:schemeClr val="accent5">
                    <a:lumMod val="50000"/>
                  </a:schemeClr>
                </a:solidFill>
              </a:rPr>
              <a:t>Skills/Functions performed at the different Management levels</a:t>
            </a:r>
          </a:p>
        </p:txBody>
      </p:sp>
    </p:spTree>
    <p:extLst>
      <p:ext uri="{BB962C8B-B14F-4D97-AF65-F5344CB8AC3E}">
        <p14:creationId xmlns:p14="http://schemas.microsoft.com/office/powerpoint/2010/main" val="3201447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38" y="914400"/>
            <a:ext cx="8594725" cy="3810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3787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Chapter 1 Case Study</a:t>
            </a:r>
            <a:endParaRPr lang="zh-CN" altLang="en-US" dirty="0"/>
          </a:p>
        </p:txBody>
      </p:sp>
      <p:sp>
        <p:nvSpPr>
          <p:cNvPr id="3" name="内容占位符 2"/>
          <p:cNvSpPr>
            <a:spLocks noGrp="1"/>
          </p:cNvSpPr>
          <p:nvPr>
            <p:ph idx="1"/>
          </p:nvPr>
        </p:nvSpPr>
        <p:spPr/>
        <p:txBody>
          <a:bodyPr/>
          <a:lstStyle/>
          <a:p>
            <a:r>
              <a:rPr lang="en-US" altLang="zh-CN" b="1" dirty="0"/>
              <a:t>Innovation sparks growth </a:t>
            </a:r>
            <a:r>
              <a:rPr lang="en-US" altLang="zh-CN" b="1" dirty="0" smtClean="0"/>
              <a:t>[P10]</a:t>
            </a:r>
          </a:p>
          <a:p>
            <a:endParaRPr lang="en-US" altLang="zh-CN" dirty="0" smtClean="0"/>
          </a:p>
          <a:p>
            <a:r>
              <a:rPr lang="en-US" altLang="zh-CN" b="1" dirty="0"/>
              <a:t>Stakeholders’ changing needs and </a:t>
            </a:r>
            <a:r>
              <a:rPr lang="en-US" altLang="zh-CN" b="1" dirty="0" smtClean="0"/>
              <a:t>demands [</a:t>
            </a:r>
            <a:r>
              <a:rPr lang="en-US" altLang="zh-CN" b="1" smtClean="0"/>
              <a:t>P12]</a:t>
            </a:r>
          </a:p>
          <a:p>
            <a:endParaRPr lang="en-US" altLang="zh-CN" b="1" dirty="0" smtClean="0"/>
          </a:p>
          <a:p>
            <a:r>
              <a:rPr lang="en-US" altLang="zh-CN" b="1" dirty="0"/>
              <a:t>Stakeholders in an oil </a:t>
            </a:r>
            <a:r>
              <a:rPr lang="en-US" altLang="zh-CN" b="1" dirty="0" smtClean="0"/>
              <a:t>spill [P13]</a:t>
            </a:r>
          </a:p>
        </p:txBody>
      </p:sp>
    </p:spTree>
    <p:extLst>
      <p:ext uri="{BB962C8B-B14F-4D97-AF65-F5344CB8AC3E}">
        <p14:creationId xmlns:p14="http://schemas.microsoft.com/office/powerpoint/2010/main" val="2628447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Review </a:t>
            </a:r>
            <a:r>
              <a:rPr lang="en-US" altLang="zh-CN" dirty="0"/>
              <a:t>Questions </a:t>
            </a:r>
            <a:endParaRPr lang="zh-CN" altLang="en-US" dirty="0"/>
          </a:p>
        </p:txBody>
      </p:sp>
      <p:sp>
        <p:nvSpPr>
          <p:cNvPr id="3" name="内容占位符 2"/>
          <p:cNvSpPr>
            <a:spLocks noGrp="1"/>
          </p:cNvSpPr>
          <p:nvPr>
            <p:ph idx="1"/>
          </p:nvPr>
        </p:nvSpPr>
        <p:spPr>
          <a:xfrm>
            <a:off x="457200" y="1268760"/>
            <a:ext cx="8229600" cy="4857403"/>
          </a:xfrm>
        </p:spPr>
        <p:txBody>
          <a:bodyPr>
            <a:normAutofit fontScale="92500" lnSpcReduction="20000"/>
          </a:bodyPr>
          <a:lstStyle/>
          <a:p>
            <a:r>
              <a:rPr lang="en-US" altLang="zh-CN" sz="3600" b="1" dirty="0" smtClean="0"/>
              <a:t>Business </a:t>
            </a:r>
            <a:r>
              <a:rPr lang="en-US" altLang="zh-CN" sz="3600" b="1" dirty="0"/>
              <a:t>Basics </a:t>
            </a:r>
          </a:p>
          <a:p>
            <a:pPr lvl="1"/>
            <a:r>
              <a:rPr lang="en-US" altLang="zh-CN" sz="2900" dirty="0"/>
              <a:t>What are the four main business stakeholder groups? </a:t>
            </a:r>
          </a:p>
          <a:p>
            <a:pPr lvl="1"/>
            <a:r>
              <a:rPr lang="en-US" altLang="zh-CN" sz="2900" dirty="0"/>
              <a:t>What are the primary functions of business? </a:t>
            </a:r>
          </a:p>
          <a:p>
            <a:pPr lvl="1"/>
            <a:r>
              <a:rPr lang="en-US" altLang="zh-CN" sz="2900" dirty="0"/>
              <a:t>What are the four major activities involved in managing a business? </a:t>
            </a:r>
            <a:endParaRPr lang="zh-CN" altLang="en-US" sz="2900" dirty="0"/>
          </a:p>
          <a:p>
            <a:r>
              <a:rPr lang="en-US" altLang="zh-CN" sz="3600" b="1" dirty="0"/>
              <a:t>The Private Enterprise System </a:t>
            </a:r>
          </a:p>
          <a:p>
            <a:pPr lvl="1"/>
            <a:r>
              <a:rPr lang="en-US" altLang="zh-CN" sz="2900" dirty="0"/>
              <a:t>How would you define supply? </a:t>
            </a:r>
          </a:p>
          <a:p>
            <a:pPr lvl="1"/>
            <a:r>
              <a:rPr lang="en-US" altLang="zh-CN" sz="2900" dirty="0"/>
              <a:t>How would you define demand? </a:t>
            </a:r>
          </a:p>
          <a:p>
            <a:pPr lvl="1"/>
            <a:r>
              <a:rPr lang="en-US" altLang="zh-CN" sz="2900" dirty="0"/>
              <a:t>How would define a market? </a:t>
            </a:r>
          </a:p>
          <a:p>
            <a:pPr lvl="1"/>
            <a:r>
              <a:rPr lang="en-US" altLang="zh-CN" sz="2900" dirty="0"/>
              <a:t>What are the four conditions that must exist for the free enterprise system to exist? </a:t>
            </a:r>
          </a:p>
          <a:p>
            <a:endParaRPr lang="zh-CN" altLang="en-US" dirty="0"/>
          </a:p>
        </p:txBody>
      </p:sp>
    </p:spTree>
    <p:extLst>
      <p:ext uri="{BB962C8B-B14F-4D97-AF65-F5344CB8AC3E}">
        <p14:creationId xmlns:p14="http://schemas.microsoft.com/office/powerpoint/2010/main" val="20317024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Review </a:t>
            </a:r>
            <a:r>
              <a:rPr lang="en-US" altLang="zh-CN" dirty="0"/>
              <a:t>Questions </a:t>
            </a:r>
            <a:endParaRPr lang="zh-CN" altLang="en-US" dirty="0"/>
          </a:p>
        </p:txBody>
      </p:sp>
      <p:sp>
        <p:nvSpPr>
          <p:cNvPr id="3" name="内容占位符 2"/>
          <p:cNvSpPr>
            <a:spLocks noGrp="1"/>
          </p:cNvSpPr>
          <p:nvPr>
            <p:ph idx="1"/>
          </p:nvPr>
        </p:nvSpPr>
        <p:spPr>
          <a:xfrm>
            <a:off x="457200" y="1268760"/>
            <a:ext cx="8229600" cy="4857403"/>
          </a:xfrm>
        </p:spPr>
        <p:txBody>
          <a:bodyPr>
            <a:normAutofit fontScale="70000" lnSpcReduction="20000"/>
          </a:bodyPr>
          <a:lstStyle/>
          <a:p>
            <a:pPr lvl="0"/>
            <a:r>
              <a:rPr lang="en-US" altLang="zh-CN" sz="3600" b="1" dirty="0">
                <a:solidFill>
                  <a:srgbClr val="1F497D"/>
                </a:solidFill>
              </a:rPr>
              <a:t>The Private Enterprise System </a:t>
            </a:r>
            <a:r>
              <a:rPr lang="en-US" altLang="zh-CN" sz="3600" b="1" dirty="0" smtClean="0">
                <a:solidFill>
                  <a:srgbClr val="1F497D"/>
                </a:solidFill>
              </a:rPr>
              <a:t>(Continued)</a:t>
            </a:r>
            <a:endParaRPr lang="en-US" altLang="zh-CN" sz="2900" dirty="0" smtClean="0"/>
          </a:p>
          <a:p>
            <a:pPr lvl="1"/>
            <a:r>
              <a:rPr lang="en-US" altLang="zh-CN" sz="2900" dirty="0" smtClean="0"/>
              <a:t>What </a:t>
            </a:r>
            <a:r>
              <a:rPr lang="en-US" altLang="zh-CN" sz="2900" dirty="0"/>
              <a:t>are the implications of the relationship between supply and demand? </a:t>
            </a:r>
          </a:p>
          <a:p>
            <a:pPr lvl="1"/>
            <a:r>
              <a:rPr lang="en-US" altLang="zh-CN" sz="2900" dirty="0"/>
              <a:t>What are the differences between internal and external stakeholders? </a:t>
            </a:r>
          </a:p>
          <a:p>
            <a:pPr lvl="1"/>
            <a:r>
              <a:rPr lang="en-US" altLang="zh-CN" sz="2900" dirty="0"/>
              <a:t>What is specialization? </a:t>
            </a:r>
          </a:p>
          <a:p>
            <a:pPr lvl="1"/>
            <a:r>
              <a:rPr lang="en-US" altLang="zh-CN" sz="2900" dirty="0"/>
              <a:t>How would you illustrate the concept of “uncertainty”? </a:t>
            </a:r>
          </a:p>
          <a:p>
            <a:pPr lvl="1"/>
            <a:r>
              <a:rPr lang="en-US" altLang="zh-CN" sz="2900" dirty="0"/>
              <a:t>How would you illustrate the concept of “risk”? </a:t>
            </a:r>
            <a:endParaRPr lang="en-US" altLang="zh-CN" sz="2900" dirty="0" smtClean="0"/>
          </a:p>
          <a:p>
            <a:pPr lvl="1"/>
            <a:endParaRPr lang="zh-CN" altLang="en-US" sz="2900" dirty="0"/>
          </a:p>
          <a:p>
            <a:r>
              <a:rPr lang="en-US" altLang="zh-CN" sz="3600" b="1" dirty="0"/>
              <a:t>Decision Making </a:t>
            </a:r>
          </a:p>
          <a:p>
            <a:pPr lvl="1"/>
            <a:r>
              <a:rPr lang="en-US" altLang="zh-CN" sz="2900" dirty="0"/>
              <a:t>What is the difference between an economic cost and an opportunity cost? </a:t>
            </a:r>
          </a:p>
          <a:p>
            <a:pPr lvl="1"/>
            <a:r>
              <a:rPr lang="en-US" altLang="zh-CN" sz="2900" dirty="0"/>
              <a:t>What is the main purpose of the accounting function of a business? </a:t>
            </a:r>
          </a:p>
          <a:p>
            <a:pPr lvl="1"/>
            <a:r>
              <a:rPr lang="en-US" altLang="zh-CN" sz="2900" dirty="0"/>
              <a:t>What are the differences between financial and managerial accounting? </a:t>
            </a:r>
          </a:p>
          <a:p>
            <a:endParaRPr lang="zh-CN" altLang="en-US" dirty="0"/>
          </a:p>
        </p:txBody>
      </p:sp>
    </p:spTree>
    <p:extLst>
      <p:ext uri="{BB962C8B-B14F-4D97-AF65-F5344CB8AC3E}">
        <p14:creationId xmlns:p14="http://schemas.microsoft.com/office/powerpoint/2010/main" val="29120782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Business Basics</a:t>
            </a:r>
            <a:endParaRPr lang="zh-CN" altLang="en-US" dirty="0"/>
          </a:p>
        </p:txBody>
      </p:sp>
      <p:sp>
        <p:nvSpPr>
          <p:cNvPr id="3" name="内容占位符 2"/>
          <p:cNvSpPr>
            <a:spLocks noGrp="1"/>
          </p:cNvSpPr>
          <p:nvPr>
            <p:ph idx="1"/>
          </p:nvPr>
        </p:nvSpPr>
        <p:spPr>
          <a:xfrm>
            <a:off x="467544" y="1268760"/>
            <a:ext cx="8229600" cy="4896544"/>
          </a:xfrm>
        </p:spPr>
        <p:txBody>
          <a:bodyPr>
            <a:noAutofit/>
          </a:bodyPr>
          <a:lstStyle/>
          <a:p>
            <a:pPr algn="just">
              <a:spcBef>
                <a:spcPts val="0"/>
              </a:spcBef>
            </a:pPr>
            <a:r>
              <a:rPr lang="en-US" altLang="zh-CN" sz="2400" b="1" dirty="0"/>
              <a:t>PRODUCT: </a:t>
            </a:r>
            <a:r>
              <a:rPr lang="en-US" altLang="zh-CN" sz="2400" dirty="0"/>
              <a:t>a good that has tangible characteristics and that provides satisfaction or </a:t>
            </a:r>
            <a:r>
              <a:rPr lang="en-US" altLang="zh-CN" sz="2400" dirty="0" smtClean="0"/>
              <a:t>benefits.</a:t>
            </a:r>
            <a:endParaRPr lang="en-US" altLang="zh-CN" sz="2400" dirty="0"/>
          </a:p>
          <a:p>
            <a:pPr algn="just">
              <a:spcBef>
                <a:spcPts val="0"/>
              </a:spcBef>
            </a:pPr>
            <a:r>
              <a:rPr lang="en-US" altLang="zh-CN" sz="2400" b="1" dirty="0"/>
              <a:t>SERVICE: </a:t>
            </a:r>
            <a:r>
              <a:rPr lang="en-US" altLang="zh-CN" sz="2400" dirty="0"/>
              <a:t>an activity that has intangible characteristics and that provides satisfaction or </a:t>
            </a:r>
            <a:r>
              <a:rPr lang="en-US" altLang="zh-CN" sz="2400" dirty="0" smtClean="0"/>
              <a:t>benefits.</a:t>
            </a:r>
          </a:p>
          <a:p>
            <a:pPr algn="just">
              <a:spcBef>
                <a:spcPts val="0"/>
              </a:spcBef>
            </a:pPr>
            <a:r>
              <a:rPr lang="en-US" altLang="zh-CN" sz="2400" b="1" dirty="0" smtClean="0"/>
              <a:t>PROFIT</a:t>
            </a:r>
            <a:r>
              <a:rPr lang="en-US" altLang="zh-CN" sz="2400" b="1" dirty="0"/>
              <a:t>: </a:t>
            </a:r>
            <a:r>
              <a:rPr lang="en-US" altLang="zh-CN" sz="2400" dirty="0"/>
              <a:t>the basic goal of most businesses. Profit is the </a:t>
            </a:r>
            <a:r>
              <a:rPr lang="en-US" altLang="zh-CN" sz="2400" dirty="0" smtClean="0"/>
              <a:t>difference </a:t>
            </a:r>
            <a:r>
              <a:rPr lang="en-US" altLang="zh-CN" sz="2400" dirty="0"/>
              <a:t>between what it costs to make and sell a product or service and what the customer pays for it. </a:t>
            </a:r>
          </a:p>
          <a:p>
            <a:pPr algn="just">
              <a:spcBef>
                <a:spcPts val="0"/>
              </a:spcBef>
            </a:pPr>
            <a:r>
              <a:rPr lang="en-US" altLang="zh-CN" sz="2400" b="1" dirty="0"/>
              <a:t>STAKEHOLDERS: </a:t>
            </a:r>
            <a:r>
              <a:rPr lang="en-US" altLang="zh-CN" sz="2400" dirty="0"/>
              <a:t>groups of people who have a vested interest (a “stake”) in the actions a business might take. There are four major groups of stakeholders: (1) owners, (2) employees, (3) customers, and (4) society. The specific interests of each of these stakeholder groups may sometimes conflict with each other. </a:t>
            </a:r>
            <a:endParaRPr lang="zh-CN" altLang="en-US" sz="2400" dirty="0"/>
          </a:p>
        </p:txBody>
      </p:sp>
    </p:spTree>
    <p:extLst>
      <p:ext uri="{BB962C8B-B14F-4D97-AF65-F5344CB8AC3E}">
        <p14:creationId xmlns:p14="http://schemas.microsoft.com/office/powerpoint/2010/main" val="1706812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98438"/>
            <a:ext cx="7056784" cy="792162"/>
          </a:xfrm>
        </p:spPr>
        <p:txBody>
          <a:bodyPr>
            <a:normAutofit fontScale="90000"/>
          </a:bodyPr>
          <a:lstStyle/>
          <a:p>
            <a:r>
              <a:rPr lang="en-US" altLang="zh-CN" dirty="0"/>
              <a:t>Business functions and functioning </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b="1" dirty="0"/>
              <a:t>MARKETING </a:t>
            </a:r>
            <a:r>
              <a:rPr lang="en-US" altLang="zh-CN" dirty="0"/>
              <a:t>is all the activities designed to provide the goods and services that satisfy customers. These activities include market research, development of products, pricing, promotion, and distribution. </a:t>
            </a:r>
          </a:p>
          <a:p>
            <a:r>
              <a:rPr lang="en-US" altLang="zh-CN" b="1" dirty="0"/>
              <a:t>PRODUCTION </a:t>
            </a:r>
            <a:r>
              <a:rPr lang="en-US" altLang="zh-CN" dirty="0"/>
              <a:t>refers to the activities and processes used in making products or delivering services. These activities involve designing the production processes (investments in facilities and equipment) and the efficient management and operation of those processes. </a:t>
            </a:r>
          </a:p>
          <a:p>
            <a:r>
              <a:rPr lang="en-US" altLang="zh-CN" b="1" dirty="0"/>
              <a:t>ACCOUNTING </a:t>
            </a:r>
            <a:r>
              <a:rPr lang="en-US" altLang="zh-CN" dirty="0"/>
              <a:t>is the process that tracks, summarizes, and analyzes a company’s financial position. </a:t>
            </a:r>
          </a:p>
          <a:p>
            <a:r>
              <a:rPr lang="en-US" altLang="zh-CN" b="1" dirty="0"/>
              <a:t>FINANCE </a:t>
            </a:r>
            <a:r>
              <a:rPr lang="en-US" altLang="zh-CN" dirty="0"/>
              <a:t>refers to the activities concerned with funding a company and using resources effectively. </a:t>
            </a:r>
            <a:endParaRPr lang="zh-CN" altLang="en-US" dirty="0"/>
          </a:p>
        </p:txBody>
      </p:sp>
    </p:spTree>
    <p:extLst>
      <p:ext uri="{BB962C8B-B14F-4D97-AF65-F5344CB8AC3E}">
        <p14:creationId xmlns:p14="http://schemas.microsoft.com/office/powerpoint/2010/main" val="419338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Managing a Business </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b="1" dirty="0"/>
              <a:t>PLANNING: </a:t>
            </a:r>
            <a:r>
              <a:rPr lang="en-US" altLang="zh-CN" dirty="0"/>
              <a:t>Determining what the organization needs to do and how to get it done. </a:t>
            </a:r>
          </a:p>
          <a:p>
            <a:r>
              <a:rPr lang="en-US" altLang="zh-CN" b="1" dirty="0"/>
              <a:t>ORGANIZING: </a:t>
            </a:r>
            <a:r>
              <a:rPr lang="en-US" altLang="zh-CN" dirty="0"/>
              <a:t>Arranging the organization’s resources and activities in such a way as to make it possible to accomplish the plan. </a:t>
            </a:r>
          </a:p>
          <a:p>
            <a:r>
              <a:rPr lang="en-US" altLang="zh-CN" b="1" dirty="0"/>
              <a:t>LEADING: </a:t>
            </a:r>
            <a:r>
              <a:rPr lang="en-US" altLang="zh-CN" dirty="0"/>
              <a:t>Enacting the plan, including guiding and motivating employees to work toward accomplishing the necessary tasks. </a:t>
            </a:r>
          </a:p>
          <a:p>
            <a:r>
              <a:rPr lang="en-US" altLang="zh-CN" b="1" dirty="0"/>
              <a:t>CONTROLLING: </a:t>
            </a:r>
            <a:r>
              <a:rPr lang="en-US" altLang="zh-CN" dirty="0"/>
              <a:t>Measuring and comparing performance to expectations established in the planning process and adjusting either the performance or the plan. </a:t>
            </a:r>
            <a:endParaRPr lang="zh-CN" altLang="en-US" dirty="0"/>
          </a:p>
        </p:txBody>
      </p:sp>
    </p:spTree>
    <p:extLst>
      <p:ext uri="{BB962C8B-B14F-4D97-AF65-F5344CB8AC3E}">
        <p14:creationId xmlns:p14="http://schemas.microsoft.com/office/powerpoint/2010/main" val="27147267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98438"/>
            <a:ext cx="7380312" cy="792162"/>
          </a:xfrm>
        </p:spPr>
        <p:txBody>
          <a:bodyPr>
            <a:normAutofit fontScale="90000"/>
          </a:bodyPr>
          <a:lstStyle/>
          <a:p>
            <a:r>
              <a:rPr lang="en-US" altLang="zh-CN" spc="-150" dirty="0"/>
              <a:t>The Big Picture: The Enterprise System </a:t>
            </a:r>
            <a:endParaRPr lang="zh-CN" altLang="en-US" spc="-150" dirty="0"/>
          </a:p>
        </p:txBody>
      </p:sp>
      <p:sp>
        <p:nvSpPr>
          <p:cNvPr id="3" name="内容占位符 2"/>
          <p:cNvSpPr>
            <a:spLocks noGrp="1"/>
          </p:cNvSpPr>
          <p:nvPr>
            <p:ph idx="1"/>
          </p:nvPr>
        </p:nvSpPr>
        <p:spPr/>
        <p:txBody>
          <a:bodyPr>
            <a:normAutofit fontScale="85000" lnSpcReduction="10000"/>
          </a:bodyPr>
          <a:lstStyle/>
          <a:p>
            <a:pPr marL="0" indent="0" algn="just">
              <a:buNone/>
            </a:pPr>
            <a:r>
              <a:rPr lang="en-US" altLang="zh-CN" dirty="0" smtClean="0"/>
              <a:t>Businesses </a:t>
            </a:r>
            <a:r>
              <a:rPr lang="en-US" altLang="zh-CN" dirty="0"/>
              <a:t>operate within an overall economic system. There are at least three key terms to understand when thinking about overall economic systems. </a:t>
            </a:r>
            <a:endParaRPr lang="en-US" altLang="zh-CN" dirty="0" smtClean="0"/>
          </a:p>
          <a:p>
            <a:pPr marL="0" indent="0" algn="just">
              <a:buNone/>
            </a:pPr>
            <a:endParaRPr lang="en-US" altLang="zh-CN" dirty="0"/>
          </a:p>
          <a:p>
            <a:pPr algn="just"/>
            <a:r>
              <a:rPr lang="en-US" altLang="zh-CN" b="1" dirty="0"/>
              <a:t>MARKET: </a:t>
            </a:r>
            <a:r>
              <a:rPr lang="en-US" altLang="zh-CN" dirty="0"/>
              <a:t>a mechanism that facilitates the exchange of goods and services between buyers and sellers. </a:t>
            </a:r>
          </a:p>
          <a:p>
            <a:pPr algn="just"/>
            <a:r>
              <a:rPr lang="en-US" altLang="zh-CN" b="1" dirty="0"/>
              <a:t>DEMAND: </a:t>
            </a:r>
            <a:r>
              <a:rPr lang="en-US" altLang="zh-CN" dirty="0"/>
              <a:t>the quantity of goods and services that consumers are willing to buy at different prices. </a:t>
            </a:r>
          </a:p>
          <a:p>
            <a:pPr algn="just"/>
            <a:r>
              <a:rPr lang="en-US" altLang="zh-CN" b="1" dirty="0"/>
              <a:t>SUPPLY: </a:t>
            </a:r>
            <a:r>
              <a:rPr lang="en-US" altLang="zh-CN" dirty="0"/>
              <a:t>the quantity of goods and services that businesses are willing to provide at those prices. </a:t>
            </a:r>
            <a:endParaRPr lang="zh-CN" altLang="en-US" dirty="0"/>
          </a:p>
        </p:txBody>
      </p:sp>
    </p:spTree>
    <p:extLst>
      <p:ext uri="{BB962C8B-B14F-4D97-AF65-F5344CB8AC3E}">
        <p14:creationId xmlns:p14="http://schemas.microsoft.com/office/powerpoint/2010/main" val="10104651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spc="-150" dirty="0">
                <a:solidFill>
                  <a:srgbClr val="1F497D"/>
                </a:solidFill>
              </a:rPr>
              <a:t>The Big Picture: The Enterprise System </a:t>
            </a:r>
            <a:endParaRPr lang="zh-CN" altLang="en-US" dirty="0"/>
          </a:p>
        </p:txBody>
      </p:sp>
      <p:sp>
        <p:nvSpPr>
          <p:cNvPr id="3" name="内容占位符 2"/>
          <p:cNvSpPr>
            <a:spLocks noGrp="1"/>
          </p:cNvSpPr>
          <p:nvPr>
            <p:ph idx="1"/>
          </p:nvPr>
        </p:nvSpPr>
        <p:spPr>
          <a:xfrm>
            <a:off x="457200" y="1340768"/>
            <a:ext cx="8229600" cy="4785395"/>
          </a:xfrm>
        </p:spPr>
        <p:txBody>
          <a:bodyPr>
            <a:normAutofit fontScale="85000" lnSpcReduction="20000"/>
          </a:bodyPr>
          <a:lstStyle/>
          <a:p>
            <a:pPr marL="0" indent="0" algn="just">
              <a:buNone/>
            </a:pPr>
            <a:r>
              <a:rPr lang="en-US" altLang="zh-CN" sz="3100" dirty="0"/>
              <a:t>Economic systems are typically, but not always, embedded in a framework of activities that are carried out by mostly democratic elected representatives (the government) of a society within its geographic boundaries. </a:t>
            </a:r>
            <a:endParaRPr lang="en-US" altLang="zh-CN" sz="3100" dirty="0" smtClean="0"/>
          </a:p>
          <a:p>
            <a:r>
              <a:rPr lang="en-US" altLang="zh-CN" b="1" dirty="0" smtClean="0"/>
              <a:t>public enterprises</a:t>
            </a:r>
          </a:p>
          <a:p>
            <a:pPr lvl="1"/>
            <a:r>
              <a:rPr lang="en-US" altLang="zh-CN" dirty="0" smtClean="0"/>
              <a:t>Activities </a:t>
            </a:r>
            <a:r>
              <a:rPr lang="en-US" altLang="zh-CN" dirty="0"/>
              <a:t>that serve the society by fulfilling basic needs (e.g. roads, defense, security) or needs that no other business can serve (e.g. judicial branches) are performed by </a:t>
            </a:r>
            <a:r>
              <a:rPr lang="en-US" altLang="zh-CN" b="1" i="1" dirty="0"/>
              <a:t>public enterprises. </a:t>
            </a:r>
            <a:endParaRPr lang="en-US" altLang="zh-CN" dirty="0" smtClean="0"/>
          </a:p>
          <a:p>
            <a:r>
              <a:rPr lang="en-US" altLang="zh-CN" b="1" dirty="0"/>
              <a:t>private </a:t>
            </a:r>
            <a:r>
              <a:rPr lang="en-US" altLang="zh-CN" b="1" dirty="0" smtClean="0"/>
              <a:t>enterprise</a:t>
            </a:r>
          </a:p>
          <a:p>
            <a:pPr lvl="1"/>
            <a:r>
              <a:rPr lang="en-US" altLang="zh-CN" dirty="0"/>
              <a:t>In </a:t>
            </a:r>
            <a:r>
              <a:rPr lang="en-US" altLang="zh-CN" b="1" i="1" dirty="0"/>
              <a:t>private enterprise</a:t>
            </a:r>
            <a:r>
              <a:rPr lang="en-US" altLang="zh-CN" dirty="0"/>
              <a:t> systems individual citizens (rather than governments) own and operate the majority of businesses.</a:t>
            </a:r>
            <a:endParaRPr lang="en-US" altLang="zh-CN" b="1" dirty="0" smtClean="0"/>
          </a:p>
          <a:p>
            <a:pPr lvl="1"/>
            <a:endParaRPr lang="zh-CN" altLang="en-US" dirty="0"/>
          </a:p>
        </p:txBody>
      </p:sp>
    </p:spTree>
    <p:extLst>
      <p:ext uri="{BB962C8B-B14F-4D97-AF65-F5344CB8AC3E}">
        <p14:creationId xmlns:p14="http://schemas.microsoft.com/office/powerpoint/2010/main" val="24663494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Private Enterprise</a:t>
            </a:r>
            <a:endParaRPr lang="zh-CN" altLang="en-US" dirty="0"/>
          </a:p>
        </p:txBody>
      </p:sp>
      <p:sp>
        <p:nvSpPr>
          <p:cNvPr id="3" name="内容占位符 2"/>
          <p:cNvSpPr>
            <a:spLocks noGrp="1"/>
          </p:cNvSpPr>
          <p:nvPr>
            <p:ph idx="1"/>
          </p:nvPr>
        </p:nvSpPr>
        <p:spPr/>
        <p:txBody>
          <a:bodyPr/>
          <a:lstStyle/>
          <a:p>
            <a:pPr marL="0" indent="0">
              <a:buNone/>
            </a:pPr>
            <a:r>
              <a:rPr lang="en-US" altLang="zh-CN" dirty="0"/>
              <a:t>Private enterprise systems require four essential conditions: </a:t>
            </a:r>
          </a:p>
          <a:p>
            <a:pPr marL="514350" indent="-514350">
              <a:buFont typeface="+mj-lt"/>
              <a:buAutoNum type="arabicPeriod"/>
            </a:pPr>
            <a:r>
              <a:rPr lang="en-US" altLang="zh-CN" dirty="0"/>
              <a:t>Private property </a:t>
            </a:r>
          </a:p>
          <a:p>
            <a:pPr marL="514350" indent="-514350">
              <a:buFont typeface="+mj-lt"/>
              <a:buAutoNum type="arabicPeriod"/>
            </a:pPr>
            <a:r>
              <a:rPr lang="en-US" altLang="zh-CN" dirty="0"/>
              <a:t>Freedom of choice </a:t>
            </a:r>
          </a:p>
          <a:p>
            <a:pPr marL="514350" indent="-514350">
              <a:buFont typeface="+mj-lt"/>
              <a:buAutoNum type="arabicPeriod"/>
            </a:pPr>
            <a:r>
              <a:rPr lang="en-US" altLang="zh-CN" dirty="0"/>
              <a:t>The right to keep profits </a:t>
            </a:r>
          </a:p>
          <a:p>
            <a:pPr marL="514350" indent="-514350">
              <a:buFont typeface="+mj-lt"/>
              <a:buAutoNum type="arabicPeriod"/>
            </a:pPr>
            <a:r>
              <a:rPr lang="en-US" altLang="zh-CN" dirty="0"/>
              <a:t>An environment where fair competition can occur </a:t>
            </a:r>
          </a:p>
          <a:p>
            <a:endParaRPr lang="zh-CN" altLang="en-US" dirty="0"/>
          </a:p>
        </p:txBody>
      </p:sp>
    </p:spTree>
    <p:extLst>
      <p:ext uri="{BB962C8B-B14F-4D97-AF65-F5344CB8AC3E}">
        <p14:creationId xmlns:p14="http://schemas.microsoft.com/office/powerpoint/2010/main" val="36862499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98438"/>
            <a:ext cx="7452320" cy="792162"/>
          </a:xfrm>
        </p:spPr>
        <p:txBody>
          <a:bodyPr>
            <a:normAutofit fontScale="90000"/>
          </a:bodyPr>
          <a:lstStyle/>
          <a:p>
            <a:r>
              <a:rPr lang="en-US" altLang="zh-CN" dirty="0"/>
              <a:t>Internal and External Stakeholders</a:t>
            </a:r>
            <a:endParaRPr lang="zh-CN" altLang="en-US" dirty="0"/>
          </a:p>
        </p:txBody>
      </p:sp>
      <p:sp>
        <p:nvSpPr>
          <p:cNvPr id="3" name="内容占位符 2"/>
          <p:cNvSpPr>
            <a:spLocks noGrp="1"/>
          </p:cNvSpPr>
          <p:nvPr>
            <p:ph idx="1"/>
          </p:nvPr>
        </p:nvSpPr>
        <p:spPr/>
        <p:txBody>
          <a:bodyPr/>
          <a:lstStyle/>
          <a:p>
            <a:r>
              <a:rPr lang="en-US" altLang="zh-CN" dirty="0"/>
              <a:t>The key </a:t>
            </a:r>
            <a:r>
              <a:rPr lang="en-US" altLang="zh-CN" b="1" i="1" dirty="0"/>
              <a:t>internal </a:t>
            </a:r>
            <a:r>
              <a:rPr lang="en-US" altLang="zh-CN" dirty="0" smtClean="0"/>
              <a:t>stakeholders</a:t>
            </a:r>
          </a:p>
          <a:p>
            <a:pPr lvl="1"/>
            <a:r>
              <a:rPr lang="en-US" altLang="zh-CN" dirty="0"/>
              <a:t>owners (stockholders/shareholders), who derive economic benefits when the business makes a profit, and whose investments lose value when it </a:t>
            </a:r>
            <a:r>
              <a:rPr lang="en-US" altLang="zh-CN" dirty="0" smtClean="0"/>
              <a:t>doesn’t</a:t>
            </a:r>
          </a:p>
          <a:p>
            <a:pPr lvl="1"/>
            <a:r>
              <a:rPr lang="en-US" altLang="zh-CN" dirty="0" smtClean="0"/>
              <a:t>employees</a:t>
            </a:r>
            <a:r>
              <a:rPr lang="en-US" altLang="zh-CN" dirty="0"/>
              <a:t>, who also derive economic benefits through wages but can experience additional benefits (such as training and experience) or disadvantages (exposure to toxins/accidents)</a:t>
            </a:r>
            <a:endParaRPr lang="zh-CN" altLang="en-US" dirty="0"/>
          </a:p>
        </p:txBody>
      </p:sp>
    </p:spTree>
    <p:extLst>
      <p:ext uri="{BB962C8B-B14F-4D97-AF65-F5344CB8AC3E}">
        <p14:creationId xmlns:p14="http://schemas.microsoft.com/office/powerpoint/2010/main" val="9000629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1268</Words>
  <Application>Microsoft Office PowerPoint</Application>
  <PresentationFormat>On-screen Show (4:3)</PresentationFormat>
  <Paragraphs>133</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宋体</vt:lpstr>
      <vt:lpstr>Arial</vt:lpstr>
      <vt:lpstr>Calibri</vt:lpstr>
      <vt:lpstr>Constantia</vt:lpstr>
      <vt:lpstr>Tahoma</vt:lpstr>
      <vt:lpstr>Times New Roman</vt:lpstr>
      <vt:lpstr>Office 主题</vt:lpstr>
      <vt:lpstr>VX402: Managing a Business Summer 2018</vt:lpstr>
      <vt:lpstr>Learning Goals </vt:lpstr>
      <vt:lpstr>Business Basics</vt:lpstr>
      <vt:lpstr>Business functions and functioning </vt:lpstr>
      <vt:lpstr>Managing a Business </vt:lpstr>
      <vt:lpstr>The Big Picture: The Enterprise System </vt:lpstr>
      <vt:lpstr>The Big Picture: The Enterprise System </vt:lpstr>
      <vt:lpstr>Private Enterprise</vt:lpstr>
      <vt:lpstr>Internal and External Stakeholders</vt:lpstr>
      <vt:lpstr>Internal and External Stakeholders</vt:lpstr>
      <vt:lpstr>Markets </vt:lpstr>
      <vt:lpstr>Decision making – the critical skill </vt:lpstr>
      <vt:lpstr>Accounting – keeping track of financial outcomes </vt:lpstr>
      <vt:lpstr>Management’s Responsibilities</vt:lpstr>
      <vt:lpstr>PowerPoint Presentation</vt:lpstr>
      <vt:lpstr>PowerPoint Presentation</vt:lpstr>
      <vt:lpstr>Management Roles</vt:lpstr>
      <vt:lpstr> Management Skills, Functions, and Roles</vt:lpstr>
      <vt:lpstr>PowerPoint Presentation</vt:lpstr>
      <vt:lpstr>PowerPoint Presentation</vt:lpstr>
      <vt:lpstr>PowerPoint Presentation</vt:lpstr>
      <vt:lpstr>Skills/Functions performed at the different Management levels</vt:lpstr>
      <vt:lpstr>PowerPoint Presentation</vt:lpstr>
      <vt:lpstr>Chapter 1 Case Study</vt:lpstr>
      <vt:lpstr>Review Questions </vt:lpstr>
      <vt:lpstr>Review Questions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Xiangru Qian</dc:creator>
  <cp:lastModifiedBy>ray</cp:lastModifiedBy>
  <cp:revision>11</cp:revision>
  <dcterms:created xsi:type="dcterms:W3CDTF">2017-04-05T01:30:43Z</dcterms:created>
  <dcterms:modified xsi:type="dcterms:W3CDTF">2018-05-06T03:18:39Z</dcterms:modified>
</cp:coreProperties>
</file>