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258" r:id="rId3"/>
    <p:sldId id="260" r:id="rId4"/>
    <p:sldId id="324" r:id="rId5"/>
    <p:sldId id="325" r:id="rId6"/>
    <p:sldId id="326" r:id="rId7"/>
    <p:sldId id="327" r:id="rId8"/>
    <p:sldId id="328" r:id="rId9"/>
    <p:sldId id="329" r:id="rId10"/>
    <p:sldId id="330" r:id="rId11"/>
    <p:sldId id="273" r:id="rId12"/>
    <p:sldId id="274" r:id="rId13"/>
    <p:sldId id="275" r:id="rId14"/>
    <p:sldId id="276" r:id="rId15"/>
    <p:sldId id="277" r:id="rId16"/>
    <p:sldId id="278" r:id="rId17"/>
    <p:sldId id="280" r:id="rId18"/>
    <p:sldId id="282" r:id="rId19"/>
    <p:sldId id="283" r:id="rId20"/>
    <p:sldId id="288" r:id="rId21"/>
    <p:sldId id="289" r:id="rId22"/>
    <p:sldId id="290" r:id="rId23"/>
    <p:sldId id="292" r:id="rId24"/>
    <p:sldId id="294" r:id="rId25"/>
    <p:sldId id="296" r:id="rId26"/>
    <p:sldId id="297" r:id="rId27"/>
    <p:sldId id="298" r:id="rId28"/>
    <p:sldId id="299" r:id="rId29"/>
    <p:sldId id="300" r:id="rId30"/>
    <p:sldId id="301" r:id="rId31"/>
    <p:sldId id="302" r:id="rId32"/>
    <p:sldId id="303" r:id="rId33"/>
    <p:sldId id="305" r:id="rId34"/>
    <p:sldId id="307" r:id="rId35"/>
    <p:sldId id="309" r:id="rId36"/>
    <p:sldId id="311" r:id="rId37"/>
    <p:sldId id="312" r:id="rId38"/>
    <p:sldId id="313" r:id="rId39"/>
    <p:sldId id="314" r:id="rId40"/>
    <p:sldId id="315" r:id="rId41"/>
    <p:sldId id="316" r:id="rId42"/>
    <p:sldId id="318" r:id="rId43"/>
    <p:sldId id="319" r:id="rId44"/>
    <p:sldId id="322" r:id="rId45"/>
    <p:sldId id="323" r:id="rId46"/>
    <p:sldId id="269" r:id="rId47"/>
    <p:sldId id="270" r:id="rId48"/>
    <p:sldId id="271"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CAF1E-EE97-40EA-959F-D2D381EBC0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6F65B45-B3BF-456B-930E-A43C570B8301}">
      <dgm:prSet custT="1"/>
      <dgm:spPr/>
      <dgm:t>
        <a:bodyPr/>
        <a:lstStyle/>
        <a:p>
          <a:pPr rtl="0"/>
          <a:r>
            <a:rPr lang="en-US" sz="3200" b="1" dirty="0" smtClean="0"/>
            <a:t>Simulated test markets</a:t>
          </a:r>
          <a:endParaRPr lang="en-US" sz="3200" dirty="0"/>
        </a:p>
      </dgm:t>
    </dgm:pt>
    <dgm:pt modelId="{BDC03AEB-768D-4F09-B608-5E1F8CF38CFE}" type="sibTrans" cxnId="{4D75DCF7-CC1E-4CDF-A2C8-6FA2297E6F0F}">
      <dgm:prSet/>
      <dgm:spPr/>
      <dgm:t>
        <a:bodyPr/>
        <a:lstStyle/>
        <a:p>
          <a:endParaRPr lang="en-US" sz="1600"/>
        </a:p>
      </dgm:t>
    </dgm:pt>
    <dgm:pt modelId="{ECC4140E-F3CC-4ECB-800E-FCDDE9EF203B}" type="parTrans" cxnId="{4D75DCF7-CC1E-4CDF-A2C8-6FA2297E6F0F}">
      <dgm:prSet/>
      <dgm:spPr/>
      <dgm:t>
        <a:bodyPr/>
        <a:lstStyle/>
        <a:p>
          <a:endParaRPr lang="en-US" sz="1600"/>
        </a:p>
      </dgm:t>
    </dgm:pt>
    <dgm:pt modelId="{17F3FDA3-65A8-4771-94E1-FCB2EBEA6F59}">
      <dgm:prSet custT="1"/>
      <dgm:spPr/>
      <dgm:t>
        <a:bodyPr/>
        <a:lstStyle/>
        <a:p>
          <a:pPr rtl="0"/>
          <a:r>
            <a:rPr lang="en-US" sz="3200" b="1" dirty="0" smtClean="0"/>
            <a:t>Standard </a:t>
          </a:r>
          <a:r>
            <a:rPr lang="en-US" sz="2800" b="1" dirty="0" smtClean="0"/>
            <a:t>test</a:t>
          </a:r>
          <a:r>
            <a:rPr lang="en-US" sz="3200" b="1" dirty="0" smtClean="0"/>
            <a:t> markets</a:t>
          </a:r>
          <a:r>
            <a:rPr lang="en-US" sz="3200" dirty="0" smtClean="0"/>
            <a:t> </a:t>
          </a:r>
          <a:endParaRPr lang="en-US" sz="3200" b="1" i="1" dirty="0"/>
        </a:p>
      </dgm:t>
    </dgm:pt>
    <dgm:pt modelId="{F9AD631C-4179-4DA7-9F3B-A245B4BD1D2E}" type="sibTrans" cxnId="{2020741F-74C4-4660-B0FC-7C2FA9759225}">
      <dgm:prSet/>
      <dgm:spPr/>
      <dgm:t>
        <a:bodyPr/>
        <a:lstStyle/>
        <a:p>
          <a:endParaRPr lang="en-US" sz="1600"/>
        </a:p>
      </dgm:t>
    </dgm:pt>
    <dgm:pt modelId="{154DF69F-42C5-4187-84B7-E001D9668D05}" type="parTrans" cxnId="{2020741F-74C4-4660-B0FC-7C2FA9759225}">
      <dgm:prSet/>
      <dgm:spPr/>
      <dgm:t>
        <a:bodyPr/>
        <a:lstStyle/>
        <a:p>
          <a:endParaRPr lang="en-US" sz="1600"/>
        </a:p>
      </dgm:t>
    </dgm:pt>
    <dgm:pt modelId="{5E804687-5B8A-47CF-9CFE-716039857C31}">
      <dgm:prSet custT="1"/>
      <dgm:spPr/>
      <dgm:t>
        <a:bodyPr/>
        <a:lstStyle/>
        <a:p>
          <a:pPr rtl="0"/>
          <a:r>
            <a:rPr lang="en-US" sz="3200" b="1" dirty="0" smtClean="0"/>
            <a:t>Controlled test markets</a:t>
          </a:r>
          <a:endParaRPr lang="en-US" sz="3200" b="1" i="1" dirty="0"/>
        </a:p>
      </dgm:t>
    </dgm:pt>
    <dgm:pt modelId="{3D5928B4-5EC7-4141-BDAE-711217E16E95}" type="sibTrans" cxnId="{BA3F6E2F-2B7C-4780-9DA4-D4330552403A}">
      <dgm:prSet/>
      <dgm:spPr/>
      <dgm:t>
        <a:bodyPr/>
        <a:lstStyle/>
        <a:p>
          <a:endParaRPr lang="en-US" sz="1600"/>
        </a:p>
      </dgm:t>
    </dgm:pt>
    <dgm:pt modelId="{B8EAB5CB-3C06-4D3B-AD92-7651B57374C9}" type="parTrans" cxnId="{BA3F6E2F-2B7C-4780-9DA4-D4330552403A}">
      <dgm:prSet/>
      <dgm:spPr/>
      <dgm:t>
        <a:bodyPr/>
        <a:lstStyle/>
        <a:p>
          <a:endParaRPr lang="en-US" sz="1600"/>
        </a:p>
      </dgm:t>
    </dgm:pt>
    <dgm:pt modelId="{F4174CD8-DB9D-436C-B9CF-C58844E588CD}" type="pres">
      <dgm:prSet presAssocID="{CFDCAF1E-EE97-40EA-959F-D2D381EBC00E}" presName="linear" presStyleCnt="0">
        <dgm:presLayoutVars>
          <dgm:animLvl val="lvl"/>
          <dgm:resizeHandles val="exact"/>
        </dgm:presLayoutVars>
      </dgm:prSet>
      <dgm:spPr/>
      <dgm:t>
        <a:bodyPr/>
        <a:lstStyle/>
        <a:p>
          <a:endParaRPr lang="en-US"/>
        </a:p>
      </dgm:t>
    </dgm:pt>
    <dgm:pt modelId="{439A37D0-E4DF-4D0E-AB2F-5806DA1DA756}" type="pres">
      <dgm:prSet presAssocID="{17F3FDA3-65A8-4771-94E1-FCB2EBEA6F59}" presName="parentText" presStyleLbl="node1" presStyleIdx="0" presStyleCnt="3">
        <dgm:presLayoutVars>
          <dgm:chMax val="0"/>
          <dgm:bulletEnabled val="1"/>
        </dgm:presLayoutVars>
      </dgm:prSet>
      <dgm:spPr/>
      <dgm:t>
        <a:bodyPr/>
        <a:lstStyle/>
        <a:p>
          <a:endParaRPr lang="en-US"/>
        </a:p>
      </dgm:t>
    </dgm:pt>
    <dgm:pt modelId="{B828EA8A-D530-4E1A-8326-947C60F53ADC}" type="pres">
      <dgm:prSet presAssocID="{F9AD631C-4179-4DA7-9F3B-A245B4BD1D2E}" presName="spacer" presStyleCnt="0"/>
      <dgm:spPr/>
      <dgm:t>
        <a:bodyPr/>
        <a:lstStyle/>
        <a:p>
          <a:endParaRPr lang="en-US"/>
        </a:p>
      </dgm:t>
    </dgm:pt>
    <dgm:pt modelId="{487BF59E-E501-45CC-9FC6-624A127DCDAC}" type="pres">
      <dgm:prSet presAssocID="{5E804687-5B8A-47CF-9CFE-716039857C31}" presName="parentText" presStyleLbl="node1" presStyleIdx="1" presStyleCnt="3">
        <dgm:presLayoutVars>
          <dgm:chMax val="0"/>
          <dgm:bulletEnabled val="1"/>
        </dgm:presLayoutVars>
      </dgm:prSet>
      <dgm:spPr/>
      <dgm:t>
        <a:bodyPr/>
        <a:lstStyle/>
        <a:p>
          <a:endParaRPr lang="en-US"/>
        </a:p>
      </dgm:t>
    </dgm:pt>
    <dgm:pt modelId="{8817B83E-2510-4FDC-80DB-EA9B01C6A5A8}" type="pres">
      <dgm:prSet presAssocID="{3D5928B4-5EC7-4141-BDAE-711217E16E95}" presName="spacer" presStyleCnt="0"/>
      <dgm:spPr/>
      <dgm:t>
        <a:bodyPr/>
        <a:lstStyle/>
        <a:p>
          <a:endParaRPr lang="en-US"/>
        </a:p>
      </dgm:t>
    </dgm:pt>
    <dgm:pt modelId="{159F3165-7AB3-4BE7-8E6F-1EFEC2AC7C87}" type="pres">
      <dgm:prSet presAssocID="{D6F65B45-B3BF-456B-930E-A43C570B8301}" presName="parentText" presStyleLbl="node1" presStyleIdx="2" presStyleCnt="3" custLinFactY="119596" custLinFactNeighborX="-20290" custLinFactNeighborY="200000">
        <dgm:presLayoutVars>
          <dgm:chMax val="0"/>
          <dgm:bulletEnabled val="1"/>
        </dgm:presLayoutVars>
      </dgm:prSet>
      <dgm:spPr/>
      <dgm:t>
        <a:bodyPr/>
        <a:lstStyle/>
        <a:p>
          <a:endParaRPr lang="en-US"/>
        </a:p>
      </dgm:t>
    </dgm:pt>
  </dgm:ptLst>
  <dgm:cxnLst>
    <dgm:cxn modelId="{C8EDD2E7-0ECB-41B7-86B7-DEFE9E2A540F}" type="presOf" srcId="{D6F65B45-B3BF-456B-930E-A43C570B8301}" destId="{159F3165-7AB3-4BE7-8E6F-1EFEC2AC7C87}" srcOrd="0" destOrd="0" presId="urn:microsoft.com/office/officeart/2005/8/layout/vList2"/>
    <dgm:cxn modelId="{42F2755D-4F9F-422B-9928-7CAB720B637C}" type="presOf" srcId="{CFDCAF1E-EE97-40EA-959F-D2D381EBC00E}" destId="{F4174CD8-DB9D-436C-B9CF-C58844E588CD}" srcOrd="0" destOrd="0" presId="urn:microsoft.com/office/officeart/2005/8/layout/vList2"/>
    <dgm:cxn modelId="{BA3F6E2F-2B7C-4780-9DA4-D4330552403A}" srcId="{CFDCAF1E-EE97-40EA-959F-D2D381EBC00E}" destId="{5E804687-5B8A-47CF-9CFE-716039857C31}" srcOrd="1" destOrd="0" parTransId="{B8EAB5CB-3C06-4D3B-AD92-7651B57374C9}" sibTransId="{3D5928B4-5EC7-4141-BDAE-711217E16E95}"/>
    <dgm:cxn modelId="{E42E4D8F-B1BC-4ED8-B635-D69D94E31C73}" type="presOf" srcId="{17F3FDA3-65A8-4771-94E1-FCB2EBEA6F59}" destId="{439A37D0-E4DF-4D0E-AB2F-5806DA1DA756}" srcOrd="0" destOrd="0" presId="urn:microsoft.com/office/officeart/2005/8/layout/vList2"/>
    <dgm:cxn modelId="{4D75DCF7-CC1E-4CDF-A2C8-6FA2297E6F0F}" srcId="{CFDCAF1E-EE97-40EA-959F-D2D381EBC00E}" destId="{D6F65B45-B3BF-456B-930E-A43C570B8301}" srcOrd="2" destOrd="0" parTransId="{ECC4140E-F3CC-4ECB-800E-FCDDE9EF203B}" sibTransId="{BDC03AEB-768D-4F09-B608-5E1F8CF38CFE}"/>
    <dgm:cxn modelId="{63462A7D-E173-4E35-8977-31983380C1C8}" type="presOf" srcId="{5E804687-5B8A-47CF-9CFE-716039857C31}" destId="{487BF59E-E501-45CC-9FC6-624A127DCDAC}" srcOrd="0" destOrd="0" presId="urn:microsoft.com/office/officeart/2005/8/layout/vList2"/>
    <dgm:cxn modelId="{2020741F-74C4-4660-B0FC-7C2FA9759225}" srcId="{CFDCAF1E-EE97-40EA-959F-D2D381EBC00E}" destId="{17F3FDA3-65A8-4771-94E1-FCB2EBEA6F59}" srcOrd="0" destOrd="0" parTransId="{154DF69F-42C5-4187-84B7-E001D9668D05}" sibTransId="{F9AD631C-4179-4DA7-9F3B-A245B4BD1D2E}"/>
    <dgm:cxn modelId="{50E477C1-0672-4790-8B71-F0EECC1F6EF9}" type="presParOf" srcId="{F4174CD8-DB9D-436C-B9CF-C58844E588CD}" destId="{439A37D0-E4DF-4D0E-AB2F-5806DA1DA756}" srcOrd="0" destOrd="0" presId="urn:microsoft.com/office/officeart/2005/8/layout/vList2"/>
    <dgm:cxn modelId="{015E5DFB-6005-4BD0-9467-DCF2A3245E96}" type="presParOf" srcId="{F4174CD8-DB9D-436C-B9CF-C58844E588CD}" destId="{B828EA8A-D530-4E1A-8326-947C60F53ADC}" srcOrd="1" destOrd="0" presId="urn:microsoft.com/office/officeart/2005/8/layout/vList2"/>
    <dgm:cxn modelId="{0DC58009-A1DA-4FA0-9A6C-9F9F847C9BBC}" type="presParOf" srcId="{F4174CD8-DB9D-436C-B9CF-C58844E588CD}" destId="{487BF59E-E501-45CC-9FC6-624A127DCDAC}" srcOrd="2" destOrd="0" presId="urn:microsoft.com/office/officeart/2005/8/layout/vList2"/>
    <dgm:cxn modelId="{E894B2C5-9639-47A1-818E-8F01D1DE54D4}" type="presParOf" srcId="{F4174CD8-DB9D-436C-B9CF-C58844E588CD}" destId="{8817B83E-2510-4FDC-80DB-EA9B01C6A5A8}" srcOrd="3" destOrd="0" presId="urn:microsoft.com/office/officeart/2005/8/layout/vList2"/>
    <dgm:cxn modelId="{CB02BDE7-9E21-48A7-84A9-D60631992A1E}" type="presParOf" srcId="{F4174CD8-DB9D-436C-B9CF-C58844E588CD}" destId="{159F3165-7AB3-4BE7-8E6F-1EFEC2AC7C8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43F41-DD12-4198-A1B4-6F73D84DCC6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54C9045-CAB0-4AF4-B940-B192EE9E151D}">
      <dgm:prSet/>
      <dgm:spPr/>
      <dgm:t>
        <a:bodyPr/>
        <a:lstStyle/>
        <a:p>
          <a:r>
            <a:rPr lang="en-US" u="none" dirty="0" smtClean="0"/>
            <a:t>When firms test market</a:t>
          </a:r>
          <a:endParaRPr lang="en-US" u="none" dirty="0"/>
        </a:p>
      </dgm:t>
    </dgm:pt>
    <dgm:pt modelId="{230F1187-1B8E-4B1D-ACB8-F0D9524375EB}" type="parTrans" cxnId="{A8AE734A-9A1A-4E67-90C2-B56EC9BBD8A2}">
      <dgm:prSet/>
      <dgm:spPr/>
      <dgm:t>
        <a:bodyPr/>
        <a:lstStyle/>
        <a:p>
          <a:endParaRPr lang="en-US"/>
        </a:p>
      </dgm:t>
    </dgm:pt>
    <dgm:pt modelId="{5415077A-04F1-4D6B-B6C1-18D0E40442BE}" type="sibTrans" cxnId="{A8AE734A-9A1A-4E67-90C2-B56EC9BBD8A2}">
      <dgm:prSet/>
      <dgm:spPr/>
      <dgm:t>
        <a:bodyPr/>
        <a:lstStyle/>
        <a:p>
          <a:endParaRPr lang="en-US"/>
        </a:p>
      </dgm:t>
    </dgm:pt>
    <dgm:pt modelId="{193F78A4-CC2F-4C24-ACF6-8E47CFC0AE96}">
      <dgm:prSet/>
      <dgm:spPr/>
      <dgm:t>
        <a:bodyPr/>
        <a:lstStyle/>
        <a:p>
          <a:r>
            <a:rPr lang="en-US" smtClean="0"/>
            <a:t>New product with large investment</a:t>
          </a:r>
          <a:endParaRPr lang="en-US"/>
        </a:p>
      </dgm:t>
    </dgm:pt>
    <dgm:pt modelId="{B1CA2F17-B222-4134-9D47-38300C790061}" type="parTrans" cxnId="{8743D295-8B0A-4283-994C-12B4F088E1A7}">
      <dgm:prSet/>
      <dgm:spPr/>
      <dgm:t>
        <a:bodyPr/>
        <a:lstStyle/>
        <a:p>
          <a:endParaRPr lang="en-US"/>
        </a:p>
      </dgm:t>
    </dgm:pt>
    <dgm:pt modelId="{6E8C28C6-29E9-4AA6-9479-BDB8B9C79DF9}" type="sibTrans" cxnId="{8743D295-8B0A-4283-994C-12B4F088E1A7}">
      <dgm:prSet/>
      <dgm:spPr/>
      <dgm:t>
        <a:bodyPr/>
        <a:lstStyle/>
        <a:p>
          <a:endParaRPr lang="en-US"/>
        </a:p>
      </dgm:t>
    </dgm:pt>
    <dgm:pt modelId="{0A0C9280-3F57-401E-8EC1-694584987721}">
      <dgm:prSet/>
      <dgm:spPr/>
      <dgm:t>
        <a:bodyPr/>
        <a:lstStyle/>
        <a:p>
          <a:r>
            <a:rPr lang="en-US" dirty="0" smtClean="0"/>
            <a:t>Uncertainty about product or marketing program</a:t>
          </a:r>
          <a:endParaRPr lang="en-US" dirty="0"/>
        </a:p>
      </dgm:t>
    </dgm:pt>
    <dgm:pt modelId="{5D40D177-A486-4380-B857-0BF6199AA402}" type="parTrans" cxnId="{912953B5-AF5E-404E-B009-F81944147062}">
      <dgm:prSet/>
      <dgm:spPr/>
      <dgm:t>
        <a:bodyPr/>
        <a:lstStyle/>
        <a:p>
          <a:endParaRPr lang="en-US"/>
        </a:p>
      </dgm:t>
    </dgm:pt>
    <dgm:pt modelId="{40302CE3-11BD-4C1A-A950-BCF2677229F7}" type="sibTrans" cxnId="{912953B5-AF5E-404E-B009-F81944147062}">
      <dgm:prSet/>
      <dgm:spPr/>
      <dgm:t>
        <a:bodyPr/>
        <a:lstStyle/>
        <a:p>
          <a:endParaRPr lang="en-US"/>
        </a:p>
      </dgm:t>
    </dgm:pt>
    <dgm:pt modelId="{F520897E-CB2E-42EF-B2E0-EEBED97B9C32}">
      <dgm:prSet/>
      <dgm:spPr/>
      <dgm:t>
        <a:bodyPr/>
        <a:lstStyle/>
        <a:p>
          <a:r>
            <a:rPr lang="en-US" u="none" dirty="0" smtClean="0"/>
            <a:t>When firms may not test market</a:t>
          </a:r>
          <a:endParaRPr lang="en-US" u="none" dirty="0"/>
        </a:p>
      </dgm:t>
    </dgm:pt>
    <dgm:pt modelId="{FBB8238E-3DD1-401E-AE6F-0177BB19922D}" type="parTrans" cxnId="{C561C8F0-E071-4DB3-B751-6C653154413C}">
      <dgm:prSet/>
      <dgm:spPr/>
      <dgm:t>
        <a:bodyPr/>
        <a:lstStyle/>
        <a:p>
          <a:endParaRPr lang="en-US"/>
        </a:p>
      </dgm:t>
    </dgm:pt>
    <dgm:pt modelId="{DDD89992-F2AC-42B1-BCD7-C010716E17EB}" type="sibTrans" cxnId="{C561C8F0-E071-4DB3-B751-6C653154413C}">
      <dgm:prSet/>
      <dgm:spPr/>
      <dgm:t>
        <a:bodyPr/>
        <a:lstStyle/>
        <a:p>
          <a:endParaRPr lang="en-US"/>
        </a:p>
      </dgm:t>
    </dgm:pt>
    <dgm:pt modelId="{1B43C59E-C701-4220-BD59-56130031B87B}">
      <dgm:prSet/>
      <dgm:spPr/>
      <dgm:t>
        <a:bodyPr/>
        <a:lstStyle/>
        <a:p>
          <a:r>
            <a:rPr lang="en-US" dirty="0" smtClean="0"/>
            <a:t>Simple line extension</a:t>
          </a:r>
          <a:endParaRPr lang="en-US" dirty="0"/>
        </a:p>
      </dgm:t>
    </dgm:pt>
    <dgm:pt modelId="{25A43208-1FD9-462B-9A1B-E72ACDA1E410}" type="parTrans" cxnId="{3FC1F526-11BE-4816-B3FF-79035FB29B23}">
      <dgm:prSet/>
      <dgm:spPr/>
      <dgm:t>
        <a:bodyPr/>
        <a:lstStyle/>
        <a:p>
          <a:endParaRPr lang="en-US"/>
        </a:p>
      </dgm:t>
    </dgm:pt>
    <dgm:pt modelId="{C1027328-6A8B-4D12-97CF-F55CF5EBB32B}" type="sibTrans" cxnId="{3FC1F526-11BE-4816-B3FF-79035FB29B23}">
      <dgm:prSet/>
      <dgm:spPr/>
      <dgm:t>
        <a:bodyPr/>
        <a:lstStyle/>
        <a:p>
          <a:endParaRPr lang="en-US"/>
        </a:p>
      </dgm:t>
    </dgm:pt>
    <dgm:pt modelId="{8B4234C7-BC24-4A5D-903C-CA79D1B3B60E}">
      <dgm:prSet/>
      <dgm:spPr/>
      <dgm:t>
        <a:bodyPr/>
        <a:lstStyle/>
        <a:p>
          <a:r>
            <a:rPr lang="en-US" smtClean="0"/>
            <a:t>Copy of competitor product</a:t>
          </a:r>
          <a:endParaRPr lang="en-US" dirty="0"/>
        </a:p>
      </dgm:t>
    </dgm:pt>
    <dgm:pt modelId="{E5E84346-7198-4BB6-9C28-45D3670C41E6}" type="parTrans" cxnId="{3E61D521-6F21-48E4-A9C4-29F089EA9E21}">
      <dgm:prSet/>
      <dgm:spPr/>
      <dgm:t>
        <a:bodyPr/>
        <a:lstStyle/>
        <a:p>
          <a:endParaRPr lang="en-US"/>
        </a:p>
      </dgm:t>
    </dgm:pt>
    <dgm:pt modelId="{A592C7ED-9219-4F89-AE53-75007C2528C1}" type="sibTrans" cxnId="{3E61D521-6F21-48E4-A9C4-29F089EA9E21}">
      <dgm:prSet/>
      <dgm:spPr/>
      <dgm:t>
        <a:bodyPr/>
        <a:lstStyle/>
        <a:p>
          <a:endParaRPr lang="en-US"/>
        </a:p>
      </dgm:t>
    </dgm:pt>
    <dgm:pt modelId="{1A834F9B-F574-4A14-8A0B-2E19376ED038}">
      <dgm:prSet/>
      <dgm:spPr/>
      <dgm:t>
        <a:bodyPr/>
        <a:lstStyle/>
        <a:p>
          <a:r>
            <a:rPr lang="en-US" smtClean="0"/>
            <a:t>Low costs</a:t>
          </a:r>
          <a:endParaRPr lang="en-US" dirty="0"/>
        </a:p>
      </dgm:t>
    </dgm:pt>
    <dgm:pt modelId="{2E8E263F-5B41-4700-9BF2-9CE2E287EA67}" type="parTrans" cxnId="{FA3704C1-DB55-44A3-B30A-CD10E7455243}">
      <dgm:prSet/>
      <dgm:spPr/>
      <dgm:t>
        <a:bodyPr/>
        <a:lstStyle/>
        <a:p>
          <a:endParaRPr lang="en-US"/>
        </a:p>
      </dgm:t>
    </dgm:pt>
    <dgm:pt modelId="{3B147451-7236-4314-AE2D-DCD4464D7426}" type="sibTrans" cxnId="{FA3704C1-DB55-44A3-B30A-CD10E7455243}">
      <dgm:prSet/>
      <dgm:spPr/>
      <dgm:t>
        <a:bodyPr/>
        <a:lstStyle/>
        <a:p>
          <a:endParaRPr lang="en-US"/>
        </a:p>
      </dgm:t>
    </dgm:pt>
    <dgm:pt modelId="{F40583C2-0F07-4B01-AE2F-0D772B7B3717}">
      <dgm:prSet/>
      <dgm:spPr/>
      <dgm:t>
        <a:bodyPr/>
        <a:lstStyle/>
        <a:p>
          <a:r>
            <a:rPr lang="en-US" smtClean="0"/>
            <a:t>Management confidence</a:t>
          </a:r>
          <a:endParaRPr lang="en-US" dirty="0"/>
        </a:p>
      </dgm:t>
    </dgm:pt>
    <dgm:pt modelId="{EC61DE5A-BFB3-4DAA-B0FB-1D241A5D46BF}" type="parTrans" cxnId="{87C95099-7EB3-48A8-A96F-FB4744C4FDC7}">
      <dgm:prSet/>
      <dgm:spPr/>
      <dgm:t>
        <a:bodyPr/>
        <a:lstStyle/>
        <a:p>
          <a:endParaRPr lang="en-US"/>
        </a:p>
      </dgm:t>
    </dgm:pt>
    <dgm:pt modelId="{B714C016-C968-48E6-9CB2-7F6A6C2556FA}" type="sibTrans" cxnId="{87C95099-7EB3-48A8-A96F-FB4744C4FDC7}">
      <dgm:prSet/>
      <dgm:spPr/>
      <dgm:t>
        <a:bodyPr/>
        <a:lstStyle/>
        <a:p>
          <a:endParaRPr lang="en-US"/>
        </a:p>
      </dgm:t>
    </dgm:pt>
    <dgm:pt modelId="{370298C9-9ACB-4031-A90F-B9AC5DA707F1}" type="pres">
      <dgm:prSet presAssocID="{58C43F41-DD12-4198-A1B4-6F73D84DCC68}" presName="Name0" presStyleCnt="0">
        <dgm:presLayoutVars>
          <dgm:dir/>
          <dgm:animLvl val="lvl"/>
          <dgm:resizeHandles val="exact"/>
        </dgm:presLayoutVars>
      </dgm:prSet>
      <dgm:spPr/>
      <dgm:t>
        <a:bodyPr/>
        <a:lstStyle/>
        <a:p>
          <a:endParaRPr lang="en-US"/>
        </a:p>
      </dgm:t>
    </dgm:pt>
    <dgm:pt modelId="{3815B123-70A3-4255-A2F5-E140F4BA3AE4}" type="pres">
      <dgm:prSet presAssocID="{B54C9045-CAB0-4AF4-B940-B192EE9E151D}" presName="composite" presStyleCnt="0"/>
      <dgm:spPr/>
    </dgm:pt>
    <dgm:pt modelId="{3C0BC8AC-C877-4E72-B205-5E676D6B61FC}" type="pres">
      <dgm:prSet presAssocID="{B54C9045-CAB0-4AF4-B940-B192EE9E151D}" presName="parTx" presStyleLbl="alignNode1" presStyleIdx="0" presStyleCnt="2">
        <dgm:presLayoutVars>
          <dgm:chMax val="0"/>
          <dgm:chPref val="0"/>
          <dgm:bulletEnabled val="1"/>
        </dgm:presLayoutVars>
      </dgm:prSet>
      <dgm:spPr/>
      <dgm:t>
        <a:bodyPr/>
        <a:lstStyle/>
        <a:p>
          <a:endParaRPr lang="en-US"/>
        </a:p>
      </dgm:t>
    </dgm:pt>
    <dgm:pt modelId="{77150CF9-7DB6-4887-9C2D-CD5694B87C8E}" type="pres">
      <dgm:prSet presAssocID="{B54C9045-CAB0-4AF4-B940-B192EE9E151D}" presName="desTx" presStyleLbl="alignAccFollowNode1" presStyleIdx="0" presStyleCnt="2">
        <dgm:presLayoutVars>
          <dgm:bulletEnabled val="1"/>
        </dgm:presLayoutVars>
      </dgm:prSet>
      <dgm:spPr/>
      <dgm:t>
        <a:bodyPr/>
        <a:lstStyle/>
        <a:p>
          <a:endParaRPr lang="en-US"/>
        </a:p>
      </dgm:t>
    </dgm:pt>
    <dgm:pt modelId="{A8409D34-4613-46E3-9BC0-49939C873D8D}" type="pres">
      <dgm:prSet presAssocID="{5415077A-04F1-4D6B-B6C1-18D0E40442BE}" presName="space" presStyleCnt="0"/>
      <dgm:spPr/>
    </dgm:pt>
    <dgm:pt modelId="{EFC830B9-2F43-41DF-8F3E-BDE71EA5833F}" type="pres">
      <dgm:prSet presAssocID="{F520897E-CB2E-42EF-B2E0-EEBED97B9C32}" presName="composite" presStyleCnt="0"/>
      <dgm:spPr/>
    </dgm:pt>
    <dgm:pt modelId="{5E3975C0-4B73-4A9E-9E33-51C92E3C8954}" type="pres">
      <dgm:prSet presAssocID="{F520897E-CB2E-42EF-B2E0-EEBED97B9C32}" presName="parTx" presStyleLbl="alignNode1" presStyleIdx="1" presStyleCnt="2">
        <dgm:presLayoutVars>
          <dgm:chMax val="0"/>
          <dgm:chPref val="0"/>
          <dgm:bulletEnabled val="1"/>
        </dgm:presLayoutVars>
      </dgm:prSet>
      <dgm:spPr/>
      <dgm:t>
        <a:bodyPr/>
        <a:lstStyle/>
        <a:p>
          <a:endParaRPr lang="en-US"/>
        </a:p>
      </dgm:t>
    </dgm:pt>
    <dgm:pt modelId="{8A36C206-FD27-4D75-AB23-655A5B931FBC}" type="pres">
      <dgm:prSet presAssocID="{F520897E-CB2E-42EF-B2E0-EEBED97B9C32}" presName="desTx" presStyleLbl="alignAccFollowNode1" presStyleIdx="1" presStyleCnt="2">
        <dgm:presLayoutVars>
          <dgm:bulletEnabled val="1"/>
        </dgm:presLayoutVars>
      </dgm:prSet>
      <dgm:spPr/>
      <dgm:t>
        <a:bodyPr/>
        <a:lstStyle/>
        <a:p>
          <a:endParaRPr lang="en-US"/>
        </a:p>
      </dgm:t>
    </dgm:pt>
  </dgm:ptLst>
  <dgm:cxnLst>
    <dgm:cxn modelId="{A8AE734A-9A1A-4E67-90C2-B56EC9BBD8A2}" srcId="{58C43F41-DD12-4198-A1B4-6F73D84DCC68}" destId="{B54C9045-CAB0-4AF4-B940-B192EE9E151D}" srcOrd="0" destOrd="0" parTransId="{230F1187-1B8E-4B1D-ACB8-F0D9524375EB}" sibTransId="{5415077A-04F1-4D6B-B6C1-18D0E40442BE}"/>
    <dgm:cxn modelId="{C561C8F0-E071-4DB3-B751-6C653154413C}" srcId="{58C43F41-DD12-4198-A1B4-6F73D84DCC68}" destId="{F520897E-CB2E-42EF-B2E0-EEBED97B9C32}" srcOrd="1" destOrd="0" parTransId="{FBB8238E-3DD1-401E-AE6F-0177BB19922D}" sibTransId="{DDD89992-F2AC-42B1-BCD7-C010716E17EB}"/>
    <dgm:cxn modelId="{BBAC8CDD-67F5-46A1-9C57-F720A9B4EEBF}" type="presOf" srcId="{1B43C59E-C701-4220-BD59-56130031B87B}" destId="{8A36C206-FD27-4D75-AB23-655A5B931FBC}" srcOrd="0" destOrd="0" presId="urn:microsoft.com/office/officeart/2005/8/layout/hList1"/>
    <dgm:cxn modelId="{79577D29-3E06-4AD0-A3E0-25AD10E89C83}" type="presOf" srcId="{F520897E-CB2E-42EF-B2E0-EEBED97B9C32}" destId="{5E3975C0-4B73-4A9E-9E33-51C92E3C8954}" srcOrd="0" destOrd="0" presId="urn:microsoft.com/office/officeart/2005/8/layout/hList1"/>
    <dgm:cxn modelId="{B5BA4B43-2FB4-4A76-AA88-7CCF341796F5}" type="presOf" srcId="{F40583C2-0F07-4B01-AE2F-0D772B7B3717}" destId="{8A36C206-FD27-4D75-AB23-655A5B931FBC}" srcOrd="0" destOrd="3" presId="urn:microsoft.com/office/officeart/2005/8/layout/hList1"/>
    <dgm:cxn modelId="{A6D04B47-A41E-42F8-9914-7C575F5AB695}" type="presOf" srcId="{58C43F41-DD12-4198-A1B4-6F73D84DCC68}" destId="{370298C9-9ACB-4031-A90F-B9AC5DA707F1}" srcOrd="0" destOrd="0" presId="urn:microsoft.com/office/officeart/2005/8/layout/hList1"/>
    <dgm:cxn modelId="{FA3704C1-DB55-44A3-B30A-CD10E7455243}" srcId="{F520897E-CB2E-42EF-B2E0-EEBED97B9C32}" destId="{1A834F9B-F574-4A14-8A0B-2E19376ED038}" srcOrd="2" destOrd="0" parTransId="{2E8E263F-5B41-4700-9BF2-9CE2E287EA67}" sibTransId="{3B147451-7236-4314-AE2D-DCD4464D7426}"/>
    <dgm:cxn modelId="{BC489344-D7BD-4B7C-AA70-1706643DF0F5}" type="presOf" srcId="{193F78A4-CC2F-4C24-ACF6-8E47CFC0AE96}" destId="{77150CF9-7DB6-4887-9C2D-CD5694B87C8E}" srcOrd="0" destOrd="0" presId="urn:microsoft.com/office/officeart/2005/8/layout/hList1"/>
    <dgm:cxn modelId="{47D7D914-F4BD-45F8-8FDC-1108B0B78C2A}" type="presOf" srcId="{1A834F9B-F574-4A14-8A0B-2E19376ED038}" destId="{8A36C206-FD27-4D75-AB23-655A5B931FBC}" srcOrd="0" destOrd="2" presId="urn:microsoft.com/office/officeart/2005/8/layout/hList1"/>
    <dgm:cxn modelId="{3FC1F526-11BE-4816-B3FF-79035FB29B23}" srcId="{F520897E-CB2E-42EF-B2E0-EEBED97B9C32}" destId="{1B43C59E-C701-4220-BD59-56130031B87B}" srcOrd="0" destOrd="0" parTransId="{25A43208-1FD9-462B-9A1B-E72ACDA1E410}" sibTransId="{C1027328-6A8B-4D12-97CF-F55CF5EBB32B}"/>
    <dgm:cxn modelId="{912953B5-AF5E-404E-B009-F81944147062}" srcId="{B54C9045-CAB0-4AF4-B940-B192EE9E151D}" destId="{0A0C9280-3F57-401E-8EC1-694584987721}" srcOrd="1" destOrd="0" parTransId="{5D40D177-A486-4380-B857-0BF6199AA402}" sibTransId="{40302CE3-11BD-4C1A-A950-BCF2677229F7}"/>
    <dgm:cxn modelId="{87C95099-7EB3-48A8-A96F-FB4744C4FDC7}" srcId="{F520897E-CB2E-42EF-B2E0-EEBED97B9C32}" destId="{F40583C2-0F07-4B01-AE2F-0D772B7B3717}" srcOrd="3" destOrd="0" parTransId="{EC61DE5A-BFB3-4DAA-B0FB-1D241A5D46BF}" sibTransId="{B714C016-C968-48E6-9CB2-7F6A6C2556FA}"/>
    <dgm:cxn modelId="{D66F287A-F028-4CA9-80A3-2755F0EE0543}" type="presOf" srcId="{0A0C9280-3F57-401E-8EC1-694584987721}" destId="{77150CF9-7DB6-4887-9C2D-CD5694B87C8E}" srcOrd="0" destOrd="1" presId="urn:microsoft.com/office/officeart/2005/8/layout/hList1"/>
    <dgm:cxn modelId="{8743D295-8B0A-4283-994C-12B4F088E1A7}" srcId="{B54C9045-CAB0-4AF4-B940-B192EE9E151D}" destId="{193F78A4-CC2F-4C24-ACF6-8E47CFC0AE96}" srcOrd="0" destOrd="0" parTransId="{B1CA2F17-B222-4134-9D47-38300C790061}" sibTransId="{6E8C28C6-29E9-4AA6-9479-BDB8B9C79DF9}"/>
    <dgm:cxn modelId="{806CCD02-7303-4A7B-9501-753776A98977}" type="presOf" srcId="{B54C9045-CAB0-4AF4-B940-B192EE9E151D}" destId="{3C0BC8AC-C877-4E72-B205-5E676D6B61FC}" srcOrd="0" destOrd="0" presId="urn:microsoft.com/office/officeart/2005/8/layout/hList1"/>
    <dgm:cxn modelId="{B60C73E3-5F31-462B-B895-5652F4962E36}" type="presOf" srcId="{8B4234C7-BC24-4A5D-903C-CA79D1B3B60E}" destId="{8A36C206-FD27-4D75-AB23-655A5B931FBC}" srcOrd="0" destOrd="1" presId="urn:microsoft.com/office/officeart/2005/8/layout/hList1"/>
    <dgm:cxn modelId="{3E61D521-6F21-48E4-A9C4-29F089EA9E21}" srcId="{F520897E-CB2E-42EF-B2E0-EEBED97B9C32}" destId="{8B4234C7-BC24-4A5D-903C-CA79D1B3B60E}" srcOrd="1" destOrd="0" parTransId="{E5E84346-7198-4BB6-9C28-45D3670C41E6}" sibTransId="{A592C7ED-9219-4F89-AE53-75007C2528C1}"/>
    <dgm:cxn modelId="{A1924421-0B43-461D-B274-F978FA58A13A}" type="presParOf" srcId="{370298C9-9ACB-4031-A90F-B9AC5DA707F1}" destId="{3815B123-70A3-4255-A2F5-E140F4BA3AE4}" srcOrd="0" destOrd="0" presId="urn:microsoft.com/office/officeart/2005/8/layout/hList1"/>
    <dgm:cxn modelId="{7ECC5E7C-CA4D-4EC7-B1A7-6F13BC60BE48}" type="presParOf" srcId="{3815B123-70A3-4255-A2F5-E140F4BA3AE4}" destId="{3C0BC8AC-C877-4E72-B205-5E676D6B61FC}" srcOrd="0" destOrd="0" presId="urn:microsoft.com/office/officeart/2005/8/layout/hList1"/>
    <dgm:cxn modelId="{FB769BFA-4D3C-49C3-BB89-B05E50864419}" type="presParOf" srcId="{3815B123-70A3-4255-A2F5-E140F4BA3AE4}" destId="{77150CF9-7DB6-4887-9C2D-CD5694B87C8E}" srcOrd="1" destOrd="0" presId="urn:microsoft.com/office/officeart/2005/8/layout/hList1"/>
    <dgm:cxn modelId="{24116200-0DFD-4FE1-84B3-559ED4C7087C}" type="presParOf" srcId="{370298C9-9ACB-4031-A90F-B9AC5DA707F1}" destId="{A8409D34-4613-46E3-9BC0-49939C873D8D}" srcOrd="1" destOrd="0" presId="urn:microsoft.com/office/officeart/2005/8/layout/hList1"/>
    <dgm:cxn modelId="{8D2D5A37-F2B3-4F6E-99B5-E78C496ACFB4}" type="presParOf" srcId="{370298C9-9ACB-4031-A90F-B9AC5DA707F1}" destId="{EFC830B9-2F43-41DF-8F3E-BDE71EA5833F}" srcOrd="2" destOrd="0" presId="urn:microsoft.com/office/officeart/2005/8/layout/hList1"/>
    <dgm:cxn modelId="{69268DD7-2657-48BF-B380-0A32B3C0FF95}" type="presParOf" srcId="{EFC830B9-2F43-41DF-8F3E-BDE71EA5833F}" destId="{5E3975C0-4B73-4A9E-9E33-51C92E3C8954}" srcOrd="0" destOrd="0" presId="urn:microsoft.com/office/officeart/2005/8/layout/hList1"/>
    <dgm:cxn modelId="{3533BCF0-7E9B-40DF-8C33-6AE8EE55533E}" type="presParOf" srcId="{EFC830B9-2F43-41DF-8F3E-BDE71EA5833F}" destId="{8A36C206-FD27-4D75-AB23-655A5B931FB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2FEF5-0FDC-4086-9F66-9F752A752BA6}" type="datetimeFigureOut">
              <a:rPr lang="en-US" smtClean="0"/>
              <a:t>5/6/2018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48172-276F-4A56-BE4B-5E9B24FFC4FE}" type="slidenum">
              <a:rPr lang="en-US" smtClean="0"/>
              <a:t>‹#›</a:t>
            </a:fld>
            <a:endParaRPr lang="en-US"/>
          </a:p>
        </p:txBody>
      </p:sp>
    </p:spTree>
    <p:extLst>
      <p:ext uri="{BB962C8B-B14F-4D97-AF65-F5344CB8AC3E}">
        <p14:creationId xmlns:p14="http://schemas.microsoft.com/office/powerpoint/2010/main" val="262780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9C117C96-E808-4C33-A6AB-960F03EEECD1}" type="slidenum">
              <a:rPr lang="en-US" altLang="en-US" sz="1200">
                <a:latin typeface="Calibri" panose="020F0502020204030204" pitchFamily="34" charset="0"/>
              </a:rPr>
              <a:pPr eaLnBrk="1" hangingPunct="1"/>
              <a:t>11</a:t>
            </a:fld>
            <a:endParaRPr lang="en-US" altLang="en-US" sz="1200">
              <a:latin typeface="Calibri" panose="020F0502020204030204" pitchFamily="34" charset="0"/>
            </a:endParaRPr>
          </a:p>
        </p:txBody>
      </p:sp>
    </p:spTree>
    <p:extLst>
      <p:ext uri="{BB962C8B-B14F-4D97-AF65-F5344CB8AC3E}">
        <p14:creationId xmlns:p14="http://schemas.microsoft.com/office/powerpoint/2010/main" val="244787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656900F-69B5-4E2E-ACA0-61C3E2CD5327}" type="slidenum">
              <a:rPr lang="en-US" altLang="en-US" sz="1200">
                <a:latin typeface="Calibri" panose="020F0502020204030204" pitchFamily="34" charset="0"/>
              </a:rPr>
              <a:pPr eaLnBrk="1" hangingPunct="1"/>
              <a:t>20</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2469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smtClean="0"/>
              <a:t>This Web link takes you to Decision Insight</a:t>
            </a:r>
            <a:r>
              <a:rPr lang="en-US" altLang="en-US" sz="1400" smtClean="0"/>
              <a:t>—</a:t>
            </a:r>
            <a:r>
              <a:rPr lang="en-US" altLang="en-US" smtClean="0"/>
              <a:t>a company involved with online market testing. You can click at many examples they offer of clients as well as their virtual shopping testing products.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7D346170-E8E0-4836-B47E-2A43BA308225}" type="slidenum">
              <a:rPr lang="en-US" altLang="en-US" sz="1200">
                <a:latin typeface="Calibri" panose="020F0502020204030204" pitchFamily="34" charset="0"/>
              </a:rPr>
              <a:pPr eaLnBrk="1" hangingPunct="1"/>
              <a:t>21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503851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35E160F1-8E1F-4623-8EE4-5D8B51C3728F}" type="slidenum">
              <a:rPr lang="en-US" altLang="en-US" sz="1200">
                <a:latin typeface="Calibri" panose="020F0502020204030204" pitchFamily="34" charset="0"/>
              </a:rPr>
              <a:pPr eaLnBrk="1" hangingPunct="1"/>
              <a:t>22</a:t>
            </a:fld>
            <a:endParaRPr lang="en-US" altLang="en-US" sz="1200">
              <a:latin typeface="Calibri" panose="020F0502020204030204" pitchFamily="34" charset="0"/>
            </a:endParaRPr>
          </a:p>
        </p:txBody>
      </p:sp>
    </p:spTree>
    <p:extLst>
      <p:ext uri="{BB962C8B-B14F-4D97-AF65-F5344CB8AC3E}">
        <p14:creationId xmlns:p14="http://schemas.microsoft.com/office/powerpoint/2010/main" val="2368899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AA756AA8-2434-41BA-9457-E542CB999868}" type="slidenum">
              <a:rPr lang="en-US" altLang="en-US" sz="1200">
                <a:latin typeface="Calibri" panose="020F0502020204030204" pitchFamily="34" charset="0"/>
              </a:rPr>
              <a:pPr eaLnBrk="1" hangingPunct="1"/>
              <a:t>23</a:t>
            </a:fld>
            <a:endParaRPr lang="en-US" altLang="en-US" sz="1200">
              <a:latin typeface="Calibri" panose="020F0502020204030204" pitchFamily="34" charset="0"/>
            </a:endParaRPr>
          </a:p>
        </p:txBody>
      </p:sp>
    </p:spTree>
    <p:extLst>
      <p:ext uri="{BB962C8B-B14F-4D97-AF65-F5344CB8AC3E}">
        <p14:creationId xmlns:p14="http://schemas.microsoft.com/office/powerpoint/2010/main" val="50046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C7D658A6-9F62-4BAA-B388-E43EF725D5BD}" type="slidenum">
              <a:rPr lang="en-US" altLang="en-US" sz="1200">
                <a:latin typeface="Calibri" panose="020F0502020204030204" pitchFamily="34" charset="0"/>
              </a:rPr>
              <a:pPr eaLnBrk="1" hangingPunct="1"/>
              <a:t>24</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83027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407D5237-9218-495C-BD82-32F6DA977F48}" type="slidenum">
              <a:rPr lang="en-US" altLang="en-US" sz="1200">
                <a:latin typeface="Calibri" panose="020F0502020204030204" pitchFamily="34" charset="0"/>
              </a:rPr>
              <a:pPr eaLnBrk="1" hangingPunct="1"/>
              <a:t>25</a:t>
            </a:fld>
            <a:endParaRPr lang="en-US" altLang="en-US" sz="1200">
              <a:latin typeface="Calibri" panose="020F0502020204030204" pitchFamily="34" charset="0"/>
            </a:endParaRPr>
          </a:p>
        </p:txBody>
      </p:sp>
    </p:spTree>
    <p:extLst>
      <p:ext uri="{BB962C8B-B14F-4D97-AF65-F5344CB8AC3E}">
        <p14:creationId xmlns:p14="http://schemas.microsoft.com/office/powerpoint/2010/main" val="255907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7CA560A6-96EF-41F7-AAB7-7F177FEF24FC}" type="slidenum">
              <a:rPr lang="en-US" altLang="en-US" sz="1200">
                <a:latin typeface="Calibri" panose="020F0502020204030204" pitchFamily="34" charset="0"/>
              </a:rPr>
              <a:pPr eaLnBrk="1" hangingPunct="1"/>
              <a:t>26</a:t>
            </a:fld>
            <a:endParaRPr lang="en-US" altLang="en-US" sz="1200">
              <a:latin typeface="Calibri" panose="020F0502020204030204" pitchFamily="34" charset="0"/>
            </a:endParaRPr>
          </a:p>
        </p:txBody>
      </p:sp>
    </p:spTree>
    <p:extLst>
      <p:ext uri="{BB962C8B-B14F-4D97-AF65-F5344CB8AC3E}">
        <p14:creationId xmlns:p14="http://schemas.microsoft.com/office/powerpoint/2010/main" val="702394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3E01D19C-921D-4111-856F-4717DD0AD131}" type="slidenum">
              <a:rPr lang="en-US" altLang="en-US" sz="1200">
                <a:latin typeface="Calibri" panose="020F0502020204030204" pitchFamily="34" charset="0"/>
              </a:rPr>
              <a:pPr eaLnBrk="1" hangingPunct="1"/>
              <a:t>27</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0173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2776972-D0F4-4265-AF64-F4B1DC35257E}" type="slidenum">
              <a:rPr lang="en-US" altLang="en-US" sz="1200">
                <a:latin typeface="Calibri" panose="020F0502020204030204" pitchFamily="34" charset="0"/>
              </a:rPr>
              <a:pPr eaLnBrk="1" hangingPunct="1"/>
              <a:t>28</a:t>
            </a:fld>
            <a:endParaRPr lang="en-US" altLang="en-US" sz="1200">
              <a:latin typeface="Calibri" panose="020F0502020204030204" pitchFamily="34" charset="0"/>
            </a:endParaRPr>
          </a:p>
        </p:txBody>
      </p:sp>
    </p:spTree>
    <p:extLst>
      <p:ext uri="{BB962C8B-B14F-4D97-AF65-F5344CB8AC3E}">
        <p14:creationId xmlns:p14="http://schemas.microsoft.com/office/powerpoint/2010/main" val="556376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06ECD4FD-2555-4CEB-B297-EEE3815AF064}" type="slidenum">
              <a:rPr lang="en-US" altLang="en-US" sz="1200">
                <a:latin typeface="Calibri" panose="020F0502020204030204" pitchFamily="34" charset="0"/>
              </a:rPr>
              <a:pPr eaLnBrk="1" hangingPunct="1"/>
              <a:t>29</a:t>
            </a:fld>
            <a:endParaRPr lang="en-US" altLang="en-US" sz="1200">
              <a:latin typeface="Calibri" panose="020F0502020204030204" pitchFamily="34" charset="0"/>
            </a:endParaRPr>
          </a:p>
        </p:txBody>
      </p:sp>
    </p:spTree>
    <p:extLst>
      <p:ext uri="{BB962C8B-B14F-4D97-AF65-F5344CB8AC3E}">
        <p14:creationId xmlns:p14="http://schemas.microsoft.com/office/powerpoint/2010/main" val="260359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smtClean="0"/>
              <a:t>This Web link ties to a concept testing survey at Questionpro. It is helpful to point out to students that there are many online Web survey sites, which offer free surveys for market research. In this example, they supply a template for concept testing.</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A48EF735-96C6-4696-A7E8-048E8F184BA9}" type="slidenum">
              <a:rPr lang="en-US" altLang="en-US" sz="1200">
                <a:latin typeface="Calibri" panose="020F0502020204030204" pitchFamily="34" charset="0"/>
              </a:rPr>
              <a:pPr eaLnBrk="1" hangingPunct="1"/>
              <a:t>12</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20427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13943BAD-1F24-43C9-A443-FF965C98AA13}" type="slidenum">
              <a:rPr lang="en-US" altLang="en-US" sz="1200">
                <a:latin typeface="Calibri" panose="020F0502020204030204" pitchFamily="34" charset="0"/>
              </a:rPr>
              <a:pPr eaLnBrk="1" hangingPunct="1"/>
              <a:t>30</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8041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endParaRPr lang="en-US" altLang="en-US" b="1" smtClean="0"/>
          </a:p>
          <a:p>
            <a:r>
              <a:rPr lang="en-US" altLang="en-US" b="1" smtClean="0"/>
              <a:t>Discussion Question</a:t>
            </a:r>
          </a:p>
          <a:p>
            <a:r>
              <a:rPr lang="en-US" altLang="en-US" i="1" smtClean="0"/>
              <a:t>Name a product at each stage of the PLC.</a:t>
            </a:r>
          </a:p>
          <a:p>
            <a:endParaRPr lang="en-US" altLang="en-US" i="1" smtClean="0"/>
          </a:p>
          <a:p>
            <a:r>
              <a:rPr lang="en-US" altLang="en-US" smtClean="0"/>
              <a:t>This concept is very new to students. See if they can identify products or product categories that are in each stage of the model. Introduction might include online movie viewing software, growth might include MP3 players, maturity might include bottled water, and decline could include soda (actually in a decline) or videotape players.</a:t>
            </a: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7CDAD2BB-B1ED-45AA-9018-321325048B6E}" type="slidenum">
              <a:rPr lang="en-US" altLang="en-US" sz="1200">
                <a:latin typeface="Calibri" panose="020F0502020204030204" pitchFamily="34" charset="0"/>
              </a:rPr>
              <a:pPr eaLnBrk="1" hangingPunct="1"/>
              <a:t>31</a:t>
            </a:fld>
            <a:endParaRPr lang="en-US" altLang="en-US" sz="1200">
              <a:latin typeface="Calibri" panose="020F0502020204030204" pitchFamily="34" charset="0"/>
            </a:endParaRPr>
          </a:p>
        </p:txBody>
      </p:sp>
    </p:spTree>
    <p:extLst>
      <p:ext uri="{BB962C8B-B14F-4D97-AF65-F5344CB8AC3E}">
        <p14:creationId xmlns:p14="http://schemas.microsoft.com/office/powerpoint/2010/main" val="2968283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D2FF9EC-9491-44BD-AA80-1F485D4ECA60}" type="slidenum">
              <a:rPr lang="en-US" altLang="en-US" sz="1200">
                <a:latin typeface="Calibri" panose="020F0502020204030204" pitchFamily="34" charset="0"/>
              </a:rPr>
              <a:pPr eaLnBrk="1" hangingPunct="1"/>
              <a:t>32</a:t>
            </a:fld>
            <a:endParaRPr lang="en-US" altLang="en-US" sz="1200">
              <a:latin typeface="Calibri" panose="020F0502020204030204" pitchFamily="34" charset="0"/>
            </a:endParaRPr>
          </a:p>
        </p:txBody>
      </p:sp>
    </p:spTree>
    <p:extLst>
      <p:ext uri="{BB962C8B-B14F-4D97-AF65-F5344CB8AC3E}">
        <p14:creationId xmlns:p14="http://schemas.microsoft.com/office/powerpoint/2010/main" val="3933135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868E653A-B882-43BC-AAA8-D667835D4C13}" type="slidenum">
              <a:rPr lang="en-US" altLang="en-US" sz="1200">
                <a:latin typeface="Calibri" panose="020F0502020204030204" pitchFamily="34" charset="0"/>
              </a:rPr>
              <a:pPr eaLnBrk="1" hangingPunct="1"/>
              <a:t>33</a:t>
            </a:fld>
            <a:endParaRPr lang="en-US" altLang="en-US" sz="1200">
              <a:latin typeface="Calibri" panose="020F0502020204030204" pitchFamily="34" charset="0"/>
            </a:endParaRPr>
          </a:p>
        </p:txBody>
      </p:sp>
    </p:spTree>
    <p:extLst>
      <p:ext uri="{BB962C8B-B14F-4D97-AF65-F5344CB8AC3E}">
        <p14:creationId xmlns:p14="http://schemas.microsoft.com/office/powerpoint/2010/main" val="2469056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07CFBB7-CA31-4A5F-B7E8-6B8231733EFF}" type="slidenum">
              <a:rPr lang="en-US" altLang="en-US" sz="1200">
                <a:latin typeface="Calibri" panose="020F0502020204030204" pitchFamily="34" charset="0"/>
              </a:rPr>
              <a:pPr eaLnBrk="1" hangingPunct="1"/>
              <a:t>34</a:t>
            </a:fld>
            <a:endParaRPr lang="en-US" altLang="en-US" sz="1200">
              <a:latin typeface="Calibri" panose="020F0502020204030204" pitchFamily="34" charset="0"/>
            </a:endParaRPr>
          </a:p>
        </p:txBody>
      </p:sp>
    </p:spTree>
    <p:extLst>
      <p:ext uri="{BB962C8B-B14F-4D97-AF65-F5344CB8AC3E}">
        <p14:creationId xmlns:p14="http://schemas.microsoft.com/office/powerpoint/2010/main" val="1367772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r>
              <a:rPr lang="en-US" altLang="en-US" b="1" smtClean="0"/>
              <a:t>Note to Instructor</a:t>
            </a:r>
          </a:p>
          <a:p>
            <a:pPr marL="533400" indent="-533400"/>
            <a:r>
              <a:rPr lang="en-US" altLang="en-US" b="1" smtClean="0"/>
              <a:t>Style </a:t>
            </a:r>
            <a:r>
              <a:rPr lang="en-US" altLang="en-US" smtClean="0"/>
              <a:t>is a basic and distinctive mode of expression.</a:t>
            </a:r>
          </a:p>
          <a:p>
            <a:pPr marL="533400" indent="-533400"/>
            <a:r>
              <a:rPr lang="en-US" altLang="en-US" b="1" smtClean="0"/>
              <a:t>Fashion </a:t>
            </a:r>
            <a:r>
              <a:rPr lang="en-US" altLang="en-US" smtClean="0"/>
              <a:t>is a currently accepted popular style in a given field.</a:t>
            </a:r>
          </a:p>
          <a:p>
            <a:pPr marL="533400" indent="-533400"/>
            <a:endParaRPr lang="en-US" altLang="en-US" smtClean="0"/>
          </a:p>
          <a:p>
            <a:pPr marL="533400" indent="-533400"/>
            <a:endParaRPr lang="en-US" altLang="en-US" smtClean="0"/>
          </a:p>
          <a:p>
            <a:pPr marL="533400" indent="-533400"/>
            <a:endParaRPr lang="en-US" altLang="en-US" smtClean="0"/>
          </a:p>
          <a:p>
            <a:pPr marL="533400" indent="-533400"/>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2D6602A3-0E03-4942-A3CD-8DFC4448C06C}" type="slidenum">
              <a:rPr lang="en-US" altLang="en-US" sz="1200">
                <a:latin typeface="Calibri" panose="020F0502020204030204" pitchFamily="34" charset="0"/>
              </a:rPr>
              <a:pPr eaLnBrk="1" hangingPunct="1"/>
              <a:t>35</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77730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C9A7BDE2-9515-451F-A0F9-211EE91B39F8}" type="slidenum">
              <a:rPr lang="en-US" altLang="en-US" sz="1200">
                <a:latin typeface="Calibri" panose="020F0502020204030204" pitchFamily="34" charset="0"/>
              </a:rPr>
              <a:pPr eaLnBrk="1" hangingPunct="1"/>
              <a:t>36</a:t>
            </a:fld>
            <a:endParaRPr lang="en-US" altLang="en-US" sz="1200">
              <a:latin typeface="Calibri" panose="020F0502020204030204" pitchFamily="34" charset="0"/>
            </a:endParaRPr>
          </a:p>
        </p:txBody>
      </p:sp>
    </p:spTree>
    <p:extLst>
      <p:ext uri="{BB962C8B-B14F-4D97-AF65-F5344CB8AC3E}">
        <p14:creationId xmlns:p14="http://schemas.microsoft.com/office/powerpoint/2010/main" val="1874430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515FC25B-284B-4CC3-874C-51EAE6ECEA35}" type="slidenum">
              <a:rPr lang="en-US" altLang="en-US" sz="1200">
                <a:latin typeface="Calibri" panose="020F0502020204030204" pitchFamily="34" charset="0"/>
              </a:rPr>
              <a:pPr eaLnBrk="1" hangingPunct="1"/>
              <a:t>37</a:t>
            </a:fld>
            <a:endParaRPr lang="en-US" altLang="en-US" sz="1200">
              <a:latin typeface="Calibri" panose="020F0502020204030204" pitchFamily="34" charset="0"/>
            </a:endParaRPr>
          </a:p>
        </p:txBody>
      </p:sp>
    </p:spTree>
    <p:extLst>
      <p:ext uri="{BB962C8B-B14F-4D97-AF65-F5344CB8AC3E}">
        <p14:creationId xmlns:p14="http://schemas.microsoft.com/office/powerpoint/2010/main" val="2292294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AFD4BCF2-6A25-4B02-A164-90C6E0562A28}" type="slidenum">
              <a:rPr lang="en-US" altLang="en-US" sz="1200">
                <a:latin typeface="Calibri" panose="020F0502020204030204" pitchFamily="34" charset="0"/>
              </a:rPr>
              <a:pPr eaLnBrk="1" hangingPunct="1"/>
              <a:t>38</a:t>
            </a:fld>
            <a:endParaRPr lang="en-US" altLang="en-US" sz="1200">
              <a:latin typeface="Calibri" panose="020F0502020204030204" pitchFamily="34" charset="0"/>
            </a:endParaRPr>
          </a:p>
        </p:txBody>
      </p:sp>
    </p:spTree>
    <p:extLst>
      <p:ext uri="{BB962C8B-B14F-4D97-AF65-F5344CB8AC3E}">
        <p14:creationId xmlns:p14="http://schemas.microsoft.com/office/powerpoint/2010/main" val="16742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smtClean="0"/>
              <a:t>Cars are very mature products so companies are always coming up with new models and features. This is a link to a very funny YouTube ad about a new car product.</a:t>
            </a:r>
          </a:p>
          <a:p>
            <a:endParaRPr lang="en-US" alt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EBB25E30-91F1-455E-ABD0-312772F7C112}" type="slidenum">
              <a:rPr lang="en-US" altLang="en-US" sz="1200">
                <a:latin typeface="Calibri" panose="020F0502020204030204" pitchFamily="34" charset="0"/>
              </a:rPr>
              <a:pPr eaLnBrk="1" hangingPunct="1"/>
              <a:t>39</a:t>
            </a:fld>
            <a:endParaRPr lang="en-US" altLang="en-US" sz="1200">
              <a:latin typeface="Calibri" panose="020F0502020204030204" pitchFamily="34" charset="0"/>
            </a:endParaRPr>
          </a:p>
        </p:txBody>
      </p:sp>
    </p:spTree>
    <p:extLst>
      <p:ext uri="{BB962C8B-B14F-4D97-AF65-F5344CB8AC3E}">
        <p14:creationId xmlns:p14="http://schemas.microsoft.com/office/powerpoint/2010/main" val="340992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D3A817B-E025-4A5B-9B9D-D500284403AD}" type="slidenum">
              <a:rPr lang="en-US" altLang="en-US" sz="1200">
                <a:latin typeface="Calibri" panose="020F0502020204030204" pitchFamily="34" charset="0"/>
              </a:rPr>
              <a:pPr eaLnBrk="1" hangingPunct="1"/>
              <a:t>13</a:t>
            </a:fld>
            <a:endParaRPr lang="en-US" altLang="en-US" sz="1200">
              <a:latin typeface="Calibri" panose="020F0502020204030204" pitchFamily="34" charset="0"/>
            </a:endParaRPr>
          </a:p>
        </p:txBody>
      </p:sp>
    </p:spTree>
    <p:extLst>
      <p:ext uri="{BB962C8B-B14F-4D97-AF65-F5344CB8AC3E}">
        <p14:creationId xmlns:p14="http://schemas.microsoft.com/office/powerpoint/2010/main" val="2392461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smtClean="0"/>
              <a:t>This link is for 1000 Uses of Glad Web site. It is described below, and in the book, as a way to modify the product. </a:t>
            </a:r>
          </a:p>
          <a:p>
            <a:r>
              <a:rPr lang="en-US" altLang="en-US" smtClean="0"/>
              <a:t>In modifying the market, the company tries to increase the consumption of the current product. It may look for new users and new market segments. The manager may also look for ways to increase usage among present customers. The company might also try modifying the product—changing</a:t>
            </a:r>
            <a:r>
              <a:rPr lang="en-US" altLang="en-US" b="1" smtClean="0"/>
              <a:t> </a:t>
            </a:r>
            <a:r>
              <a:rPr lang="en-US" altLang="en-US" smtClean="0"/>
              <a:t>characteristics such as quality, features, style, or packaging to attract new users and to inspire more usage. It can improve the product’s styling and attractiveness. It might improve the product’s quality and performance—its durability, reliability, speed, taste. </a:t>
            </a:r>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D76648DA-462E-4B19-9C3C-43B0F21D71F6}" type="slidenum">
              <a:rPr lang="en-US" altLang="en-US" sz="1200">
                <a:latin typeface="Calibri" panose="020F0502020204030204" pitchFamily="34" charset="0"/>
              </a:rPr>
              <a:pPr eaLnBrk="1" hangingPunct="1"/>
              <a:t>40</a:t>
            </a:fld>
            <a:endParaRPr lang="en-US" altLang="en-US" sz="1200">
              <a:latin typeface="Calibri" panose="020F0502020204030204" pitchFamily="34" charset="0"/>
            </a:endParaRPr>
          </a:p>
        </p:txBody>
      </p:sp>
    </p:spTree>
    <p:extLst>
      <p:ext uri="{BB962C8B-B14F-4D97-AF65-F5344CB8AC3E}">
        <p14:creationId xmlns:p14="http://schemas.microsoft.com/office/powerpoint/2010/main" val="2412521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00956B2B-79A2-48FC-8A9C-76F24D1BA01D}" type="slidenum">
              <a:rPr lang="en-US" altLang="en-US" sz="1200">
                <a:latin typeface="Calibri" panose="020F0502020204030204" pitchFamily="34" charset="0"/>
              </a:rPr>
              <a:pPr eaLnBrk="1" hangingPunct="1"/>
              <a:t>41</a:t>
            </a:fld>
            <a:endParaRPr lang="en-US" altLang="en-US" sz="1200">
              <a:latin typeface="Calibri" panose="020F0502020204030204" pitchFamily="34" charset="0"/>
            </a:endParaRPr>
          </a:p>
        </p:txBody>
      </p:sp>
    </p:spTree>
    <p:extLst>
      <p:ext uri="{BB962C8B-B14F-4D97-AF65-F5344CB8AC3E}">
        <p14:creationId xmlns:p14="http://schemas.microsoft.com/office/powerpoint/2010/main" val="636532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26EE3019-47EB-43D8-88E2-C1001EDE4C04}" type="slidenum">
              <a:rPr lang="en-US" altLang="en-US" sz="1200">
                <a:latin typeface="Calibri" panose="020F0502020204030204" pitchFamily="34" charset="0"/>
              </a:rPr>
              <a:pPr eaLnBrk="1" hangingPunct="1"/>
              <a:t>42</a:t>
            </a:fld>
            <a:endParaRPr lang="en-US" altLang="en-US" sz="1200">
              <a:latin typeface="Calibri" panose="020F0502020204030204" pitchFamily="34" charset="0"/>
            </a:endParaRPr>
          </a:p>
        </p:txBody>
      </p:sp>
    </p:spTree>
    <p:extLst>
      <p:ext uri="{BB962C8B-B14F-4D97-AF65-F5344CB8AC3E}">
        <p14:creationId xmlns:p14="http://schemas.microsoft.com/office/powerpoint/2010/main" val="888595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D2B8A6F1-A03B-4302-B54E-460D899244C3}" type="slidenum">
              <a:rPr lang="en-US" altLang="en-US" sz="1200">
                <a:latin typeface="Calibri" panose="020F0502020204030204" pitchFamily="34" charset="0"/>
              </a:rPr>
              <a:pPr eaLnBrk="1" hangingPunct="1"/>
              <a:t>43</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29988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32F98A18-D48B-459B-8049-64A160385AC5}" type="slidenum">
              <a:rPr lang="en-US" altLang="en-US" sz="1200">
                <a:latin typeface="Calibri" panose="020F0502020204030204" pitchFamily="34" charset="0"/>
              </a:rPr>
              <a:pPr eaLnBrk="1" hangingPunct="1"/>
              <a:t>44</a:t>
            </a:fld>
            <a:endParaRPr lang="en-US" altLang="en-US" sz="1200">
              <a:latin typeface="Calibri" panose="020F0502020204030204" pitchFamily="34" charset="0"/>
            </a:endParaRPr>
          </a:p>
        </p:txBody>
      </p:sp>
    </p:spTree>
    <p:extLst>
      <p:ext uri="{BB962C8B-B14F-4D97-AF65-F5344CB8AC3E}">
        <p14:creationId xmlns:p14="http://schemas.microsoft.com/office/powerpoint/2010/main" val="291992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FFD83C71-0F89-4E12-BCC8-3A271A8D76FE}" type="slidenum">
              <a:rPr lang="en-US" altLang="en-US" sz="1200">
                <a:latin typeface="Calibri" panose="020F0502020204030204" pitchFamily="34" charset="0"/>
              </a:rPr>
              <a:pPr eaLnBrk="1" hangingPunct="1"/>
              <a:t>45</a:t>
            </a:fld>
            <a:endParaRPr lang="en-US" altLang="en-US" sz="1200">
              <a:latin typeface="Calibri" panose="020F0502020204030204" pitchFamily="34" charset="0"/>
            </a:endParaRPr>
          </a:p>
        </p:txBody>
      </p:sp>
    </p:spTree>
    <p:extLst>
      <p:ext uri="{BB962C8B-B14F-4D97-AF65-F5344CB8AC3E}">
        <p14:creationId xmlns:p14="http://schemas.microsoft.com/office/powerpoint/2010/main" val="59498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72F2E8BF-1FF8-4782-802D-B5DAA1EBB04F}" type="slidenum">
              <a:rPr lang="en-US" altLang="en-US" sz="1200">
                <a:latin typeface="Calibri" panose="020F0502020204030204" pitchFamily="34" charset="0"/>
              </a:rPr>
              <a:pPr eaLnBrk="1" hangingPunct="1"/>
              <a:t>14</a:t>
            </a:fld>
            <a:endParaRPr lang="en-US" altLang="en-US" sz="1200">
              <a:latin typeface="Calibri" panose="020F0502020204030204" pitchFamily="34" charset="0"/>
            </a:endParaRPr>
          </a:p>
        </p:txBody>
      </p:sp>
    </p:spTree>
    <p:extLst>
      <p:ext uri="{BB962C8B-B14F-4D97-AF65-F5344CB8AC3E}">
        <p14:creationId xmlns:p14="http://schemas.microsoft.com/office/powerpoint/2010/main" val="146135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smtClean="0"/>
              <a:t>Many companies use their employees for product testing. Students might have worked at various consumer packaged goods companies, perhaps Quaker Oats,  where they had to test cereal every day at lunch. </a:t>
            </a:r>
          </a:p>
          <a:p>
            <a:r>
              <a:rPr lang="en-US" altLang="en-US" smtClean="0"/>
              <a:t>The text gives the example:</a:t>
            </a:r>
          </a:p>
          <a:p>
            <a:r>
              <a:rPr lang="en-US" altLang="en-US" i="1" smtClean="0"/>
              <a:t>At Gillette, almost everyone gets involved in new-product testing. Every working day at Gillette, 200 volunteers from various departments come to work unshaven, troop to the second floor of the company’s gritty South Boston plant, and enter small booths with a sink and mirror. There they take instructions from technicians on the other side of a small window as to which razor, shaving cream, or aftershave to use. The volunteers evaluate razors for sharpness of blade, smoothness of glide, and ease of handling. In a nearby shower room, women perform the same ritual on their legs, underarms, and what the company delicately refers to as the “bikini area.” “We bleed so you’ll get a good shave at home,” says one Gillette employee.</a:t>
            </a:r>
          </a:p>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9743B59D-0467-4BB6-949D-148AFBDDE119}" type="slidenum">
              <a:rPr lang="en-US" altLang="en-US" sz="1200">
                <a:latin typeface="Calibri" panose="020F0502020204030204" pitchFamily="34" charset="0"/>
              </a:rPr>
              <a:pPr eaLnBrk="1" hangingPunct="1"/>
              <a:t>15</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9943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xfrm>
            <a:off x="685800" y="41910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smtClean="0"/>
              <a:t>Note to Instructor</a:t>
            </a:r>
          </a:p>
          <a:p>
            <a:r>
              <a:rPr lang="en-US" altLang="en-US" sz="1400" smtClean="0"/>
              <a:t>Here is a list of the top 10 test markets</a:t>
            </a:r>
          </a:p>
          <a:p>
            <a:r>
              <a:rPr lang="en-US" altLang="en-US" sz="1400" smtClean="0"/>
              <a:t>1. ALBANY—SCHENECTADY—TROY, NY</a:t>
            </a:r>
          </a:p>
          <a:p>
            <a:r>
              <a:rPr lang="en-US" altLang="en-US" sz="1400" smtClean="0"/>
              <a:t>2. ROCHESTER, NY</a:t>
            </a:r>
          </a:p>
          <a:p>
            <a:r>
              <a:rPr lang="en-US" altLang="en-US" sz="1400" smtClean="0"/>
              <a:t>3. GREENSBORO—WINSTON—SALEM—-HIGH POINT, NC</a:t>
            </a:r>
          </a:p>
          <a:p>
            <a:r>
              <a:rPr lang="en-US" altLang="en-US" sz="1400" smtClean="0"/>
              <a:t>4. BIRMINGHAM, AL</a:t>
            </a:r>
          </a:p>
          <a:p>
            <a:r>
              <a:rPr lang="en-US" altLang="en-US" sz="1400" smtClean="0"/>
              <a:t>5. SYRACUSE, NY</a:t>
            </a:r>
          </a:p>
          <a:p>
            <a:r>
              <a:rPr lang="en-US" altLang="en-US" sz="1400" smtClean="0"/>
              <a:t>6. CHARLOTTE—GASTONIA—ROCK HILL, NC/SC</a:t>
            </a:r>
          </a:p>
          <a:p>
            <a:r>
              <a:rPr lang="en-US" altLang="en-US" sz="1400" smtClean="0"/>
              <a:t>7. NASHVILLE, TN</a:t>
            </a:r>
          </a:p>
          <a:p>
            <a:r>
              <a:rPr lang="en-US" altLang="en-US" sz="1400" smtClean="0"/>
              <a:t>8. EUGENE—SPRINGFIELD, OR</a:t>
            </a:r>
          </a:p>
          <a:p>
            <a:r>
              <a:rPr lang="en-US" altLang="en-US" sz="1400" smtClean="0"/>
              <a:t>9. WICHITA, KS</a:t>
            </a:r>
          </a:p>
          <a:p>
            <a:r>
              <a:rPr lang="en-US" altLang="en-US" sz="1400" smtClean="0"/>
              <a:t>10. RICHMOND—PETERSBURG, VA</a:t>
            </a:r>
          </a:p>
          <a:p>
            <a:r>
              <a:rPr lang="en-US" altLang="en-US" sz="1400" smtClean="0"/>
              <a:t>Source: Acxiom Corp., June 2004</a:t>
            </a:r>
          </a:p>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68D3DBB4-C029-453D-BED3-C4F645FBB44B}" type="slidenum">
              <a:rPr lang="en-US" altLang="en-US" sz="1200">
                <a:latin typeface="Calibri" panose="020F0502020204030204" pitchFamily="34" charset="0"/>
              </a:rPr>
              <a:pPr eaLnBrk="1" hangingPunct="1"/>
              <a:t>16</a:t>
            </a:fld>
            <a:endParaRPr lang="en-US" altLang="en-US" sz="1200">
              <a:latin typeface="Calibri" panose="020F0502020204030204" pitchFamily="34" charset="0"/>
            </a:endParaRPr>
          </a:p>
        </p:txBody>
      </p:sp>
    </p:spTree>
    <p:extLst>
      <p:ext uri="{BB962C8B-B14F-4D97-AF65-F5344CB8AC3E}">
        <p14:creationId xmlns:p14="http://schemas.microsoft.com/office/powerpoint/2010/main" val="362409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896C75D7-EBC4-493D-9547-4881020CA5AC}" type="slidenum">
              <a:rPr lang="en-US" altLang="en-US" sz="1200">
                <a:latin typeface="Calibri" panose="020F0502020204030204" pitchFamily="34" charset="0"/>
              </a:rPr>
              <a:pPr eaLnBrk="1" hangingPunct="1"/>
              <a:t>17</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9830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F4378D17-083B-4262-965A-301DD6B0AA3D}" type="slidenum">
              <a:rPr lang="en-US" altLang="en-US" sz="1200">
                <a:latin typeface="Calibri" panose="020F0502020204030204" pitchFamily="34" charset="0"/>
              </a:rPr>
              <a:pPr eaLnBrk="1" hangingPunct="1"/>
              <a:t>18</a:t>
            </a:fld>
            <a:endParaRPr lang="en-US" altLang="en-US" sz="1200">
              <a:latin typeface="Calibri" panose="020F0502020204030204" pitchFamily="34" charset="0"/>
            </a:endParaRPr>
          </a:p>
        </p:txBody>
      </p:sp>
    </p:spTree>
    <p:extLst>
      <p:ext uri="{BB962C8B-B14F-4D97-AF65-F5344CB8AC3E}">
        <p14:creationId xmlns:p14="http://schemas.microsoft.com/office/powerpoint/2010/main" val="274294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Note to Instructor</a:t>
            </a:r>
          </a:p>
          <a:p>
            <a:r>
              <a:rPr lang="en-US" altLang="en-US" b="1" smtClean="0"/>
              <a:t>Standard test markets</a:t>
            </a:r>
            <a:r>
              <a:rPr lang="en-US" altLang="en-US" smtClean="0"/>
              <a:t> are small representative markets where the firm conducts a full marketing campaign and uses store audits, consumer and distributor surveys, and other measures to gauge product performance. Results are used to forecast national sales and profits, discover product problems, and fine-tune the marketing program.</a:t>
            </a:r>
          </a:p>
          <a:p>
            <a:r>
              <a:rPr lang="en-US" altLang="en-US" b="1" smtClean="0"/>
              <a:t>Controlled test markets</a:t>
            </a:r>
            <a:r>
              <a:rPr lang="en-US" altLang="en-US" smtClean="0"/>
              <a:t> are panels of stores that have agreed to carry new products for a fee. In general they are less expensive than standard test market, faster than standard test markets, but competitors gain access to the new product. </a:t>
            </a:r>
          </a:p>
          <a:p>
            <a:r>
              <a:rPr lang="en-US" altLang="en-US" b="1" smtClean="0"/>
              <a:t>Simulated test markets</a:t>
            </a:r>
            <a:r>
              <a:rPr lang="en-US" altLang="en-US" smtClean="0"/>
              <a:t> are events where the firm will create a shopping environment and note how many consumers buy the new product and competing products. Provides measure of trial and the effectiveness of promotion. Researchers can interview consumers.</a:t>
            </a:r>
          </a:p>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ヒラギノ角ゴ Pro W3" charset="-128"/>
              </a:defRPr>
            </a:lvl1pPr>
            <a:lvl2pPr marL="37931725" indent="-37474525" eaLnBrk="0" hangingPunct="0">
              <a:defRPr sz="2400">
                <a:solidFill>
                  <a:schemeClr val="tx1"/>
                </a:solidFill>
                <a:latin typeface="Arial" panose="020B0604020202020204" pitchFamily="34" charset="0"/>
                <a:ea typeface="ヒラギノ角ゴ Pro W3" charset="-128"/>
              </a:defRPr>
            </a:lvl2pPr>
            <a:lvl3pPr eaLnBrk="0" hangingPunct="0">
              <a:defRPr sz="2400">
                <a:solidFill>
                  <a:schemeClr val="tx1"/>
                </a:solidFill>
                <a:latin typeface="Arial" panose="020B0604020202020204" pitchFamily="34" charset="0"/>
                <a:ea typeface="ヒラギノ角ゴ Pro W3" charset="-128"/>
              </a:defRPr>
            </a:lvl3pPr>
            <a:lvl4pPr eaLnBrk="0" hangingPunct="0">
              <a:defRPr sz="2400">
                <a:solidFill>
                  <a:schemeClr val="tx1"/>
                </a:solidFill>
                <a:latin typeface="Arial" panose="020B0604020202020204" pitchFamily="34" charset="0"/>
                <a:ea typeface="ヒラギノ角ゴ Pro W3" charset="-128"/>
              </a:defRPr>
            </a:lvl4pPr>
            <a:lvl5pPr eaLnBrk="0" hangingPunct="0">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eaLnBrk="1" hangingPunct="1"/>
            <a:fld id="{FCB73B44-578E-4694-ADBF-8EC901BAACDB}" type="slidenum">
              <a:rPr lang="en-US" altLang="en-US" sz="1200">
                <a:latin typeface="Calibri" panose="020F0502020204030204" pitchFamily="34" charset="0"/>
              </a:rPr>
              <a:pPr eaLnBrk="1" hangingPunct="1"/>
              <a:t>19</a:t>
            </a:fld>
            <a:endParaRPr lang="en-US" altLang="en-US" sz="1200">
              <a:latin typeface="Calibri" panose="020F0502020204030204" pitchFamily="34" charset="0"/>
            </a:endParaRPr>
          </a:p>
        </p:txBody>
      </p:sp>
    </p:spTree>
    <p:extLst>
      <p:ext uri="{BB962C8B-B14F-4D97-AF65-F5344CB8AC3E}">
        <p14:creationId xmlns:p14="http://schemas.microsoft.com/office/powerpoint/2010/main" val="1702923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矩形 13"/>
          <p:cNvSpPr/>
          <p:nvPr userDrawn="1"/>
        </p:nvSpPr>
        <p:spPr>
          <a:xfrm>
            <a:off x="0" y="1278957"/>
            <a:ext cx="9144000" cy="1512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ctrTitle" hasCustomPrompt="1"/>
          </p:nvPr>
        </p:nvSpPr>
        <p:spPr>
          <a:xfrm>
            <a:off x="539552" y="1293084"/>
            <a:ext cx="7772400" cy="1470025"/>
          </a:xfrm>
        </p:spPr>
        <p:txBody>
          <a:bodyPr>
            <a:normAutofit/>
          </a:bodyPr>
          <a:lstStyle>
            <a:lvl1pPr marL="0" algn="ctr" defTabSz="914400" rtl="0" eaLnBrk="1" latinLnBrk="0" hangingPunct="1">
              <a:spcBef>
                <a:spcPct val="0"/>
              </a:spcBef>
              <a:buNone/>
              <a:defRPr lang="zh-CN" altLang="en-US" sz="4000" b="1" kern="1200" dirty="0">
                <a:solidFill>
                  <a:schemeClr val="bg1"/>
                </a:solidFill>
                <a:latin typeface="Constantia" panose="02030602050306030303" pitchFamily="18" charset="0"/>
                <a:ea typeface="+mj-ea"/>
                <a:cs typeface="+mj-cs"/>
              </a:defRPr>
            </a:lvl1pPr>
          </a:lstStyle>
          <a:p>
            <a:r>
              <a:rPr lang="en-US" altLang="zh-CN" dirty="0" smtClean="0"/>
              <a:t>VX402: Managing Business</a:t>
            </a:r>
            <a:br>
              <a:rPr lang="en-US" altLang="zh-CN" dirty="0" smtClean="0"/>
            </a:br>
            <a:r>
              <a:rPr lang="en-US" altLang="zh-CN" dirty="0" smtClean="0"/>
              <a:t>Summer 2017</a:t>
            </a:r>
            <a:endParaRPr lang="zh-CN" altLang="en-US" dirty="0"/>
          </a:p>
        </p:txBody>
      </p:sp>
      <p:cxnSp>
        <p:nvCxnSpPr>
          <p:cNvPr id="9" name="Straight Connector 7"/>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8"/>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pic>
        <p:nvPicPr>
          <p:cNvPr id="12"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20072" y="548680"/>
            <a:ext cx="3607438" cy="576064"/>
          </a:xfrm>
          <a:prstGeom prst="rect">
            <a:avLst/>
          </a:prstGeom>
        </p:spPr>
      </p:pic>
      <p:sp>
        <p:nvSpPr>
          <p:cNvPr id="17" name="矩形 16"/>
          <p:cNvSpPr/>
          <p:nvPr userDrawn="1"/>
        </p:nvSpPr>
        <p:spPr>
          <a:xfrm>
            <a:off x="0" y="2791125"/>
            <a:ext cx="9144000" cy="9979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副标题 2"/>
          <p:cNvSpPr>
            <a:spLocks noGrp="1"/>
          </p:cNvSpPr>
          <p:nvPr>
            <p:ph type="subTitle" idx="1" hasCustomPrompt="1"/>
          </p:nvPr>
        </p:nvSpPr>
        <p:spPr>
          <a:xfrm>
            <a:off x="539552" y="2852936"/>
            <a:ext cx="7745560" cy="936104"/>
          </a:xfrm>
        </p:spPr>
        <p:txBody>
          <a:bodyPr/>
          <a:lstStyle>
            <a:lvl1pPr marL="0" indent="0" algn="ctr">
              <a:lnSpc>
                <a:spcPts val="3000"/>
              </a:lnSpc>
              <a:buNone/>
              <a:defRPr b="1" baseline="0">
                <a:solidFill>
                  <a:schemeClr val="tx2"/>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Lecture 1</a:t>
            </a:r>
          </a:p>
          <a:p>
            <a:r>
              <a:rPr lang="en-US" altLang="zh-CN" dirty="0" smtClean="0"/>
              <a:t>What is a business</a:t>
            </a:r>
          </a:p>
        </p:txBody>
      </p:sp>
    </p:spTree>
    <p:extLst>
      <p:ext uri="{BB962C8B-B14F-4D97-AF65-F5344CB8AC3E}">
        <p14:creationId xmlns:p14="http://schemas.microsoft.com/office/powerpoint/2010/main" val="811555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351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277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lnSpc>
                <a:spcPts val="3600"/>
              </a:lnSpc>
              <a:defRPr sz="36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4478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51117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lvl1pPr>
              <a:defRPr b="1"/>
            </a:lvl1pPr>
          </a:lstStyle>
          <a:p>
            <a:r>
              <a:rPr lang="en-US" dirty="0" smtClean="0"/>
              <a:t>Click to edit Master title style</a:t>
            </a:r>
            <a:endParaRPr lang="en-US" dirty="0"/>
          </a:p>
        </p:txBody>
      </p:sp>
      <p:sp>
        <p:nvSpPr>
          <p:cNvPr id="7" name="Text Placeholder 7"/>
          <p:cNvSpPr>
            <a:spLocks noGrp="1"/>
          </p:cNvSpPr>
          <p:nvPr>
            <p:ph type="body" sz="quarter" idx="13"/>
          </p:nvPr>
        </p:nvSpPr>
        <p:spPr>
          <a:xfrm>
            <a:off x="838200" y="1752600"/>
            <a:ext cx="71628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4"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Tree>
    <p:extLst>
      <p:ext uri="{BB962C8B-B14F-4D97-AF65-F5344CB8AC3E}">
        <p14:creationId xmlns:p14="http://schemas.microsoft.com/office/powerpoint/2010/main" val="348847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3559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8"/>
            <a:ext cx="6840760" cy="792162"/>
          </a:xfrm>
        </p:spPr>
        <p:txBody>
          <a:bodyPr>
            <a:normAutofit/>
          </a:bodyPr>
          <a:lstStyle>
            <a:lvl1pPr>
              <a:defRPr sz="4000" b="1">
                <a:solidFill>
                  <a:schemeClr val="tx2"/>
                </a:solidFill>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896" y="6477000"/>
            <a:ext cx="2133600" cy="365125"/>
          </a:xfrm>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477000"/>
            <a:ext cx="2895600" cy="365125"/>
          </a:xfrm>
        </p:spPr>
        <p:txBody>
          <a:bodyPr/>
          <a:lstStyle/>
          <a:p>
            <a:endParaRPr lang="zh-CN" altLang="en-US" dirty="0">
              <a:solidFill>
                <a:prstClr val="black">
                  <a:tint val="75000"/>
                </a:prstClr>
              </a:solidFill>
            </a:endParaRPr>
          </a:p>
        </p:txBody>
      </p:sp>
      <p:pic>
        <p:nvPicPr>
          <p:cNvPr id="7"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8933" y="419099"/>
            <a:ext cx="1426467" cy="685801"/>
          </a:xfrm>
          <a:prstGeom prst="rect">
            <a:avLst/>
          </a:prstGeom>
        </p:spPr>
      </p:pic>
      <p:cxnSp>
        <p:nvCxnSpPr>
          <p:cNvPr id="8" name="Straight Connector 16"/>
          <p:cNvCxnSpPr/>
          <p:nvPr userDrawn="1"/>
        </p:nvCxnSpPr>
        <p:spPr>
          <a:xfrm>
            <a:off x="0" y="990600"/>
            <a:ext cx="73152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9" name="Straight Connector 12"/>
          <p:cNvCxnSpPr/>
          <p:nvPr userDrawn="1"/>
        </p:nvCxnSpPr>
        <p:spPr>
          <a:xfrm>
            <a:off x="0" y="1066800"/>
            <a:ext cx="7315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6"/>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8493897" y="6487607"/>
            <a:ext cx="648072" cy="369332"/>
          </a:xfrm>
          <a:prstGeom prst="rect">
            <a:avLst/>
          </a:prstGeom>
          <a:noFill/>
        </p:spPr>
        <p:txBody>
          <a:bodyPr wrap="square" rtlCol="0">
            <a:spAutoFit/>
          </a:bodyPr>
          <a:lstStyle/>
          <a:p>
            <a:fld id="{CC50E8F9-C0B8-42F2-A19A-7EB8104512FD}" type="slidenum">
              <a:rPr lang="zh-CN" altLang="en-US">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20597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230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04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79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673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240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31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88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81328"/>
            <a:ext cx="827112" cy="340147"/>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9376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questionpro.com/akira/showSurveyLibrary.do?surveyID=109&amp;mode=1"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www.decisioninsight.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www.youtube.com/watch?v=pcj7QT0Abk8&amp;feature=related"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1000uses.co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VX402: </a:t>
            </a:r>
            <a:r>
              <a:rPr lang="en-US" altLang="zh-CN" dirty="0" smtClean="0"/>
              <a:t>Managing a </a:t>
            </a:r>
            <a:r>
              <a:rPr lang="en-US" altLang="zh-CN" dirty="0"/>
              <a:t>Business</a:t>
            </a:r>
            <a:br>
              <a:rPr lang="en-US" altLang="zh-CN" dirty="0"/>
            </a:br>
            <a:r>
              <a:rPr lang="en-US" altLang="zh-CN" dirty="0"/>
              <a:t>Summer </a:t>
            </a:r>
            <a:r>
              <a:rPr lang="en-US" altLang="zh-CN" dirty="0" smtClean="0"/>
              <a:t>2018</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smtClean="0"/>
              <a:t>Lecture 2</a:t>
            </a:r>
          </a:p>
          <a:p>
            <a:r>
              <a:rPr lang="en-US" altLang="zh-CN" dirty="0" smtClean="0"/>
              <a:t>MARKETING</a:t>
            </a:r>
            <a:endParaRPr lang="zh-CN" altLang="en-US" dirty="0"/>
          </a:p>
        </p:txBody>
      </p:sp>
      <p:sp>
        <p:nvSpPr>
          <p:cNvPr id="4" name="副标题 2"/>
          <p:cNvSpPr txBox="1">
            <a:spLocks/>
          </p:cNvSpPr>
          <p:nvPr/>
        </p:nvSpPr>
        <p:spPr>
          <a:xfrm>
            <a:off x="789406" y="3730104"/>
            <a:ext cx="7745560" cy="936104"/>
          </a:xfrm>
          <a:prstGeom prst="rect">
            <a:avLst/>
          </a:prstGeom>
        </p:spPr>
        <p:txBody>
          <a:bodyPr vert="horz" lIns="91440" tIns="45720" rIns="91440" bIns="45720" rtlCol="0">
            <a:normAutofit/>
          </a:bodyPr>
          <a:lstStyle>
            <a:lvl1pPr marL="0" indent="0" algn="ctr" defTabSz="914400" rtl="0" eaLnBrk="1" latinLnBrk="0" hangingPunct="1">
              <a:lnSpc>
                <a:spcPts val="3000"/>
              </a:lnSpc>
              <a:spcBef>
                <a:spcPct val="20000"/>
              </a:spcBef>
              <a:buFont typeface="Arial" pitchFamily="34" charset="0"/>
              <a:buNone/>
              <a:defRPr sz="3200" b="1" kern="1200" baseline="0">
                <a:solidFill>
                  <a:schemeClr val="tx2"/>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400" dirty="0" smtClean="0"/>
              <a:t>How </a:t>
            </a:r>
            <a:r>
              <a:rPr lang="en-US" altLang="zh-CN" sz="2400" dirty="0"/>
              <a:t>do we identify, entice and add value for customers?</a:t>
            </a:r>
            <a:endParaRPr lang="zh-CN" altLang="en-US" sz="2400" dirty="0"/>
          </a:p>
        </p:txBody>
      </p:sp>
    </p:spTree>
    <p:extLst>
      <p:ext uri="{BB962C8B-B14F-4D97-AF65-F5344CB8AC3E}">
        <p14:creationId xmlns:p14="http://schemas.microsoft.com/office/powerpoint/2010/main" val="3240070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4 Ps of Marketing</a:t>
            </a:r>
            <a:endParaRPr lang="zh-CN" altLang="en-US" dirty="0"/>
          </a:p>
        </p:txBody>
      </p:sp>
      <p:sp>
        <p:nvSpPr>
          <p:cNvPr id="3" name="内容占位符 2"/>
          <p:cNvSpPr>
            <a:spLocks noGrp="1"/>
          </p:cNvSpPr>
          <p:nvPr>
            <p:ph idx="1"/>
          </p:nvPr>
        </p:nvSpPr>
        <p:spPr/>
        <p:txBody>
          <a:bodyPr>
            <a:normAutofit fontScale="92500" lnSpcReduction="20000"/>
          </a:bodyPr>
          <a:lstStyle/>
          <a:p>
            <a:pPr marL="342900" lvl="1" indent="-342900">
              <a:buFont typeface="Arial" pitchFamily="34" charset="0"/>
              <a:buChar char="•"/>
            </a:pPr>
            <a:r>
              <a:rPr lang="en-US" altLang="zh-CN" b="1" dirty="0"/>
              <a:t>Place, or distribution channel </a:t>
            </a:r>
            <a:endParaRPr lang="en-US" altLang="zh-CN" b="1" dirty="0" smtClean="0"/>
          </a:p>
          <a:p>
            <a:pPr lvl="1"/>
            <a:r>
              <a:rPr lang="en-US" altLang="zh-CN" dirty="0"/>
              <a:t>The way you get your product or service into your customers’ hands or lives is equally important. Businesses need to make their value propositions accessible. A manufacturer might work through established distributors or agents, for example, to get their products to the right place. A retailer has to consider cost vs traffic flow for their store – a high-traffic location will have higher rent but a low- cost, low-traffic location will require more expenditure on promotions to bring people in. Online retail requires search engine optimization. Making the product accessible is critical to the marketing mix.</a:t>
            </a:r>
            <a:endParaRPr lang="zh-CN" altLang="en-US" dirty="0"/>
          </a:p>
        </p:txBody>
      </p:sp>
    </p:spTree>
    <p:extLst>
      <p:ext uri="{BB962C8B-B14F-4D97-AF65-F5344CB8AC3E}">
        <p14:creationId xmlns:p14="http://schemas.microsoft.com/office/powerpoint/2010/main" val="42340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28600"/>
            <a:ext cx="8610600" cy="1143000"/>
          </a:xfrm>
        </p:spPr>
        <p:txBody>
          <a:bodyPr/>
          <a:lstStyle/>
          <a:p>
            <a:r>
              <a:rPr lang="en-US" altLang="en-US" sz="3200" smtClean="0"/>
              <a:t>New-Product Development Process</a:t>
            </a:r>
          </a:p>
        </p:txBody>
      </p:sp>
      <p:sp>
        <p:nvSpPr>
          <p:cNvPr id="36867" name="Rectangle 3"/>
          <p:cNvSpPr>
            <a:spLocks noGrp="1" noChangeArrowheads="1"/>
          </p:cNvSpPr>
          <p:nvPr>
            <p:ph idx="1"/>
          </p:nvPr>
        </p:nvSpPr>
        <p:spPr>
          <a:xfrm>
            <a:off x="304800" y="2209800"/>
            <a:ext cx="7696200" cy="4114800"/>
          </a:xfrm>
        </p:spPr>
        <p:txBody>
          <a:bodyPr/>
          <a:lstStyle/>
          <a:p>
            <a:pPr marL="533400" indent="-533400">
              <a:lnSpc>
                <a:spcPct val="90000"/>
              </a:lnSpc>
              <a:buFontTx/>
              <a:buNone/>
            </a:pPr>
            <a:r>
              <a:rPr lang="en-US" altLang="en-US" b="1" smtClean="0"/>
              <a:t>Product idea</a:t>
            </a:r>
            <a:r>
              <a:rPr lang="en-US" altLang="en-US" smtClean="0"/>
              <a:t> is an idea for a possible product that the company can see itself offering to the market</a:t>
            </a:r>
          </a:p>
          <a:p>
            <a:pPr marL="533400" indent="-533400">
              <a:lnSpc>
                <a:spcPct val="90000"/>
              </a:lnSpc>
              <a:buFontTx/>
              <a:buNone/>
            </a:pPr>
            <a:r>
              <a:rPr lang="en-US" altLang="en-US" b="1" smtClean="0"/>
              <a:t>Product concept</a:t>
            </a:r>
            <a:r>
              <a:rPr lang="en-US" altLang="en-US" smtClean="0"/>
              <a:t> is a detailed version of the idea stated in meaningful consumer terms</a:t>
            </a:r>
          </a:p>
          <a:p>
            <a:pPr marL="533400" indent="-533400">
              <a:lnSpc>
                <a:spcPct val="90000"/>
              </a:lnSpc>
              <a:buFontTx/>
              <a:buNone/>
            </a:pPr>
            <a:r>
              <a:rPr lang="en-US" altLang="en-US" b="1" smtClean="0"/>
              <a:t>Product image</a:t>
            </a:r>
            <a:r>
              <a:rPr lang="en-US" altLang="en-US" smtClean="0"/>
              <a:t> is the way consumers perceive an actual or potential product</a:t>
            </a:r>
          </a:p>
        </p:txBody>
      </p:sp>
      <p:sp>
        <p:nvSpPr>
          <p:cNvPr id="36868" name="Text Placeholder 4"/>
          <p:cNvSpPr>
            <a:spLocks noGrp="1"/>
          </p:cNvSpPr>
          <p:nvPr>
            <p:ph type="body" sz="quarter" idx="13"/>
          </p:nvPr>
        </p:nvSpPr>
        <p:spPr>
          <a:xfrm>
            <a:off x="914400" y="1219200"/>
            <a:ext cx="7162800" cy="609600"/>
          </a:xfrm>
        </p:spPr>
        <p:txBody>
          <a:bodyPr/>
          <a:lstStyle/>
          <a:p>
            <a:r>
              <a:rPr lang="en-US" altLang="en-US" smtClean="0">
                <a:latin typeface="Arial" panose="020B0604020202020204" pitchFamily="34" charset="0"/>
              </a:rPr>
              <a:t>Concept Development and Testing</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27127720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228600"/>
            <a:ext cx="8763000" cy="1143000"/>
          </a:xfrm>
        </p:spPr>
        <p:txBody>
          <a:bodyPr/>
          <a:lstStyle/>
          <a:p>
            <a:r>
              <a:rPr lang="en-US" altLang="en-US" sz="3200" smtClean="0"/>
              <a:t>New-Product Development Process</a:t>
            </a:r>
          </a:p>
        </p:txBody>
      </p:sp>
      <p:sp>
        <p:nvSpPr>
          <p:cNvPr id="38915" name="Rectangle 3"/>
          <p:cNvSpPr>
            <a:spLocks noGrp="1" noChangeArrowheads="1"/>
          </p:cNvSpPr>
          <p:nvPr>
            <p:ph idx="1"/>
          </p:nvPr>
        </p:nvSpPr>
        <p:spPr>
          <a:xfrm>
            <a:off x="685800" y="2286000"/>
            <a:ext cx="7772400" cy="4114800"/>
          </a:xfrm>
        </p:spPr>
        <p:txBody>
          <a:bodyPr/>
          <a:lstStyle/>
          <a:p>
            <a:pPr>
              <a:buFontTx/>
              <a:buNone/>
            </a:pPr>
            <a:r>
              <a:rPr lang="en-US" altLang="en-US" smtClean="0"/>
              <a:t>Concept testing refers to testing new-product concepts with groups of target consumers</a:t>
            </a:r>
          </a:p>
        </p:txBody>
      </p:sp>
      <p:sp>
        <p:nvSpPr>
          <p:cNvPr id="38916" name="Text Placeholder 7"/>
          <p:cNvSpPr>
            <a:spLocks noGrp="1"/>
          </p:cNvSpPr>
          <p:nvPr>
            <p:ph type="body" sz="quarter" idx="13"/>
          </p:nvPr>
        </p:nvSpPr>
        <p:spPr/>
        <p:txBody>
          <a:bodyPr>
            <a:normAutofit fontScale="77500" lnSpcReduction="20000"/>
          </a:bodyPr>
          <a:lstStyle/>
          <a:p>
            <a:r>
              <a:rPr lang="en-US" altLang="en-US" smtClean="0"/>
              <a:t>Concept Development and Testing</a:t>
            </a:r>
          </a:p>
          <a:p>
            <a:endParaRPr lang="en-US" altLang="en-US" smtClean="0"/>
          </a:p>
        </p:txBody>
      </p:sp>
      <p:pic>
        <p:nvPicPr>
          <p:cNvPr id="38917" name="Picture 2" descr="http://upload.wikimedia.org/wikipedia/commons/thumb/f/fa/Globe.svg/600px-Globe.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5867400"/>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descr="ph09_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40100"/>
            <a:ext cx="61722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5636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228600"/>
            <a:ext cx="8686800" cy="1143000"/>
          </a:xfrm>
        </p:spPr>
        <p:txBody>
          <a:bodyPr/>
          <a:lstStyle/>
          <a:p>
            <a:r>
              <a:rPr lang="en-US" altLang="en-US" sz="3200" smtClean="0"/>
              <a:t>New-Product Development Process</a:t>
            </a:r>
          </a:p>
        </p:txBody>
      </p:sp>
      <p:sp>
        <p:nvSpPr>
          <p:cNvPr id="40963" name="Rectangle 8"/>
          <p:cNvSpPr>
            <a:spLocks noGrp="1" noChangeArrowheads="1"/>
          </p:cNvSpPr>
          <p:nvPr>
            <p:ph idx="1"/>
          </p:nvPr>
        </p:nvSpPr>
        <p:spPr/>
        <p:txBody>
          <a:bodyPr/>
          <a:lstStyle/>
          <a:p>
            <a:r>
              <a:rPr lang="en-US" altLang="en-US" smtClean="0"/>
              <a:t>Marketing strategy development refers to the initial marketing strategy for introducing the product to the market</a:t>
            </a:r>
          </a:p>
          <a:p>
            <a:r>
              <a:rPr lang="en-US" altLang="en-US" smtClean="0"/>
              <a:t>Marketing strategy statement includes:</a:t>
            </a:r>
          </a:p>
          <a:p>
            <a:pPr lvl="1"/>
            <a:r>
              <a:rPr lang="en-US" altLang="en-US" smtClean="0"/>
              <a:t>Description of the target market</a:t>
            </a:r>
          </a:p>
          <a:p>
            <a:pPr lvl="1"/>
            <a:r>
              <a:rPr lang="en-US" altLang="en-US" smtClean="0"/>
              <a:t>Value proposition</a:t>
            </a:r>
          </a:p>
          <a:p>
            <a:pPr lvl="1"/>
            <a:r>
              <a:rPr lang="en-US" altLang="en-US" smtClean="0"/>
              <a:t>Sales and profit goals</a:t>
            </a:r>
          </a:p>
        </p:txBody>
      </p:sp>
      <p:sp>
        <p:nvSpPr>
          <p:cNvPr id="40964" name="Rectangle 3"/>
          <p:cNvSpPr>
            <a:spLocks noGrp="1" noChangeArrowheads="1"/>
          </p:cNvSpPr>
          <p:nvPr>
            <p:ph type="body" sz="quarter" idx="13"/>
          </p:nvPr>
        </p:nvSpPr>
        <p:spPr/>
        <p:txBody>
          <a:bodyPr>
            <a:normAutofit fontScale="77500" lnSpcReduction="20000"/>
          </a:bodyPr>
          <a:lstStyle/>
          <a:p>
            <a:r>
              <a:rPr lang="en-US" altLang="en-US" smtClean="0"/>
              <a:t>Marketing Strategy Development</a:t>
            </a:r>
          </a:p>
          <a:p>
            <a:endParaRPr lang="en-US" altLang="en-US" smtClean="0"/>
          </a:p>
          <a:p>
            <a:endParaRPr lang="en-US" altLang="en-US" smtClean="0"/>
          </a:p>
        </p:txBody>
      </p:sp>
    </p:spTree>
    <p:extLst>
      <p:ext uri="{BB962C8B-B14F-4D97-AF65-F5344CB8AC3E}">
        <p14:creationId xmlns:p14="http://schemas.microsoft.com/office/powerpoint/2010/main" val="25008187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3200" smtClean="0"/>
              <a:t>New-Product Development Process</a:t>
            </a:r>
          </a:p>
        </p:txBody>
      </p:sp>
      <p:sp>
        <p:nvSpPr>
          <p:cNvPr id="43011" name="Rectangle 3"/>
          <p:cNvSpPr>
            <a:spLocks noGrp="1" noChangeArrowheads="1"/>
          </p:cNvSpPr>
          <p:nvPr>
            <p:ph idx="1"/>
          </p:nvPr>
        </p:nvSpPr>
        <p:spPr/>
        <p:txBody>
          <a:bodyPr/>
          <a:lstStyle/>
          <a:p>
            <a:pPr marL="533400" indent="-533400">
              <a:buFontTx/>
              <a:buNone/>
            </a:pPr>
            <a:endParaRPr lang="en-US" altLang="en-US" b="1" i="1" smtClean="0">
              <a:latin typeface="Times New Roman" panose="02020603050405020304" pitchFamily="18" charset="0"/>
            </a:endParaRPr>
          </a:p>
          <a:p>
            <a:pPr marL="533400" indent="-533400">
              <a:buFontTx/>
              <a:buNone/>
            </a:pPr>
            <a:r>
              <a:rPr lang="en-US" altLang="en-US" b="1" smtClean="0"/>
              <a:t>Business analysis</a:t>
            </a:r>
            <a:r>
              <a:rPr lang="en-US" altLang="en-US" smtClean="0"/>
              <a:t> involves a review of the sales, costs, and profit projections to find out whether they satisfy the company’s objectives</a:t>
            </a:r>
          </a:p>
        </p:txBody>
      </p:sp>
      <p:sp>
        <p:nvSpPr>
          <p:cNvPr id="43012" name="Text Placeholder 3"/>
          <p:cNvSpPr>
            <a:spLocks noGrp="1"/>
          </p:cNvSpPr>
          <p:nvPr>
            <p:ph type="body" sz="quarter" idx="13"/>
          </p:nvPr>
        </p:nvSpPr>
        <p:spPr>
          <a:xfrm>
            <a:off x="914400" y="1219200"/>
            <a:ext cx="7162800" cy="609600"/>
          </a:xfrm>
        </p:spPr>
        <p:txBody>
          <a:bodyPr/>
          <a:lstStyle/>
          <a:p>
            <a:r>
              <a:rPr lang="en-US" altLang="en-US" smtClean="0">
                <a:latin typeface="Arial" panose="020B0604020202020204" pitchFamily="34" charset="0"/>
              </a:rPr>
              <a:t>Marketing Strategy Development</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168715481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200" smtClean="0"/>
              <a:t>New-Product Development Process</a:t>
            </a:r>
          </a:p>
        </p:txBody>
      </p:sp>
      <p:sp>
        <p:nvSpPr>
          <p:cNvPr id="45059" name="Rectangle 3"/>
          <p:cNvSpPr>
            <a:spLocks noGrp="1" noChangeArrowheads="1"/>
          </p:cNvSpPr>
          <p:nvPr>
            <p:ph idx="1"/>
          </p:nvPr>
        </p:nvSpPr>
        <p:spPr>
          <a:xfrm>
            <a:off x="3962400" y="2590800"/>
            <a:ext cx="4800600" cy="4114800"/>
          </a:xfrm>
        </p:spPr>
        <p:txBody>
          <a:bodyPr/>
          <a:lstStyle/>
          <a:p>
            <a:pPr marL="533400" indent="-533400">
              <a:buFontTx/>
              <a:buNone/>
            </a:pPr>
            <a:r>
              <a:rPr lang="en-US" altLang="en-US" sz="2800" b="1" smtClean="0"/>
              <a:t>Product development </a:t>
            </a:r>
            <a:r>
              <a:rPr lang="en-US" altLang="en-US" sz="2800" smtClean="0"/>
              <a:t>involves the creation and testing of one or more physical versions by the R&amp;D or engineering departments</a:t>
            </a:r>
          </a:p>
          <a:p>
            <a:pPr marL="533400" indent="-533400"/>
            <a:r>
              <a:rPr lang="en-US" altLang="en-US" sz="2800" smtClean="0"/>
              <a:t>Requires an increase in investment</a:t>
            </a:r>
          </a:p>
        </p:txBody>
      </p:sp>
      <p:sp>
        <p:nvSpPr>
          <p:cNvPr id="45060" name="Text Placeholder 4"/>
          <p:cNvSpPr>
            <a:spLocks noGrp="1"/>
          </p:cNvSpPr>
          <p:nvPr>
            <p:ph type="body" sz="quarter" idx="13"/>
          </p:nvPr>
        </p:nvSpPr>
        <p:spPr>
          <a:xfrm>
            <a:off x="914400" y="1219200"/>
            <a:ext cx="7162800" cy="609600"/>
          </a:xfrm>
        </p:spPr>
        <p:txBody>
          <a:bodyPr/>
          <a:lstStyle/>
          <a:p>
            <a:r>
              <a:rPr lang="en-US" altLang="en-US" smtClean="0">
                <a:latin typeface="Arial" panose="020B0604020202020204" pitchFamily="34" charset="0"/>
              </a:rPr>
              <a:t>Marketing Strategy Development</a:t>
            </a:r>
          </a:p>
          <a:p>
            <a:endParaRPr lang="en-US" altLang="en-US" smtClean="0">
              <a:latin typeface="Arial" panose="020B0604020202020204" pitchFamily="34" charset="0"/>
            </a:endParaRPr>
          </a:p>
        </p:txBody>
      </p:sp>
      <p:pic>
        <p:nvPicPr>
          <p:cNvPr id="45061" name="Picture 8" descr="ph09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74938"/>
            <a:ext cx="3657600"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681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z="3200" smtClean="0"/>
              <a:t>New-Product Development Process</a:t>
            </a:r>
          </a:p>
        </p:txBody>
      </p:sp>
      <p:sp>
        <p:nvSpPr>
          <p:cNvPr id="47107" name="Rectangle 3"/>
          <p:cNvSpPr>
            <a:spLocks noGrp="1" noChangeArrowheads="1"/>
          </p:cNvSpPr>
          <p:nvPr>
            <p:ph idx="1"/>
          </p:nvPr>
        </p:nvSpPr>
        <p:spPr>
          <a:xfrm>
            <a:off x="4876800" y="1752600"/>
            <a:ext cx="3505200" cy="4114800"/>
          </a:xfrm>
        </p:spPr>
        <p:txBody>
          <a:bodyPr>
            <a:normAutofit fontScale="92500"/>
          </a:bodyPr>
          <a:lstStyle/>
          <a:p>
            <a:pPr marL="533400" indent="-533400">
              <a:lnSpc>
                <a:spcPct val="80000"/>
              </a:lnSpc>
              <a:buFontTx/>
              <a:buNone/>
            </a:pPr>
            <a:endParaRPr lang="en-US" altLang="en-US" sz="2400" b="1" i="1" smtClean="0">
              <a:latin typeface="Times New Roman" panose="02020603050405020304" pitchFamily="18" charset="0"/>
            </a:endParaRPr>
          </a:p>
          <a:p>
            <a:pPr marL="533400" indent="-533400">
              <a:lnSpc>
                <a:spcPct val="80000"/>
              </a:lnSpc>
              <a:buFontTx/>
              <a:buNone/>
            </a:pPr>
            <a:r>
              <a:rPr lang="en-US" altLang="en-US" sz="2400" b="1" smtClean="0"/>
              <a:t>Test marketing </a:t>
            </a:r>
            <a:r>
              <a:rPr lang="en-US" altLang="en-US" sz="2400" smtClean="0"/>
              <a:t>is the stage at which the product and marketing program are introduced into more realistic marketing settings</a:t>
            </a:r>
          </a:p>
          <a:p>
            <a:pPr marL="533400" indent="-533400">
              <a:lnSpc>
                <a:spcPct val="80000"/>
              </a:lnSpc>
              <a:buFontTx/>
              <a:buNone/>
            </a:pPr>
            <a:endParaRPr lang="en-US" altLang="en-US" sz="2400" smtClean="0"/>
          </a:p>
          <a:p>
            <a:pPr marL="533400" indent="-533400">
              <a:lnSpc>
                <a:spcPct val="80000"/>
              </a:lnSpc>
              <a:buFontTx/>
              <a:buNone/>
            </a:pPr>
            <a:r>
              <a:rPr lang="en-US" altLang="en-US" sz="2400" smtClean="0"/>
              <a:t>Provides the marketer with experience in testing the product and entire marketing program before full introduction</a:t>
            </a:r>
          </a:p>
          <a:p>
            <a:pPr marL="533400" indent="-533400">
              <a:lnSpc>
                <a:spcPct val="80000"/>
              </a:lnSpc>
              <a:buFontTx/>
              <a:buNone/>
            </a:pPr>
            <a:endParaRPr lang="en-US" altLang="en-US" sz="2400" smtClean="0"/>
          </a:p>
        </p:txBody>
      </p:sp>
      <p:sp>
        <p:nvSpPr>
          <p:cNvPr id="47108" name="Text Placeholder 4"/>
          <p:cNvSpPr>
            <a:spLocks noGrp="1"/>
          </p:cNvSpPr>
          <p:nvPr>
            <p:ph type="body" sz="quarter" idx="13"/>
          </p:nvPr>
        </p:nvSpPr>
        <p:spPr>
          <a:xfrm>
            <a:off x="990600" y="1295400"/>
            <a:ext cx="7162800" cy="381000"/>
          </a:xfrm>
        </p:spPr>
        <p:txBody>
          <a:bodyPr>
            <a:normAutofit fontScale="77500" lnSpcReduction="20000"/>
          </a:bodyPr>
          <a:lstStyle/>
          <a:p>
            <a:r>
              <a:rPr lang="en-US" altLang="en-US" smtClean="0"/>
              <a:t>Marketing Strategy Development</a:t>
            </a:r>
          </a:p>
          <a:p>
            <a:endParaRPr lang="en-US" altLang="en-US" smtClean="0"/>
          </a:p>
        </p:txBody>
      </p:sp>
      <p:pic>
        <p:nvPicPr>
          <p:cNvPr id="47109" name="Picture 7" descr="ph09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46482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8902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________ is a review of the sales, costs, and profit projections for a new product to find out whether these factors satisfy the company’s objectives.</a:t>
            </a:r>
          </a:p>
          <a:p>
            <a:pPr marL="990600" lvl="1" indent="-533400">
              <a:buFontTx/>
              <a:buAutoNum type="arabicPeriod"/>
            </a:pPr>
            <a:r>
              <a:rPr lang="en-US" altLang="en-US" smtClean="0"/>
              <a:t>Market strategy development</a:t>
            </a:r>
          </a:p>
          <a:p>
            <a:pPr marL="990600" lvl="1" indent="-533400">
              <a:buFontTx/>
              <a:buAutoNum type="arabicPeriod"/>
            </a:pPr>
            <a:r>
              <a:rPr lang="en-US" altLang="en-US" smtClean="0"/>
              <a:t>Product development</a:t>
            </a:r>
          </a:p>
          <a:p>
            <a:pPr marL="990600" lvl="1" indent="-533400">
              <a:buFontTx/>
              <a:buAutoNum type="arabicPeriod"/>
            </a:pPr>
            <a:r>
              <a:rPr lang="en-US" altLang="en-US" u="sng" smtClean="0">
                <a:solidFill>
                  <a:srgbClr val="FF0000"/>
                </a:solidFill>
              </a:rPr>
              <a:t>Business analysis</a:t>
            </a:r>
          </a:p>
          <a:p>
            <a:pPr marL="990600" lvl="1" indent="-533400">
              <a:buFontTx/>
              <a:buAutoNum type="arabicPeriod"/>
            </a:pPr>
            <a:r>
              <a:rPr lang="en-US" altLang="en-US" smtClean="0"/>
              <a:t>Forecasting </a:t>
            </a:r>
          </a:p>
          <a:p>
            <a:pPr marL="990600" lvl="1" indent="-533400">
              <a:buFontTx/>
              <a:buAutoNum type="arabicPeriod"/>
            </a:pPr>
            <a:endParaRPr lang="en-US" altLang="en-US" smtClean="0"/>
          </a:p>
        </p:txBody>
      </p:sp>
    </p:spTree>
    <p:extLst>
      <p:ext uri="{BB962C8B-B14F-4D97-AF65-F5344CB8AC3E}">
        <p14:creationId xmlns:p14="http://schemas.microsoft.com/office/powerpoint/2010/main" val="260467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When a concept moves into a physical product to insure that the product idea can be turned into a workable product, this is referred to as ___________.</a:t>
            </a:r>
          </a:p>
          <a:p>
            <a:pPr marL="990600" lvl="1" indent="-533400">
              <a:buFontTx/>
              <a:buAutoNum type="arabicPeriod"/>
            </a:pPr>
            <a:r>
              <a:rPr lang="en-US" altLang="en-US" smtClean="0"/>
              <a:t>market strategy</a:t>
            </a:r>
          </a:p>
          <a:p>
            <a:pPr marL="990600" lvl="1" indent="-533400">
              <a:buFontTx/>
              <a:buAutoNum type="arabicPeriod"/>
            </a:pPr>
            <a:r>
              <a:rPr lang="en-US" altLang="en-US" u="sng" smtClean="0">
                <a:solidFill>
                  <a:srgbClr val="FF0000"/>
                </a:solidFill>
              </a:rPr>
              <a:t>product development</a:t>
            </a:r>
          </a:p>
          <a:p>
            <a:pPr marL="990600" lvl="1" indent="-533400">
              <a:buFontTx/>
              <a:buAutoNum type="arabicPeriod"/>
            </a:pPr>
            <a:r>
              <a:rPr lang="en-US" altLang="en-US" smtClean="0"/>
              <a:t>business analysis</a:t>
            </a:r>
          </a:p>
          <a:p>
            <a:pPr marL="990600" lvl="1" indent="-533400">
              <a:buFontTx/>
              <a:buAutoNum type="arabicPeriod"/>
            </a:pPr>
            <a:r>
              <a:rPr lang="en-US" altLang="en-US" smtClean="0"/>
              <a:t>commercialization</a:t>
            </a:r>
          </a:p>
          <a:p>
            <a:pPr marL="990600" lvl="1" indent="-533400">
              <a:buFontTx/>
              <a:buAutoNum type="arabicPeriod"/>
            </a:pPr>
            <a:endParaRPr lang="en-US" altLang="en-US" smtClean="0"/>
          </a:p>
        </p:txBody>
      </p:sp>
    </p:spTree>
    <p:extLst>
      <p:ext uri="{BB962C8B-B14F-4D97-AF65-F5344CB8AC3E}">
        <p14:creationId xmlns:p14="http://schemas.microsoft.com/office/powerpoint/2010/main" val="2876045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228600"/>
            <a:ext cx="9144000" cy="1143000"/>
          </a:xfrm>
        </p:spPr>
        <p:txBody>
          <a:bodyPr/>
          <a:lstStyle/>
          <a:p>
            <a:r>
              <a:rPr lang="en-US" altLang="en-US" sz="3200" smtClean="0"/>
              <a:t>New-Product Development Process</a:t>
            </a:r>
          </a:p>
        </p:txBody>
      </p:sp>
      <p:sp>
        <p:nvSpPr>
          <p:cNvPr id="57347" name="Text Placeholder 5"/>
          <p:cNvSpPr>
            <a:spLocks noGrp="1"/>
          </p:cNvSpPr>
          <p:nvPr>
            <p:ph type="body" sz="quarter" idx="13"/>
          </p:nvPr>
        </p:nvSpPr>
        <p:spPr>
          <a:xfrm>
            <a:off x="838200" y="1219200"/>
            <a:ext cx="7162800" cy="381000"/>
          </a:xfrm>
        </p:spPr>
        <p:txBody>
          <a:bodyPr>
            <a:normAutofit fontScale="77500" lnSpcReduction="20000"/>
          </a:bodyPr>
          <a:lstStyle/>
          <a:p>
            <a:r>
              <a:rPr lang="en-US" altLang="en-US" smtClean="0"/>
              <a:t>Types of Test Markets</a:t>
            </a:r>
          </a:p>
          <a:p>
            <a:endParaRPr lang="en-US" altLang="en-US" smtClean="0"/>
          </a:p>
        </p:txBody>
      </p:sp>
      <p:graphicFrame>
        <p:nvGraphicFramePr>
          <p:cNvPr id="4" name="Diagram 3"/>
          <p:cNvGraphicFramePr/>
          <p:nvPr/>
        </p:nvGraphicFramePr>
        <p:xfrm>
          <a:off x="1905000" y="1905000"/>
          <a:ext cx="52578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349" name="Picture 7" descr="ph09_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038600"/>
            <a:ext cx="61722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955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Learning Goals </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b="1" i="1" dirty="0" smtClean="0"/>
              <a:t>After </a:t>
            </a:r>
            <a:r>
              <a:rPr lang="en-US" altLang="zh-CN" b="1" i="1" dirty="0"/>
              <a:t>reading this chapter you will be able to: </a:t>
            </a:r>
            <a:endParaRPr lang="en-US" altLang="zh-CN" dirty="0"/>
          </a:p>
          <a:p>
            <a:r>
              <a:rPr lang="en-US" altLang="zh-CN" dirty="0"/>
              <a:t>Describe the role of a marketing manager. </a:t>
            </a:r>
          </a:p>
          <a:p>
            <a:r>
              <a:rPr lang="en-US" altLang="zh-CN" dirty="0"/>
              <a:t>Describe the key activities of marketing research. </a:t>
            </a:r>
          </a:p>
          <a:p>
            <a:r>
              <a:rPr lang="en-US" altLang="zh-CN" dirty="0"/>
              <a:t>Discuss the seven steps of information gathering for market research. </a:t>
            </a:r>
          </a:p>
          <a:p>
            <a:r>
              <a:rPr lang="en-US" altLang="zh-CN" dirty="0"/>
              <a:t>Define and differentiate the “4P’s” of marketing. </a:t>
            </a:r>
          </a:p>
          <a:p>
            <a:r>
              <a:rPr lang="en-US" altLang="zh-CN" dirty="0"/>
              <a:t>Discuss the importance of market segmentation. </a:t>
            </a:r>
          </a:p>
          <a:p>
            <a:r>
              <a:rPr lang="en-US" altLang="zh-CN" dirty="0"/>
              <a:t>Describe the purposes and goals of marketing strategy. </a:t>
            </a:r>
          </a:p>
          <a:p>
            <a:r>
              <a:rPr lang="en-US" altLang="zh-CN" dirty="0"/>
              <a:t>Define “diminishing returns” and discuss why this matters to marketing. </a:t>
            </a:r>
          </a:p>
          <a:p>
            <a:r>
              <a:rPr lang="en-US" altLang="zh-CN" dirty="0"/>
              <a:t>Compare and contrast the concepts of risk, ambiguity, and conformance with regard to marketing. </a:t>
            </a:r>
          </a:p>
          <a:p>
            <a:endParaRPr lang="zh-CN" altLang="en-US" dirty="0"/>
          </a:p>
        </p:txBody>
      </p:sp>
    </p:spTree>
    <p:extLst>
      <p:ext uri="{BB962C8B-B14F-4D97-AF65-F5344CB8AC3E}">
        <p14:creationId xmlns:p14="http://schemas.microsoft.com/office/powerpoint/2010/main" val="118576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t>New-Product Development Process</a:t>
            </a:r>
          </a:p>
        </p:txBody>
      </p:sp>
      <p:sp>
        <p:nvSpPr>
          <p:cNvPr id="67587" name="Rectangle 3"/>
          <p:cNvSpPr>
            <a:spLocks noGrp="1" noChangeArrowheads="1"/>
          </p:cNvSpPr>
          <p:nvPr>
            <p:ph idx="1"/>
          </p:nvPr>
        </p:nvSpPr>
        <p:spPr>
          <a:xfrm>
            <a:off x="685800" y="2133600"/>
            <a:ext cx="7772400" cy="4114800"/>
          </a:xfrm>
        </p:spPr>
        <p:txBody>
          <a:bodyPr/>
          <a:lstStyle/>
          <a:p>
            <a:r>
              <a:rPr lang="en-US" altLang="en-US" smtClean="0"/>
              <a:t>Advantages of simulated test markets</a:t>
            </a:r>
          </a:p>
          <a:p>
            <a:pPr lvl="1"/>
            <a:r>
              <a:rPr lang="en-US" altLang="en-US" smtClean="0"/>
              <a:t>Less expensive than other test methods</a:t>
            </a:r>
          </a:p>
          <a:p>
            <a:pPr lvl="1"/>
            <a:r>
              <a:rPr lang="en-US" altLang="en-US" smtClean="0"/>
              <a:t>Faster</a:t>
            </a:r>
          </a:p>
          <a:p>
            <a:pPr lvl="1"/>
            <a:r>
              <a:rPr lang="en-US" altLang="en-US" smtClean="0"/>
              <a:t>Restricts access by competitors</a:t>
            </a:r>
          </a:p>
          <a:p>
            <a:r>
              <a:rPr lang="en-US" altLang="en-US" smtClean="0"/>
              <a:t>Disadvantages</a:t>
            </a:r>
          </a:p>
          <a:p>
            <a:pPr lvl="1"/>
            <a:r>
              <a:rPr lang="en-US" altLang="en-US" smtClean="0"/>
              <a:t>Not considered as reliable and accurate due to the controlled setting</a:t>
            </a:r>
          </a:p>
        </p:txBody>
      </p:sp>
      <p:sp>
        <p:nvSpPr>
          <p:cNvPr id="67588" name="Text Placeholder 3"/>
          <p:cNvSpPr>
            <a:spLocks noGrp="1"/>
          </p:cNvSpPr>
          <p:nvPr>
            <p:ph type="body" sz="quarter" idx="13"/>
          </p:nvPr>
        </p:nvSpPr>
        <p:spPr/>
        <p:txBody>
          <a:bodyPr>
            <a:normAutofit fontScale="77500" lnSpcReduction="20000"/>
          </a:bodyPr>
          <a:lstStyle/>
          <a:p>
            <a:r>
              <a:rPr lang="en-US" altLang="en-US" smtClean="0"/>
              <a:t>Marketing Strategy Development</a:t>
            </a:r>
          </a:p>
          <a:p>
            <a:endParaRPr lang="en-US" altLang="en-US" smtClean="0"/>
          </a:p>
        </p:txBody>
      </p:sp>
    </p:spTree>
    <p:extLst>
      <p:ext uri="{BB962C8B-B14F-4D97-AF65-F5344CB8AC3E}">
        <p14:creationId xmlns:p14="http://schemas.microsoft.com/office/powerpoint/2010/main" val="17874772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228600"/>
            <a:ext cx="9144000" cy="1143000"/>
          </a:xfrm>
        </p:spPr>
        <p:txBody>
          <a:bodyPr/>
          <a:lstStyle/>
          <a:p>
            <a:r>
              <a:rPr lang="en-US" altLang="en-US" sz="3200" smtClean="0"/>
              <a:t>New-Product Development Process</a:t>
            </a:r>
          </a:p>
        </p:txBody>
      </p:sp>
      <p:sp>
        <p:nvSpPr>
          <p:cNvPr id="69635" name="Rectangle 3"/>
          <p:cNvSpPr>
            <a:spLocks noGrp="1" noChangeArrowheads="1"/>
          </p:cNvSpPr>
          <p:nvPr>
            <p:ph idx="1"/>
          </p:nvPr>
        </p:nvSpPr>
        <p:spPr/>
        <p:txBody>
          <a:bodyPr/>
          <a:lstStyle/>
          <a:p>
            <a:endParaRPr lang="en-US" altLang="en-US" smtClean="0"/>
          </a:p>
          <a:p>
            <a:endParaRPr lang="en-US" altLang="en-US" smtClean="0"/>
          </a:p>
        </p:txBody>
      </p:sp>
      <p:sp>
        <p:nvSpPr>
          <p:cNvPr id="69636" name="Text Placeholder 7"/>
          <p:cNvSpPr>
            <a:spLocks noGrp="1"/>
          </p:cNvSpPr>
          <p:nvPr>
            <p:ph type="body" sz="quarter" idx="13"/>
          </p:nvPr>
        </p:nvSpPr>
        <p:spPr/>
        <p:txBody>
          <a:bodyPr>
            <a:normAutofit fontScale="77500" lnSpcReduction="20000"/>
          </a:bodyPr>
          <a:lstStyle/>
          <a:p>
            <a:r>
              <a:rPr lang="en-US" altLang="en-US" smtClean="0"/>
              <a:t>Marketing Strategy Development</a:t>
            </a:r>
          </a:p>
          <a:p>
            <a:endParaRPr lang="en-US" altLang="en-US" smtClean="0"/>
          </a:p>
        </p:txBody>
      </p:sp>
      <p:graphicFrame>
        <p:nvGraphicFramePr>
          <p:cNvPr id="7" name="Diagram 6"/>
          <p:cNvGraphicFramePr/>
          <p:nvPr/>
        </p:nvGraphicFramePr>
        <p:xfrm>
          <a:off x="1600200" y="1981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9638" name="Picture 2" descr="http://upload.wikimedia.org/wikipedia/commons/thumb/f/fa/Globe.svg/600px-Globe.svg.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5715000"/>
            <a:ext cx="6365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259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z="3200" smtClean="0"/>
              <a:t>New-Product Development Process</a:t>
            </a:r>
          </a:p>
        </p:txBody>
      </p:sp>
      <p:sp>
        <p:nvSpPr>
          <p:cNvPr id="71683" name="Rectangle 3"/>
          <p:cNvSpPr>
            <a:spLocks noGrp="1" noChangeArrowheads="1"/>
          </p:cNvSpPr>
          <p:nvPr>
            <p:ph idx="1"/>
          </p:nvPr>
        </p:nvSpPr>
        <p:spPr/>
        <p:txBody>
          <a:bodyPr/>
          <a:lstStyle/>
          <a:p>
            <a:pPr marL="533400" indent="-533400">
              <a:buFontTx/>
              <a:buNone/>
            </a:pPr>
            <a:endParaRPr lang="en-US" altLang="en-US" sz="2800" b="1" i="1" smtClean="0">
              <a:latin typeface="Times New Roman" panose="02020603050405020304" pitchFamily="18" charset="0"/>
            </a:endParaRPr>
          </a:p>
          <a:p>
            <a:pPr marL="533400" indent="-533400">
              <a:buFontTx/>
              <a:buNone/>
            </a:pPr>
            <a:r>
              <a:rPr lang="en-US" altLang="en-US" sz="2800" smtClean="0"/>
              <a:t>Commercialization is the introduction </a:t>
            </a:r>
          </a:p>
          <a:p>
            <a:pPr marL="533400" indent="-533400">
              <a:buFontTx/>
              <a:buNone/>
            </a:pPr>
            <a:r>
              <a:rPr lang="en-US" altLang="en-US" sz="2800" smtClean="0"/>
              <a:t>of the new product</a:t>
            </a:r>
          </a:p>
          <a:p>
            <a:pPr marL="533400" indent="-533400"/>
            <a:r>
              <a:rPr lang="en-US" altLang="en-US" sz="2800" smtClean="0"/>
              <a:t>When to launch</a:t>
            </a:r>
          </a:p>
          <a:p>
            <a:pPr marL="533400" indent="-533400"/>
            <a:r>
              <a:rPr lang="en-US" altLang="en-US" sz="2800" smtClean="0"/>
              <a:t>Where to launch</a:t>
            </a:r>
          </a:p>
          <a:p>
            <a:pPr marL="533400" indent="-533400"/>
            <a:r>
              <a:rPr lang="en-US" altLang="en-US" sz="2800" smtClean="0"/>
              <a:t>Planned market </a:t>
            </a:r>
          </a:p>
          <a:p>
            <a:pPr marL="533400" indent="-533400">
              <a:buFontTx/>
              <a:buNone/>
            </a:pPr>
            <a:r>
              <a:rPr lang="en-US" altLang="en-US" sz="2800" smtClean="0"/>
              <a:t>      rollout</a:t>
            </a:r>
          </a:p>
        </p:txBody>
      </p:sp>
      <p:sp>
        <p:nvSpPr>
          <p:cNvPr id="71684" name="Text Placeholder 4"/>
          <p:cNvSpPr>
            <a:spLocks noGrp="1"/>
          </p:cNvSpPr>
          <p:nvPr>
            <p:ph type="body" sz="quarter" idx="13"/>
          </p:nvPr>
        </p:nvSpPr>
        <p:spPr/>
        <p:txBody>
          <a:bodyPr>
            <a:normAutofit fontScale="77500" lnSpcReduction="20000"/>
          </a:bodyPr>
          <a:lstStyle/>
          <a:p>
            <a:r>
              <a:rPr lang="en-US" altLang="en-US" smtClean="0">
                <a:latin typeface="Arial" panose="020B0604020202020204" pitchFamily="34" charset="0"/>
              </a:rPr>
              <a:t>Marketing Strategy Development</a:t>
            </a:r>
          </a:p>
          <a:p>
            <a:endParaRPr lang="en-US" altLang="en-US" smtClean="0">
              <a:latin typeface="Arial" panose="020B0604020202020204" pitchFamily="34" charset="0"/>
            </a:endParaRPr>
          </a:p>
        </p:txBody>
      </p:sp>
      <p:pic>
        <p:nvPicPr>
          <p:cNvPr id="71685" name="Picture 7" descr="ph09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4200"/>
            <a:ext cx="35814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47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The systematic search for new-product ideas is called ________.</a:t>
            </a:r>
          </a:p>
          <a:p>
            <a:pPr marL="990600" lvl="1" indent="-533400">
              <a:buFontTx/>
              <a:buAutoNum type="arabicPeriod"/>
            </a:pPr>
            <a:r>
              <a:rPr lang="en-US" altLang="en-US" u="sng" smtClean="0">
                <a:solidFill>
                  <a:srgbClr val="FF0000"/>
                </a:solidFill>
              </a:rPr>
              <a:t>idea generation</a:t>
            </a:r>
          </a:p>
          <a:p>
            <a:pPr marL="990600" lvl="1" indent="-533400">
              <a:buFontTx/>
              <a:buAutoNum type="arabicPeriod"/>
            </a:pPr>
            <a:r>
              <a:rPr lang="en-US" altLang="en-US" smtClean="0"/>
              <a:t>idea search</a:t>
            </a:r>
          </a:p>
          <a:p>
            <a:pPr marL="990600" lvl="1" indent="-533400">
              <a:buFontTx/>
              <a:buAutoNum type="arabicPeriod"/>
            </a:pPr>
            <a:r>
              <a:rPr lang="en-US" altLang="en-US" smtClean="0"/>
              <a:t>idea screening </a:t>
            </a:r>
          </a:p>
          <a:p>
            <a:pPr marL="990600" lvl="1" indent="-533400">
              <a:buFontTx/>
              <a:buAutoNum type="arabicPeriod"/>
            </a:pPr>
            <a:r>
              <a:rPr lang="en-US" altLang="en-US" smtClean="0"/>
              <a:t>concept development </a:t>
            </a:r>
          </a:p>
          <a:p>
            <a:pPr marL="990600" lvl="1" indent="-533400">
              <a:buFontTx/>
              <a:buAutoNum type="arabicPeriod"/>
            </a:pPr>
            <a:endParaRPr lang="en-US" altLang="en-US" smtClean="0"/>
          </a:p>
        </p:txBody>
      </p:sp>
    </p:spTree>
    <p:extLst>
      <p:ext uri="{BB962C8B-B14F-4D97-AF65-F5344CB8AC3E}">
        <p14:creationId xmlns:p14="http://schemas.microsoft.com/office/powerpoint/2010/main" val="977289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Once the new product ideas have been screened, the next step in the new product development process is ________.</a:t>
            </a:r>
          </a:p>
          <a:p>
            <a:pPr marL="990600" lvl="1" indent="-533400">
              <a:buFontTx/>
              <a:buAutoNum type="arabicPeriod"/>
            </a:pPr>
            <a:r>
              <a:rPr lang="en-US" altLang="en-US" smtClean="0"/>
              <a:t>marketing strategy</a:t>
            </a:r>
          </a:p>
          <a:p>
            <a:pPr marL="990600" lvl="1" indent="-533400">
              <a:buFontTx/>
              <a:buAutoNum type="arabicPeriod"/>
            </a:pPr>
            <a:r>
              <a:rPr lang="en-US" altLang="en-US" u="sng" smtClean="0">
                <a:solidFill>
                  <a:srgbClr val="FF0000"/>
                </a:solidFill>
              </a:rPr>
              <a:t>concept development and testing</a:t>
            </a:r>
          </a:p>
          <a:p>
            <a:pPr marL="990600" lvl="1" indent="-533400">
              <a:buFontTx/>
              <a:buAutoNum type="arabicPeriod"/>
            </a:pPr>
            <a:r>
              <a:rPr lang="en-US" altLang="en-US" smtClean="0"/>
              <a:t>product development</a:t>
            </a:r>
          </a:p>
          <a:p>
            <a:pPr marL="990600" lvl="1" indent="-533400">
              <a:buFontTx/>
              <a:buAutoNum type="arabicPeriod"/>
            </a:pPr>
            <a:r>
              <a:rPr lang="en-US" altLang="en-US" smtClean="0"/>
              <a:t>none of the above</a:t>
            </a:r>
          </a:p>
          <a:p>
            <a:pPr marL="990600" lvl="1" indent="-533400">
              <a:buFontTx/>
              <a:buAutoNum type="arabicPeriod"/>
            </a:pPr>
            <a:endParaRPr lang="en-US" altLang="en-US" smtClean="0"/>
          </a:p>
        </p:txBody>
      </p:sp>
    </p:spTree>
    <p:extLst>
      <p:ext uri="{BB962C8B-B14F-4D97-AF65-F5344CB8AC3E}">
        <p14:creationId xmlns:p14="http://schemas.microsoft.com/office/powerpoint/2010/main" val="191401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The final stage in new product development is referred to as ________.</a:t>
            </a:r>
          </a:p>
          <a:p>
            <a:pPr marL="990600" lvl="1" indent="-533400">
              <a:buFontTx/>
              <a:buAutoNum type="arabicPeriod"/>
            </a:pPr>
            <a:r>
              <a:rPr lang="en-US" altLang="en-US" smtClean="0"/>
              <a:t>new product penetration</a:t>
            </a:r>
          </a:p>
          <a:p>
            <a:pPr marL="990600" lvl="1" indent="-533400">
              <a:buFontTx/>
              <a:buAutoNum type="arabicPeriod"/>
            </a:pPr>
            <a:r>
              <a:rPr lang="en-US" altLang="en-US" u="sng" smtClean="0">
                <a:solidFill>
                  <a:srgbClr val="FF0000"/>
                </a:solidFill>
              </a:rPr>
              <a:t>commercialization</a:t>
            </a:r>
          </a:p>
          <a:p>
            <a:pPr marL="990600" lvl="1" indent="-533400">
              <a:buFontTx/>
              <a:buAutoNum type="arabicPeriod"/>
            </a:pPr>
            <a:r>
              <a:rPr lang="en-US" altLang="en-US" smtClean="0"/>
              <a:t>consumer initiation</a:t>
            </a:r>
          </a:p>
          <a:p>
            <a:pPr marL="990600" lvl="1" indent="-533400">
              <a:buFontTx/>
              <a:buAutoNum type="arabicPeriod"/>
            </a:pPr>
            <a:r>
              <a:rPr lang="en-US" altLang="en-US" smtClean="0"/>
              <a:t>idea screened </a:t>
            </a:r>
          </a:p>
          <a:p>
            <a:pPr marL="990600" lvl="1" indent="-533400">
              <a:buFontTx/>
              <a:buAutoNum type="arabicPeriod"/>
            </a:pPr>
            <a:endParaRPr lang="en-US" altLang="en-US" smtClean="0"/>
          </a:p>
        </p:txBody>
      </p:sp>
    </p:spTree>
    <p:extLst>
      <p:ext uri="{BB962C8B-B14F-4D97-AF65-F5344CB8AC3E}">
        <p14:creationId xmlns:p14="http://schemas.microsoft.com/office/powerpoint/2010/main" val="66563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z="3200" smtClean="0"/>
              <a:t>Managing New-Product Development</a:t>
            </a:r>
          </a:p>
        </p:txBody>
      </p:sp>
      <p:sp>
        <p:nvSpPr>
          <p:cNvPr id="86019" name="Rectangle 3"/>
          <p:cNvSpPr>
            <a:spLocks noGrp="1" noChangeArrowheads="1"/>
          </p:cNvSpPr>
          <p:nvPr>
            <p:ph idx="1"/>
          </p:nvPr>
        </p:nvSpPr>
        <p:spPr>
          <a:xfrm>
            <a:off x="685800" y="1219200"/>
            <a:ext cx="7772400" cy="4876800"/>
          </a:xfrm>
        </p:spPr>
        <p:txBody>
          <a:bodyPr/>
          <a:lstStyle/>
          <a:p>
            <a:pPr marL="533400" indent="-533400" algn="ctr">
              <a:buFontTx/>
              <a:buNone/>
            </a:pPr>
            <a:endParaRPr lang="en-US" altLang="en-US" b="1" i="1" smtClean="0">
              <a:latin typeface="Times New Roman" panose="02020603050405020304" pitchFamily="18" charset="0"/>
            </a:endParaRPr>
          </a:p>
          <a:p>
            <a:pPr marL="533400" indent="-533400">
              <a:buFontTx/>
              <a:buNone/>
            </a:pPr>
            <a:r>
              <a:rPr lang="en-US" altLang="en-US" smtClean="0"/>
              <a:t>Successful new-product development should be:</a:t>
            </a:r>
          </a:p>
          <a:p>
            <a:pPr marL="533400" indent="-533400"/>
            <a:r>
              <a:rPr lang="en-US" altLang="en-US" smtClean="0"/>
              <a:t>Customer centered</a:t>
            </a:r>
          </a:p>
          <a:p>
            <a:pPr marL="533400" indent="-533400"/>
            <a:r>
              <a:rPr lang="en-US" altLang="en-US" smtClean="0"/>
              <a:t>Team centered</a:t>
            </a:r>
          </a:p>
          <a:p>
            <a:pPr marL="533400" indent="-533400"/>
            <a:r>
              <a:rPr lang="en-US" altLang="en-US" smtClean="0"/>
              <a:t>Systematic</a:t>
            </a:r>
          </a:p>
        </p:txBody>
      </p:sp>
    </p:spTree>
    <p:extLst>
      <p:ext uri="{BB962C8B-B14F-4D97-AF65-F5344CB8AC3E}">
        <p14:creationId xmlns:p14="http://schemas.microsoft.com/office/powerpoint/2010/main" val="16524981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z="3200" smtClean="0"/>
              <a:t>Managing New-Product Development</a:t>
            </a:r>
          </a:p>
        </p:txBody>
      </p:sp>
      <p:sp>
        <p:nvSpPr>
          <p:cNvPr id="88067" name="Rectangle 3"/>
          <p:cNvSpPr>
            <a:spLocks noGrp="1" noChangeArrowheads="1"/>
          </p:cNvSpPr>
          <p:nvPr>
            <p:ph idx="1"/>
          </p:nvPr>
        </p:nvSpPr>
        <p:spPr>
          <a:xfrm>
            <a:off x="228600" y="2438400"/>
            <a:ext cx="4343400" cy="4114800"/>
          </a:xfrm>
        </p:spPr>
        <p:txBody>
          <a:bodyPr/>
          <a:lstStyle/>
          <a:p>
            <a:pPr marL="533400" indent="-533400">
              <a:buFontTx/>
              <a:buNone/>
            </a:pPr>
            <a:r>
              <a:rPr lang="en-US" altLang="en-US" sz="2400" b="1" smtClean="0"/>
              <a:t>Customer-centered new product development</a:t>
            </a:r>
            <a:r>
              <a:rPr lang="en-US" altLang="en-US" sz="2400" smtClean="0"/>
              <a:t> focuses on finding new ways to solve customer problems and create more customer satisfying experiences</a:t>
            </a:r>
          </a:p>
          <a:p>
            <a:pPr marL="533400" indent="-533400"/>
            <a:r>
              <a:rPr lang="en-US" altLang="en-US" sz="2400" smtClean="0"/>
              <a:t>Begins and ends with solving customer problems</a:t>
            </a:r>
          </a:p>
        </p:txBody>
      </p:sp>
      <p:sp>
        <p:nvSpPr>
          <p:cNvPr id="88068" name="Text Placeholder 3"/>
          <p:cNvSpPr>
            <a:spLocks noGrp="1"/>
          </p:cNvSpPr>
          <p:nvPr>
            <p:ph type="body" sz="quarter" idx="13"/>
          </p:nvPr>
        </p:nvSpPr>
        <p:spPr/>
        <p:txBody>
          <a:bodyPr>
            <a:normAutofit fontScale="77500" lnSpcReduction="20000"/>
          </a:bodyPr>
          <a:lstStyle/>
          <a:p>
            <a:r>
              <a:rPr lang="en-US" altLang="en-US" smtClean="0">
                <a:latin typeface="Arial" panose="020B0604020202020204" pitchFamily="34" charset="0"/>
              </a:rPr>
              <a:t>New-Product Development Strategies</a:t>
            </a:r>
          </a:p>
          <a:p>
            <a:endParaRPr lang="en-US" altLang="en-US" smtClean="0">
              <a:latin typeface="Arial" panose="020B0604020202020204" pitchFamily="34" charset="0"/>
            </a:endParaRPr>
          </a:p>
        </p:txBody>
      </p:sp>
      <p:pic>
        <p:nvPicPr>
          <p:cNvPr id="88069" name="Picture 7" descr="ph09_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922588"/>
            <a:ext cx="37338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5607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z="3200" smtClean="0"/>
              <a:t>Managing New-Product Development</a:t>
            </a:r>
          </a:p>
        </p:txBody>
      </p:sp>
      <p:sp>
        <p:nvSpPr>
          <p:cNvPr id="90115" name="Rectangle 3"/>
          <p:cNvSpPr>
            <a:spLocks noGrp="1" noChangeArrowheads="1"/>
          </p:cNvSpPr>
          <p:nvPr>
            <p:ph idx="1"/>
          </p:nvPr>
        </p:nvSpPr>
        <p:spPr>
          <a:xfrm>
            <a:off x="685800" y="1524000"/>
            <a:ext cx="7772400" cy="4114800"/>
          </a:xfrm>
        </p:spPr>
        <p:txBody>
          <a:bodyPr>
            <a:normAutofit fontScale="92500"/>
          </a:bodyPr>
          <a:lstStyle/>
          <a:p>
            <a:pPr marL="533400" indent="-533400" algn="ctr">
              <a:lnSpc>
                <a:spcPct val="90000"/>
              </a:lnSpc>
              <a:buFontTx/>
              <a:buNone/>
            </a:pPr>
            <a:endParaRPr lang="en-US" altLang="en-US" sz="3600" b="1" i="1" smtClean="0">
              <a:latin typeface="Times New Roman" panose="02020603050405020304" pitchFamily="18" charset="0"/>
            </a:endParaRPr>
          </a:p>
          <a:p>
            <a:pPr marL="533400" indent="-533400">
              <a:lnSpc>
                <a:spcPct val="90000"/>
              </a:lnSpc>
              <a:buFontTx/>
              <a:buNone/>
            </a:pPr>
            <a:r>
              <a:rPr lang="en-US" altLang="en-US" b="1" smtClean="0"/>
              <a:t>Sequential new-product development</a:t>
            </a:r>
            <a:r>
              <a:rPr lang="en-US" altLang="en-US" smtClean="0"/>
              <a:t> is a development approach where company departments work closely together individually to complete each stage of the process before passing it along to the next department or stage</a:t>
            </a:r>
          </a:p>
          <a:p>
            <a:pPr marL="533400" indent="-533400">
              <a:lnSpc>
                <a:spcPct val="90000"/>
              </a:lnSpc>
            </a:pPr>
            <a:r>
              <a:rPr lang="en-US" altLang="en-US" smtClean="0"/>
              <a:t>Increased control in risky or complex projects</a:t>
            </a:r>
          </a:p>
          <a:p>
            <a:pPr marL="533400" indent="-533400">
              <a:lnSpc>
                <a:spcPct val="90000"/>
              </a:lnSpc>
            </a:pPr>
            <a:r>
              <a:rPr lang="en-US" altLang="en-US" smtClean="0"/>
              <a:t>Slow</a:t>
            </a:r>
          </a:p>
        </p:txBody>
      </p:sp>
      <p:sp>
        <p:nvSpPr>
          <p:cNvPr id="90116" name="Text Placeholder 3"/>
          <p:cNvSpPr>
            <a:spLocks noGrp="1"/>
          </p:cNvSpPr>
          <p:nvPr>
            <p:ph type="body" sz="quarter" idx="13"/>
          </p:nvPr>
        </p:nvSpPr>
        <p:spPr/>
        <p:txBody>
          <a:bodyPr>
            <a:normAutofit fontScale="77500" lnSpcReduction="20000"/>
          </a:bodyPr>
          <a:lstStyle/>
          <a:p>
            <a:r>
              <a:rPr lang="en-US" altLang="en-US" smtClean="0">
                <a:latin typeface="Arial" panose="020B0604020202020204" pitchFamily="34" charset="0"/>
              </a:rPr>
              <a:t>New-Product Development Strategies</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17542999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sz="3200" smtClean="0"/>
              <a:t>Managing New-Product Development</a:t>
            </a:r>
          </a:p>
        </p:txBody>
      </p:sp>
      <p:sp>
        <p:nvSpPr>
          <p:cNvPr id="92163" name="Rectangle 3"/>
          <p:cNvSpPr>
            <a:spLocks noGrp="1" noChangeArrowheads="1"/>
          </p:cNvSpPr>
          <p:nvPr>
            <p:ph idx="1"/>
          </p:nvPr>
        </p:nvSpPr>
        <p:spPr/>
        <p:txBody>
          <a:bodyPr/>
          <a:lstStyle/>
          <a:p>
            <a:pPr marL="533400" indent="-533400" algn="ctr">
              <a:buFontTx/>
              <a:buNone/>
            </a:pPr>
            <a:endParaRPr lang="en-US" altLang="en-US" b="1" i="1" smtClean="0">
              <a:latin typeface="Times New Roman" panose="02020603050405020304" pitchFamily="18" charset="0"/>
            </a:endParaRPr>
          </a:p>
          <a:p>
            <a:pPr marL="533400" indent="-533400">
              <a:buFontTx/>
              <a:buNone/>
            </a:pPr>
            <a:r>
              <a:rPr lang="en-US" altLang="en-US" b="1" smtClean="0"/>
              <a:t>Team-based new-product development</a:t>
            </a:r>
            <a:r>
              <a:rPr lang="en-US" altLang="en-US" smtClean="0"/>
              <a:t> is a development approach where company departments work closely together in cross-functional teams, overlapping in the product-development process to save time and increase effectiveness</a:t>
            </a:r>
          </a:p>
        </p:txBody>
      </p:sp>
      <p:sp>
        <p:nvSpPr>
          <p:cNvPr id="92164" name="Text Placeholder 3"/>
          <p:cNvSpPr>
            <a:spLocks noGrp="1"/>
          </p:cNvSpPr>
          <p:nvPr>
            <p:ph type="body" sz="quarter" idx="13"/>
          </p:nvPr>
        </p:nvSpPr>
        <p:spPr/>
        <p:txBody>
          <a:bodyPr>
            <a:normAutofit fontScale="77500" lnSpcReduction="20000"/>
          </a:bodyPr>
          <a:lstStyle/>
          <a:p>
            <a:r>
              <a:rPr lang="en-US" altLang="en-US" smtClean="0">
                <a:latin typeface="Arial" panose="020B0604020202020204" pitchFamily="34" charset="0"/>
              </a:rPr>
              <a:t>New-Product Development Strategies</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25542329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of Marketing Basics </a:t>
            </a:r>
            <a:endParaRPr lang="zh-CN" altLang="en-US" dirty="0"/>
          </a:p>
        </p:txBody>
      </p:sp>
      <p:sp>
        <p:nvSpPr>
          <p:cNvPr id="3" name="内容占位符 2"/>
          <p:cNvSpPr>
            <a:spLocks noGrp="1"/>
          </p:cNvSpPr>
          <p:nvPr>
            <p:ph idx="1"/>
          </p:nvPr>
        </p:nvSpPr>
        <p:spPr/>
        <p:txBody>
          <a:bodyPr>
            <a:normAutofit/>
          </a:bodyPr>
          <a:lstStyle/>
          <a:p>
            <a:r>
              <a:rPr lang="en-US" altLang="zh-CN" b="1" dirty="0"/>
              <a:t>The Marketing Manager’s Role </a:t>
            </a:r>
            <a:endParaRPr lang="zh-CN" altLang="en-US" dirty="0" smtClean="0"/>
          </a:p>
          <a:p>
            <a:pPr lvl="1"/>
            <a:r>
              <a:rPr lang="en-US" altLang="zh-CN" dirty="0"/>
              <a:t>To clearly define, describe and forecast the needs of its customers by using data </a:t>
            </a:r>
            <a:r>
              <a:rPr lang="en-US" altLang="zh-CN" b="1" i="1" dirty="0"/>
              <a:t>(Market Research), </a:t>
            </a:r>
            <a:endParaRPr lang="en-US" altLang="zh-CN" dirty="0"/>
          </a:p>
          <a:p>
            <a:pPr lvl="1"/>
            <a:r>
              <a:rPr lang="en-US" altLang="zh-CN" dirty="0"/>
              <a:t>To determine how to select specific markets and satisfy customer needs through balancing products, services, and benefits </a:t>
            </a:r>
            <a:r>
              <a:rPr lang="en-US" altLang="zh-CN" b="1" i="1" dirty="0"/>
              <a:t>(Marketing Mix)</a:t>
            </a:r>
            <a:r>
              <a:rPr lang="en-US" altLang="zh-CN" dirty="0"/>
              <a:t>, and </a:t>
            </a:r>
          </a:p>
          <a:p>
            <a:pPr lvl="1"/>
            <a:r>
              <a:rPr lang="en-US" altLang="zh-CN" dirty="0"/>
              <a:t>To analyze its competitive advantages, plans, and actions </a:t>
            </a:r>
            <a:r>
              <a:rPr lang="en-US" altLang="zh-CN" b="1" i="1" dirty="0"/>
              <a:t>(Marketing Strategy). </a:t>
            </a:r>
            <a:endParaRPr lang="en-US" altLang="zh-CN" dirty="0"/>
          </a:p>
          <a:p>
            <a:pPr lvl="1"/>
            <a:endParaRPr lang="zh-CN" altLang="en-US" dirty="0"/>
          </a:p>
        </p:txBody>
      </p:sp>
    </p:spTree>
    <p:extLst>
      <p:ext uri="{BB962C8B-B14F-4D97-AF65-F5344CB8AC3E}">
        <p14:creationId xmlns:p14="http://schemas.microsoft.com/office/powerpoint/2010/main" val="3400937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z="3200" smtClean="0"/>
              <a:t>Managing New-Product Development</a:t>
            </a:r>
          </a:p>
        </p:txBody>
      </p:sp>
      <p:sp>
        <p:nvSpPr>
          <p:cNvPr id="94211" name="Rectangle 3"/>
          <p:cNvSpPr>
            <a:spLocks noGrp="1" noChangeArrowheads="1"/>
          </p:cNvSpPr>
          <p:nvPr>
            <p:ph idx="1"/>
          </p:nvPr>
        </p:nvSpPr>
        <p:spPr>
          <a:xfrm>
            <a:off x="304800" y="2133600"/>
            <a:ext cx="3886200" cy="4114800"/>
          </a:xfrm>
        </p:spPr>
        <p:txBody>
          <a:bodyPr/>
          <a:lstStyle/>
          <a:p>
            <a:pPr marL="533400" indent="-533400">
              <a:buFontTx/>
              <a:buNone/>
            </a:pPr>
            <a:r>
              <a:rPr lang="en-US" altLang="en-US" sz="2400" b="1" smtClean="0"/>
              <a:t>Systematic new-product development</a:t>
            </a:r>
            <a:r>
              <a:rPr lang="en-US" altLang="en-US" sz="2400" smtClean="0"/>
              <a:t> is an innovative development approach that collects, reviews, evaluates, and manages new-product ideas</a:t>
            </a:r>
          </a:p>
          <a:p>
            <a:pPr marL="533400" indent="-533400"/>
            <a:r>
              <a:rPr lang="en-US" altLang="en-US" sz="2000" smtClean="0"/>
              <a:t>Creates an innovation-oriented culture</a:t>
            </a:r>
          </a:p>
          <a:p>
            <a:pPr marL="533400" indent="-533400"/>
            <a:r>
              <a:rPr lang="en-US" altLang="en-US" sz="2000" smtClean="0"/>
              <a:t>Yields a large number of new-product ideas</a:t>
            </a:r>
          </a:p>
        </p:txBody>
      </p:sp>
      <p:sp>
        <p:nvSpPr>
          <p:cNvPr id="94212" name="Text Placeholder 4"/>
          <p:cNvSpPr>
            <a:spLocks noGrp="1"/>
          </p:cNvSpPr>
          <p:nvPr>
            <p:ph type="body" sz="quarter" idx="13"/>
          </p:nvPr>
        </p:nvSpPr>
        <p:spPr/>
        <p:txBody>
          <a:bodyPr>
            <a:normAutofit fontScale="77500" lnSpcReduction="20000"/>
          </a:bodyPr>
          <a:lstStyle/>
          <a:p>
            <a:r>
              <a:rPr lang="en-US" altLang="en-US" smtClean="0">
                <a:latin typeface="Arial" panose="020B0604020202020204" pitchFamily="34" charset="0"/>
              </a:rPr>
              <a:t>New-Product Development Strategies</a:t>
            </a:r>
          </a:p>
          <a:p>
            <a:endParaRPr lang="en-US" altLang="en-US" smtClean="0">
              <a:latin typeface="Arial" panose="020B0604020202020204" pitchFamily="34" charset="0"/>
            </a:endParaRPr>
          </a:p>
        </p:txBody>
      </p:sp>
      <p:pic>
        <p:nvPicPr>
          <p:cNvPr id="94213" name="Picture 7" descr="ph09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590800"/>
            <a:ext cx="41910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0710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mtClean="0"/>
              <a:t>Product Life-Cycle Strategies</a:t>
            </a:r>
          </a:p>
        </p:txBody>
      </p:sp>
      <p:sp>
        <p:nvSpPr>
          <p:cNvPr id="96259" name="Rectangle 3"/>
          <p:cNvSpPr>
            <a:spLocks noGrp="1" noChangeArrowheads="1"/>
          </p:cNvSpPr>
          <p:nvPr>
            <p:ph type="body" sz="quarter" idx="13"/>
          </p:nvPr>
        </p:nvSpPr>
        <p:spPr/>
        <p:txBody>
          <a:bodyPr>
            <a:normAutofit fontScale="77500" lnSpcReduction="20000"/>
          </a:bodyPr>
          <a:lstStyle/>
          <a:p>
            <a:r>
              <a:rPr lang="en-US" altLang="en-US" smtClean="0"/>
              <a:t>Product Life Cycle</a:t>
            </a:r>
          </a:p>
        </p:txBody>
      </p:sp>
      <p:pic>
        <p:nvPicPr>
          <p:cNvPr id="96260" name="Picture 6" descr="fig09_02w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16280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30547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a:xfrm>
            <a:off x="609600" y="1295400"/>
            <a:ext cx="7772400" cy="4343400"/>
          </a:xfrm>
        </p:spPr>
        <p:txBody>
          <a:bodyPr>
            <a:normAutofit fontScale="92500" lnSpcReduction="10000"/>
          </a:bodyPr>
          <a:lstStyle/>
          <a:p>
            <a:r>
              <a:rPr lang="en-US" altLang="en-US" sz="2800" smtClean="0"/>
              <a:t>Product development </a:t>
            </a:r>
          </a:p>
          <a:p>
            <a:pPr lvl="1"/>
            <a:r>
              <a:rPr lang="en-US" altLang="en-US" sz="2400" smtClean="0"/>
              <a:t>Sales are zero and investment costs mount</a:t>
            </a:r>
          </a:p>
          <a:p>
            <a:r>
              <a:rPr lang="en-US" altLang="en-US" sz="2800" smtClean="0"/>
              <a:t>Introduction </a:t>
            </a:r>
          </a:p>
          <a:p>
            <a:pPr lvl="1"/>
            <a:r>
              <a:rPr lang="en-US" altLang="en-US" sz="2400" smtClean="0"/>
              <a:t>Slow sales growth and profits are nonexistent </a:t>
            </a:r>
          </a:p>
          <a:p>
            <a:r>
              <a:rPr lang="en-US" altLang="en-US" sz="2800" smtClean="0"/>
              <a:t>Growth</a:t>
            </a:r>
          </a:p>
          <a:p>
            <a:pPr lvl="1"/>
            <a:r>
              <a:rPr lang="en-US" altLang="en-US" sz="2400" smtClean="0"/>
              <a:t>Rapid market acceptance and increasing profits.</a:t>
            </a:r>
          </a:p>
          <a:p>
            <a:r>
              <a:rPr lang="en-US" altLang="en-US" sz="2800" smtClean="0"/>
              <a:t>Maturity </a:t>
            </a:r>
          </a:p>
          <a:p>
            <a:pPr lvl="1"/>
            <a:r>
              <a:rPr lang="en-US" altLang="en-US" sz="2400" smtClean="0"/>
              <a:t>Slowdown in sales growth and profits level off or decline</a:t>
            </a:r>
          </a:p>
          <a:p>
            <a:r>
              <a:rPr lang="en-US" altLang="en-US" sz="2800" smtClean="0"/>
              <a:t>Decline</a:t>
            </a:r>
          </a:p>
          <a:p>
            <a:pPr lvl="1"/>
            <a:r>
              <a:rPr lang="en-US" altLang="en-US" sz="2400" smtClean="0"/>
              <a:t>Sales fall off and profits drop</a:t>
            </a:r>
            <a:endParaRPr lang="en-US" altLang="en-US" sz="2400" b="1" i="1" smtClean="0"/>
          </a:p>
        </p:txBody>
      </p:sp>
      <p:sp>
        <p:nvSpPr>
          <p:cNvPr id="98307" name="Rectangle 2"/>
          <p:cNvSpPr>
            <a:spLocks noGrp="1" noChangeArrowheads="1"/>
          </p:cNvSpPr>
          <p:nvPr>
            <p:ph type="title"/>
          </p:nvPr>
        </p:nvSpPr>
        <p:spPr>
          <a:xfrm>
            <a:off x="685800" y="228600"/>
            <a:ext cx="7772400" cy="1143000"/>
          </a:xfrm>
        </p:spPr>
        <p:txBody>
          <a:bodyPr/>
          <a:lstStyle/>
          <a:p>
            <a:r>
              <a:rPr lang="en-US" altLang="en-US" smtClean="0"/>
              <a:t>Product Life-Cycle Strategies</a:t>
            </a:r>
          </a:p>
        </p:txBody>
      </p:sp>
    </p:spTree>
    <p:extLst>
      <p:ext uri="{BB962C8B-B14F-4D97-AF65-F5344CB8AC3E}">
        <p14:creationId xmlns:p14="http://schemas.microsoft.com/office/powerpoint/2010/main" val="3533512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Which of the following is </a:t>
            </a:r>
            <a:r>
              <a:rPr lang="en-US" altLang="en-US" i="1" smtClean="0"/>
              <a:t>not</a:t>
            </a:r>
            <a:r>
              <a:rPr lang="en-US" altLang="en-US" smtClean="0"/>
              <a:t> a stage in the product life cycle (PLC)?</a:t>
            </a:r>
          </a:p>
          <a:p>
            <a:pPr marL="990600" lvl="1" indent="-533400">
              <a:buFontTx/>
              <a:buAutoNum type="arabicPeriod"/>
            </a:pPr>
            <a:r>
              <a:rPr lang="en-US" altLang="en-US" u="sng" smtClean="0">
                <a:solidFill>
                  <a:srgbClr val="FF0000"/>
                </a:solidFill>
              </a:rPr>
              <a:t>Idea screening</a:t>
            </a:r>
          </a:p>
          <a:p>
            <a:pPr marL="990600" lvl="1" indent="-533400">
              <a:buFontTx/>
              <a:buAutoNum type="arabicPeriod"/>
            </a:pPr>
            <a:r>
              <a:rPr lang="en-US" altLang="en-US" smtClean="0"/>
              <a:t>Growth</a:t>
            </a:r>
          </a:p>
          <a:p>
            <a:pPr marL="990600" lvl="1" indent="-533400">
              <a:buFontTx/>
              <a:buAutoNum type="arabicPeriod"/>
            </a:pPr>
            <a:r>
              <a:rPr lang="en-US" altLang="en-US" smtClean="0"/>
              <a:t>Maturity</a:t>
            </a:r>
          </a:p>
          <a:p>
            <a:pPr marL="990600" lvl="1" indent="-533400">
              <a:buFontTx/>
              <a:buAutoNum type="arabicPeriod"/>
            </a:pPr>
            <a:r>
              <a:rPr lang="en-US" altLang="en-US" smtClean="0"/>
              <a:t>Decline</a:t>
            </a:r>
          </a:p>
          <a:p>
            <a:pPr marL="990600" lvl="1" indent="-533400">
              <a:buFontTx/>
              <a:buAutoNum type="arabicPeriod"/>
            </a:pPr>
            <a:endParaRPr lang="en-US" altLang="en-US" smtClean="0"/>
          </a:p>
        </p:txBody>
      </p:sp>
    </p:spTree>
    <p:extLst>
      <p:ext uri="{BB962C8B-B14F-4D97-AF65-F5344CB8AC3E}">
        <p14:creationId xmlns:p14="http://schemas.microsoft.com/office/powerpoint/2010/main" val="2424642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Which stage of the product life cycle (PLC) is characterized by slow growth because the product has achieved acceptance by most of its potential buyers?</a:t>
            </a:r>
          </a:p>
          <a:p>
            <a:pPr marL="990600" lvl="1" indent="-533400">
              <a:buFontTx/>
              <a:buAutoNum type="arabicPeriod"/>
            </a:pPr>
            <a:r>
              <a:rPr lang="en-US" altLang="en-US" smtClean="0"/>
              <a:t>Introduction</a:t>
            </a:r>
          </a:p>
          <a:p>
            <a:pPr marL="990600" lvl="1" indent="-533400">
              <a:buFontTx/>
              <a:buAutoNum type="arabicPeriod"/>
            </a:pPr>
            <a:r>
              <a:rPr lang="en-US" altLang="en-US" smtClean="0"/>
              <a:t>Growth</a:t>
            </a:r>
          </a:p>
          <a:p>
            <a:pPr marL="990600" lvl="1" indent="-533400">
              <a:buFontTx/>
              <a:buAutoNum type="arabicPeriod"/>
            </a:pPr>
            <a:r>
              <a:rPr lang="en-US" altLang="en-US" u="sng" smtClean="0">
                <a:solidFill>
                  <a:srgbClr val="FF0000"/>
                </a:solidFill>
              </a:rPr>
              <a:t>Maturity </a:t>
            </a:r>
          </a:p>
          <a:p>
            <a:pPr marL="990600" lvl="1" indent="-533400">
              <a:buFontTx/>
              <a:buAutoNum type="arabicPeriod"/>
            </a:pPr>
            <a:r>
              <a:rPr lang="en-US" altLang="en-US" smtClean="0"/>
              <a:t>Decline</a:t>
            </a:r>
          </a:p>
          <a:p>
            <a:pPr marL="990600" lvl="1" indent="-533400">
              <a:buFontTx/>
              <a:buAutoNum type="arabicPeriod"/>
            </a:pPr>
            <a:endParaRPr lang="en-US" altLang="en-US" smtClean="0"/>
          </a:p>
        </p:txBody>
      </p:sp>
    </p:spTree>
    <p:extLst>
      <p:ext uri="{BB962C8B-B14F-4D97-AF65-F5344CB8AC3E}">
        <p14:creationId xmlns:p14="http://schemas.microsoft.com/office/powerpoint/2010/main" val="3377137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z="3200" smtClean="0"/>
              <a:t>Product Life-Cycle Strategies</a:t>
            </a:r>
          </a:p>
        </p:txBody>
      </p:sp>
      <p:pic>
        <p:nvPicPr>
          <p:cNvPr id="110595" name="Picture 5" descr="fig09_03w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8153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528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________ tend to grow slowly, remain popular for a while, and then decline slowly.</a:t>
            </a:r>
          </a:p>
          <a:p>
            <a:pPr marL="990600" lvl="1" indent="-533400">
              <a:buFontTx/>
              <a:buAutoNum type="arabicPeriod"/>
            </a:pPr>
            <a:r>
              <a:rPr lang="en-US" altLang="en-US" smtClean="0"/>
              <a:t>Fads</a:t>
            </a:r>
          </a:p>
          <a:p>
            <a:pPr marL="990600" lvl="1" indent="-533400">
              <a:buFontTx/>
              <a:buAutoNum type="arabicPeriod"/>
            </a:pPr>
            <a:r>
              <a:rPr lang="en-US" altLang="en-US" smtClean="0"/>
              <a:t>Styles</a:t>
            </a:r>
          </a:p>
          <a:p>
            <a:pPr marL="990600" lvl="1" indent="-533400">
              <a:buFontTx/>
              <a:buAutoNum type="arabicPeriod"/>
            </a:pPr>
            <a:r>
              <a:rPr lang="en-US" altLang="en-US" u="sng" smtClean="0">
                <a:solidFill>
                  <a:srgbClr val="FF0000"/>
                </a:solidFill>
              </a:rPr>
              <a:t>Fashions</a:t>
            </a:r>
          </a:p>
          <a:p>
            <a:pPr marL="990600" lvl="1" indent="-533400">
              <a:buFontTx/>
              <a:buAutoNum type="arabicPeriod"/>
            </a:pPr>
            <a:r>
              <a:rPr lang="en-US" altLang="en-US" smtClean="0"/>
              <a:t>Designs</a:t>
            </a:r>
          </a:p>
          <a:p>
            <a:pPr marL="990600" lvl="1" indent="-533400">
              <a:buFontTx/>
              <a:buAutoNum type="arabicPeriod"/>
            </a:pPr>
            <a:endParaRPr lang="en-US" altLang="en-US" smtClean="0"/>
          </a:p>
        </p:txBody>
      </p:sp>
    </p:spTree>
    <p:extLst>
      <p:ext uri="{BB962C8B-B14F-4D97-AF65-F5344CB8AC3E}">
        <p14:creationId xmlns:p14="http://schemas.microsoft.com/office/powerpoint/2010/main" val="3040049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mtClean="0"/>
              <a:t>Product Life-Cycle Strategies</a:t>
            </a:r>
          </a:p>
        </p:txBody>
      </p:sp>
      <p:sp>
        <p:nvSpPr>
          <p:cNvPr id="116739" name="Content Placeholder 3"/>
          <p:cNvSpPr>
            <a:spLocks noGrp="1"/>
          </p:cNvSpPr>
          <p:nvPr>
            <p:ph idx="1"/>
          </p:nvPr>
        </p:nvSpPr>
        <p:spPr/>
        <p:txBody>
          <a:bodyPr/>
          <a:lstStyle/>
          <a:p>
            <a:endParaRPr lang="en-US" altLang="en-US" smtClean="0"/>
          </a:p>
          <a:p>
            <a:r>
              <a:rPr lang="en-US" altLang="en-US" smtClean="0"/>
              <a:t>Slow sales growth</a:t>
            </a:r>
          </a:p>
          <a:p>
            <a:r>
              <a:rPr lang="en-US" altLang="en-US" smtClean="0"/>
              <a:t>Little or no profit</a:t>
            </a:r>
          </a:p>
          <a:p>
            <a:r>
              <a:rPr lang="en-US" altLang="en-US" smtClean="0"/>
              <a:t>High distribution and promotion expense</a:t>
            </a:r>
          </a:p>
          <a:p>
            <a:endParaRPr lang="en-US" altLang="en-US" smtClean="0"/>
          </a:p>
        </p:txBody>
      </p:sp>
      <p:sp>
        <p:nvSpPr>
          <p:cNvPr id="116740" name="Rectangle 3"/>
          <p:cNvSpPr>
            <a:spLocks noGrp="1" noChangeArrowheads="1"/>
          </p:cNvSpPr>
          <p:nvPr>
            <p:ph type="body" sz="quarter" idx="13"/>
          </p:nvPr>
        </p:nvSpPr>
        <p:spPr/>
        <p:txBody>
          <a:bodyPr>
            <a:normAutofit fontScale="77500" lnSpcReduction="20000"/>
          </a:bodyPr>
          <a:lstStyle/>
          <a:p>
            <a:r>
              <a:rPr lang="en-US" altLang="en-US" smtClean="0"/>
              <a:t>Introduction Stage</a:t>
            </a:r>
          </a:p>
        </p:txBody>
      </p:sp>
    </p:spTree>
    <p:extLst>
      <p:ext uri="{BB962C8B-B14F-4D97-AF65-F5344CB8AC3E}">
        <p14:creationId xmlns:p14="http://schemas.microsoft.com/office/powerpoint/2010/main" val="1083397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smtClean="0"/>
              <a:t>Product Life-Cycle Strategies</a:t>
            </a:r>
          </a:p>
        </p:txBody>
      </p:sp>
      <p:sp>
        <p:nvSpPr>
          <p:cNvPr id="118787" name="Content Placeholder 5"/>
          <p:cNvSpPr>
            <a:spLocks noGrp="1"/>
          </p:cNvSpPr>
          <p:nvPr>
            <p:ph idx="1"/>
          </p:nvPr>
        </p:nvSpPr>
        <p:spPr/>
        <p:txBody>
          <a:bodyPr/>
          <a:lstStyle/>
          <a:p>
            <a:r>
              <a:rPr lang="en-US" altLang="en-US" smtClean="0"/>
              <a:t>Sales increase</a:t>
            </a:r>
          </a:p>
          <a:p>
            <a:r>
              <a:rPr lang="en-US" altLang="en-US" smtClean="0"/>
              <a:t>New competitors enter the market</a:t>
            </a:r>
          </a:p>
          <a:p>
            <a:r>
              <a:rPr lang="en-US" altLang="en-US" smtClean="0"/>
              <a:t>Price stability or decline to increase volume</a:t>
            </a:r>
          </a:p>
          <a:p>
            <a:r>
              <a:rPr lang="en-US" altLang="en-US" smtClean="0"/>
              <a:t>Consumer education </a:t>
            </a:r>
          </a:p>
          <a:p>
            <a:r>
              <a:rPr lang="en-US" altLang="en-US" smtClean="0"/>
              <a:t>Profits increase</a:t>
            </a:r>
          </a:p>
          <a:p>
            <a:r>
              <a:rPr lang="en-US" altLang="en-US" smtClean="0"/>
              <a:t>Promotion and manufacturing costs gain economies of scale</a:t>
            </a:r>
          </a:p>
          <a:p>
            <a:endParaRPr lang="en-US" altLang="en-US" smtClean="0"/>
          </a:p>
        </p:txBody>
      </p:sp>
      <p:sp>
        <p:nvSpPr>
          <p:cNvPr id="118788" name="Rectangle 3"/>
          <p:cNvSpPr>
            <a:spLocks noGrp="1" noChangeArrowheads="1"/>
          </p:cNvSpPr>
          <p:nvPr>
            <p:ph type="body" sz="quarter" idx="13"/>
          </p:nvPr>
        </p:nvSpPr>
        <p:spPr/>
        <p:txBody>
          <a:bodyPr>
            <a:normAutofit fontScale="77500" lnSpcReduction="20000"/>
          </a:bodyPr>
          <a:lstStyle/>
          <a:p>
            <a:r>
              <a:rPr lang="en-US" altLang="en-US" smtClean="0"/>
              <a:t>Growth Stage</a:t>
            </a:r>
          </a:p>
        </p:txBody>
      </p:sp>
    </p:spTree>
    <p:extLst>
      <p:ext uri="{BB962C8B-B14F-4D97-AF65-F5344CB8AC3E}">
        <p14:creationId xmlns:p14="http://schemas.microsoft.com/office/powerpoint/2010/main" val="107640579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smtClean="0"/>
              <a:t>Product Life-Cycle Strategies</a:t>
            </a:r>
          </a:p>
        </p:txBody>
      </p:sp>
      <p:sp>
        <p:nvSpPr>
          <p:cNvPr id="120835" name="Content Placeholder 3"/>
          <p:cNvSpPr>
            <a:spLocks noGrp="1"/>
          </p:cNvSpPr>
          <p:nvPr>
            <p:ph idx="1"/>
          </p:nvPr>
        </p:nvSpPr>
        <p:spPr/>
        <p:txBody>
          <a:bodyPr/>
          <a:lstStyle/>
          <a:p>
            <a:r>
              <a:rPr lang="en-US" altLang="en-US" smtClean="0"/>
              <a:t>Slowdown in sales</a:t>
            </a:r>
          </a:p>
          <a:p>
            <a:r>
              <a:rPr lang="en-US" altLang="en-US" smtClean="0"/>
              <a:t>Many suppliers</a:t>
            </a:r>
          </a:p>
          <a:p>
            <a:r>
              <a:rPr lang="en-US" altLang="en-US" smtClean="0"/>
              <a:t>Substitute products</a:t>
            </a:r>
          </a:p>
          <a:p>
            <a:r>
              <a:rPr lang="en-US" altLang="en-US" smtClean="0"/>
              <a:t>Overcapacity leads to competition</a:t>
            </a:r>
          </a:p>
          <a:p>
            <a:r>
              <a:rPr lang="en-US" altLang="en-US" smtClean="0"/>
              <a:t>Increased promotion and R&amp;D to support sales and profits</a:t>
            </a:r>
          </a:p>
          <a:p>
            <a:endParaRPr lang="en-US" altLang="en-US" smtClean="0"/>
          </a:p>
        </p:txBody>
      </p:sp>
      <p:sp>
        <p:nvSpPr>
          <p:cNvPr id="120836" name="Rectangle 3"/>
          <p:cNvSpPr>
            <a:spLocks noGrp="1" noChangeArrowheads="1"/>
          </p:cNvSpPr>
          <p:nvPr>
            <p:ph type="body" sz="quarter" idx="13"/>
          </p:nvPr>
        </p:nvSpPr>
        <p:spPr/>
        <p:txBody>
          <a:bodyPr>
            <a:normAutofit fontScale="77500" lnSpcReduction="20000"/>
          </a:bodyPr>
          <a:lstStyle/>
          <a:p>
            <a:r>
              <a:rPr lang="en-US" altLang="en-US" smtClean="0"/>
              <a:t>Maturity Stage</a:t>
            </a:r>
          </a:p>
        </p:txBody>
      </p:sp>
      <p:pic>
        <p:nvPicPr>
          <p:cNvPr id="120837" name="Picture 2" descr="http://upload.wikimedia.org/wikipedia/commons/thumb/f/fa/Globe.svg/600px-Globe.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5867400"/>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096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 Research </a:t>
            </a:r>
            <a:endParaRPr lang="zh-CN" altLang="en-US" dirty="0"/>
          </a:p>
        </p:txBody>
      </p:sp>
      <p:sp>
        <p:nvSpPr>
          <p:cNvPr id="3" name="内容占位符 2"/>
          <p:cNvSpPr>
            <a:spLocks noGrp="1"/>
          </p:cNvSpPr>
          <p:nvPr>
            <p:ph idx="1"/>
          </p:nvPr>
        </p:nvSpPr>
        <p:spPr>
          <a:xfrm>
            <a:off x="395536" y="1124744"/>
            <a:ext cx="8291264" cy="5184576"/>
          </a:xfrm>
        </p:spPr>
        <p:txBody>
          <a:bodyPr>
            <a:normAutofit/>
          </a:bodyPr>
          <a:lstStyle/>
          <a:p>
            <a:r>
              <a:rPr lang="en-US" altLang="zh-CN" b="1" dirty="0"/>
              <a:t>Information gathering </a:t>
            </a:r>
            <a:endParaRPr lang="zh-CN" altLang="en-US" dirty="0"/>
          </a:p>
          <a:p>
            <a:pPr lvl="1"/>
            <a:r>
              <a:rPr lang="en-US" altLang="zh-CN" dirty="0"/>
              <a:t>Identify problems and potential problems in your current market that you can solve in a unique manner </a:t>
            </a:r>
          </a:p>
          <a:p>
            <a:pPr lvl="1"/>
            <a:r>
              <a:rPr lang="en-US" altLang="zh-CN" dirty="0"/>
              <a:t>Acquire facts about your market to develop a strategy and implement action plans </a:t>
            </a:r>
          </a:p>
          <a:p>
            <a:pPr lvl="1"/>
            <a:r>
              <a:rPr lang="en-US" altLang="zh-CN" dirty="0"/>
              <a:t>Assist you in making better decisions and correcting problems as needed </a:t>
            </a:r>
          </a:p>
          <a:p>
            <a:pPr lvl="1"/>
            <a:r>
              <a:rPr lang="en-US" altLang="zh-CN" dirty="0"/>
              <a:t>Reduce implementation risks </a:t>
            </a:r>
          </a:p>
          <a:p>
            <a:pPr lvl="1"/>
            <a:r>
              <a:rPr lang="en-US" altLang="zh-CN" dirty="0"/>
              <a:t>Discover unknown opportunities </a:t>
            </a:r>
          </a:p>
          <a:p>
            <a:pPr lvl="1"/>
            <a:endParaRPr lang="zh-CN" altLang="en-US" dirty="0"/>
          </a:p>
        </p:txBody>
      </p:sp>
    </p:spTree>
    <p:extLst>
      <p:ext uri="{BB962C8B-B14F-4D97-AF65-F5344CB8AC3E}">
        <p14:creationId xmlns:p14="http://schemas.microsoft.com/office/powerpoint/2010/main" val="143763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t>Product Life-Cycle Strategies</a:t>
            </a:r>
          </a:p>
        </p:txBody>
      </p:sp>
      <p:sp>
        <p:nvSpPr>
          <p:cNvPr id="122883" name="Content Placeholder 5"/>
          <p:cNvSpPr>
            <a:spLocks noGrp="1"/>
          </p:cNvSpPr>
          <p:nvPr>
            <p:ph idx="1"/>
          </p:nvPr>
        </p:nvSpPr>
        <p:spPr>
          <a:xfrm>
            <a:off x="685800" y="1981200"/>
            <a:ext cx="3505200" cy="4114800"/>
          </a:xfrm>
        </p:spPr>
        <p:txBody>
          <a:bodyPr/>
          <a:lstStyle/>
          <a:p>
            <a:pPr>
              <a:buFontTx/>
              <a:buNone/>
            </a:pPr>
            <a:endParaRPr lang="en-US" altLang="en-US" smtClean="0"/>
          </a:p>
          <a:p>
            <a:r>
              <a:rPr lang="en-US" altLang="en-US" smtClean="0"/>
              <a:t>Market modifying</a:t>
            </a:r>
          </a:p>
          <a:p>
            <a:r>
              <a:rPr lang="en-US" altLang="en-US" smtClean="0"/>
              <a:t>Product modifying</a:t>
            </a:r>
          </a:p>
          <a:p>
            <a:r>
              <a:rPr lang="en-US" altLang="en-US" smtClean="0"/>
              <a:t>Marketing mix modifying</a:t>
            </a:r>
          </a:p>
          <a:p>
            <a:endParaRPr lang="en-US" altLang="en-US" smtClean="0"/>
          </a:p>
        </p:txBody>
      </p:sp>
      <p:sp>
        <p:nvSpPr>
          <p:cNvPr id="122884" name="Rectangle 3"/>
          <p:cNvSpPr>
            <a:spLocks noGrp="1" noChangeArrowheads="1"/>
          </p:cNvSpPr>
          <p:nvPr>
            <p:ph type="body" sz="quarter" idx="13"/>
          </p:nvPr>
        </p:nvSpPr>
        <p:spPr/>
        <p:txBody>
          <a:bodyPr>
            <a:normAutofit fontScale="77500" lnSpcReduction="20000"/>
          </a:bodyPr>
          <a:lstStyle/>
          <a:p>
            <a:r>
              <a:rPr lang="en-US" altLang="en-US" smtClean="0"/>
              <a:t>Maturity Stage Modifying Strategies</a:t>
            </a:r>
          </a:p>
        </p:txBody>
      </p:sp>
      <p:pic>
        <p:nvPicPr>
          <p:cNvPr id="122885" name="Picture 2" descr="http://upload.wikimedia.org/wikipedia/commons/thumb/f/fa/Globe.svg/600px-Globe.svg.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943600"/>
            <a:ext cx="4841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8" descr="ph09_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09800"/>
            <a:ext cx="41910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293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smtClean="0"/>
              <a:t>Product Life-Cycle Strategies</a:t>
            </a:r>
          </a:p>
        </p:txBody>
      </p:sp>
      <p:sp>
        <p:nvSpPr>
          <p:cNvPr id="124931" name="Content Placeholder 3"/>
          <p:cNvSpPr>
            <a:spLocks noGrp="1"/>
          </p:cNvSpPr>
          <p:nvPr>
            <p:ph idx="1"/>
          </p:nvPr>
        </p:nvSpPr>
        <p:spPr/>
        <p:txBody>
          <a:bodyPr/>
          <a:lstStyle/>
          <a:p>
            <a:endParaRPr lang="en-US" altLang="en-US" smtClean="0"/>
          </a:p>
          <a:p>
            <a:r>
              <a:rPr lang="en-US" altLang="en-US" smtClean="0"/>
              <a:t>Maintain the product</a:t>
            </a:r>
          </a:p>
          <a:p>
            <a:r>
              <a:rPr lang="en-US" altLang="en-US" smtClean="0"/>
              <a:t>Harvest the product</a:t>
            </a:r>
          </a:p>
          <a:p>
            <a:r>
              <a:rPr lang="en-US" altLang="en-US" smtClean="0"/>
              <a:t>Drop the product</a:t>
            </a:r>
          </a:p>
          <a:p>
            <a:endParaRPr lang="en-US" altLang="en-US" smtClean="0"/>
          </a:p>
        </p:txBody>
      </p:sp>
      <p:sp>
        <p:nvSpPr>
          <p:cNvPr id="124932" name="Rectangle 3"/>
          <p:cNvSpPr>
            <a:spLocks noGrp="1" noChangeArrowheads="1"/>
          </p:cNvSpPr>
          <p:nvPr>
            <p:ph type="body" sz="quarter" idx="13"/>
          </p:nvPr>
        </p:nvSpPr>
        <p:spPr/>
        <p:txBody>
          <a:bodyPr>
            <a:normAutofit fontScale="77500" lnSpcReduction="20000"/>
          </a:bodyPr>
          <a:lstStyle/>
          <a:p>
            <a:r>
              <a:rPr lang="en-US" altLang="en-US" smtClean="0"/>
              <a:t>Decline Stage</a:t>
            </a:r>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415707946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4294967295"/>
          </p:nvPr>
        </p:nvSpPr>
        <p:spPr>
          <a:xfrm>
            <a:off x="304800" y="990600"/>
            <a:ext cx="8534400" cy="4191000"/>
          </a:xfrm>
        </p:spPr>
        <p:txBody>
          <a:bodyPr/>
          <a:lstStyle/>
          <a:p>
            <a:pPr marL="533400" indent="-533400">
              <a:buFontTx/>
              <a:buNone/>
            </a:pPr>
            <a:r>
              <a:rPr lang="en-US" altLang="en-US" smtClean="0"/>
              <a:t>In the ________ stage, sales start climbing quickly and competition often enters the market.</a:t>
            </a:r>
          </a:p>
          <a:p>
            <a:pPr marL="990600" lvl="1" indent="-533400">
              <a:buFontTx/>
              <a:buAutoNum type="arabicPeriod"/>
            </a:pPr>
            <a:r>
              <a:rPr lang="en-US" altLang="en-US" smtClean="0"/>
              <a:t>introduction</a:t>
            </a:r>
          </a:p>
          <a:p>
            <a:pPr marL="990600" lvl="1" indent="-533400">
              <a:buFontTx/>
              <a:buAutoNum type="arabicPeriod"/>
            </a:pPr>
            <a:r>
              <a:rPr lang="en-US" altLang="en-US" u="sng" smtClean="0">
                <a:solidFill>
                  <a:srgbClr val="FF0000"/>
                </a:solidFill>
              </a:rPr>
              <a:t>growth</a:t>
            </a:r>
          </a:p>
          <a:p>
            <a:pPr marL="990600" lvl="1" indent="-533400">
              <a:buFontTx/>
              <a:buAutoNum type="arabicPeriod"/>
            </a:pPr>
            <a:r>
              <a:rPr lang="en-US" altLang="en-US" smtClean="0"/>
              <a:t>maturity</a:t>
            </a:r>
          </a:p>
          <a:p>
            <a:pPr marL="990600" lvl="1" indent="-533400">
              <a:buFontTx/>
              <a:buAutoNum type="arabicPeriod"/>
            </a:pPr>
            <a:r>
              <a:rPr lang="en-US" altLang="en-US" smtClean="0"/>
              <a:t>decline</a:t>
            </a:r>
          </a:p>
          <a:p>
            <a:pPr marL="990600" lvl="1" indent="-533400">
              <a:buFontTx/>
              <a:buAutoNum type="arabicPeriod"/>
            </a:pPr>
            <a:endParaRPr lang="en-US" altLang="en-US" smtClean="0"/>
          </a:p>
        </p:txBody>
      </p:sp>
    </p:spTree>
    <p:extLst>
      <p:ext uri="{BB962C8B-B14F-4D97-AF65-F5344CB8AC3E}">
        <p14:creationId xmlns:p14="http://schemas.microsoft.com/office/powerpoint/2010/main" val="4120624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2"/>
          <p:cNvSpPr>
            <a:spLocks noGrp="1"/>
          </p:cNvSpPr>
          <p:nvPr>
            <p:ph type="title"/>
          </p:nvPr>
        </p:nvSpPr>
        <p:spPr/>
        <p:txBody>
          <a:bodyPr/>
          <a:lstStyle/>
          <a:p>
            <a:r>
              <a:rPr lang="en-US" altLang="en-US" smtClean="0"/>
              <a:t>Product Life-Cycle Strategies</a:t>
            </a:r>
          </a:p>
        </p:txBody>
      </p:sp>
      <p:sp>
        <p:nvSpPr>
          <p:cNvPr id="131075" name="Text Placeholder 3"/>
          <p:cNvSpPr>
            <a:spLocks noGrp="1"/>
          </p:cNvSpPr>
          <p:nvPr>
            <p:ph type="body" sz="quarter" idx="13"/>
          </p:nvPr>
        </p:nvSpPr>
        <p:spPr>
          <a:xfrm>
            <a:off x="914400" y="1371600"/>
            <a:ext cx="7162800" cy="457200"/>
          </a:xfrm>
        </p:spPr>
        <p:txBody>
          <a:bodyPr/>
          <a:lstStyle/>
          <a:p>
            <a:r>
              <a:rPr lang="en-US" altLang="en-US" sz="2400" smtClean="0"/>
              <a:t>Summary of Product Life Cycle</a:t>
            </a:r>
          </a:p>
        </p:txBody>
      </p:sp>
      <p:pic>
        <p:nvPicPr>
          <p:cNvPr id="131076" name="Picture 8" descr="fig09_02w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89150"/>
            <a:ext cx="73152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790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1"/>
          </p:nvPr>
        </p:nvSpPr>
        <p:spPr/>
        <p:txBody>
          <a:bodyPr/>
          <a:lstStyle/>
          <a:p>
            <a:pPr marL="533400" indent="-533400">
              <a:buFontTx/>
              <a:buNone/>
            </a:pPr>
            <a:r>
              <a:rPr lang="en-US" altLang="en-US" smtClean="0"/>
              <a:t>Marketers should consider public policy issues involving product safety, environment, and warranties. This is referred to as ________.</a:t>
            </a:r>
          </a:p>
          <a:p>
            <a:pPr marL="990600" lvl="1" indent="-533400">
              <a:buFontTx/>
              <a:buAutoNum type="arabicPeriod"/>
            </a:pPr>
            <a:r>
              <a:rPr lang="en-US" altLang="en-US" u="sng" smtClean="0">
                <a:solidFill>
                  <a:srgbClr val="FF0000"/>
                </a:solidFill>
              </a:rPr>
              <a:t>social responsibility</a:t>
            </a:r>
          </a:p>
          <a:p>
            <a:pPr marL="990600" lvl="1" indent="-533400">
              <a:buFontTx/>
              <a:buAutoNum type="arabicPeriod"/>
            </a:pPr>
            <a:r>
              <a:rPr lang="en-US" altLang="en-US" smtClean="0"/>
              <a:t>positioning</a:t>
            </a:r>
          </a:p>
          <a:p>
            <a:pPr marL="990600" lvl="1" indent="-533400">
              <a:buFontTx/>
              <a:buAutoNum type="arabicPeriod"/>
            </a:pPr>
            <a:r>
              <a:rPr lang="en-US" altLang="en-US" smtClean="0"/>
              <a:t>marketing mix</a:t>
            </a:r>
          </a:p>
          <a:p>
            <a:pPr marL="990600" lvl="1" indent="-533400">
              <a:buFontTx/>
              <a:buAutoNum type="arabicPeriod"/>
            </a:pPr>
            <a:r>
              <a:rPr lang="en-US" altLang="en-US" smtClean="0"/>
              <a:t>commercialization</a:t>
            </a:r>
          </a:p>
        </p:txBody>
      </p:sp>
    </p:spTree>
    <p:extLst>
      <p:ext uri="{BB962C8B-B14F-4D97-AF65-F5344CB8AC3E}">
        <p14:creationId xmlns:p14="http://schemas.microsoft.com/office/powerpoint/2010/main" val="1072087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mtClean="0"/>
              <a:t>Additional Product and Service Considerations</a:t>
            </a:r>
          </a:p>
        </p:txBody>
      </p:sp>
      <p:sp>
        <p:nvSpPr>
          <p:cNvPr id="139267" name="Rectangle 3"/>
          <p:cNvSpPr>
            <a:spLocks noGrp="1" noChangeArrowheads="1"/>
          </p:cNvSpPr>
          <p:nvPr>
            <p:ph idx="1"/>
          </p:nvPr>
        </p:nvSpPr>
        <p:spPr>
          <a:xfrm>
            <a:off x="4114800" y="2743200"/>
            <a:ext cx="5410200" cy="4114800"/>
          </a:xfrm>
        </p:spPr>
        <p:txBody>
          <a:bodyPr/>
          <a:lstStyle/>
          <a:p>
            <a:r>
              <a:rPr lang="en-US" altLang="en-US" sz="2800" smtClean="0"/>
              <a:t>Determining what products and services to introduce in which countries</a:t>
            </a:r>
          </a:p>
          <a:p>
            <a:r>
              <a:rPr lang="en-US" altLang="en-US" sz="2800" smtClean="0"/>
              <a:t>Standardization versus customization</a:t>
            </a:r>
          </a:p>
          <a:p>
            <a:r>
              <a:rPr lang="en-US" altLang="en-US" sz="2800" smtClean="0"/>
              <a:t>Packaging and labeling </a:t>
            </a:r>
          </a:p>
          <a:p>
            <a:r>
              <a:rPr lang="en-US" altLang="en-US" sz="2800" smtClean="0"/>
              <a:t>Customs, values, laws</a:t>
            </a:r>
          </a:p>
          <a:p>
            <a:endParaRPr lang="en-US" altLang="en-US" sz="2800" smtClean="0"/>
          </a:p>
        </p:txBody>
      </p:sp>
      <p:sp>
        <p:nvSpPr>
          <p:cNvPr id="139268" name="Text Placeholder 4"/>
          <p:cNvSpPr>
            <a:spLocks noGrp="1"/>
          </p:cNvSpPr>
          <p:nvPr>
            <p:ph type="body" sz="quarter" idx="13"/>
          </p:nvPr>
        </p:nvSpPr>
        <p:spPr>
          <a:xfrm>
            <a:off x="914400" y="1295400"/>
            <a:ext cx="7162800" cy="381000"/>
          </a:xfrm>
        </p:spPr>
        <p:txBody>
          <a:bodyPr>
            <a:normAutofit fontScale="55000" lnSpcReduction="20000"/>
          </a:bodyPr>
          <a:lstStyle/>
          <a:p>
            <a:pPr>
              <a:lnSpc>
                <a:spcPct val="90000"/>
              </a:lnSpc>
              <a:spcBef>
                <a:spcPct val="0"/>
              </a:spcBef>
            </a:pPr>
            <a:r>
              <a:rPr lang="en-US" altLang="en-US" sz="2400" smtClean="0"/>
              <a:t>International Product and </a:t>
            </a:r>
          </a:p>
          <a:p>
            <a:pPr>
              <a:lnSpc>
                <a:spcPct val="90000"/>
              </a:lnSpc>
              <a:spcBef>
                <a:spcPct val="0"/>
              </a:spcBef>
            </a:pPr>
            <a:r>
              <a:rPr lang="en-US" altLang="en-US" sz="2400" smtClean="0"/>
              <a:t>Service Marketing—Challenges</a:t>
            </a:r>
          </a:p>
          <a:p>
            <a:pPr>
              <a:lnSpc>
                <a:spcPct val="90000"/>
              </a:lnSpc>
              <a:spcBef>
                <a:spcPct val="0"/>
              </a:spcBef>
            </a:pPr>
            <a:endParaRPr lang="en-US" altLang="en-US" sz="2400" smtClean="0"/>
          </a:p>
        </p:txBody>
      </p:sp>
      <p:pic>
        <p:nvPicPr>
          <p:cNvPr id="139269" name="Picture 7" descr="ph09_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95600"/>
            <a:ext cx="38862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0656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Target Marketing</a:t>
            </a:r>
            <a:endParaRPr lang="zh-CN" altLang="en-US" dirty="0"/>
          </a:p>
        </p:txBody>
      </p:sp>
      <p:sp>
        <p:nvSpPr>
          <p:cNvPr id="3" name="内容占位符 2"/>
          <p:cNvSpPr>
            <a:spLocks noGrp="1"/>
          </p:cNvSpPr>
          <p:nvPr>
            <p:ph idx="1"/>
          </p:nvPr>
        </p:nvSpPr>
        <p:spPr>
          <a:xfrm>
            <a:off x="457200" y="1196752"/>
            <a:ext cx="8229600" cy="5256584"/>
          </a:xfrm>
        </p:spPr>
        <p:txBody>
          <a:bodyPr>
            <a:normAutofit fontScale="77500" lnSpcReduction="20000"/>
          </a:bodyPr>
          <a:lstStyle/>
          <a:p>
            <a:pPr marL="0" indent="0">
              <a:buNone/>
            </a:pPr>
            <a:r>
              <a:rPr lang="en-US" altLang="zh-CN" dirty="0"/>
              <a:t>Markets can be segmented in several ways: </a:t>
            </a:r>
            <a:endParaRPr lang="en-US" altLang="zh-CN" b="1" dirty="0" smtClean="0"/>
          </a:p>
          <a:p>
            <a:r>
              <a:rPr lang="en-US" altLang="zh-CN" b="1" dirty="0" smtClean="0"/>
              <a:t>GEOGRAPHIC</a:t>
            </a:r>
            <a:r>
              <a:rPr lang="en-US" altLang="zh-CN" b="1" dirty="0"/>
              <a:t>: </a:t>
            </a:r>
            <a:r>
              <a:rPr lang="en-US" altLang="zh-CN" dirty="0"/>
              <a:t>Focusing on understanding the needs of customers in a particular geographical area. </a:t>
            </a:r>
          </a:p>
          <a:p>
            <a:r>
              <a:rPr lang="en-US" altLang="zh-CN" b="1" dirty="0"/>
              <a:t>DEMOGRAPHIC: </a:t>
            </a:r>
            <a:r>
              <a:rPr lang="en-US" altLang="zh-CN" dirty="0"/>
              <a:t>Focusing on the attributes of the market based upon gender, age, income, education, or other measurable factors. </a:t>
            </a:r>
          </a:p>
          <a:p>
            <a:r>
              <a:rPr lang="en-US" altLang="zh-CN" b="1" dirty="0"/>
              <a:t>PSYCHOGRAPHIC: </a:t>
            </a:r>
            <a:r>
              <a:rPr lang="en-US" altLang="zh-CN" dirty="0"/>
              <a:t>Identifying and promoting to people most likely to buy the product based on lifestyle and behaviors. This may be based on interests, fears, behaviors, or actions that can be categorized into groups, e.g., young health-conscious professionals, retired couples on fixed incomes, families with new babies, etc. </a:t>
            </a:r>
            <a:endParaRPr lang="en-US" altLang="zh-CN" dirty="0" smtClean="0"/>
          </a:p>
          <a:p>
            <a:pPr marL="0" indent="0">
              <a:buNone/>
            </a:pPr>
            <a:r>
              <a:rPr lang="en-US" altLang="zh-CN" dirty="0"/>
              <a:t>Target marketing enables you to identify, access, communicate with, and sell to those who are most likely to purchase your products. </a:t>
            </a:r>
            <a:endParaRPr lang="zh-CN" altLang="en-US" dirty="0"/>
          </a:p>
        </p:txBody>
      </p:sp>
    </p:spTree>
    <p:extLst>
      <p:ext uri="{BB962C8B-B14F-4D97-AF65-F5344CB8AC3E}">
        <p14:creationId xmlns:p14="http://schemas.microsoft.com/office/powerpoint/2010/main" val="2272180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 Strategy </a:t>
            </a:r>
            <a:endParaRPr lang="zh-CN" altLang="en-US" dirty="0"/>
          </a:p>
        </p:txBody>
      </p:sp>
      <p:sp>
        <p:nvSpPr>
          <p:cNvPr id="3" name="内容占位符 2"/>
          <p:cNvSpPr>
            <a:spLocks noGrp="1"/>
          </p:cNvSpPr>
          <p:nvPr>
            <p:ph idx="1"/>
          </p:nvPr>
        </p:nvSpPr>
        <p:spPr>
          <a:xfrm>
            <a:off x="457200" y="1340768"/>
            <a:ext cx="8229600" cy="4785395"/>
          </a:xfrm>
        </p:spPr>
        <p:txBody>
          <a:bodyPr>
            <a:normAutofit fontScale="77500" lnSpcReduction="20000"/>
          </a:bodyPr>
          <a:lstStyle/>
          <a:p>
            <a:r>
              <a:rPr lang="en-US" altLang="zh-CN" b="1" dirty="0"/>
              <a:t>Marketing Reality </a:t>
            </a:r>
            <a:endParaRPr lang="en-US" altLang="zh-CN" b="1" dirty="0" smtClean="0"/>
          </a:p>
          <a:p>
            <a:pPr lvl="1"/>
            <a:r>
              <a:rPr lang="en-US" altLang="zh-CN" b="1" dirty="0" smtClean="0"/>
              <a:t>Ambiguity </a:t>
            </a:r>
            <a:r>
              <a:rPr lang="en-US" altLang="zh-CN" dirty="0" smtClean="0"/>
              <a:t>– what do our customers really want? </a:t>
            </a:r>
          </a:p>
          <a:p>
            <a:pPr lvl="1"/>
            <a:r>
              <a:rPr lang="en-US" altLang="zh-CN" b="1" dirty="0" smtClean="0"/>
              <a:t>Risk </a:t>
            </a:r>
            <a:r>
              <a:rPr lang="en-US" altLang="zh-CN" dirty="0" smtClean="0"/>
              <a:t>– will our envisioned offerings be successful? </a:t>
            </a:r>
          </a:p>
          <a:p>
            <a:pPr lvl="1"/>
            <a:r>
              <a:rPr lang="en-US" altLang="zh-CN" b="1" dirty="0" smtClean="0"/>
              <a:t>Conformance </a:t>
            </a:r>
            <a:r>
              <a:rPr lang="en-US" altLang="zh-CN" dirty="0" smtClean="0"/>
              <a:t>–</a:t>
            </a:r>
            <a:r>
              <a:rPr lang="en-US" altLang="zh-CN" b="1" dirty="0" smtClean="0"/>
              <a:t> </a:t>
            </a:r>
            <a:r>
              <a:rPr lang="en-US" altLang="zh-CN" dirty="0" smtClean="0"/>
              <a:t>can we deliver what we promised?</a:t>
            </a:r>
          </a:p>
          <a:p>
            <a:pPr marL="0" indent="0">
              <a:buNone/>
            </a:pPr>
            <a:endParaRPr lang="en-US" altLang="zh-CN" dirty="0" smtClean="0"/>
          </a:p>
          <a:p>
            <a:pPr marL="0" indent="0">
              <a:buNone/>
            </a:pPr>
            <a:r>
              <a:rPr lang="en-US" altLang="zh-CN" dirty="0" smtClean="0"/>
              <a:t>In </a:t>
            </a:r>
            <a:r>
              <a:rPr lang="en-US" altLang="zh-CN" dirty="0"/>
              <a:t>summary, the key questions to determine marketing performance include: </a:t>
            </a:r>
          </a:p>
          <a:p>
            <a:r>
              <a:rPr lang="en-US" altLang="zh-CN" dirty="0"/>
              <a:t>Do the products and services the company is offering provide value to customers? </a:t>
            </a:r>
          </a:p>
          <a:p>
            <a:r>
              <a:rPr lang="en-US" altLang="zh-CN" dirty="0"/>
              <a:t>Are existing and potential customers aware of the products and services available from the company? </a:t>
            </a:r>
          </a:p>
          <a:p>
            <a:r>
              <a:rPr lang="en-US" altLang="zh-CN" dirty="0"/>
              <a:t>Is it easy for the customer to purchase what he or she wants and at a competitive price? </a:t>
            </a:r>
          </a:p>
          <a:p>
            <a:pPr lvl="1"/>
            <a:endParaRPr lang="en-US" altLang="zh-CN" b="1" dirty="0" smtClean="0"/>
          </a:p>
        </p:txBody>
      </p:sp>
    </p:spTree>
    <p:extLst>
      <p:ext uri="{BB962C8B-B14F-4D97-AF65-F5344CB8AC3E}">
        <p14:creationId xmlns:p14="http://schemas.microsoft.com/office/powerpoint/2010/main" val="2453864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Sales Forecast </a:t>
            </a:r>
            <a:endParaRPr lang="zh-CN" altLang="en-US" dirty="0"/>
          </a:p>
        </p:txBody>
      </p:sp>
      <p:sp>
        <p:nvSpPr>
          <p:cNvPr id="3" name="内容占位符 2"/>
          <p:cNvSpPr>
            <a:spLocks noGrp="1"/>
          </p:cNvSpPr>
          <p:nvPr>
            <p:ph idx="1"/>
          </p:nvPr>
        </p:nvSpPr>
        <p:spPr/>
        <p:txBody>
          <a:bodyPr>
            <a:normAutofit fontScale="92500" lnSpcReduction="20000"/>
          </a:bodyPr>
          <a:lstStyle/>
          <a:p>
            <a:endParaRPr lang="zh-CN" altLang="en-US" dirty="0"/>
          </a:p>
          <a:p>
            <a:r>
              <a:rPr lang="en-US" altLang="zh-CN" dirty="0"/>
              <a:t>Will consumers make decisions on the same basis they have in the past? </a:t>
            </a:r>
          </a:p>
          <a:p>
            <a:r>
              <a:rPr lang="en-US" altLang="zh-CN" dirty="0"/>
              <a:t>At what level will our competitors perform? </a:t>
            </a:r>
          </a:p>
          <a:p>
            <a:r>
              <a:rPr lang="en-US" altLang="zh-CN" dirty="0"/>
              <a:t>Will existing competitors introduce new products, and if so, when? </a:t>
            </a:r>
          </a:p>
          <a:p>
            <a:r>
              <a:rPr lang="en-US" altLang="zh-CN" dirty="0"/>
              <a:t>Will there be new competitors, or will existing competitors drop out of the market? </a:t>
            </a:r>
          </a:p>
          <a:p>
            <a:r>
              <a:rPr lang="en-US" altLang="zh-CN" dirty="0"/>
              <a:t>At what price can we sell our products given the many alternative product choices available? </a:t>
            </a:r>
          </a:p>
          <a:p>
            <a:endParaRPr lang="zh-CN" altLang="en-US" dirty="0"/>
          </a:p>
        </p:txBody>
      </p:sp>
    </p:spTree>
    <p:extLst>
      <p:ext uri="{BB962C8B-B14F-4D97-AF65-F5344CB8AC3E}">
        <p14:creationId xmlns:p14="http://schemas.microsoft.com/office/powerpoint/2010/main" val="409784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 Research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A more formal information gathering or research process may include the </a:t>
            </a:r>
            <a:r>
              <a:rPr lang="en-US" altLang="zh-CN" dirty="0" smtClean="0"/>
              <a:t>following seven </a:t>
            </a:r>
            <a:r>
              <a:rPr lang="en-US" altLang="zh-CN" dirty="0"/>
              <a:t>steps:</a:t>
            </a:r>
            <a:endParaRPr lang="zh-CN" altLang="en-US" dirty="0"/>
          </a:p>
          <a:p>
            <a:pPr marL="514350" indent="-514350">
              <a:buFont typeface="+mj-lt"/>
              <a:buAutoNum type="arabicPeriod"/>
            </a:pPr>
            <a:r>
              <a:rPr lang="en-US" altLang="zh-CN" dirty="0"/>
              <a:t>Defining the problem or opportunity </a:t>
            </a:r>
          </a:p>
          <a:p>
            <a:pPr marL="514350" indent="-514350">
              <a:buFont typeface="+mj-lt"/>
              <a:buAutoNum type="arabicPeriod"/>
            </a:pPr>
            <a:r>
              <a:rPr lang="en-US" altLang="zh-CN" dirty="0"/>
              <a:t>Assessing available information </a:t>
            </a:r>
          </a:p>
          <a:p>
            <a:pPr marL="514350" indent="-514350">
              <a:buFont typeface="+mj-lt"/>
              <a:buAutoNum type="arabicPeriod"/>
            </a:pPr>
            <a:r>
              <a:rPr lang="en-US" altLang="zh-CN" dirty="0"/>
              <a:t>Reviewing internal records and files; interviewing employees </a:t>
            </a:r>
          </a:p>
          <a:p>
            <a:pPr marL="514350" indent="-514350">
              <a:buFont typeface="+mj-lt"/>
              <a:buAutoNum type="arabicPeriod"/>
            </a:pPr>
            <a:r>
              <a:rPr lang="en-US" altLang="zh-CN" dirty="0"/>
              <a:t>Collecting outside data (primary research) </a:t>
            </a:r>
          </a:p>
          <a:p>
            <a:pPr marL="514350" indent="-514350">
              <a:buFont typeface="+mj-lt"/>
              <a:buAutoNum type="arabicPeriod"/>
            </a:pPr>
            <a:r>
              <a:rPr lang="en-US" altLang="zh-CN" dirty="0"/>
              <a:t>Organizing and interpreting data </a:t>
            </a:r>
          </a:p>
          <a:p>
            <a:pPr marL="514350" indent="-514350">
              <a:buFont typeface="+mj-lt"/>
              <a:buAutoNum type="arabicPeriod"/>
            </a:pPr>
            <a:r>
              <a:rPr lang="en-US" altLang="zh-CN" dirty="0"/>
              <a:t>Making a decision and taking action </a:t>
            </a:r>
          </a:p>
          <a:p>
            <a:pPr marL="514350" indent="-514350">
              <a:buFont typeface="+mj-lt"/>
              <a:buAutoNum type="arabicPeriod"/>
            </a:pPr>
            <a:r>
              <a:rPr lang="en-US" altLang="zh-CN" dirty="0"/>
              <a:t>Assessing the results of the action </a:t>
            </a:r>
          </a:p>
          <a:p>
            <a:pPr marL="514350" indent="-514350">
              <a:buFont typeface="+mj-lt"/>
              <a:buAutoNum type="arabicPeriod"/>
            </a:pPr>
            <a:endParaRPr lang="zh-CN" altLang="en-US" dirty="0"/>
          </a:p>
        </p:txBody>
      </p:sp>
    </p:spTree>
    <p:extLst>
      <p:ext uri="{BB962C8B-B14F-4D97-AF65-F5344CB8AC3E}">
        <p14:creationId xmlns:p14="http://schemas.microsoft.com/office/powerpoint/2010/main" val="286588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Marketing Mix </a:t>
            </a:r>
            <a:endParaRPr lang="zh-CN" altLang="en-US" dirty="0"/>
          </a:p>
        </p:txBody>
      </p:sp>
      <p:sp>
        <p:nvSpPr>
          <p:cNvPr id="3" name="内容占位符 2"/>
          <p:cNvSpPr>
            <a:spLocks noGrp="1"/>
          </p:cNvSpPr>
          <p:nvPr>
            <p:ph idx="1"/>
          </p:nvPr>
        </p:nvSpPr>
        <p:spPr/>
        <p:txBody>
          <a:bodyPr/>
          <a:lstStyle/>
          <a:p>
            <a:r>
              <a:rPr lang="en-US" altLang="zh-CN" b="1" dirty="0"/>
              <a:t>The 4Ps of Marketing </a:t>
            </a:r>
            <a:endParaRPr lang="en-US" altLang="zh-CN" b="1" dirty="0" smtClean="0"/>
          </a:p>
          <a:p>
            <a:pPr lvl="1"/>
            <a:r>
              <a:rPr lang="en-US" altLang="zh-CN" b="1" dirty="0"/>
              <a:t>Product </a:t>
            </a:r>
            <a:endParaRPr lang="en-US" altLang="zh-CN" b="1" dirty="0" smtClean="0"/>
          </a:p>
          <a:p>
            <a:pPr lvl="1"/>
            <a:r>
              <a:rPr lang="en-US" altLang="zh-CN" b="1" dirty="0" smtClean="0"/>
              <a:t>Price</a:t>
            </a:r>
          </a:p>
          <a:p>
            <a:pPr lvl="1"/>
            <a:r>
              <a:rPr lang="en-US" altLang="zh-CN" b="1" dirty="0" smtClean="0"/>
              <a:t>Promotion</a:t>
            </a:r>
          </a:p>
          <a:p>
            <a:pPr lvl="1"/>
            <a:r>
              <a:rPr lang="en-US" altLang="zh-CN" b="1" dirty="0" smtClean="0"/>
              <a:t>Place, or distribution channel</a:t>
            </a:r>
            <a:endParaRPr lang="zh-CN" altLang="en-US" dirty="0"/>
          </a:p>
        </p:txBody>
      </p:sp>
    </p:spTree>
    <p:extLst>
      <p:ext uri="{BB962C8B-B14F-4D97-AF65-F5344CB8AC3E}">
        <p14:creationId xmlns:p14="http://schemas.microsoft.com/office/powerpoint/2010/main" val="294420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4 Ps of Marketing</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en-US" altLang="zh-CN" b="1" dirty="0"/>
              <a:t>Product </a:t>
            </a:r>
            <a:r>
              <a:rPr lang="en-US" altLang="zh-CN" b="1" dirty="0" smtClean="0"/>
              <a:t> </a:t>
            </a:r>
          </a:p>
          <a:p>
            <a:pPr lvl="1"/>
            <a:r>
              <a:rPr lang="en-US" altLang="zh-CN" dirty="0" smtClean="0"/>
              <a:t>What </a:t>
            </a:r>
            <a:r>
              <a:rPr lang="en-US" altLang="zh-CN" dirty="0"/>
              <a:t>are you selling and how can you manipulate it to deliver better value for your customers? Does the business concentrate on a narrow product line, developing highly specialized products or services? Does it offer different versions of its products or services to different types of customers? Adjustments to the offerings – through research and development, revised designs, new packaging, etc. – are all a key part of the marketing mix. </a:t>
            </a:r>
            <a:endParaRPr lang="zh-CN" altLang="en-US" dirty="0"/>
          </a:p>
        </p:txBody>
      </p:sp>
    </p:spTree>
    <p:extLst>
      <p:ext uri="{BB962C8B-B14F-4D97-AF65-F5344CB8AC3E}">
        <p14:creationId xmlns:p14="http://schemas.microsoft.com/office/powerpoint/2010/main" val="331005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4 Ps of Marketing</a:t>
            </a:r>
            <a:endParaRPr lang="zh-CN" altLang="en-US" dirty="0"/>
          </a:p>
        </p:txBody>
      </p:sp>
      <p:sp>
        <p:nvSpPr>
          <p:cNvPr id="3" name="内容占位符 2"/>
          <p:cNvSpPr>
            <a:spLocks noGrp="1"/>
          </p:cNvSpPr>
          <p:nvPr>
            <p:ph idx="1"/>
          </p:nvPr>
        </p:nvSpPr>
        <p:spPr/>
        <p:txBody>
          <a:bodyPr>
            <a:normAutofit lnSpcReduction="10000"/>
          </a:bodyPr>
          <a:lstStyle/>
          <a:p>
            <a:pPr marL="342900" lvl="1" indent="-342900">
              <a:buFont typeface="Arial" pitchFamily="34" charset="0"/>
              <a:buChar char="•"/>
            </a:pPr>
            <a:r>
              <a:rPr lang="en-US" altLang="zh-CN" b="1" dirty="0" smtClean="0"/>
              <a:t>Price  </a:t>
            </a:r>
          </a:p>
          <a:p>
            <a:pPr lvl="1"/>
            <a:r>
              <a:rPr lang="en-US" altLang="zh-CN" dirty="0"/>
              <a:t>Price and pricing policies are vital to business revenues. Each product or service must be priced to satisfy customers and deliver on the company’s profit target. But pricing also includes determining a credit policy: Do you allow your customer to pay for the product </a:t>
            </a:r>
            <a:r>
              <a:rPr lang="en-US" altLang="zh-CN" b="1" i="1" dirty="0"/>
              <a:t>after </a:t>
            </a:r>
            <a:r>
              <a:rPr lang="en-US" altLang="zh-CN" dirty="0"/>
              <a:t>they receive it, or do they need to pay for it </a:t>
            </a:r>
            <a:r>
              <a:rPr lang="en-US" altLang="zh-CN" b="1" i="1" dirty="0"/>
              <a:t>when </a:t>
            </a:r>
            <a:r>
              <a:rPr lang="en-US" altLang="zh-CN" dirty="0"/>
              <a:t>they receive it? The timing of payment by customers will have an impact on the cash available to the business at any given time. </a:t>
            </a:r>
            <a:endParaRPr lang="zh-CN" altLang="en-US" dirty="0"/>
          </a:p>
        </p:txBody>
      </p:sp>
    </p:spTree>
    <p:extLst>
      <p:ext uri="{BB962C8B-B14F-4D97-AF65-F5344CB8AC3E}">
        <p14:creationId xmlns:p14="http://schemas.microsoft.com/office/powerpoint/2010/main" val="261768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4 Ps of Marketing</a:t>
            </a:r>
            <a:endParaRPr lang="zh-CN" altLang="en-US" dirty="0"/>
          </a:p>
        </p:txBody>
      </p:sp>
      <p:sp>
        <p:nvSpPr>
          <p:cNvPr id="3" name="内容占位符 2"/>
          <p:cNvSpPr>
            <a:spLocks noGrp="1"/>
          </p:cNvSpPr>
          <p:nvPr>
            <p:ph idx="1"/>
          </p:nvPr>
        </p:nvSpPr>
        <p:spPr/>
        <p:txBody>
          <a:bodyPr>
            <a:normAutofit fontScale="92500" lnSpcReduction="10000"/>
          </a:bodyPr>
          <a:lstStyle/>
          <a:p>
            <a:pPr marL="342900" lvl="1" indent="-342900">
              <a:buFont typeface="Arial" pitchFamily="34" charset="0"/>
              <a:buChar char="•"/>
            </a:pPr>
            <a:r>
              <a:rPr lang="en-US" altLang="zh-CN" b="1" dirty="0"/>
              <a:t>Promotion </a:t>
            </a:r>
            <a:r>
              <a:rPr lang="en-US" altLang="zh-CN" b="1" dirty="0" smtClean="0"/>
              <a:t>  </a:t>
            </a:r>
          </a:p>
          <a:p>
            <a:pPr lvl="1"/>
            <a:r>
              <a:rPr lang="en-US" altLang="zh-CN" dirty="0"/>
              <a:t>No business can expect customers to just stumble across their offering and buy. Each business needs to create awareness for the value proposition they are offering. This can be done by taking advantage of resources such as the Internet, advertising campaigns, sales efforts, special financing deals, or any other creative promotional or sales activities the company can imagine and implement. The cost of these activities, however, also has to be factored into the price of the products or services. </a:t>
            </a:r>
            <a:endParaRPr lang="zh-CN" altLang="en-US" dirty="0"/>
          </a:p>
        </p:txBody>
      </p:sp>
    </p:spTree>
    <p:extLst>
      <p:ext uri="{BB962C8B-B14F-4D97-AF65-F5344CB8AC3E}">
        <p14:creationId xmlns:p14="http://schemas.microsoft.com/office/powerpoint/2010/main" val="28919179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2722</Words>
  <Application>Microsoft Office PowerPoint</Application>
  <PresentationFormat>On-screen Show (4:3)</PresentationFormat>
  <Paragraphs>345</Paragraphs>
  <Slides>48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宋体</vt:lpstr>
      <vt:lpstr>Arial</vt:lpstr>
      <vt:lpstr>Calibri</vt:lpstr>
      <vt:lpstr>Constantia</vt:lpstr>
      <vt:lpstr>Times New Roman</vt:lpstr>
      <vt:lpstr>ヒラギノ角ゴ Pro W3</vt:lpstr>
      <vt:lpstr>Office 主题</vt:lpstr>
      <vt:lpstr>VX402: Managing a Business Summer 2018</vt:lpstr>
      <vt:lpstr>Learning Goals </vt:lpstr>
      <vt:lpstr>Overview of Marketing Basics </vt:lpstr>
      <vt:lpstr>Market Research </vt:lpstr>
      <vt:lpstr>Market Research </vt:lpstr>
      <vt:lpstr>The Marketing Mix </vt:lpstr>
      <vt:lpstr>The 4 Ps of Marketing</vt:lpstr>
      <vt:lpstr>The 4 Ps of Marketing</vt:lpstr>
      <vt:lpstr>The 4 Ps of Marketing</vt:lpstr>
      <vt:lpstr>The 4 Ps of Marketing</vt:lpstr>
      <vt:lpstr>New-Product Development Process</vt:lpstr>
      <vt:lpstr>New-Product Development Process</vt:lpstr>
      <vt:lpstr>New-Product Development Process</vt:lpstr>
      <vt:lpstr>New-Product Development Process</vt:lpstr>
      <vt:lpstr>New-Product Development Process</vt:lpstr>
      <vt:lpstr>New-Product Development Process</vt:lpstr>
      <vt:lpstr>PowerPoint Presentation</vt:lpstr>
      <vt:lpstr>PowerPoint Presentation</vt:lpstr>
      <vt:lpstr>New-Product Development Process</vt:lpstr>
      <vt:lpstr>New-Product Development Process</vt:lpstr>
      <vt:lpstr>New-Product Development Process</vt:lpstr>
      <vt:lpstr>New-Product Development Process</vt:lpstr>
      <vt:lpstr>PowerPoint Presentation</vt:lpstr>
      <vt:lpstr>PowerPoint Presentation</vt:lpstr>
      <vt:lpstr>PowerPoint Presentation</vt:lpstr>
      <vt:lpstr>Managing New-Product Development</vt:lpstr>
      <vt:lpstr>Managing New-Product Development</vt:lpstr>
      <vt:lpstr>Managing New-Product Development</vt:lpstr>
      <vt:lpstr>Managing New-Product Development</vt:lpstr>
      <vt:lpstr>Managing New-Product Development</vt:lpstr>
      <vt:lpstr>Product Life-Cycle Strategies</vt:lpstr>
      <vt:lpstr>Product Life-Cycle Strategies</vt:lpstr>
      <vt:lpstr>PowerPoint Presentation</vt:lpstr>
      <vt:lpstr>PowerPoint Presentation</vt:lpstr>
      <vt:lpstr>Product Life-Cycle Strategies</vt:lpstr>
      <vt:lpstr>PowerPoint Presentation</vt:lpstr>
      <vt:lpstr>Product Life-Cycle Strategies</vt:lpstr>
      <vt:lpstr>Product Life-Cycle Strategies</vt:lpstr>
      <vt:lpstr>Product Life-Cycle Strategies</vt:lpstr>
      <vt:lpstr>Product Life-Cycle Strategies</vt:lpstr>
      <vt:lpstr>Product Life-Cycle Strategies</vt:lpstr>
      <vt:lpstr>PowerPoint Presentation</vt:lpstr>
      <vt:lpstr>Product Life-Cycle Strategies</vt:lpstr>
      <vt:lpstr>PowerPoint Presentation</vt:lpstr>
      <vt:lpstr>Additional Product and Service Considerations</vt:lpstr>
      <vt:lpstr>Target Marketing</vt:lpstr>
      <vt:lpstr>Marketing Strategy </vt:lpstr>
      <vt:lpstr>The Sales Forecast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VX402: Managing a Business Summer 2017</dc:title>
  <dc:creator>Xiangru Qian</dc:creator>
  <cp:lastModifiedBy>ray</cp:lastModifiedBy>
  <cp:revision>8</cp:revision>
  <dcterms:created xsi:type="dcterms:W3CDTF">2017-04-05T06:12:26Z</dcterms:created>
  <dcterms:modified xsi:type="dcterms:W3CDTF">2018-05-06T03:22:25Z</dcterms:modified>
</cp:coreProperties>
</file>