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314" r:id="rId3"/>
    <p:sldId id="315" r:id="rId4"/>
    <p:sldId id="316" r:id="rId5"/>
    <p:sldId id="317" r:id="rId6"/>
    <p:sldId id="330" r:id="rId7"/>
    <p:sldId id="331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277" r:id="rId21"/>
    <p:sldId id="278" r:id="rId22"/>
    <p:sldId id="279" r:id="rId23"/>
    <p:sldId id="280" r:id="rId24"/>
    <p:sldId id="281" r:id="rId25"/>
    <p:sldId id="282" r:id="rId26"/>
    <p:sldId id="287" r:id="rId27"/>
    <p:sldId id="288" r:id="rId28"/>
    <p:sldId id="294" r:id="rId29"/>
    <p:sldId id="295" r:id="rId30"/>
    <p:sldId id="298" r:id="rId31"/>
    <p:sldId id="299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5B81E-9152-4F38-839E-FE4F9170F289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E285E6-CDA2-4EFF-B3D9-562924AA0F1E}">
      <dgm:prSet phldrT="[文本]" custT="1"/>
      <dgm:spPr/>
      <dgm:t>
        <a:bodyPr/>
        <a:lstStyle/>
        <a:p>
          <a:r>
            <a:rPr lang="en-US" altLang="zh-CN" sz="2400" b="1" dirty="0" smtClean="0"/>
            <a:t>OPERATIONS</a:t>
          </a:r>
          <a:r>
            <a:rPr lang="en-US" altLang="zh-CN" sz="1800" b="1" dirty="0" smtClean="0"/>
            <a:t> </a:t>
          </a:r>
          <a:r>
            <a:rPr lang="en-US" altLang="zh-CN" sz="1800" dirty="0" smtClean="0"/>
            <a:t>describe the full range of management activities that enable a company to be profitable and sustainable. </a:t>
          </a:r>
          <a:endParaRPr lang="zh-CN" altLang="en-US" sz="1800" dirty="0"/>
        </a:p>
      </dgm:t>
    </dgm:pt>
    <dgm:pt modelId="{C1BA5FB0-791F-4081-AF55-DAABBAA6440B}" type="parTrans" cxnId="{EE37297A-D977-41DA-B5AC-1C89891FEC0F}">
      <dgm:prSet/>
      <dgm:spPr/>
      <dgm:t>
        <a:bodyPr/>
        <a:lstStyle/>
        <a:p>
          <a:endParaRPr lang="zh-CN" altLang="en-US"/>
        </a:p>
      </dgm:t>
    </dgm:pt>
    <dgm:pt modelId="{0A36CDC8-00B4-46D8-9A8D-38786D2FC309}" type="sibTrans" cxnId="{EE37297A-D977-41DA-B5AC-1C89891FEC0F}">
      <dgm:prSet/>
      <dgm:spPr/>
      <dgm:t>
        <a:bodyPr/>
        <a:lstStyle/>
        <a:p>
          <a:endParaRPr lang="zh-CN" altLang="en-US"/>
        </a:p>
      </dgm:t>
    </dgm:pt>
    <dgm:pt modelId="{8C6C8FC8-372F-4CA0-A7B8-4E3698005B85}">
      <dgm:prSet custT="1"/>
      <dgm:spPr/>
      <dgm:t>
        <a:bodyPr/>
        <a:lstStyle/>
        <a:p>
          <a:r>
            <a:rPr lang="en-US" altLang="zh-CN" sz="2400" b="1" dirty="0" smtClean="0"/>
            <a:t>PRODUCTION</a:t>
          </a:r>
          <a:r>
            <a:rPr lang="en-US" altLang="zh-CN" sz="1800" b="1" dirty="0" smtClean="0"/>
            <a:t> </a:t>
          </a:r>
          <a:r>
            <a:rPr lang="en-US" altLang="zh-CN" sz="1800" dirty="0" smtClean="0"/>
            <a:t>involves the actual process of creating goods and services. </a:t>
          </a:r>
          <a:endParaRPr lang="zh-CN" altLang="en-US" sz="1800" dirty="0"/>
        </a:p>
      </dgm:t>
    </dgm:pt>
    <dgm:pt modelId="{A3ECF4C3-987A-480A-89AA-7CCE07E74C7D}" type="parTrans" cxnId="{B47C19F0-9745-4A72-9E9B-A446A24D8C91}">
      <dgm:prSet/>
      <dgm:spPr/>
      <dgm:t>
        <a:bodyPr/>
        <a:lstStyle/>
        <a:p>
          <a:endParaRPr lang="zh-CN" altLang="en-US"/>
        </a:p>
      </dgm:t>
    </dgm:pt>
    <dgm:pt modelId="{60781BD9-7D87-43A4-8724-CF950F49666D}" type="sibTrans" cxnId="{B47C19F0-9745-4A72-9E9B-A446A24D8C91}">
      <dgm:prSet/>
      <dgm:spPr/>
      <dgm:t>
        <a:bodyPr/>
        <a:lstStyle/>
        <a:p>
          <a:endParaRPr lang="zh-CN" altLang="en-US"/>
        </a:p>
      </dgm:t>
    </dgm:pt>
    <dgm:pt modelId="{14218A1C-EB73-4F89-A704-0435B2CF6376}" type="pres">
      <dgm:prSet presAssocID="{0695B81E-9152-4F38-839E-FE4F9170F2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956F74-5D09-4708-B9EA-9F614F1E56E3}" type="pres">
      <dgm:prSet presAssocID="{A2E285E6-CDA2-4EFF-B3D9-562924AA0F1E}" presName="arrow" presStyleLbl="node1" presStyleIdx="0" presStyleCnt="2" custScaleY="1002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297190-E04F-455A-BA7C-F68A7A2EC621}" type="pres">
      <dgm:prSet presAssocID="{8C6C8FC8-372F-4CA0-A7B8-4E3698005B85}" presName="arrow" presStyleLbl="node1" presStyleIdx="1" presStyleCnt="2" custScaleY="1002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C1697D-CB51-42F0-86EF-5B438442BDB3}" type="presOf" srcId="{8C6C8FC8-372F-4CA0-A7B8-4E3698005B85}" destId="{BB297190-E04F-455A-BA7C-F68A7A2EC621}" srcOrd="0" destOrd="0" presId="urn:microsoft.com/office/officeart/2005/8/layout/arrow5"/>
    <dgm:cxn modelId="{EE37297A-D977-41DA-B5AC-1C89891FEC0F}" srcId="{0695B81E-9152-4F38-839E-FE4F9170F289}" destId="{A2E285E6-CDA2-4EFF-B3D9-562924AA0F1E}" srcOrd="0" destOrd="0" parTransId="{C1BA5FB0-791F-4081-AF55-DAABBAA6440B}" sibTransId="{0A36CDC8-00B4-46D8-9A8D-38786D2FC309}"/>
    <dgm:cxn modelId="{C33CD8A2-7D75-474B-A7E7-CCCA894DB232}" type="presOf" srcId="{A2E285E6-CDA2-4EFF-B3D9-562924AA0F1E}" destId="{70956F74-5D09-4708-B9EA-9F614F1E56E3}" srcOrd="0" destOrd="0" presId="urn:microsoft.com/office/officeart/2005/8/layout/arrow5"/>
    <dgm:cxn modelId="{6EE13C10-5DA6-4E01-A896-F0A936CD9D42}" type="presOf" srcId="{0695B81E-9152-4F38-839E-FE4F9170F289}" destId="{14218A1C-EB73-4F89-A704-0435B2CF6376}" srcOrd="0" destOrd="0" presId="urn:microsoft.com/office/officeart/2005/8/layout/arrow5"/>
    <dgm:cxn modelId="{B47C19F0-9745-4A72-9E9B-A446A24D8C91}" srcId="{0695B81E-9152-4F38-839E-FE4F9170F289}" destId="{8C6C8FC8-372F-4CA0-A7B8-4E3698005B85}" srcOrd="1" destOrd="0" parTransId="{A3ECF4C3-987A-480A-89AA-7CCE07E74C7D}" sibTransId="{60781BD9-7D87-43A4-8724-CF950F49666D}"/>
    <dgm:cxn modelId="{29BB2871-E10D-43A9-9240-34C6754D9928}" type="presParOf" srcId="{14218A1C-EB73-4F89-A704-0435B2CF6376}" destId="{70956F74-5D09-4708-B9EA-9F614F1E56E3}" srcOrd="0" destOrd="0" presId="urn:microsoft.com/office/officeart/2005/8/layout/arrow5"/>
    <dgm:cxn modelId="{DC3D914F-9358-4759-B800-7A2A2EEACCC7}" type="presParOf" srcId="{14218A1C-EB73-4F89-A704-0435B2CF6376}" destId="{BB297190-E04F-455A-BA7C-F68A7A2EC62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6F74-5D09-4708-B9EA-9F614F1E56E3}">
      <dsp:nvSpPr>
        <dsp:cNvPr id="0" name=""/>
        <dsp:cNvSpPr/>
      </dsp:nvSpPr>
      <dsp:spPr>
        <a:xfrm rot="16200000">
          <a:off x="567" y="442"/>
          <a:ext cx="3263389" cy="327102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OPERATIONS</a:t>
          </a:r>
          <a:r>
            <a:rPr lang="en-US" altLang="zh-CN" sz="1800" b="1" kern="1200" dirty="0" smtClean="0"/>
            <a:t> </a:t>
          </a:r>
          <a:r>
            <a:rPr lang="en-US" altLang="zh-CN" sz="1800" kern="1200" dirty="0" smtClean="0"/>
            <a:t>describe the full range of management activities that enable a company to be profitable and sustainable. </a:t>
          </a:r>
          <a:endParaRPr lang="zh-CN" altLang="en-US" sz="1800" kern="1200" dirty="0"/>
        </a:p>
      </dsp:txBody>
      <dsp:txXfrm rot="5400000">
        <a:off x="-3251" y="820107"/>
        <a:ext cx="2699933" cy="1631695"/>
      </dsp:txXfrm>
    </dsp:sp>
    <dsp:sp modelId="{BB297190-E04F-455A-BA7C-F68A7A2EC621}">
      <dsp:nvSpPr>
        <dsp:cNvPr id="0" name=""/>
        <dsp:cNvSpPr/>
      </dsp:nvSpPr>
      <dsp:spPr>
        <a:xfrm rot="5400000">
          <a:off x="3576802" y="442"/>
          <a:ext cx="3263389" cy="327102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PRODUCTION</a:t>
          </a:r>
          <a:r>
            <a:rPr lang="en-US" altLang="zh-CN" sz="1800" b="1" kern="1200" dirty="0" smtClean="0"/>
            <a:t> </a:t>
          </a:r>
          <a:r>
            <a:rPr lang="en-US" altLang="zh-CN" sz="1800" kern="1200" dirty="0" smtClean="0"/>
            <a:t>involves the actual process of creating goods and services. </a:t>
          </a:r>
          <a:endParaRPr lang="zh-CN" altLang="en-US" sz="1800" kern="1200" dirty="0"/>
        </a:p>
      </dsp:txBody>
      <dsp:txXfrm rot="-5400000">
        <a:off x="4144077" y="820108"/>
        <a:ext cx="2699933" cy="1631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4796D-AEC0-4004-A84A-DB8AEA205F05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4F304-AF07-402B-936C-705B3497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4F304-AF07-402B-936C-705B3497E8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9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1278957"/>
            <a:ext cx="9144000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9552" y="1293084"/>
            <a:ext cx="7772400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Constantia" panose="02030602050306030303" pitchFamily="18" charset="0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VX402: Managing Business</a:t>
            </a:r>
            <a:br>
              <a:rPr lang="en-US" altLang="zh-CN" dirty="0" smtClean="0"/>
            </a:br>
            <a:r>
              <a:rPr lang="en-US" altLang="zh-CN" dirty="0" smtClean="0"/>
              <a:t>Summer 2017</a:t>
            </a:r>
            <a:endParaRPr lang="zh-CN" altLang="en-US" dirty="0"/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48680"/>
            <a:ext cx="3607438" cy="576064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2791125"/>
            <a:ext cx="9144000" cy="997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52936"/>
            <a:ext cx="7745560" cy="936104"/>
          </a:xfrm>
        </p:spPr>
        <p:txBody>
          <a:bodyPr/>
          <a:lstStyle>
            <a:lvl1pPr marL="0" indent="0" algn="ctr">
              <a:lnSpc>
                <a:spcPts val="3000"/>
              </a:lnSpc>
              <a:buNone/>
              <a:defRPr b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Lecture 1</a:t>
            </a:r>
          </a:p>
          <a:p>
            <a:r>
              <a:rPr lang="en-US" altLang="zh-CN" dirty="0" smtClean="0"/>
              <a:t>What is a business</a:t>
            </a:r>
          </a:p>
        </p:txBody>
      </p:sp>
    </p:spTree>
    <p:extLst>
      <p:ext uri="{BB962C8B-B14F-4D97-AF65-F5344CB8AC3E}">
        <p14:creationId xmlns:p14="http://schemas.microsoft.com/office/powerpoint/2010/main" val="8115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1948DD9-8B30-48CB-9CC7-638005B2F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8438"/>
            <a:ext cx="6840760" cy="79216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96" y="6477000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3" y="419099"/>
            <a:ext cx="1426467" cy="685801"/>
          </a:xfrm>
          <a:prstGeom prst="rect">
            <a:avLst/>
          </a:prstGeom>
        </p:spPr>
      </p:pic>
      <p:cxnSp>
        <p:nvCxnSpPr>
          <p:cNvPr id="8" name="Straight Connector 16"/>
          <p:cNvCxnSpPr/>
          <p:nvPr userDrawn="1"/>
        </p:nvCxnSpPr>
        <p:spPr>
          <a:xfrm>
            <a:off x="0" y="990600"/>
            <a:ext cx="73152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 userDrawn="1"/>
        </p:nvCxnSpPr>
        <p:spPr>
          <a:xfrm>
            <a:off x="0" y="1066800"/>
            <a:ext cx="73152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93897" y="64876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50E8F9-C0B8-42F2-A19A-7EB8104512F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0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4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0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1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81328"/>
            <a:ext cx="827112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in_Clark_(economist)" TargetMode="External"/><Relationship Id="rId2" Type="http://schemas.openxmlformats.org/officeDocument/2006/relationships/hyperlink" Target="https://en.wikipedia.org/wiki/Service_sec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VX402: </a:t>
            </a:r>
            <a:r>
              <a:rPr lang="en-US" altLang="zh-CN" dirty="0" smtClean="0"/>
              <a:t>Managing a </a:t>
            </a:r>
            <a:r>
              <a:rPr lang="en-US" altLang="zh-CN" dirty="0"/>
              <a:t>Business</a:t>
            </a:r>
            <a:br>
              <a:rPr lang="en-US" altLang="zh-CN" dirty="0"/>
            </a:br>
            <a:r>
              <a:rPr lang="en-US" altLang="zh-CN" dirty="0"/>
              <a:t>Summer </a:t>
            </a:r>
            <a:r>
              <a:rPr lang="en-US" altLang="zh-CN" dirty="0" smtClean="0"/>
              <a:t>2018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2852936"/>
            <a:ext cx="7745560" cy="165618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Lecture 4</a:t>
            </a:r>
          </a:p>
          <a:p>
            <a:r>
              <a:rPr lang="en-US" altLang="zh-CN" dirty="0" smtClean="0"/>
              <a:t>OPERATIONS: Services / Production</a:t>
            </a:r>
          </a:p>
          <a:p>
            <a:r>
              <a:rPr lang="en-US" altLang="zh-CN" dirty="0"/>
              <a:t>how does a business create goods and services to sell?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0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Supply chain management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PLAN: </a:t>
            </a:r>
            <a:r>
              <a:rPr lang="en-US" altLang="zh-CN" dirty="0"/>
              <a:t>The strategic plan to manage all of the resources needed to meet customer demand for your product or service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SOURCE: </a:t>
            </a:r>
            <a:r>
              <a:rPr lang="en-US" altLang="zh-CN" dirty="0"/>
              <a:t>The selection of the supplies that will deliver goods and services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/>
              <a:t>MAKE</a:t>
            </a:r>
            <a:r>
              <a:rPr lang="en-US" altLang="zh-CN" b="1" dirty="0"/>
              <a:t>: </a:t>
            </a:r>
            <a:r>
              <a:rPr lang="en-US" altLang="zh-CN" dirty="0"/>
              <a:t>The manufacturing step involving scheduling, testing, packaging, and preparing for delivery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DELIVER: </a:t>
            </a:r>
            <a:r>
              <a:rPr lang="en-US" altLang="zh-CN" dirty="0"/>
              <a:t>The logistics and timing of getting products and/or services through the relevant channels to the customer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RETURN: </a:t>
            </a:r>
            <a:r>
              <a:rPr lang="en-US" altLang="zh-CN" dirty="0"/>
              <a:t>The “soft” link in the chain that supports customers who are returning products or have had problems with their product/service experience.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09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12576" y="101774"/>
            <a:ext cx="8712968" cy="792162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/>
              <a:t>Quality control and Total Quality Management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600" dirty="0"/>
              <a:t>National or international authorities often set standards in business. </a:t>
            </a:r>
            <a:endParaRPr lang="en-US" altLang="zh-CN" sz="3600" dirty="0" smtClean="0"/>
          </a:p>
          <a:p>
            <a:pPr marL="742950" lvl="2" indent="-342900"/>
            <a:r>
              <a:rPr lang="en-US" altLang="zh-CN" sz="3200" dirty="0" smtClean="0"/>
              <a:t>The </a:t>
            </a:r>
            <a:r>
              <a:rPr lang="en-US" altLang="zh-CN" sz="3200" dirty="0"/>
              <a:t>International Organization for Standardization (ISO) </a:t>
            </a:r>
            <a:endParaRPr lang="en-US" altLang="zh-CN" sz="3200" b="1" dirty="0" smtClean="0"/>
          </a:p>
          <a:p>
            <a:pPr marL="742950" lvl="2" indent="-342900"/>
            <a:r>
              <a:rPr lang="en-US" altLang="zh-CN" sz="3200" dirty="0" smtClean="0"/>
              <a:t>the </a:t>
            </a:r>
            <a:r>
              <a:rPr lang="en-US" altLang="zh-CN" sz="3200" dirty="0"/>
              <a:t>Food and Drug Administration (</a:t>
            </a:r>
            <a:r>
              <a:rPr lang="en-US" altLang="zh-CN" sz="3200" dirty="0" smtClean="0"/>
              <a:t>FDA)</a:t>
            </a:r>
          </a:p>
          <a:p>
            <a:pPr marL="742950" lvl="2" indent="-342900"/>
            <a:r>
              <a:rPr lang="en-US" altLang="zh-CN" sz="3200" dirty="0" smtClean="0"/>
              <a:t>the </a:t>
            </a:r>
            <a:r>
              <a:rPr lang="en-US" altLang="zh-CN" sz="3200" dirty="0"/>
              <a:t>Consumer Products Safety Council (CPSC)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839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12576" y="101774"/>
            <a:ext cx="8712968" cy="792162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/>
              <a:t>Quality control and Total Quality Management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600" dirty="0"/>
              <a:t>Many firms create teams of employees to assess quality and to offer suggestions for improvement. </a:t>
            </a:r>
            <a:endParaRPr lang="en-US" altLang="zh-CN" sz="3600" b="1" dirty="0" smtClean="0"/>
          </a:p>
          <a:p>
            <a:pPr marL="742950" lvl="2" indent="-342900"/>
            <a:r>
              <a:rPr lang="en-US" altLang="zh-CN" sz="3200" b="1" dirty="0" smtClean="0"/>
              <a:t>Benchmarking </a:t>
            </a:r>
          </a:p>
          <a:p>
            <a:pPr marL="742950" lvl="2" indent="-342900"/>
            <a:r>
              <a:rPr lang="en-US" altLang="zh-CN" sz="3200" b="1" dirty="0" smtClean="0"/>
              <a:t>Technology </a:t>
            </a:r>
          </a:p>
          <a:p>
            <a:pPr marL="742950" lvl="2" indent="-342900"/>
            <a:r>
              <a:rPr lang="en-US" altLang="zh-CN" sz="3200" b="1" dirty="0"/>
              <a:t>Improving Productivity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632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84138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Interrelationship between production and accounting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/>
              <a:t>FINANCIAL ACCOUNTING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/>
              <a:t>MANAGERIAL ACCOUNTING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/>
              <a:t>The Accounting Equation</a:t>
            </a:r>
          </a:p>
          <a:p>
            <a:pPr marL="0" lvl="1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	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Assets </a:t>
            </a:r>
            <a:r>
              <a:rPr lang="en-US" altLang="zh-CN" sz="3200" b="1" dirty="0">
                <a:solidFill>
                  <a:srgbClr val="FF0000"/>
                </a:solidFill>
              </a:rPr>
              <a:t>= Liabilities + Equity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/>
              <a:t>Managerial Accounting</a:t>
            </a:r>
          </a:p>
          <a:p>
            <a:pPr marL="457200" lvl="1" indent="0">
              <a:buNone/>
            </a:pPr>
            <a:r>
              <a:rPr lang="en-US" altLang="zh-CN" dirty="0"/>
              <a:t>Companies typically use managerial accounting reports that fall into two broad categories: </a:t>
            </a:r>
          </a:p>
          <a:p>
            <a:pPr lvl="2"/>
            <a:r>
              <a:rPr lang="en-US" altLang="zh-CN" dirty="0"/>
              <a:t>BUDGET  REPORTS</a:t>
            </a:r>
          </a:p>
          <a:p>
            <a:pPr lvl="2"/>
            <a:r>
              <a:rPr lang="en-US" altLang="zh-CN" dirty="0"/>
              <a:t>COST ANALYSIS REPORTS</a:t>
            </a:r>
          </a:p>
        </p:txBody>
      </p:sp>
    </p:spTree>
    <p:extLst>
      <p:ext uri="{BB962C8B-B14F-4D97-AF65-F5344CB8AC3E}">
        <p14:creationId xmlns:p14="http://schemas.microsoft.com/office/powerpoint/2010/main" val="222453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Contribution </a:t>
            </a:r>
            <a:r>
              <a:rPr lang="en-US" altLang="zh-CN" dirty="0" smtClean="0"/>
              <a:t>Margin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2306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Contribution </a:t>
            </a:r>
            <a:r>
              <a:rPr lang="en-US" altLang="zh-CN" b="1" dirty="0">
                <a:solidFill>
                  <a:srgbClr val="FF0000"/>
                </a:solidFill>
              </a:rPr>
              <a:t>margin = Price – Variable costs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332037"/>
            <a:ext cx="8229600" cy="2537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To improve </a:t>
            </a:r>
            <a:r>
              <a:rPr lang="en-US" altLang="zh-CN" sz="2800" dirty="0"/>
              <a:t>your contribution margin, </a:t>
            </a:r>
            <a:r>
              <a:rPr lang="en-US" altLang="zh-CN" sz="2800" dirty="0" smtClean="0"/>
              <a:t>you </a:t>
            </a:r>
            <a:r>
              <a:rPr lang="en-US" altLang="zh-CN" sz="2800" dirty="0"/>
              <a:t>can</a:t>
            </a:r>
            <a:r>
              <a:rPr lang="en-US" altLang="zh-CN" sz="2800" dirty="0" smtClean="0"/>
              <a:t>: </a:t>
            </a:r>
            <a:endParaRPr lang="en-US" altLang="zh-CN" sz="2800" dirty="0"/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800" dirty="0" smtClean="0"/>
              <a:t>Raise prices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800" dirty="0" smtClean="0"/>
              <a:t>Lower material costs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800" dirty="0" smtClean="0"/>
              <a:t>Reduce labor costs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800" dirty="0" smtClean="0"/>
              <a:t>Economies of scale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1853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3 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CN" dirty="0"/>
              <a:t>A new season for </a:t>
            </a:r>
            <a:r>
              <a:rPr lang="en-US" altLang="zh-CN" dirty="0" smtClean="0"/>
              <a:t>BlackBerry? [P37]</a:t>
            </a:r>
          </a:p>
          <a:p>
            <a:pPr lvl="1"/>
            <a:r>
              <a:rPr lang="en-US" altLang="zh-CN" dirty="0"/>
              <a:t>Inventory management is critical to prevent </a:t>
            </a:r>
            <a:r>
              <a:rPr lang="en-US" altLang="zh-CN" dirty="0" err="1"/>
              <a:t>stockouts</a:t>
            </a:r>
            <a:r>
              <a:rPr lang="en-US" altLang="zh-CN" dirty="0"/>
              <a:t> and have smooth flow of product from your company to your customers. Production, however, is based on sales forecasts - and if the forecasts are not met? 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280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3 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CN" dirty="0"/>
              <a:t>Can Tesla achieve economies of scale and keep its promise? </a:t>
            </a:r>
            <a:r>
              <a:rPr lang="en-US" altLang="zh-CN" smtClean="0"/>
              <a:t>[P38]</a:t>
            </a:r>
            <a:endParaRPr lang="en-US" altLang="zh-CN" dirty="0" smtClean="0"/>
          </a:p>
          <a:p>
            <a:r>
              <a:rPr lang="en-US" altLang="zh-CN" dirty="0"/>
              <a:t>Whispers from the supply chain suggest a bullwhip </a:t>
            </a:r>
            <a:r>
              <a:rPr lang="en-US" altLang="zh-CN" dirty="0" smtClean="0"/>
              <a:t>[P40]</a:t>
            </a:r>
          </a:p>
          <a:p>
            <a:r>
              <a:rPr lang="en-US" altLang="zh-CN" dirty="0"/>
              <a:t>3D printers changing the production paradigm</a:t>
            </a:r>
            <a:r>
              <a:rPr lang="en-US" altLang="zh-CN" dirty="0" smtClean="0"/>
              <a:t>? [P44]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88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3 Review </a:t>
            </a:r>
            <a:r>
              <a:rPr lang="en-US" altLang="zh-CN" dirty="0"/>
              <a:t>Questions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Production </a:t>
            </a:r>
            <a:r>
              <a:rPr lang="en-US" altLang="zh-CN" b="1" dirty="0" smtClean="0"/>
              <a:t>basics:</a:t>
            </a:r>
            <a:endParaRPr lang="zh-CN" alt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What is the difference between production and operations?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What are the primary resources used in the production process?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What does “economies of scale” mean, and why is that concept relevant in the production process?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What benefits does TQM offer an organization?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What does benchmarking accomplish?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How does supply chain management impact the production process?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What are the potential benefits of effectively managing quality control? </a:t>
            </a:r>
          </a:p>
        </p:txBody>
      </p:sp>
    </p:spTree>
    <p:extLst>
      <p:ext uri="{BB962C8B-B14F-4D97-AF65-F5344CB8AC3E}">
        <p14:creationId xmlns:p14="http://schemas.microsoft.com/office/powerpoint/2010/main" val="207411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3 Review </a:t>
            </a:r>
            <a:r>
              <a:rPr lang="en-US" altLang="zh-CN" dirty="0"/>
              <a:t>Questions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500" b="1" dirty="0"/>
              <a:t>Linking Production to Accounting :</a:t>
            </a:r>
            <a:endParaRPr lang="zh-CN" altLang="en-US" sz="25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500" dirty="0"/>
              <a:t>8. Who relies on accounting information?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500" dirty="0"/>
              <a:t>9. What is the accounting equation?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500" dirty="0"/>
              <a:t>10. What is cost analysis?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500" dirty="0"/>
              <a:t>11. What are some ways to increase your contribution margin?</a:t>
            </a:r>
          </a:p>
        </p:txBody>
      </p:sp>
    </p:spTree>
    <p:extLst>
      <p:ext uri="{BB962C8B-B14F-4D97-AF65-F5344CB8AC3E}">
        <p14:creationId xmlns:p14="http://schemas.microsoft.com/office/powerpoint/2010/main" val="342550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 national economic statistics, the service sector is often defined as whatever is not agriculture or manufacturing (</a:t>
            </a:r>
            <a:r>
              <a:rPr lang="en-US" dirty="0">
                <a:hlinkClick r:id="rId2" tooltip="Service sector"/>
              </a:rPr>
              <a:t>service sector – tertiary sector of the economy</a:t>
            </a:r>
            <a:r>
              <a:rPr lang="en-US" dirty="0"/>
              <a:t> (</a:t>
            </a:r>
            <a:r>
              <a:rPr lang="en-US" dirty="0">
                <a:hlinkClick r:id="rId3" tooltip="Colin Clark (economist)"/>
              </a:rPr>
              <a:t>Colin Clark</a:t>
            </a:r>
            <a:r>
              <a:rPr lang="en-US" dirty="0"/>
              <a:t>)). Intuitively, services are processes, performances, or experiences that one person or organization does for the benefit of another – such as custom tailoring suit, cooking a dinner to order, driving a limousine, mounting a legal defense, setting a broken bone, teaching a class, or running a business's information technology infrastructure and applications. In all cases, service involves deployment of knowledge, skills, and competences that one person or organization has for the benefit of another (</a:t>
            </a:r>
            <a:r>
              <a:rPr lang="en-US" dirty="0" err="1"/>
              <a:t>Lusch</a:t>
            </a:r>
            <a:r>
              <a:rPr lang="en-US" dirty="0"/>
              <a:t> &amp; </a:t>
            </a:r>
            <a:r>
              <a:rPr lang="en-US" dirty="0" err="1"/>
              <a:t>Vargo</a:t>
            </a:r>
            <a:r>
              <a:rPr lang="en-US" dirty="0"/>
              <a:t>), often done as a single, customized job. And in all cases, service requires substantial input from the customer or client (Sampson) – how else could your steak be customized for you unless you tell you waiter how you want it prepared? In general there are so-called front-stage and back-stage activities in any business transaction – front stage being the part that comes in contact with the customer and back stage being the part that does not (</a:t>
            </a:r>
            <a:r>
              <a:rPr lang="en-US" dirty="0" err="1"/>
              <a:t>Teboul</a:t>
            </a:r>
            <a:r>
              <a:rPr lang="en-US" dirty="0"/>
              <a:t>). Service depends on having a high degree of front-stage activities to interact with the customer, whereas traditional manufacturing requires very little customer input to the production process and depends almost entirely on back-stage activities.</a:t>
            </a:r>
          </a:p>
        </p:txBody>
      </p:sp>
    </p:spTree>
    <p:extLst>
      <p:ext uri="{BB962C8B-B14F-4D97-AF65-F5344CB8AC3E}">
        <p14:creationId xmlns:p14="http://schemas.microsoft.com/office/powerpoint/2010/main" val="336842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Production Management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i="1" dirty="0" smtClean="0"/>
              <a:t>After </a:t>
            </a:r>
            <a:r>
              <a:rPr lang="en-US" altLang="zh-CN" b="1" i="1" dirty="0"/>
              <a:t>reading this chapter you will be able to: </a:t>
            </a:r>
            <a:endParaRPr lang="zh-CN" altLang="en-US" dirty="0"/>
          </a:p>
          <a:p>
            <a:r>
              <a:rPr lang="en-US" altLang="zh-CN" dirty="0"/>
              <a:t>Differentiate between operations and production. </a:t>
            </a:r>
          </a:p>
          <a:p>
            <a:r>
              <a:rPr lang="en-US" altLang="zh-CN" dirty="0"/>
              <a:t>Describe the purpose of production schedules. </a:t>
            </a:r>
          </a:p>
          <a:p>
            <a:r>
              <a:rPr lang="en-US" altLang="zh-CN" dirty="0"/>
              <a:t>Discuss the importance of inventory control. </a:t>
            </a:r>
          </a:p>
          <a:p>
            <a:r>
              <a:rPr lang="en-US" altLang="zh-CN" dirty="0"/>
              <a:t>Describe an economy of scale. </a:t>
            </a:r>
          </a:p>
          <a:p>
            <a:r>
              <a:rPr lang="en-US" altLang="zh-CN" dirty="0"/>
              <a:t>Discuss the five components of supply chain management. </a:t>
            </a:r>
          </a:p>
          <a:p>
            <a:r>
              <a:rPr lang="en-US" altLang="zh-CN" dirty="0"/>
              <a:t>Discuss why it is important to manage quality. </a:t>
            </a:r>
          </a:p>
          <a:p>
            <a:r>
              <a:rPr lang="en-US" altLang="zh-CN" dirty="0"/>
              <a:t>Describe how to measure productivity. </a:t>
            </a:r>
          </a:p>
          <a:p>
            <a:r>
              <a:rPr lang="en-US" altLang="zh-CN" dirty="0"/>
              <a:t>Define the accounting equation. </a:t>
            </a:r>
          </a:p>
          <a:p>
            <a:r>
              <a:rPr lang="en-US" altLang="zh-CN" dirty="0"/>
              <a:t>Discuss the typical types of managerial accounting reports </a:t>
            </a:r>
          </a:p>
          <a:p>
            <a:r>
              <a:rPr lang="en-US" altLang="zh-CN" dirty="0"/>
              <a:t>Describe how to calculate contribution margins and why these are valuable.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09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Two views of a Service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Service as a Support</a:t>
            </a:r>
          </a:p>
          <a:p>
            <a:pPr lvl="1"/>
            <a:r>
              <a:rPr lang="en-US"/>
              <a:t>offered with a tangible product e.g., service of cars, televisions, computers</a:t>
            </a:r>
          </a:p>
          <a:p>
            <a:pPr lvl="1"/>
            <a:r>
              <a:rPr lang="en-US"/>
              <a:t>Service important for the success of the product business</a:t>
            </a:r>
          </a:p>
          <a:p>
            <a:r>
              <a:rPr lang="en-US"/>
              <a:t>Service as a Product</a:t>
            </a:r>
          </a:p>
          <a:p>
            <a:pPr lvl="1"/>
            <a:r>
              <a:rPr lang="en-US"/>
              <a:t>offered on its own e.g., airline travel, banking, Internet Service</a:t>
            </a:r>
          </a:p>
        </p:txBody>
      </p:sp>
    </p:spTree>
    <p:extLst>
      <p:ext uri="{BB962C8B-B14F-4D97-AF65-F5344CB8AC3E}">
        <p14:creationId xmlns:p14="http://schemas.microsoft.com/office/powerpoint/2010/main" val="4723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Definition of Service Management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78800" cy="46863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Service </a:t>
            </a:r>
            <a:r>
              <a:rPr lang="en-US" dirty="0"/>
              <a:t>management is concerned with the specification, design, implementation and evaluation of services, and related processes.</a:t>
            </a:r>
          </a:p>
          <a:p>
            <a:r>
              <a:rPr lang="en-US" dirty="0"/>
              <a:t>  </a:t>
            </a:r>
            <a:r>
              <a:rPr lang="en-US" dirty="0" smtClean="0"/>
              <a:t>Since </a:t>
            </a:r>
            <a:r>
              <a:rPr lang="en-US" dirty="0"/>
              <a:t>services are an important part of a business, service management is highly dependent on the type of business </a:t>
            </a:r>
          </a:p>
          <a:p>
            <a:r>
              <a:rPr lang="en-US" dirty="0"/>
              <a:t>This </a:t>
            </a:r>
            <a:r>
              <a:rPr lang="en-US" dirty="0" smtClean="0"/>
              <a:t>session focuses on  the application of  </a:t>
            </a:r>
            <a:r>
              <a:rPr lang="en-US" dirty="0"/>
              <a:t>Information </a:t>
            </a:r>
            <a:r>
              <a:rPr lang="en-US" dirty="0" smtClean="0"/>
              <a:t>and Communication Technologies in services and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Key Principles of Service Design and Management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Involve the customer in all stages of a service process that consistently and reliably meets customer expectations</a:t>
            </a:r>
          </a:p>
          <a:p>
            <a:r>
              <a:rPr lang="en-US" sz="2800" dirty="0"/>
              <a:t>Derive the specifications of the design from the customers and not only from previous designs</a:t>
            </a:r>
          </a:p>
          <a:p>
            <a:r>
              <a:rPr lang="en-US" sz="2800" dirty="0"/>
              <a:t>Derive the technical aspects of the design from above customer specifications. In other words technology should NOT dictate the design</a:t>
            </a:r>
          </a:p>
          <a:p>
            <a:r>
              <a:rPr lang="en-US" sz="2800" dirty="0"/>
              <a:t>Design and evaluate the service as a cooperative work between people from all relevant organizations</a:t>
            </a:r>
          </a:p>
          <a:p>
            <a:r>
              <a:rPr lang="en-US" sz="2800" dirty="0"/>
              <a:t>Provide Service at a cost that keeps the company profitable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Eight Stage Service Design and Management Model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609600" y="220980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Defining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Design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Attributes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-1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514600" y="220980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Performance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Standards/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Agreements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-2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4419600" y="220980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Generating/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Evaluating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Concepts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-3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400800" y="220980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Developing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Design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Detail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- 4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609600" y="4343400"/>
            <a:ext cx="1676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Improving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Performance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-8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2514600" y="4343400"/>
            <a:ext cx="1676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Assessing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Satisfaction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-7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419600" y="4343400"/>
            <a:ext cx="1676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Measuring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Performance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-6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6400800" y="4343400"/>
            <a:ext cx="1676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dirty="0">
                <a:latin typeface="Times New Roman" pitchFamily="18" charset="0"/>
              </a:rPr>
              <a:t>Implementing</a:t>
            </a: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Design</a:t>
            </a: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-5</a:t>
            </a:r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22860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4191000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6096000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72390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H="1">
            <a:off x="6096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H="1">
            <a:off x="4191000" y="4876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H="1">
            <a:off x="2286000" y="495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 flipV="1">
            <a:off x="14478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5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Stage-1: Customer Needs Assessment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Identify the key customers and their service needs</a:t>
            </a:r>
          </a:p>
          <a:p>
            <a:pPr>
              <a:lnSpc>
                <a:spcPct val="90000"/>
              </a:lnSpc>
            </a:pPr>
            <a:r>
              <a:rPr lang="en-US"/>
              <a:t>Prioritize the needs in order of importance</a:t>
            </a:r>
          </a:p>
          <a:p>
            <a:pPr>
              <a:lnSpc>
                <a:spcPct val="90000"/>
              </a:lnSpc>
            </a:pPr>
            <a:r>
              <a:rPr lang="en-US"/>
              <a:t>Specify the design attributes required by a service that meets these needs</a:t>
            </a:r>
          </a:p>
          <a:p>
            <a:pPr>
              <a:lnSpc>
                <a:spcPct val="90000"/>
              </a:lnSpc>
            </a:pPr>
            <a:r>
              <a:rPr lang="en-US"/>
              <a:t>Create quantitative measures for attributes</a:t>
            </a:r>
          </a:p>
          <a:p>
            <a:pPr>
              <a:lnSpc>
                <a:spcPct val="90000"/>
              </a:lnSpc>
            </a:pPr>
            <a:r>
              <a:rPr lang="en-US"/>
              <a:t>Establish relationship between needs and attributes</a:t>
            </a:r>
          </a:p>
          <a:p>
            <a:pPr>
              <a:lnSpc>
                <a:spcPct val="90000"/>
              </a:lnSpc>
            </a:pPr>
            <a:r>
              <a:rPr lang="en-US"/>
              <a:t>Determine the most important attributes</a:t>
            </a: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33294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 1 Illustration: Telemedicine Service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Hospitals with networked computing environment, and staff willing to use them</a:t>
            </a:r>
          </a:p>
          <a:p>
            <a:r>
              <a:rPr lang="en-US"/>
              <a:t>Needs: Online diagnosis with scan images, pathology test results, patient records, communication amongst medical staff</a:t>
            </a:r>
          </a:p>
          <a:p>
            <a:r>
              <a:rPr lang="en-US"/>
              <a:t>Attributes: Picture quality, response time, Ease of use</a:t>
            </a:r>
          </a:p>
          <a:p>
            <a:r>
              <a:rPr lang="en-US"/>
              <a:t>Relationship: Online diagnosis requires right picure quality, right response time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Stage-2: Specifying Performance Standards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 the customers’ desired performance level for each attribute</a:t>
            </a:r>
          </a:p>
          <a:p>
            <a:r>
              <a:rPr lang="en-US"/>
              <a:t>Analyze the performance of competitors</a:t>
            </a:r>
          </a:p>
          <a:p>
            <a:r>
              <a:rPr lang="en-US"/>
              <a:t>Determine the Relationship between performance and satisfaction</a:t>
            </a:r>
          </a:p>
          <a:p>
            <a:r>
              <a:rPr lang="en-US"/>
              <a:t>Specify design performance Standards/Agreements for each attribute</a:t>
            </a:r>
          </a:p>
        </p:txBody>
      </p:sp>
    </p:spTree>
    <p:extLst>
      <p:ext uri="{BB962C8B-B14F-4D97-AF65-F5344CB8AC3E}">
        <p14:creationId xmlns:p14="http://schemas.microsoft.com/office/powerpoint/2010/main" val="11267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Stage-2 Illustration: Telemedicine Service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Online diagnosis requires response time less than 30 sec</a:t>
            </a:r>
          </a:p>
          <a:p>
            <a:r>
              <a:rPr lang="en-US"/>
              <a:t>How does telemedicine perform in comparison with face to face consultations</a:t>
            </a:r>
          </a:p>
          <a:p>
            <a:r>
              <a:rPr lang="en-US"/>
              <a:t>Even though the doctor can diagnose remotely, patient needs doctor’s healing touch!</a:t>
            </a:r>
          </a:p>
          <a:p>
            <a:r>
              <a:rPr lang="en-US"/>
              <a:t>To fire a screen, user key strokes&lt;n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Stage-3: Generating and Evaluating Concepts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 the key functions needed to provide the service</a:t>
            </a:r>
          </a:p>
          <a:p>
            <a:r>
              <a:rPr lang="en-US"/>
              <a:t>Assemble these functions into processes</a:t>
            </a:r>
          </a:p>
          <a:p>
            <a:r>
              <a:rPr lang="en-US"/>
              <a:t>Document these processes using a graphical notation</a:t>
            </a:r>
          </a:p>
          <a:p>
            <a:r>
              <a:rPr lang="en-US"/>
              <a:t>Create alternate design concepts for service</a:t>
            </a:r>
          </a:p>
          <a:p>
            <a:r>
              <a:rPr lang="en-US"/>
              <a:t>Evaluate and select a concept for design</a:t>
            </a:r>
          </a:p>
        </p:txBody>
      </p:sp>
    </p:spTree>
    <p:extLst>
      <p:ext uri="{BB962C8B-B14F-4D97-AF65-F5344CB8AC3E}">
        <p14:creationId xmlns:p14="http://schemas.microsoft.com/office/powerpoint/2010/main" val="4631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Stage-3 Illustration: Telemedicine Service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Updating patient records, storage and retrieval of images based on some index</a:t>
            </a:r>
          </a:p>
          <a:p>
            <a:r>
              <a:rPr lang="en-US"/>
              <a:t>Involves both human and machine actions; data entry by receptionist, followed by timed update of remote files</a:t>
            </a:r>
          </a:p>
          <a:p>
            <a:r>
              <a:rPr lang="en-US"/>
              <a:t>In-house information system versus outsourced service</a:t>
            </a:r>
          </a:p>
          <a:p>
            <a:r>
              <a:rPr lang="en-US"/>
              <a:t>Cost-benefit analysis (payback period)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Production basics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production: creating something to sell at a cost and level of quality that allows the company to satisfy customer needs and make a </a:t>
            </a:r>
            <a:r>
              <a:rPr lang="en-US" altLang="zh-CN" dirty="0" smtClean="0"/>
              <a:t>profit.</a:t>
            </a: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1115616" y="3140968"/>
          <a:ext cx="6840760" cy="327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4419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Stage-4: Developing Design Details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0160"/>
            <a:ext cx="8229600" cy="509778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Partition concepts into process-level design components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Generate design alternatives for each component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Predict performance of each alternative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Evaluate and select alternatives for each component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Evaluate and select design for implementation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Test performance of overall service design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Make any necessary modifications in the design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Specify detailed functional requirements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 4 Illustration: Telemedicine Service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storage and retrieval process could use different types of databases, and client-server designs</a:t>
            </a:r>
          </a:p>
          <a:p>
            <a:r>
              <a:rPr lang="en-US" dirty="0"/>
              <a:t>Simulate the performance of each design alternative for different traffic conditions</a:t>
            </a:r>
          </a:p>
          <a:p>
            <a:r>
              <a:rPr lang="en-US" dirty="0"/>
              <a:t>Select Oracle7-based design over Internet</a:t>
            </a:r>
          </a:p>
          <a:p>
            <a:r>
              <a:rPr lang="en-US" dirty="0"/>
              <a:t>Tune database configuration and access </a:t>
            </a:r>
            <a:r>
              <a:rPr lang="en-US" dirty="0" smtClean="0"/>
              <a:t>protocols </a:t>
            </a:r>
            <a:r>
              <a:rPr lang="en-US" dirty="0"/>
              <a:t>to suit the performance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Stage-5: Implementing the Design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 Implementation project plan</a:t>
            </a:r>
          </a:p>
          <a:p>
            <a:r>
              <a:rPr lang="en-US"/>
              <a:t>Develop service construction plan</a:t>
            </a:r>
          </a:p>
          <a:p>
            <a:r>
              <a:rPr lang="en-US"/>
              <a:t>Develop a pilot testing plan</a:t>
            </a:r>
          </a:p>
          <a:p>
            <a:r>
              <a:rPr lang="en-US"/>
              <a:t>Develop a communication plan</a:t>
            </a:r>
          </a:p>
          <a:p>
            <a:r>
              <a:rPr lang="en-US"/>
              <a:t>Develop a rollout and transition plan</a:t>
            </a:r>
          </a:p>
          <a:p>
            <a:r>
              <a:rPr lang="en-US"/>
              <a:t>Develop a service management plan</a:t>
            </a:r>
          </a:p>
          <a:p>
            <a:r>
              <a:rPr lang="en-US"/>
              <a:t>Implement all plans</a:t>
            </a:r>
          </a:p>
        </p:txBody>
      </p:sp>
    </p:spTree>
    <p:extLst>
      <p:ext uri="{BB962C8B-B14F-4D97-AF65-F5344CB8AC3E}">
        <p14:creationId xmlns:p14="http://schemas.microsoft.com/office/powerpoint/2010/main" val="4118110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 5 Illustration: Telemedicine Service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Implementation timeframes</a:t>
            </a:r>
          </a:p>
          <a:p>
            <a:r>
              <a:rPr lang="en-US"/>
              <a:t>Establishing hardware, software and procedures for the service</a:t>
            </a:r>
          </a:p>
          <a:p>
            <a:r>
              <a:rPr lang="en-US"/>
              <a:t>Making arrangements for operations to continue in case of failures</a:t>
            </a:r>
          </a:p>
          <a:p>
            <a:r>
              <a:rPr lang="en-US"/>
              <a:t>Communication with all related people</a:t>
            </a:r>
          </a:p>
          <a:p>
            <a:r>
              <a:rPr lang="en-US"/>
              <a:t>Service management plan foresees troubles and solutions during operation</a:t>
            </a:r>
          </a:p>
        </p:txBody>
      </p:sp>
    </p:spTree>
    <p:extLst>
      <p:ext uri="{BB962C8B-B14F-4D97-AF65-F5344CB8AC3E}">
        <p14:creationId xmlns:p14="http://schemas.microsoft.com/office/powerpoint/2010/main" val="3598611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8"/>
            <a:ext cx="8229600" cy="73120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Stage-6: Measuring Performance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1560"/>
            <a:ext cx="8458200" cy="537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Select Key attributes to be anlyzed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Measure performance attributes relative to standards/agreements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Measure capability of attributes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Measure efficiency of key processes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Develop reporting and analysis procedures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Identify attributes whose performance does not meet standards/agreements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Analyze root cause of poor performance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Perform any corrective action, if necessary</a:t>
            </a:r>
          </a:p>
        </p:txBody>
      </p:sp>
    </p:spTree>
    <p:extLst>
      <p:ext uri="{BB962C8B-B14F-4D97-AF65-F5344CB8AC3E}">
        <p14:creationId xmlns:p14="http://schemas.microsoft.com/office/powerpoint/2010/main" val="118686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 6 Illustration: Telemedicine Service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Key attributes: Picture quality, response time</a:t>
            </a:r>
          </a:p>
          <a:p>
            <a:pPr>
              <a:lnSpc>
                <a:spcPct val="90000"/>
              </a:lnSpc>
            </a:pPr>
            <a:r>
              <a:rPr lang="en-US"/>
              <a:t>Service Level Agreements based on these attribute values</a:t>
            </a:r>
          </a:p>
          <a:p>
            <a:pPr>
              <a:lnSpc>
                <a:spcPct val="90000"/>
              </a:lnSpc>
            </a:pPr>
            <a:r>
              <a:rPr lang="en-US"/>
              <a:t>Increased variability of picture quality causes alarm</a:t>
            </a:r>
          </a:p>
          <a:p>
            <a:pPr>
              <a:lnSpc>
                <a:spcPct val="90000"/>
              </a:lnSpc>
            </a:pPr>
            <a:r>
              <a:rPr lang="en-US"/>
              <a:t>Measure operating costs and resource utilization levels</a:t>
            </a:r>
          </a:p>
          <a:p>
            <a:pPr>
              <a:lnSpc>
                <a:spcPct val="90000"/>
              </a:lnSpc>
            </a:pPr>
            <a:r>
              <a:rPr lang="en-US"/>
              <a:t>Problem could be because of network traffic increase</a:t>
            </a:r>
          </a:p>
          <a:p>
            <a:pPr>
              <a:lnSpc>
                <a:spcPct val="90000"/>
              </a:lnSpc>
            </a:pP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1535907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Stage 6 Tools and Techniques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Management Platforms</a:t>
            </a:r>
          </a:p>
          <a:p>
            <a:r>
              <a:rPr lang="en-US" dirty="0"/>
              <a:t>Performance Management Applications</a:t>
            </a:r>
          </a:p>
          <a:p>
            <a:pPr lvl="1"/>
            <a:r>
              <a:rPr lang="en-US" dirty="0"/>
              <a:t>Network Management Tools</a:t>
            </a:r>
          </a:p>
          <a:p>
            <a:pPr lvl="1"/>
            <a:r>
              <a:rPr lang="en-US" dirty="0"/>
              <a:t>Systems Management Tools</a:t>
            </a:r>
          </a:p>
          <a:p>
            <a:pPr lvl="1"/>
            <a:r>
              <a:rPr lang="en-US" dirty="0"/>
              <a:t>Integration of Network, Systems and Service Management</a:t>
            </a:r>
          </a:p>
          <a:p>
            <a:r>
              <a:rPr lang="en-US" dirty="0"/>
              <a:t>Subject of the </a:t>
            </a:r>
            <a:r>
              <a:rPr lang="en-US" dirty="0" smtClean="0"/>
              <a:t>Lecture </a:t>
            </a:r>
            <a:r>
              <a:rPr lang="en-US" dirty="0"/>
              <a:t>on Service Management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39983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Stage-7: Assessing Satisfaction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Measure Customers’ Satisfaction with Performance of Service</a:t>
            </a:r>
          </a:p>
          <a:p>
            <a:r>
              <a:rPr lang="en-US"/>
              <a:t>Measure Satisfaction relative to Customers’ Expectations</a:t>
            </a:r>
          </a:p>
          <a:p>
            <a:r>
              <a:rPr lang="en-US"/>
              <a:t>Measure Satisfaction relative to the Competition</a:t>
            </a:r>
          </a:p>
          <a:p>
            <a:r>
              <a:rPr lang="en-US"/>
              <a:t>Validate these Results against those from Stage 2</a:t>
            </a:r>
          </a:p>
        </p:txBody>
      </p:sp>
    </p:spTree>
    <p:extLst>
      <p:ext uri="{BB962C8B-B14F-4D97-AF65-F5344CB8AC3E}">
        <p14:creationId xmlns:p14="http://schemas.microsoft.com/office/powerpoint/2010/main" val="2213726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 7 Illustration: Telemedicine Service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Measure satisfaction levels of various interactions in a process</a:t>
            </a:r>
          </a:p>
          <a:p>
            <a:r>
              <a:rPr lang="en-US"/>
              <a:t>Measure satisfaction relative to face-to-face situation</a:t>
            </a:r>
          </a:p>
          <a:p>
            <a:r>
              <a:rPr lang="en-US"/>
              <a:t>Measure satisfaction relative to other service providers</a:t>
            </a:r>
          </a:p>
          <a:p>
            <a:r>
              <a:rPr lang="en-US"/>
              <a:t>Compare with original expectations</a:t>
            </a:r>
          </a:p>
        </p:txBody>
      </p:sp>
    </p:spTree>
    <p:extLst>
      <p:ext uri="{BB962C8B-B14F-4D97-AF65-F5344CB8AC3E}">
        <p14:creationId xmlns:p14="http://schemas.microsoft.com/office/powerpoint/2010/main" val="1846962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Stage 7 Tools and Techniques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Surveys and Market Research</a:t>
            </a:r>
          </a:p>
          <a:p>
            <a:r>
              <a:rPr lang="en-US"/>
              <a:t>Group Interviews</a:t>
            </a:r>
          </a:p>
          <a:p>
            <a:r>
              <a:rPr lang="en-US"/>
              <a:t>Personal Interviews</a:t>
            </a:r>
          </a:p>
          <a:p>
            <a:r>
              <a:rPr lang="en-US"/>
              <a:t>Observation</a:t>
            </a:r>
          </a:p>
          <a:p>
            <a:r>
              <a:rPr lang="en-US"/>
              <a:t>Contextual Interviews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4544" y="95250"/>
            <a:ext cx="8208912" cy="792162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altLang="zh-CN" sz="3600" dirty="0"/>
              <a:t>Core functions in production management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5184576"/>
          </a:xfrm>
        </p:spPr>
        <p:txBody>
          <a:bodyPr>
            <a:noAutofit/>
          </a:bodyPr>
          <a:lstStyle/>
          <a:p>
            <a:r>
              <a:rPr lang="en-US" altLang="zh-CN" b="1" dirty="0"/>
              <a:t>HUMAN RESOURCES: </a:t>
            </a:r>
            <a:r>
              <a:rPr lang="en-US" altLang="zh-CN" dirty="0"/>
              <a:t>employees and their skills as applied to the production process. </a:t>
            </a:r>
          </a:p>
          <a:p>
            <a:r>
              <a:rPr lang="en-US" altLang="zh-CN" b="1" dirty="0"/>
              <a:t>RAW MATERIALS: </a:t>
            </a:r>
            <a:r>
              <a:rPr lang="en-US" altLang="zh-CN" dirty="0"/>
              <a:t>the cost of all the goods needed to create the products or services. </a:t>
            </a:r>
          </a:p>
          <a:p>
            <a:r>
              <a:rPr lang="en-US" altLang="zh-CN" b="1" dirty="0"/>
              <a:t>CAPACITY: </a:t>
            </a:r>
            <a:r>
              <a:rPr lang="en-US" altLang="zh-CN" dirty="0"/>
              <a:t>the annual production capabilities of the facilities, technology, machinery, and equipment.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7342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Stage-8: Improving Process Performance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03920" cy="5554980"/>
          </a:xfrm>
        </p:spPr>
        <p:txBody>
          <a:bodyPr>
            <a:noAutofit/>
          </a:bodyPr>
          <a:lstStyle/>
          <a:p>
            <a:r>
              <a:rPr lang="en-US" sz="2800" dirty="0"/>
              <a:t>Estimate relationship between financial objectives and overall satisfaction</a:t>
            </a:r>
          </a:p>
          <a:p>
            <a:r>
              <a:rPr lang="en-US" sz="2800" dirty="0"/>
              <a:t>Set Strategic Satisfaction Targets</a:t>
            </a:r>
          </a:p>
          <a:p>
            <a:r>
              <a:rPr lang="en-US" sz="2800" dirty="0"/>
              <a:t>Estimate Relationship between satisfaction and attribute performance</a:t>
            </a:r>
          </a:p>
          <a:p>
            <a:r>
              <a:rPr lang="en-US" sz="2800" dirty="0"/>
              <a:t>Select one or more attributes for improvement, and set targets</a:t>
            </a:r>
          </a:p>
          <a:p>
            <a:r>
              <a:rPr lang="en-US" sz="2800" dirty="0"/>
              <a:t>Estimate Relationship between service-level and process-level attributes</a:t>
            </a:r>
          </a:p>
          <a:p>
            <a:r>
              <a:rPr lang="en-US" sz="2800" dirty="0"/>
              <a:t>Select process-level improvement alternatives</a:t>
            </a:r>
          </a:p>
          <a:p>
            <a:r>
              <a:rPr lang="en-US" sz="2800" dirty="0"/>
              <a:t>Select and Implement process improvement initiatives</a:t>
            </a:r>
          </a:p>
        </p:txBody>
      </p:sp>
    </p:spTree>
    <p:extLst>
      <p:ext uri="{BB962C8B-B14F-4D97-AF65-F5344CB8AC3E}">
        <p14:creationId xmlns:p14="http://schemas.microsoft.com/office/powerpoint/2010/main" val="2351046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Stage 8 Illustration: Telemedicine Service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More satisfied a medical staff, less cost of providing manual records</a:t>
            </a:r>
          </a:p>
          <a:p>
            <a:pPr>
              <a:lnSpc>
                <a:spcPct val="90000"/>
              </a:lnSpc>
            </a:pPr>
            <a:r>
              <a:rPr lang="en-US" dirty="0"/>
              <a:t>Complete online patient record system</a:t>
            </a:r>
          </a:p>
          <a:p>
            <a:pPr>
              <a:lnSpc>
                <a:spcPct val="90000"/>
              </a:lnSpc>
            </a:pPr>
            <a:r>
              <a:rPr lang="en-US" dirty="0"/>
              <a:t>Relationship between satisfaction level and attributes, e.g. picture quality</a:t>
            </a:r>
          </a:p>
          <a:p>
            <a:pPr>
              <a:lnSpc>
                <a:spcPct val="90000"/>
              </a:lnSpc>
            </a:pPr>
            <a:r>
              <a:rPr lang="en-US" dirty="0"/>
              <a:t>Quality of Service parameters can be categorized into different hierarchical levels</a:t>
            </a:r>
          </a:p>
          <a:p>
            <a:pPr>
              <a:lnSpc>
                <a:spcPct val="90000"/>
              </a:lnSpc>
            </a:pPr>
            <a:r>
              <a:rPr lang="en-US" dirty="0"/>
              <a:t>Improvement may involve providing </a:t>
            </a:r>
            <a:r>
              <a:rPr lang="en-US" dirty="0" smtClean="0"/>
              <a:t>a digital medicine infrastructure </a:t>
            </a:r>
            <a:r>
              <a:rPr lang="en-US" dirty="0"/>
              <a:t>to hospitals</a:t>
            </a:r>
          </a:p>
        </p:txBody>
      </p:sp>
    </p:spTree>
    <p:extLst>
      <p:ext uri="{BB962C8B-B14F-4D97-AF65-F5344CB8AC3E}">
        <p14:creationId xmlns:p14="http://schemas.microsoft.com/office/powerpoint/2010/main" val="1982078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Pradeep Ray, Integrated Management from E-Business Perspective, </a:t>
            </a:r>
            <a:r>
              <a:rPr lang="en-US" dirty="0" smtClean="0"/>
              <a:t>Springer/International </a:t>
            </a:r>
            <a:r>
              <a:rPr lang="en-US" dirty="0"/>
              <a:t>Kluwer Academic/, Plenum </a:t>
            </a:r>
            <a:r>
              <a:rPr lang="en-US" dirty="0" err="1" smtClean="0"/>
              <a:t>Publishers,ISBN</a:t>
            </a:r>
            <a:r>
              <a:rPr lang="en-US" dirty="0"/>
              <a:t>: 0-306-47485-9, Jan </a:t>
            </a:r>
            <a:r>
              <a:rPr lang="en-US" dirty="0" smtClean="0"/>
              <a:t>2003 (Chapter 4)</a:t>
            </a:r>
          </a:p>
          <a:p>
            <a:r>
              <a:rPr lang="en-AU" dirty="0" err="1" smtClean="0"/>
              <a:t>Rohit</a:t>
            </a:r>
            <a:r>
              <a:rPr lang="en-AU" dirty="0" smtClean="0"/>
              <a:t> </a:t>
            </a:r>
            <a:r>
              <a:rPr lang="en-AU" dirty="0" err="1" smtClean="0"/>
              <a:t>Ramaswamy</a:t>
            </a:r>
            <a:r>
              <a:rPr lang="en-AU" dirty="0" smtClean="0"/>
              <a:t>, </a:t>
            </a:r>
            <a:r>
              <a:rPr lang="en-US" dirty="0"/>
              <a:t>Design and Management Service Processes: Keeping Customers for </a:t>
            </a:r>
            <a:r>
              <a:rPr lang="en-US" dirty="0" smtClean="0"/>
              <a:t>Life, ISBN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0201633833, 1996</a:t>
            </a:r>
          </a:p>
          <a:p>
            <a:r>
              <a:rPr lang="en-US" dirty="0"/>
              <a:t>http://www.qfdonline.com/qfd-tutorials/house-of-quality-tutorial/</a:t>
            </a:r>
            <a:endParaRPr lang="en-US" dirty="0" smtClean="0"/>
          </a:p>
          <a:p>
            <a:r>
              <a:rPr lang="en-US" dirty="0" err="1"/>
              <a:t>Cengiz</a:t>
            </a:r>
            <a:r>
              <a:rPr lang="en-US" dirty="0"/>
              <a:t> </a:t>
            </a:r>
            <a:r>
              <a:rPr lang="en-US" dirty="0" err="1" smtClean="0"/>
              <a:t>Haksever</a:t>
            </a:r>
            <a:r>
              <a:rPr lang="en-US" dirty="0" smtClean="0"/>
              <a:t>, </a:t>
            </a:r>
            <a:r>
              <a:rPr lang="en-US" dirty="0"/>
              <a:t>Barry </a:t>
            </a:r>
            <a:r>
              <a:rPr lang="en-US" dirty="0" smtClean="0"/>
              <a:t>Render, </a:t>
            </a:r>
            <a:r>
              <a:rPr lang="en-US" dirty="0"/>
              <a:t>Service Management: An Integrated Approach to Supply Chain Management and Operations (FT Press Operations Management) [Kindle Edition</a:t>
            </a:r>
            <a:r>
              <a:rPr lang="en-US" dirty="0" smtClean="0"/>
              <a:t>], 2013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production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1512168"/>
          </a:xfrm>
        </p:spPr>
        <p:txBody>
          <a:bodyPr>
            <a:normAutofit/>
          </a:bodyPr>
          <a:lstStyle/>
          <a:p>
            <a:r>
              <a:rPr lang="en-US" altLang="zh-CN" b="1" i="1" dirty="0" smtClean="0"/>
              <a:t>PERT Chart </a:t>
            </a:r>
            <a:r>
              <a:rPr lang="en-US" altLang="zh-CN" dirty="0"/>
              <a:t>stands for “Program Evaluation and Review Technique.” 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59383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30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70" y="1087390"/>
            <a:ext cx="7656014" cy="53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4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" y="2060848"/>
            <a:ext cx="916775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Inventory control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work-in-process inventory </a:t>
            </a:r>
            <a:endParaRPr lang="en-US" altLang="zh-CN" b="1" dirty="0" smtClean="0"/>
          </a:p>
          <a:p>
            <a:r>
              <a:rPr lang="en-US" altLang="zh-CN" b="1" dirty="0"/>
              <a:t>just-in-time (JIT) inventory system </a:t>
            </a:r>
            <a:endParaRPr lang="en-US" altLang="zh-CN" b="1" dirty="0" smtClean="0"/>
          </a:p>
          <a:p>
            <a:r>
              <a:rPr lang="en-US" altLang="zh-CN" b="1" i="1" dirty="0"/>
              <a:t>materials requirement planning </a:t>
            </a:r>
            <a:r>
              <a:rPr lang="en-US" altLang="zh-CN" b="1" dirty="0"/>
              <a:t>system or </a:t>
            </a:r>
            <a:r>
              <a:rPr lang="en-US" altLang="zh-CN" b="1" i="1" dirty="0"/>
              <a:t>MRP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5681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Economies of scale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003232" cy="4713387"/>
          </a:xfrm>
        </p:spPr>
        <p:txBody>
          <a:bodyPr>
            <a:normAutofit/>
          </a:bodyPr>
          <a:lstStyle/>
          <a:p>
            <a:r>
              <a:rPr lang="en-US" altLang="zh-CN" dirty="0"/>
              <a:t>An </a:t>
            </a:r>
            <a:r>
              <a:rPr lang="en-US" altLang="zh-CN" b="1" i="1" dirty="0"/>
              <a:t>economy of scale </a:t>
            </a:r>
            <a:r>
              <a:rPr lang="en-US" altLang="zh-CN" dirty="0"/>
              <a:t>occurs when the cost of each good produced decreases as the volume produced increases. </a:t>
            </a:r>
            <a:endParaRPr lang="en-US" altLang="zh-CN" dirty="0" smtClean="0"/>
          </a:p>
          <a:p>
            <a:r>
              <a:rPr lang="en-US" altLang="zh-CN" dirty="0"/>
              <a:t>Economies of scale are particularly critical in industries with high fixed costs such as manufacturing.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9978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1790</Words>
  <Application>Microsoft Office PowerPoint</Application>
  <PresentationFormat>On-screen Show (4:3)</PresentationFormat>
  <Paragraphs>258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宋体</vt:lpstr>
      <vt:lpstr>Arial</vt:lpstr>
      <vt:lpstr>Calibri</vt:lpstr>
      <vt:lpstr>Constantia</vt:lpstr>
      <vt:lpstr>Times New Roman</vt:lpstr>
      <vt:lpstr>Office 主题</vt:lpstr>
      <vt:lpstr>VX402: Managing a Business Summer 2018</vt:lpstr>
      <vt:lpstr>Production Management </vt:lpstr>
      <vt:lpstr>Production basics </vt:lpstr>
      <vt:lpstr>Core functions in production management </vt:lpstr>
      <vt:lpstr>Scheduling production </vt:lpstr>
      <vt:lpstr>Transformation Process</vt:lpstr>
      <vt:lpstr>Production Process</vt:lpstr>
      <vt:lpstr>Inventory control </vt:lpstr>
      <vt:lpstr>Economies of scale </vt:lpstr>
      <vt:lpstr>Supply chain management </vt:lpstr>
      <vt:lpstr>Quality control and Total Quality Management </vt:lpstr>
      <vt:lpstr>Quality control and Total Quality Management </vt:lpstr>
      <vt:lpstr>Interrelationship between production and accounting </vt:lpstr>
      <vt:lpstr>Contribution Margin</vt:lpstr>
      <vt:lpstr>Chapter 3 Case Study</vt:lpstr>
      <vt:lpstr>Chapter 3 Case Study</vt:lpstr>
      <vt:lpstr>Chapter 3 Review Questions </vt:lpstr>
      <vt:lpstr>Chapter 3 Review Questions </vt:lpstr>
      <vt:lpstr>SERVICE </vt:lpstr>
      <vt:lpstr>Two views of a Service</vt:lpstr>
      <vt:lpstr>Definition of Service Management</vt:lpstr>
      <vt:lpstr>Key Principles of Service Design and Management</vt:lpstr>
      <vt:lpstr>Eight Stage Service Design and Management Model</vt:lpstr>
      <vt:lpstr>Stage-1: Customer Needs Assessment</vt:lpstr>
      <vt:lpstr>Stage 1 Illustration: Telemedicine Service</vt:lpstr>
      <vt:lpstr>Stage-2: Specifying Performance Standards</vt:lpstr>
      <vt:lpstr>Stage-2 Illustration: Telemedicine Service</vt:lpstr>
      <vt:lpstr>Stage-3: Generating and Evaluating Concepts</vt:lpstr>
      <vt:lpstr>Stage-3 Illustration: Telemedicine Service</vt:lpstr>
      <vt:lpstr>Stage-4: Developing Design Details</vt:lpstr>
      <vt:lpstr>Stage 4 Illustration: Telemedicine Service</vt:lpstr>
      <vt:lpstr>Stage-5: Implementing the Design</vt:lpstr>
      <vt:lpstr>Stage 5 Illustration: Telemedicine Service</vt:lpstr>
      <vt:lpstr>Stage-6: Measuring Performance </vt:lpstr>
      <vt:lpstr>Stage 6 Illustration: Telemedicine Service</vt:lpstr>
      <vt:lpstr>Stage 6 Tools and Techniques</vt:lpstr>
      <vt:lpstr>Stage-7: Assessing Satisfaction</vt:lpstr>
      <vt:lpstr>Stage 7 Illustration: Telemedicine Service</vt:lpstr>
      <vt:lpstr>Stage 7 Tools and Techniques</vt:lpstr>
      <vt:lpstr>Stage-8: Improving Process Performance</vt:lpstr>
      <vt:lpstr>Stage 8 Illustration: Telemedicine Service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VX402: Managing a Business Summer 2017</dc:title>
  <dc:creator>Xiangru Qian</dc:creator>
  <cp:lastModifiedBy>ray</cp:lastModifiedBy>
  <cp:revision>16</cp:revision>
  <dcterms:created xsi:type="dcterms:W3CDTF">2017-04-05T06:12:26Z</dcterms:created>
  <dcterms:modified xsi:type="dcterms:W3CDTF">2018-05-29T07:26:44Z</dcterms:modified>
</cp:coreProperties>
</file>