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72" r:id="rId12"/>
    <p:sldId id="274" r:id="rId13"/>
    <p:sldId id="259" r:id="rId14"/>
    <p:sldId id="27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1278957"/>
            <a:ext cx="9144000" cy="1512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9552" y="1293084"/>
            <a:ext cx="7772400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latin typeface="Constantia" panose="02030602050306030303" pitchFamily="18" charset="0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VX402: Managing Business</a:t>
            </a:r>
            <a:br>
              <a:rPr lang="en-US" altLang="zh-CN" dirty="0" smtClean="0"/>
            </a:br>
            <a:r>
              <a:rPr lang="en-US" altLang="zh-CN" dirty="0" smtClean="0"/>
              <a:t>Summer 2017</a:t>
            </a:r>
            <a:endParaRPr lang="zh-CN" altLang="en-US" dirty="0"/>
          </a:p>
        </p:txBody>
      </p:sp>
      <p:cxnSp>
        <p:nvCxnSpPr>
          <p:cNvPr id="9" name="Straight Connector 7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48680"/>
            <a:ext cx="3607438" cy="576064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2791125"/>
            <a:ext cx="9144000" cy="997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52936"/>
            <a:ext cx="7745560" cy="936104"/>
          </a:xfrm>
        </p:spPr>
        <p:txBody>
          <a:bodyPr/>
          <a:lstStyle>
            <a:lvl1pPr marL="0" indent="0" algn="ctr">
              <a:lnSpc>
                <a:spcPts val="3000"/>
              </a:lnSpc>
              <a:buNone/>
              <a:defRPr b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Lecture 1</a:t>
            </a:r>
          </a:p>
          <a:p>
            <a:r>
              <a:rPr lang="en-US" altLang="zh-CN" dirty="0" smtClean="0"/>
              <a:t>What is a business</a:t>
            </a:r>
          </a:p>
        </p:txBody>
      </p:sp>
    </p:spTree>
    <p:extLst>
      <p:ext uri="{BB962C8B-B14F-4D97-AF65-F5344CB8AC3E}">
        <p14:creationId xmlns:p14="http://schemas.microsoft.com/office/powerpoint/2010/main" val="8115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8438"/>
            <a:ext cx="6840760" cy="79216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96" y="6477000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33" y="419099"/>
            <a:ext cx="1426467" cy="685801"/>
          </a:xfrm>
          <a:prstGeom prst="rect">
            <a:avLst/>
          </a:prstGeom>
        </p:spPr>
      </p:pic>
      <p:cxnSp>
        <p:nvCxnSpPr>
          <p:cNvPr id="8" name="Straight Connector 16"/>
          <p:cNvCxnSpPr/>
          <p:nvPr userDrawn="1"/>
        </p:nvCxnSpPr>
        <p:spPr>
          <a:xfrm>
            <a:off x="0" y="990600"/>
            <a:ext cx="73152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 userDrawn="1"/>
        </p:nvCxnSpPr>
        <p:spPr>
          <a:xfrm>
            <a:off x="0" y="1066800"/>
            <a:ext cx="73152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493897" y="648760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50E8F9-C0B8-42F2-A19A-7EB8104512F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0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4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0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1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8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81328"/>
            <a:ext cx="827112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7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VX402: </a:t>
            </a:r>
            <a:r>
              <a:rPr lang="en-US" altLang="zh-CN" dirty="0" smtClean="0"/>
              <a:t>Managing a </a:t>
            </a:r>
            <a:r>
              <a:rPr lang="en-US" altLang="zh-CN" dirty="0"/>
              <a:t>Business</a:t>
            </a:r>
            <a:br>
              <a:rPr lang="en-US" altLang="zh-CN" dirty="0"/>
            </a:br>
            <a:r>
              <a:rPr lang="en-US" altLang="zh-CN" dirty="0"/>
              <a:t>Summer </a:t>
            </a:r>
            <a:r>
              <a:rPr lang="en-US" altLang="zh-CN" dirty="0" smtClean="0"/>
              <a:t>2018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400" smtClean="0"/>
              <a:t>Lecture </a:t>
            </a:r>
            <a:r>
              <a:rPr lang="en-US" altLang="zh-CN" sz="2400" smtClean="0"/>
              <a:t>5</a:t>
            </a:r>
            <a:endParaRPr lang="en-US" altLang="zh-CN" sz="2400" dirty="0" smtClean="0"/>
          </a:p>
          <a:p>
            <a:r>
              <a:rPr lang="en-US" altLang="zh-CN" sz="2400" dirty="0" smtClean="0"/>
              <a:t>ACCOUNTING</a:t>
            </a:r>
          </a:p>
          <a:p>
            <a:r>
              <a:rPr lang="en-US" altLang="zh-CN" sz="2400" dirty="0"/>
              <a:t>how do we keep track of the money?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00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Income Statement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9224"/>
            <a:ext cx="7689923" cy="424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27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Income Statement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124744"/>
            <a:ext cx="732472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0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4 Case Study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44824"/>
            <a:ext cx="8712968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Doing deals with accounting, a recipe for </a:t>
            </a:r>
            <a:r>
              <a:rPr lang="en-US" altLang="zh-CN" dirty="0" smtClean="0"/>
              <a:t>disaster </a:t>
            </a:r>
            <a:r>
              <a:rPr lang="en-US" altLang="zh-CN" smtClean="0"/>
              <a:t>[P58]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What are the problems of Groupon concerning accounting?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94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4 </a:t>
            </a:r>
            <a:r>
              <a:rPr lang="en-US" altLang="zh-CN" dirty="0"/>
              <a:t>Review Questions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Cash and The Cash Flow Statement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Describe the difference between profit and cash.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What are the differences between cash from operating activities, cash from investing activities, and cash from financing activities?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What is depreciation and what does it do to cash flow? </a:t>
            </a:r>
          </a:p>
          <a:p>
            <a:r>
              <a:rPr lang="en-US" altLang="zh-CN" sz="2800" dirty="0"/>
              <a:t>Cash and the Working Capital Cycle 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zh-CN" sz="2400" dirty="0"/>
              <a:t>Why is it important to understand working capital? 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zh-CN" sz="2400" dirty="0"/>
              <a:t>How does working capital relate to the Cash Flow Statement? 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zh-CN" sz="2400" dirty="0"/>
              <a:t>What is the working capital cycle and why does it matter? </a:t>
            </a:r>
          </a:p>
          <a:p>
            <a:pPr marL="457200" lvl="1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5317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4 </a:t>
            </a:r>
            <a:r>
              <a:rPr lang="en-US" altLang="zh-CN" dirty="0"/>
              <a:t>Review Questions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Cash </a:t>
            </a:r>
            <a:r>
              <a:rPr lang="en-US" altLang="zh-CN" dirty="0"/>
              <a:t>and the Working Capital Cycle </a:t>
            </a:r>
            <a:endParaRPr lang="zh-CN" altLang="en-US" dirty="0"/>
          </a:p>
          <a:p>
            <a:pPr marL="971550" lvl="1" indent="-514350">
              <a:buFont typeface="+mj-lt"/>
              <a:buAutoNum type="arabicPeriod" startAt="7"/>
            </a:pPr>
            <a:r>
              <a:rPr lang="en-US" altLang="zh-CN" dirty="0"/>
              <a:t>What might be the ramifications, financially and from a marketing perspective, of increasing the accounts receivable lag time? </a:t>
            </a:r>
          </a:p>
          <a:p>
            <a:pPr marL="971550" lvl="1" indent="-514350">
              <a:buFont typeface="+mj-lt"/>
              <a:buAutoNum type="arabicPeriod" startAt="7"/>
            </a:pPr>
            <a:r>
              <a:rPr lang="en-US" altLang="zh-CN" dirty="0"/>
              <a:t>What are the tradeoffs of selling products on credit? </a:t>
            </a:r>
          </a:p>
          <a:p>
            <a:pPr marL="971550" lvl="1" indent="-514350">
              <a:buFont typeface="+mj-lt"/>
              <a:buAutoNum type="arabicPeriod" startAt="7"/>
            </a:pPr>
            <a:r>
              <a:rPr lang="en-US" altLang="zh-CN" dirty="0"/>
              <a:t>What is the Inventory Turnover Rate and how is it measured? </a:t>
            </a:r>
          </a:p>
          <a:p>
            <a:r>
              <a:rPr lang="en-US" altLang="zh-CN" dirty="0"/>
              <a:t>The Income Statement </a:t>
            </a:r>
          </a:p>
          <a:p>
            <a:pPr marL="971550" lvl="1" indent="-514350">
              <a:buFont typeface="+mj-lt"/>
              <a:buAutoNum type="arabicPeriod" startAt="10"/>
            </a:pPr>
            <a:r>
              <a:rPr lang="en-US" altLang="zh-CN" dirty="0"/>
              <a:t>What is the benefit of separating Period and Variable costs on the Income Statement? </a:t>
            </a:r>
          </a:p>
          <a:p>
            <a:pPr marL="971550" lvl="1" indent="-514350">
              <a:buFont typeface="+mj-lt"/>
              <a:buAutoNum type="arabicPeriod" startAt="10"/>
            </a:pPr>
            <a:r>
              <a:rPr lang="en-US" altLang="zh-CN" dirty="0"/>
              <a:t>What does a Contribution Margin represent? </a:t>
            </a:r>
          </a:p>
          <a:p>
            <a:pPr marL="971550" lvl="1" indent="-514350">
              <a:buFont typeface="+mj-lt"/>
              <a:buAutoNum type="arabicPeriod" startAt="10"/>
            </a:pPr>
            <a:r>
              <a:rPr lang="en-US" altLang="zh-CN" dirty="0"/>
              <a:t>What is the relationship between Revenue and Net Income on the Income Statement?</a:t>
            </a:r>
          </a:p>
        </p:txBody>
      </p:sp>
    </p:spTree>
    <p:extLst>
      <p:ext uri="{BB962C8B-B14F-4D97-AF65-F5344CB8AC3E}">
        <p14:creationId xmlns:p14="http://schemas.microsoft.com/office/powerpoint/2010/main" val="251300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Learning Goals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i="1" dirty="0" smtClean="0"/>
              <a:t>After </a:t>
            </a:r>
            <a:r>
              <a:rPr lang="en-US" altLang="zh-CN" b="1" i="1" dirty="0"/>
              <a:t>reading this chapter you will be able to: </a:t>
            </a:r>
            <a:endParaRPr lang="zh-CN" altLang="en-US" dirty="0"/>
          </a:p>
          <a:p>
            <a:r>
              <a:rPr lang="en-US" altLang="zh-CN" dirty="0"/>
              <a:t>Describe the three categories of cash in a cash flow statement. </a:t>
            </a:r>
          </a:p>
          <a:p>
            <a:r>
              <a:rPr lang="en-US" altLang="zh-CN" dirty="0"/>
              <a:t>Discuss the types of activities that add or subtract cash flow from operating activities. </a:t>
            </a:r>
          </a:p>
          <a:p>
            <a:r>
              <a:rPr lang="en-US" altLang="zh-CN" dirty="0"/>
              <a:t>Define working capital and the working capital cycle. </a:t>
            </a:r>
          </a:p>
          <a:p>
            <a:r>
              <a:rPr lang="en-US" altLang="zh-CN" dirty="0"/>
              <a:t>Discuss the importance of managing the working capital cycle. </a:t>
            </a:r>
          </a:p>
          <a:p>
            <a:r>
              <a:rPr lang="en-US" altLang="zh-CN" dirty="0"/>
              <a:t>Differentiate between production cycle, accounts payable lags, and accounts receivable lags. </a:t>
            </a:r>
          </a:p>
          <a:p>
            <a:r>
              <a:rPr lang="en-US" altLang="zh-CN" dirty="0"/>
              <a:t>Calculate accounts receivable. </a:t>
            </a:r>
          </a:p>
          <a:p>
            <a:r>
              <a:rPr lang="en-US" altLang="zh-CN" dirty="0"/>
              <a:t>Discuss the importance of a credit policy for a company’s cash flow. </a:t>
            </a:r>
          </a:p>
          <a:p>
            <a:r>
              <a:rPr lang="en-US" altLang="zh-CN" dirty="0"/>
              <a:t>Discuss the importance of managing inventory for a company’s cash flow. </a:t>
            </a:r>
          </a:p>
          <a:p>
            <a:r>
              <a:rPr lang="en-US" altLang="zh-CN" dirty="0"/>
              <a:t>Calculate inventory turnover rates, inventory turnover days, and ideal inventory. </a:t>
            </a:r>
          </a:p>
          <a:p>
            <a:r>
              <a:rPr lang="en-US" altLang="zh-CN" dirty="0"/>
              <a:t>Describe the kind of information found on a company’s income statement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76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Accounting basics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Cash is King </a:t>
            </a:r>
            <a:endParaRPr lang="en-US" altLang="zh-CN" sz="3600" b="1" dirty="0" smtClean="0"/>
          </a:p>
          <a:p>
            <a:pPr lvl="1"/>
            <a:r>
              <a:rPr lang="en-US" altLang="zh-CN" sz="3200" dirty="0"/>
              <a:t>three key financial </a:t>
            </a:r>
            <a:r>
              <a:rPr lang="en-US" altLang="zh-CN" sz="3200" dirty="0" smtClean="0"/>
              <a:t>statements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800" dirty="0"/>
              <a:t>Cash Flow Statements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800" dirty="0"/>
              <a:t>Income Statements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800" dirty="0"/>
              <a:t>Balance Sheets</a:t>
            </a:r>
          </a:p>
          <a:p>
            <a:pPr lvl="1"/>
            <a:r>
              <a:rPr lang="en-US" altLang="zh-CN" sz="3200" dirty="0" smtClean="0">
                <a:solidFill>
                  <a:srgbClr val="FF0000"/>
                </a:solidFill>
              </a:rPr>
              <a:t>Cash </a:t>
            </a:r>
            <a:r>
              <a:rPr lang="zh-CN" altLang="en-US" sz="3200" dirty="0" smtClean="0">
                <a:solidFill>
                  <a:srgbClr val="FF0000"/>
                </a:solidFill>
              </a:rPr>
              <a:t>≠ </a:t>
            </a:r>
            <a:r>
              <a:rPr lang="en-US" altLang="zh-CN" sz="3200" dirty="0" smtClean="0">
                <a:solidFill>
                  <a:srgbClr val="FF0000"/>
                </a:solidFill>
              </a:rPr>
              <a:t>Profit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/>
            <a:endParaRPr lang="en-US" altLang="zh-CN" sz="3200" dirty="0" smtClean="0"/>
          </a:p>
          <a:p>
            <a:pPr marL="914400" lvl="2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0093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Cash Flow Statement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91264" cy="475252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CASH FROM OPERATING ACTIVITIES: </a:t>
            </a:r>
            <a:endParaRPr lang="en-US" altLang="zh-CN" sz="2800" b="1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your </a:t>
            </a:r>
            <a:r>
              <a:rPr lang="en-US" altLang="zh-CN" sz="2400" dirty="0"/>
              <a:t>day-to-day business activities. </a:t>
            </a:r>
          </a:p>
          <a:p>
            <a:r>
              <a:rPr lang="en-US" altLang="zh-CN" sz="2800" b="1" dirty="0"/>
              <a:t>CASH FROM INVESTING ACTIVITIES: </a:t>
            </a:r>
            <a:endParaRPr lang="en-US" altLang="zh-CN" sz="2800" b="1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selling </a:t>
            </a:r>
            <a:r>
              <a:rPr lang="en-US" altLang="zh-CN" sz="2400" dirty="0"/>
              <a:t>or buying plant and equipment, for example. </a:t>
            </a:r>
          </a:p>
          <a:p>
            <a:r>
              <a:rPr lang="en-US" altLang="zh-CN" sz="2800" b="1" dirty="0"/>
              <a:t>CASH FROM FINANCING ACTIVITIES: </a:t>
            </a:r>
            <a:endParaRPr lang="en-US" altLang="zh-CN" sz="2800" b="1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from </a:t>
            </a:r>
            <a:r>
              <a:rPr lang="en-US" altLang="zh-CN" sz="2400" dirty="0"/>
              <a:t>stock transactions, loan repayments etc.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322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Cash Flow Activity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290638"/>
            <a:ext cx="73533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90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Cash and the Working Capital Cycle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Working capital </a:t>
            </a:r>
            <a:r>
              <a:rPr lang="en-US" altLang="zh-CN" dirty="0"/>
              <a:t>is the cash that is available to run day-to-day business operations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/>
              <a:t>The </a:t>
            </a:r>
            <a:r>
              <a:rPr lang="en-US" altLang="zh-CN" b="1" i="1" dirty="0"/>
              <a:t>working capital cycle </a:t>
            </a:r>
            <a:r>
              <a:rPr lang="en-US" altLang="zh-CN" dirty="0"/>
              <a:t>– also called the cash flow cycle – is a concept based on the time cash is tied up (in raw materials, for example) and therefore unavailable for other uses by the business.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85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Working Capital Cycle: the Importance of time and timing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1. PRODUCTION CYCLE </a:t>
            </a:r>
            <a:r>
              <a:rPr lang="en-US" altLang="zh-CN" sz="2400" dirty="0"/>
              <a:t>refers to the length of time from the purchase of raw materials, through the production of the goods or service, and to the sale of the finished product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b="1" dirty="0"/>
              <a:t>2. ACCOUNTS PAYABLE (A/P) LAG </a:t>
            </a:r>
            <a:r>
              <a:rPr lang="en-US" altLang="zh-CN" sz="2400" dirty="0"/>
              <a:t>is the time between the purchase of raw materials on credit and the cash payments made for the resulting ac-counts payable.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b="1" dirty="0"/>
              <a:t>3. ACCOUNTS RECEIVABLE (A/R) LAG </a:t>
            </a:r>
            <a:r>
              <a:rPr lang="en-US" altLang="zh-CN" sz="2400" dirty="0"/>
              <a:t>is the time between the sale of the final product on credit and collection of cash payments for the accounts receivable.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954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840760" cy="79216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Managing Accounts Receivable and Accounts Payable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4784"/>
            <a:ext cx="9324528" cy="46064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Accounts Receivable = Credit sales per day x Length of collection period 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Four factors must be considered in establishing an effective </a:t>
            </a:r>
            <a:r>
              <a:rPr lang="en-US" altLang="zh-CN" sz="2400" b="1" i="1" dirty="0"/>
              <a:t>credit policy</a:t>
            </a:r>
            <a:r>
              <a:rPr lang="en-US" altLang="zh-CN" sz="2400" dirty="0" smtClean="0"/>
              <a:t>:</a:t>
            </a:r>
            <a:endParaRPr lang="zh-CN" altLang="en-US" dirty="0"/>
          </a:p>
          <a:p>
            <a:pPr lvl="1"/>
            <a:r>
              <a:rPr lang="en-US" altLang="zh-CN" sz="2400" dirty="0" smtClean="0"/>
              <a:t>1. Creditworthiness </a:t>
            </a:r>
            <a:r>
              <a:rPr lang="en-US" altLang="zh-CN" sz="2400" dirty="0"/>
              <a:t>standards 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Can </a:t>
            </a:r>
            <a:r>
              <a:rPr lang="en-US" altLang="zh-CN" sz="2000" dirty="0"/>
              <a:t>your customers pay you back? </a:t>
            </a:r>
          </a:p>
          <a:p>
            <a:pPr lvl="1"/>
            <a:r>
              <a:rPr lang="en-US" altLang="zh-CN" sz="2400" dirty="0"/>
              <a:t>2. Credit period 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How </a:t>
            </a:r>
            <a:r>
              <a:rPr lang="en-US" altLang="zh-CN" sz="2000" dirty="0"/>
              <a:t>long do they have to pay? </a:t>
            </a:r>
          </a:p>
          <a:p>
            <a:pPr lvl="1"/>
            <a:r>
              <a:rPr lang="en-US" altLang="zh-CN" sz="2400" dirty="0"/>
              <a:t>3. Collection policy 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What </a:t>
            </a:r>
            <a:r>
              <a:rPr lang="en-US" altLang="zh-CN" sz="2000" dirty="0"/>
              <a:t>will you do if they do not pay? </a:t>
            </a:r>
          </a:p>
          <a:p>
            <a:pPr lvl="1"/>
            <a:r>
              <a:rPr lang="en-US" altLang="zh-CN" sz="2400" dirty="0"/>
              <a:t>4. Early payment discount 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Do </a:t>
            </a:r>
            <a:r>
              <a:rPr lang="en-US" altLang="zh-CN" sz="2000" dirty="0"/>
              <a:t>you give them a discount if they pay early? </a:t>
            </a:r>
          </a:p>
        </p:txBody>
      </p:sp>
    </p:spTree>
    <p:extLst>
      <p:ext uri="{BB962C8B-B14F-4D97-AF65-F5344CB8AC3E}">
        <p14:creationId xmlns:p14="http://schemas.microsoft.com/office/powerpoint/2010/main" val="330197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Managing Inventory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4" y="1556792"/>
            <a:ext cx="9144000" cy="4525963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Inventory Turnover Rate = Cost of goods sold / Inventory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Inventory Turnover Days = Number of days in a period / Inventory turnover rate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Ideal Inventory = Cost of goods sold/ Industry average turnover rate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7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704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Constantia</vt:lpstr>
      <vt:lpstr>Times New Roman</vt:lpstr>
      <vt:lpstr>Office 主题</vt:lpstr>
      <vt:lpstr>VX402: Managing a Business Summer 2018</vt:lpstr>
      <vt:lpstr>Learning Goals </vt:lpstr>
      <vt:lpstr>Accounting basics </vt:lpstr>
      <vt:lpstr>The Cash Flow Statement </vt:lpstr>
      <vt:lpstr>Cash Flow Activity</vt:lpstr>
      <vt:lpstr>Cash and the Working Capital Cycle </vt:lpstr>
      <vt:lpstr>Working Capital Cycle: the Importance of time and timing </vt:lpstr>
      <vt:lpstr>Managing Accounts Receivable and Accounts Payable </vt:lpstr>
      <vt:lpstr>Managing Inventory </vt:lpstr>
      <vt:lpstr>The Income Statement </vt:lpstr>
      <vt:lpstr>The Income Statement </vt:lpstr>
      <vt:lpstr>Chapter 4 Case Study </vt:lpstr>
      <vt:lpstr>Chapter 4 Review Questions </vt:lpstr>
      <vt:lpstr>Chapter 4 Review Questions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VX402: Managing a Business Summer 2017</dc:title>
  <dc:creator>Xiangru Qian</dc:creator>
  <cp:lastModifiedBy>ray</cp:lastModifiedBy>
  <cp:revision>9</cp:revision>
  <dcterms:created xsi:type="dcterms:W3CDTF">2017-04-05T06:12:26Z</dcterms:created>
  <dcterms:modified xsi:type="dcterms:W3CDTF">2018-05-06T05:20:56Z</dcterms:modified>
</cp:coreProperties>
</file>