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60" r:id="rId4"/>
    <p:sldId id="261" r:id="rId5"/>
    <p:sldId id="262" r:id="rId6"/>
    <p:sldId id="275" r:id="rId7"/>
    <p:sldId id="276" r:id="rId8"/>
    <p:sldId id="263" r:id="rId9"/>
    <p:sldId id="264" r:id="rId10"/>
    <p:sldId id="265" r:id="rId11"/>
    <p:sldId id="277" r:id="rId12"/>
    <p:sldId id="274" r:id="rId13"/>
    <p:sldId id="259" r:id="rId14"/>
    <p:sldId id="27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ECDF6-008D-469D-8881-E0F44E939ECB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0E9A1-CD82-41DF-A17A-7C957507B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73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E9A1-CD82-41DF-A17A-7C957507BD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66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1278957"/>
            <a:ext cx="9144000" cy="1512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9552" y="1293084"/>
            <a:ext cx="7772400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zh-CN" altLang="en-US" sz="4000" b="1" kern="1200" dirty="0">
                <a:solidFill>
                  <a:schemeClr val="bg1"/>
                </a:solidFill>
                <a:latin typeface="Constantia" panose="02030602050306030303" pitchFamily="18" charset="0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VX402: Managing Business</a:t>
            </a:r>
            <a:br>
              <a:rPr lang="en-US" altLang="zh-CN" dirty="0" smtClean="0"/>
            </a:br>
            <a:r>
              <a:rPr lang="en-US" altLang="zh-CN" dirty="0" smtClean="0"/>
              <a:t>Summer 2017</a:t>
            </a:r>
            <a:endParaRPr lang="zh-CN" altLang="en-US" dirty="0"/>
          </a:p>
        </p:txBody>
      </p:sp>
      <p:cxnSp>
        <p:nvCxnSpPr>
          <p:cNvPr id="9" name="Straight Connector 7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48680"/>
            <a:ext cx="3607438" cy="576064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2791125"/>
            <a:ext cx="9144000" cy="997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39552" y="2852936"/>
            <a:ext cx="7745560" cy="936104"/>
          </a:xfrm>
        </p:spPr>
        <p:txBody>
          <a:bodyPr/>
          <a:lstStyle>
            <a:lvl1pPr marL="0" indent="0" algn="ctr">
              <a:lnSpc>
                <a:spcPts val="3000"/>
              </a:lnSpc>
              <a:buNone/>
              <a:defRPr b="1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Lecture 1</a:t>
            </a:r>
          </a:p>
          <a:p>
            <a:r>
              <a:rPr lang="en-US" altLang="zh-CN" dirty="0" smtClean="0"/>
              <a:t>What is a business</a:t>
            </a:r>
          </a:p>
        </p:txBody>
      </p:sp>
    </p:spTree>
    <p:extLst>
      <p:ext uri="{BB962C8B-B14F-4D97-AF65-F5344CB8AC3E}">
        <p14:creationId xmlns:p14="http://schemas.microsoft.com/office/powerpoint/2010/main" val="81155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7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8438"/>
            <a:ext cx="6840760" cy="79216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96" y="6477000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33" y="419099"/>
            <a:ext cx="1426467" cy="685801"/>
          </a:xfrm>
          <a:prstGeom prst="rect">
            <a:avLst/>
          </a:prstGeom>
        </p:spPr>
      </p:pic>
      <p:cxnSp>
        <p:nvCxnSpPr>
          <p:cNvPr id="8" name="Straight Connector 16"/>
          <p:cNvCxnSpPr/>
          <p:nvPr userDrawn="1"/>
        </p:nvCxnSpPr>
        <p:spPr>
          <a:xfrm>
            <a:off x="0" y="990600"/>
            <a:ext cx="73152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/>
          <p:nvPr userDrawn="1"/>
        </p:nvCxnSpPr>
        <p:spPr>
          <a:xfrm>
            <a:off x="0" y="1066800"/>
            <a:ext cx="73152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6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93897" y="648760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50E8F9-C0B8-42F2-A19A-7EB8104512F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0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4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3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0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1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8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81328"/>
            <a:ext cx="827112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7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VX402: </a:t>
            </a:r>
            <a:r>
              <a:rPr lang="en-US" altLang="zh-CN" dirty="0" smtClean="0"/>
              <a:t>Managing a </a:t>
            </a:r>
            <a:r>
              <a:rPr lang="en-US" altLang="zh-CN" dirty="0"/>
              <a:t>Business</a:t>
            </a:r>
            <a:br>
              <a:rPr lang="en-US" altLang="zh-CN" dirty="0"/>
            </a:br>
            <a:r>
              <a:rPr lang="en-US" altLang="zh-CN" dirty="0"/>
              <a:t>Summer </a:t>
            </a:r>
            <a:r>
              <a:rPr lang="en-US" altLang="zh-CN" dirty="0" smtClean="0"/>
              <a:t>2018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2500" smtClean="0"/>
              <a:t>Lecture </a:t>
            </a:r>
            <a:r>
              <a:rPr lang="en-US" altLang="zh-CN" sz="2500" smtClean="0"/>
              <a:t>6</a:t>
            </a:r>
            <a:endParaRPr lang="en-US" altLang="zh-CN" sz="2500" dirty="0" smtClean="0"/>
          </a:p>
          <a:p>
            <a:r>
              <a:rPr lang="en-US" altLang="zh-CN" sz="2500" dirty="0" smtClean="0"/>
              <a:t>FINANCE</a:t>
            </a:r>
          </a:p>
          <a:p>
            <a:r>
              <a:rPr lang="en-US" altLang="zh-CN" sz="2500" dirty="0" smtClean="0"/>
              <a:t>How </a:t>
            </a:r>
            <a:r>
              <a:rPr lang="en-US" altLang="zh-CN" sz="2500" dirty="0"/>
              <a:t>do we raise funds, reward shareholders, and manage our assets? 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2400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Recap: cash flows, financials and company performance 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343962"/>
            <a:ext cx="8229600" cy="3993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/>
              <a:t>Financial Ratios </a:t>
            </a:r>
            <a:endParaRPr lang="zh-CN" altLang="en-US" sz="4400" dirty="0"/>
          </a:p>
          <a:p>
            <a:pPr lvl="1"/>
            <a:r>
              <a:rPr lang="en-US" altLang="zh-CN" dirty="0"/>
              <a:t>ROE (return on equity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ROE = Profits / Equity  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ROA (return on assets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 ROA = Profits </a:t>
            </a:r>
            <a:r>
              <a:rPr lang="en-US" altLang="zh-CN" dirty="0">
                <a:solidFill>
                  <a:srgbClr val="FF0000"/>
                </a:solidFill>
              </a:rPr>
              <a:t>Assets </a:t>
            </a:r>
          </a:p>
          <a:p>
            <a:pPr lvl="1"/>
            <a:r>
              <a:rPr lang="en-US" altLang="zh-CN" dirty="0"/>
              <a:t>ROS (return on sales) 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ROS = Profits </a:t>
            </a:r>
            <a:r>
              <a:rPr lang="en-US" altLang="zh-CN" dirty="0">
                <a:solidFill>
                  <a:srgbClr val="FF0000"/>
                </a:solidFill>
              </a:rPr>
              <a:t>Sales</a:t>
            </a:r>
          </a:p>
          <a:p>
            <a:pPr lvl="1"/>
            <a:r>
              <a:rPr lang="en-US" altLang="zh-CN" dirty="0"/>
              <a:t>Asset </a:t>
            </a:r>
            <a:r>
              <a:rPr lang="en-US" altLang="zh-CN" dirty="0" smtClean="0"/>
              <a:t>Turnover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Asset </a:t>
            </a:r>
            <a:r>
              <a:rPr lang="en-US" altLang="zh-CN" dirty="0" smtClean="0">
                <a:solidFill>
                  <a:srgbClr val="FF0000"/>
                </a:solidFill>
              </a:rPr>
              <a:t>Turnover =  </a:t>
            </a:r>
            <a:r>
              <a:rPr lang="en-US" altLang="zh-CN" dirty="0">
                <a:solidFill>
                  <a:srgbClr val="FF0000"/>
                </a:solidFill>
              </a:rPr>
              <a:t>Sales Assets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0197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Recap: cash flows, financials and company performance 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772816"/>
            <a:ext cx="8229600" cy="3993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Market ratios 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Earnings per share 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Price to earnings 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Dividend yield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590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5 Case Study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44824"/>
            <a:ext cx="8712968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The hope and the risk of new cancer treatments </a:t>
            </a:r>
            <a:r>
              <a:rPr lang="en-US" altLang="zh-CN" smtClean="0"/>
              <a:t>[P63]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What are the hope and the risk in the case?</a:t>
            </a:r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194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5 </a:t>
            </a:r>
            <a:r>
              <a:rPr lang="en-US" altLang="zh-CN" dirty="0"/>
              <a:t>Review Questions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zh-CN" alt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How does a company’s financing strategy impact its operations and performance?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What is risk and how does it affect decisions about investment?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What is the primary difference between financing through loans versus stock?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What is a loan and how do interest rates affect a company that takes out a loan?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In what ways are bonds different than loans?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How can we tell the difference in the quality of different bonds? </a:t>
            </a:r>
          </a:p>
        </p:txBody>
      </p:sp>
    </p:spTree>
    <p:extLst>
      <p:ext uri="{BB962C8B-B14F-4D97-AF65-F5344CB8AC3E}">
        <p14:creationId xmlns:p14="http://schemas.microsoft.com/office/powerpoint/2010/main" val="225317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5 </a:t>
            </a:r>
            <a:r>
              <a:rPr lang="en-US" altLang="zh-CN" dirty="0"/>
              <a:t>Review Questions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endParaRPr lang="zh-CN" altLang="en-US" sz="2800" dirty="0"/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sz="2800" dirty="0"/>
              <a:t>How are common stocks different from preferred stocks? Why would a company offer preferred stocks?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sz="2800" dirty="0"/>
              <a:t>Why would a company choose to pay dividends?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sz="2800" dirty="0"/>
              <a:t>What is the purpose of the Balance Sheet?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sz="2800" dirty="0"/>
              <a:t>What is the difference between assets and liabilities?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sz="2800" dirty="0"/>
              <a:t>What are the accounts that make up Shareholder’s Equity on the Balance Sheet?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sz="2800" dirty="0"/>
              <a:t>What are the main profitability ratios? What are the main market ratios?</a:t>
            </a:r>
          </a:p>
        </p:txBody>
      </p:sp>
    </p:spTree>
    <p:extLst>
      <p:ext uri="{BB962C8B-B14F-4D97-AF65-F5344CB8AC3E}">
        <p14:creationId xmlns:p14="http://schemas.microsoft.com/office/powerpoint/2010/main" val="130546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Learning Goals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i="1" dirty="0" smtClean="0"/>
              <a:t>After </a:t>
            </a:r>
            <a:r>
              <a:rPr lang="en-US" altLang="zh-CN" b="1" i="1" dirty="0"/>
              <a:t>reading this chapter you will be able to: </a:t>
            </a:r>
            <a:endParaRPr lang="zh-CN" altLang="en-US" dirty="0"/>
          </a:p>
          <a:p>
            <a:r>
              <a:rPr lang="en-US" altLang="zh-CN" dirty="0"/>
              <a:t>Discuss the importance of a financing strategy to a company’s performance. </a:t>
            </a:r>
          </a:p>
          <a:p>
            <a:r>
              <a:rPr lang="en-US" altLang="zh-CN" dirty="0"/>
              <a:t>Define the role of risk with regard to investment decisions. </a:t>
            </a:r>
          </a:p>
          <a:p>
            <a:r>
              <a:rPr lang="en-US" altLang="zh-CN" dirty="0"/>
              <a:t>Differentiate between the two types of transactions used to gain access to additional funds. </a:t>
            </a:r>
          </a:p>
          <a:p>
            <a:r>
              <a:rPr lang="en-US" altLang="zh-CN" dirty="0"/>
              <a:t>Describe the similarities and differences between loans and bonds. </a:t>
            </a:r>
          </a:p>
          <a:p>
            <a:r>
              <a:rPr lang="en-US" altLang="zh-CN" dirty="0"/>
              <a:t>Describe how the bond market impacts bond value. </a:t>
            </a:r>
          </a:p>
          <a:p>
            <a:r>
              <a:rPr lang="en-US" altLang="zh-CN" dirty="0"/>
              <a:t>Discuss how to evaluate the quality of bonds. </a:t>
            </a:r>
          </a:p>
          <a:p>
            <a:r>
              <a:rPr lang="en-US" altLang="zh-CN" dirty="0"/>
              <a:t>Differentiate between common stock and preferred stock. </a:t>
            </a:r>
          </a:p>
          <a:p>
            <a:r>
              <a:rPr lang="en-US" altLang="zh-CN" dirty="0"/>
              <a:t>Discuss why a company would choose to pay dividends. </a:t>
            </a:r>
          </a:p>
          <a:p>
            <a:r>
              <a:rPr lang="en-US" altLang="zh-CN" dirty="0"/>
              <a:t>Describe the purpose of the Balance Sheet. </a:t>
            </a:r>
          </a:p>
          <a:p>
            <a:r>
              <a:rPr lang="en-US" altLang="zh-CN" dirty="0"/>
              <a:t>Discuss the kinds of information found on the Balance Sheet. </a:t>
            </a:r>
          </a:p>
          <a:p>
            <a:r>
              <a:rPr lang="en-US" altLang="zh-CN" dirty="0"/>
              <a:t>Differentiate between assets and liabilities.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76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Cash does not equal net profit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How much cash </a:t>
            </a:r>
            <a:r>
              <a:rPr lang="en-US" altLang="zh-CN" b="1" dirty="0" smtClean="0"/>
              <a:t>does </a:t>
            </a:r>
            <a:r>
              <a:rPr lang="en-US" altLang="zh-CN" b="1" dirty="0"/>
              <a:t>a business need</a:t>
            </a:r>
            <a:r>
              <a:rPr lang="en-US" altLang="zh-CN" b="1" dirty="0" smtClean="0"/>
              <a:t>?</a:t>
            </a:r>
          </a:p>
          <a:p>
            <a:pPr lvl="1"/>
            <a:r>
              <a:rPr lang="en-US" altLang="zh-CN" sz="2400" dirty="0"/>
              <a:t>As an alternative to holding large cash balances, many companies hold part of their liquid funds in short-term marketable </a:t>
            </a:r>
            <a:r>
              <a:rPr lang="en-US" altLang="zh-CN" sz="2400" dirty="0" smtClean="0"/>
              <a:t>securities</a:t>
            </a:r>
            <a:r>
              <a:rPr lang="en-US" altLang="zh-CN" sz="2400" dirty="0"/>
              <a:t>,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such </a:t>
            </a:r>
            <a:r>
              <a:rPr lang="en-US" altLang="zh-CN" sz="2400" dirty="0" smtClean="0"/>
              <a:t>as</a:t>
            </a:r>
          </a:p>
          <a:p>
            <a:pPr lvl="2"/>
            <a:r>
              <a:rPr lang="en-US" altLang="zh-CN" dirty="0"/>
              <a:t>TREASURY BILLS (</a:t>
            </a:r>
            <a:r>
              <a:rPr lang="en-US" altLang="zh-CN" dirty="0" smtClean="0"/>
              <a:t>T-BILLS)</a:t>
            </a:r>
          </a:p>
          <a:p>
            <a:pPr lvl="2"/>
            <a:r>
              <a:rPr lang="en-US" altLang="zh-CN" dirty="0" smtClean="0"/>
              <a:t>COMMERCIAL </a:t>
            </a:r>
            <a:r>
              <a:rPr lang="en-US" altLang="zh-CN" dirty="0"/>
              <a:t>PAPER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CERTIFICATES </a:t>
            </a:r>
            <a:r>
              <a:rPr lang="en-US" altLang="zh-CN" dirty="0"/>
              <a:t>OF DEPOSIT (CDS</a:t>
            </a:r>
            <a:r>
              <a:rPr lang="en-US" altLang="zh-CN" dirty="0" smtClean="0"/>
              <a:t>)</a:t>
            </a:r>
            <a:endParaRPr lang="en-US" altLang="zh-CN" sz="5200" dirty="0" smtClean="0"/>
          </a:p>
        </p:txBody>
      </p:sp>
    </p:spTree>
    <p:extLst>
      <p:ext uri="{BB962C8B-B14F-4D97-AF65-F5344CB8AC3E}">
        <p14:creationId xmlns:p14="http://schemas.microsoft.com/office/powerpoint/2010/main" val="340093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Investment Financing: getting cash to grow your business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568952" cy="475252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Two </a:t>
            </a:r>
            <a:r>
              <a:rPr lang="en-US" altLang="zh-CN" sz="2800" b="1" dirty="0"/>
              <a:t>kinds of transactions that allow you to get access to </a:t>
            </a:r>
            <a:r>
              <a:rPr lang="en-US" altLang="zh-CN" sz="2800" b="1" dirty="0" smtClean="0"/>
              <a:t>additional funds</a:t>
            </a:r>
            <a:r>
              <a:rPr lang="en-US" altLang="zh-CN" sz="2800" b="1" dirty="0"/>
              <a:t>: </a:t>
            </a:r>
            <a:endParaRPr lang="en-US" altLang="zh-CN" sz="2800" b="1" dirty="0" smtClean="0"/>
          </a:p>
          <a:p>
            <a:pPr lvl="1"/>
            <a:r>
              <a:rPr lang="en-US" altLang="zh-CN" sz="2400" dirty="0" smtClean="0"/>
              <a:t>(</a:t>
            </a:r>
            <a:r>
              <a:rPr lang="en-US" altLang="zh-CN" sz="2400" dirty="0"/>
              <a:t>1) taking on debt (loans or </a:t>
            </a:r>
            <a:r>
              <a:rPr lang="en-US" altLang="zh-CN" sz="2400" dirty="0" smtClean="0"/>
              <a:t>bonds)</a:t>
            </a:r>
          </a:p>
          <a:p>
            <a:pPr lvl="1"/>
            <a:r>
              <a:rPr lang="en-US" altLang="zh-CN" sz="2400" dirty="0" smtClean="0"/>
              <a:t>(2) </a:t>
            </a:r>
            <a:r>
              <a:rPr lang="en-US" altLang="zh-CN" sz="2400" dirty="0"/>
              <a:t>taking on new owners (</a:t>
            </a:r>
            <a:r>
              <a:rPr lang="en-US" altLang="zh-CN" sz="2400" dirty="0" smtClean="0"/>
              <a:t>stockholders)</a:t>
            </a:r>
          </a:p>
          <a:p>
            <a:r>
              <a:rPr lang="en-US" altLang="zh-CN" b="1" dirty="0" smtClean="0"/>
              <a:t>Risk </a:t>
            </a:r>
            <a:endParaRPr lang="en-US" altLang="zh-CN" dirty="0"/>
          </a:p>
          <a:p>
            <a:pPr lvl="1"/>
            <a:r>
              <a:rPr lang="en-US" altLang="zh-CN" b="1" i="1" dirty="0"/>
              <a:t>The higher the risk, the greater the expected return. </a:t>
            </a:r>
            <a:endParaRPr lang="en-US" altLang="zh-CN" sz="5600" dirty="0" smtClean="0"/>
          </a:p>
        </p:txBody>
      </p:sp>
    </p:spTree>
    <p:extLst>
      <p:ext uri="{BB962C8B-B14F-4D97-AF65-F5344CB8AC3E}">
        <p14:creationId xmlns:p14="http://schemas.microsoft.com/office/powerpoint/2010/main" val="410322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The Balance Sheet: documenting assets and liabilities 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39552" y="1322140"/>
            <a:ext cx="7920880" cy="420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b="1" dirty="0">
                <a:solidFill>
                  <a:srgbClr val="1F497D"/>
                </a:solidFill>
              </a:rPr>
              <a:t>Financial </a:t>
            </a:r>
            <a:r>
              <a:rPr lang="en-US" altLang="zh-CN" sz="3200" b="1" dirty="0" smtClean="0">
                <a:solidFill>
                  <a:srgbClr val="1F497D"/>
                </a:solidFill>
              </a:rPr>
              <a:t>snapshot</a:t>
            </a:r>
            <a:endParaRPr lang="en-US" altLang="zh-CN" sz="2800" dirty="0" smtClean="0">
              <a:solidFill>
                <a:srgbClr val="1F497D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800" b="1" dirty="0">
                <a:solidFill>
                  <a:srgbClr val="1F497D"/>
                </a:solidFill>
              </a:rPr>
              <a:t>Balance Sheet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2"/>
                </a:solidFill>
              </a:rPr>
              <a:t>the company’s Assets </a:t>
            </a:r>
          </a:p>
          <a:p>
            <a:pPr marL="1657350" lvl="3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800" dirty="0">
                <a:solidFill>
                  <a:schemeClr val="tx2"/>
                </a:solidFill>
              </a:rPr>
              <a:t>Current Assets </a:t>
            </a:r>
          </a:p>
          <a:p>
            <a:pPr marL="1657350" lvl="3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800" dirty="0">
                <a:solidFill>
                  <a:schemeClr val="tx2"/>
                </a:solidFill>
              </a:rPr>
              <a:t>Long-Term Assets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2"/>
                </a:solidFill>
              </a:rPr>
              <a:t>Liabilities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800" b="1" dirty="0">
                <a:solidFill>
                  <a:schemeClr val="tx2"/>
                </a:solidFill>
              </a:rPr>
              <a:t>Balance Sheet ‘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Infrastructure’</a:t>
            </a:r>
            <a:endParaRPr lang="en-US" altLang="zh-CN" sz="2800" b="1" i="1" dirty="0">
              <a:solidFill>
                <a:schemeClr val="tx2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800" b="1" dirty="0" smtClean="0">
                <a:solidFill>
                  <a:schemeClr val="tx2"/>
                </a:solidFill>
              </a:rPr>
              <a:t>Loans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0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Balance Sheet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5960"/>
            <a:ext cx="7389615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76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Balance Sheet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89130"/>
            <a:ext cx="7136655" cy="482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6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Bonds and the bond market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 bond is a form of long-term financing. </a:t>
            </a:r>
            <a:endParaRPr lang="en-US" altLang="zh-CN" sz="2400" dirty="0" smtClean="0"/>
          </a:p>
          <a:p>
            <a:r>
              <a:rPr lang="en-US" altLang="zh-CN" sz="2400" dirty="0"/>
              <a:t>A bond is an investment whose return is specified in the debt contract. </a:t>
            </a:r>
            <a:endParaRPr lang="en-US" altLang="zh-CN" sz="2400" dirty="0" smtClean="0"/>
          </a:p>
          <a:p>
            <a:r>
              <a:rPr lang="en-US" altLang="zh-CN" sz="2400" dirty="0"/>
              <a:t>Bond ratings progress from a rating of “excellent” to “very poor” in the order indicated in the table below. 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362" y="3284984"/>
            <a:ext cx="32861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85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The Balance Sheet: documenting assets and liabilities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Stocks and dividends </a:t>
            </a:r>
            <a:endParaRPr lang="en-US" altLang="zh-CN" sz="2400" b="1" dirty="0" smtClean="0"/>
          </a:p>
          <a:p>
            <a:r>
              <a:rPr lang="en-US" altLang="zh-CN" sz="2400" b="1" dirty="0"/>
              <a:t>Stock market </a:t>
            </a:r>
            <a:endParaRPr lang="en-US" altLang="zh-CN" sz="2400" b="1" dirty="0" smtClean="0"/>
          </a:p>
          <a:p>
            <a:pPr lvl="1"/>
            <a:r>
              <a:rPr lang="en-US" altLang="zh-CN" sz="2000" i="1" dirty="0"/>
              <a:t>Initial Public Offering </a:t>
            </a:r>
            <a:r>
              <a:rPr lang="en-US" altLang="zh-CN" sz="2000" i="1" dirty="0" smtClean="0"/>
              <a:t>(IPO)</a:t>
            </a:r>
          </a:p>
          <a:p>
            <a:pPr lvl="1"/>
            <a:r>
              <a:rPr lang="en-US" altLang="zh-CN" sz="2000" i="1" dirty="0"/>
              <a:t>Common stock </a:t>
            </a:r>
            <a:endParaRPr lang="en-US" altLang="zh-CN" sz="2000" i="1" dirty="0" smtClean="0"/>
          </a:p>
          <a:p>
            <a:pPr lvl="1"/>
            <a:r>
              <a:rPr lang="en-US" altLang="zh-CN" sz="2000" i="1" dirty="0"/>
              <a:t>Preferred stock </a:t>
            </a:r>
            <a:endParaRPr lang="en-US" altLang="zh-CN" sz="2000" i="1" dirty="0" smtClean="0"/>
          </a:p>
          <a:p>
            <a:r>
              <a:rPr lang="en-US" altLang="zh-CN" sz="2400" b="1" dirty="0"/>
              <a:t>Paying dividends </a:t>
            </a:r>
          </a:p>
          <a:p>
            <a:r>
              <a:rPr lang="en-US" altLang="zh-CN" sz="2400" b="1" dirty="0"/>
              <a:t>Value and stock claims </a:t>
            </a:r>
            <a:endParaRPr lang="en-US" altLang="zh-CN" sz="2400" b="1" dirty="0" smtClean="0"/>
          </a:p>
          <a:p>
            <a:pPr lvl="1"/>
            <a:r>
              <a:rPr lang="en-US" altLang="zh-CN" sz="2000" dirty="0"/>
              <a:t>1. The value of the stock‘s claim against the assets of the company</a:t>
            </a:r>
          </a:p>
          <a:p>
            <a:pPr lvl="1"/>
            <a:r>
              <a:rPr lang="en-US" altLang="zh-CN" sz="2000" dirty="0"/>
              <a:t>2. How much profit the company makes per share of stock</a:t>
            </a:r>
          </a:p>
          <a:p>
            <a:pPr lvl="1"/>
            <a:r>
              <a:rPr lang="en-US" altLang="zh-CN" sz="2000" dirty="0"/>
              <a:t>3. How much of that profit is distributed to owners (as a dividend)</a:t>
            </a:r>
          </a:p>
        </p:txBody>
      </p:sp>
    </p:spTree>
    <p:extLst>
      <p:ext uri="{BB962C8B-B14F-4D97-AF65-F5344CB8AC3E}">
        <p14:creationId xmlns:p14="http://schemas.microsoft.com/office/powerpoint/2010/main" val="309954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660</Words>
  <Application>Microsoft Office PowerPoint</Application>
  <PresentationFormat>On-screen Show (4:3)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Constantia</vt:lpstr>
      <vt:lpstr>Times New Roman</vt:lpstr>
      <vt:lpstr>Office 主题</vt:lpstr>
      <vt:lpstr>VX402: Managing a Business Summer 2018</vt:lpstr>
      <vt:lpstr>Learning Goals </vt:lpstr>
      <vt:lpstr>Cash does not equal net profit </vt:lpstr>
      <vt:lpstr>Investment Financing: getting cash to grow your business </vt:lpstr>
      <vt:lpstr>The Balance Sheet: documenting assets and liabilities </vt:lpstr>
      <vt:lpstr>Balance Sheet</vt:lpstr>
      <vt:lpstr>Balance Sheet</vt:lpstr>
      <vt:lpstr>Bonds and the bond market</vt:lpstr>
      <vt:lpstr>The Balance Sheet: documenting assets and liabilities </vt:lpstr>
      <vt:lpstr>Recap: cash flows, financials and company performance </vt:lpstr>
      <vt:lpstr>Recap: cash flows, financials and company performance </vt:lpstr>
      <vt:lpstr>Chapter 5 Case Study </vt:lpstr>
      <vt:lpstr>Chapter 5 Review Questions </vt:lpstr>
      <vt:lpstr>Chapter 5 Review Questions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VX402: Managing a Business Summer 2017</dc:title>
  <dc:creator>Xiangru Qian</dc:creator>
  <cp:lastModifiedBy>ray</cp:lastModifiedBy>
  <cp:revision>16</cp:revision>
  <dcterms:created xsi:type="dcterms:W3CDTF">2017-04-05T06:12:26Z</dcterms:created>
  <dcterms:modified xsi:type="dcterms:W3CDTF">2018-05-06T05:21:58Z</dcterms:modified>
</cp:coreProperties>
</file>