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79" r:id="rId4"/>
    <p:sldId id="260" r:id="rId5"/>
    <p:sldId id="261" r:id="rId6"/>
    <p:sldId id="280" r:id="rId7"/>
    <p:sldId id="281" r:id="rId8"/>
    <p:sldId id="262" r:id="rId9"/>
    <p:sldId id="282" r:id="rId10"/>
    <p:sldId id="275" r:id="rId11"/>
    <p:sldId id="288" r:id="rId12"/>
    <p:sldId id="264" r:id="rId13"/>
    <p:sldId id="289" r:id="rId14"/>
    <p:sldId id="290" r:id="rId15"/>
    <p:sldId id="285" r:id="rId16"/>
    <p:sldId id="286" r:id="rId17"/>
    <p:sldId id="287" r:id="rId18"/>
    <p:sldId id="274" r:id="rId19"/>
    <p:sldId id="259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5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ECDF6-008D-469D-8881-E0F44E939ECB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0E9A1-CD82-41DF-A17A-7C957507B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7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E9A1-CD82-41DF-A17A-7C957507BD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6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278957"/>
            <a:ext cx="9144000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293084"/>
            <a:ext cx="7772400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Constantia" panose="02030602050306030303" pitchFamily="18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VX402: Managing Business</a:t>
            </a:r>
            <a:br>
              <a:rPr lang="en-US" altLang="zh-CN" dirty="0" smtClean="0"/>
            </a:br>
            <a:r>
              <a:rPr lang="en-US" altLang="zh-CN" dirty="0" smtClean="0"/>
              <a:t>Summer 2017</a:t>
            </a:r>
            <a:endParaRPr lang="zh-CN" altLang="en-US" dirty="0"/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48680"/>
            <a:ext cx="3607438" cy="576064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2791125"/>
            <a:ext cx="9144000" cy="997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52936"/>
            <a:ext cx="7745560" cy="936104"/>
          </a:xfrm>
        </p:spPr>
        <p:txBody>
          <a:bodyPr/>
          <a:lstStyle>
            <a:lvl1pPr marL="0" indent="0" algn="ctr">
              <a:lnSpc>
                <a:spcPts val="3000"/>
              </a:lnSpc>
              <a:buNone/>
              <a:defRPr b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Lecture 1</a:t>
            </a:r>
          </a:p>
          <a:p>
            <a:r>
              <a:rPr lang="en-US" altLang="zh-CN" dirty="0" smtClean="0"/>
              <a:t>What is a business</a:t>
            </a:r>
          </a:p>
        </p:txBody>
      </p:sp>
    </p:spTree>
    <p:extLst>
      <p:ext uri="{BB962C8B-B14F-4D97-AF65-F5344CB8AC3E}">
        <p14:creationId xmlns:p14="http://schemas.microsoft.com/office/powerpoint/2010/main" val="8115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8438"/>
            <a:ext cx="6840760" cy="79216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96" y="6477000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3" y="419099"/>
            <a:ext cx="1426467" cy="685801"/>
          </a:xfrm>
          <a:prstGeom prst="rect">
            <a:avLst/>
          </a:prstGeom>
        </p:spPr>
      </p:pic>
      <p:cxnSp>
        <p:nvCxnSpPr>
          <p:cNvPr id="8" name="Straight Connector 16"/>
          <p:cNvCxnSpPr/>
          <p:nvPr userDrawn="1"/>
        </p:nvCxnSpPr>
        <p:spPr>
          <a:xfrm>
            <a:off x="0" y="990600"/>
            <a:ext cx="73152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 userDrawn="1"/>
        </p:nvCxnSpPr>
        <p:spPr>
          <a:xfrm>
            <a:off x="0" y="1066800"/>
            <a:ext cx="73152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93897" y="64876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50E8F9-C0B8-42F2-A19A-7EB8104512F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0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4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0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1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81328"/>
            <a:ext cx="827112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VX402: </a:t>
            </a:r>
            <a:r>
              <a:rPr lang="en-US" altLang="zh-CN" dirty="0" smtClean="0"/>
              <a:t>Managing a </a:t>
            </a:r>
            <a:r>
              <a:rPr lang="en-US" altLang="zh-CN" dirty="0"/>
              <a:t>Business</a:t>
            </a:r>
            <a:br>
              <a:rPr lang="en-US" altLang="zh-CN" dirty="0"/>
            </a:br>
            <a:r>
              <a:rPr lang="en-US" altLang="zh-CN" dirty="0"/>
              <a:t>Summer </a:t>
            </a:r>
            <a:r>
              <a:rPr lang="en-US" altLang="zh-CN" dirty="0" smtClean="0"/>
              <a:t>2018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2852936"/>
            <a:ext cx="7745560" cy="2304256"/>
          </a:xfrm>
        </p:spPr>
        <p:txBody>
          <a:bodyPr>
            <a:noAutofit/>
          </a:bodyPr>
          <a:lstStyle/>
          <a:p>
            <a:r>
              <a:rPr lang="en-US" altLang="zh-CN" sz="2500" smtClean="0"/>
              <a:t>STRATEGY</a:t>
            </a:r>
            <a:endParaRPr lang="en-US" altLang="zh-CN" sz="2500" dirty="0" smtClean="0"/>
          </a:p>
          <a:p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240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Creating Competitive Advantage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844824"/>
            <a:ext cx="84969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1" dirty="0">
                <a:solidFill>
                  <a:srgbClr val="1F497D"/>
                </a:solidFill>
              </a:rPr>
              <a:t>Sustainable competitive advantage </a:t>
            </a:r>
            <a:r>
              <a:rPr lang="en-US" altLang="zh-CN" sz="2800" dirty="0">
                <a:solidFill>
                  <a:srgbClr val="1F497D"/>
                </a:solidFill>
              </a:rPr>
              <a:t>ultimately comes from how the company’s </a:t>
            </a:r>
            <a:r>
              <a:rPr lang="en-US" altLang="zh-CN" sz="2800" dirty="0" smtClean="0">
                <a:solidFill>
                  <a:srgbClr val="1F497D"/>
                </a:solidFill>
              </a:rPr>
              <a:t>management coordinates </a:t>
            </a:r>
            <a:r>
              <a:rPr lang="en-US" altLang="zh-CN" sz="2800" dirty="0">
                <a:solidFill>
                  <a:srgbClr val="1F497D"/>
                </a:solidFill>
              </a:rPr>
              <a:t>and aligns the firm’s </a:t>
            </a:r>
            <a:r>
              <a:rPr lang="en-US" altLang="zh-CN" sz="2800" dirty="0" smtClean="0">
                <a:solidFill>
                  <a:srgbClr val="1F497D"/>
                </a:solidFill>
              </a:rPr>
              <a:t>resources: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b="1" dirty="0" smtClean="0">
                <a:solidFill>
                  <a:srgbClr val="1F497D"/>
                </a:solidFill>
              </a:rPr>
              <a:t>RARE? </a:t>
            </a:r>
            <a:r>
              <a:rPr lang="en-US" altLang="zh-CN" sz="2400" dirty="0" smtClean="0">
                <a:solidFill>
                  <a:srgbClr val="1F497D"/>
                </a:solidFill>
              </a:rPr>
              <a:t>Meaning that it is unique in the marketplace; you have it and no other companies (or very few) do.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b="1" dirty="0" smtClean="0">
                <a:solidFill>
                  <a:srgbClr val="1F497D"/>
                </a:solidFill>
              </a:rPr>
              <a:t>NOT </a:t>
            </a:r>
            <a:r>
              <a:rPr lang="en-US" altLang="zh-CN" sz="2400" b="1" dirty="0">
                <a:solidFill>
                  <a:srgbClr val="1F497D"/>
                </a:solidFill>
              </a:rPr>
              <a:t>EASILY IMITATED? </a:t>
            </a:r>
            <a:r>
              <a:rPr lang="en-US" altLang="zh-CN" sz="2400" dirty="0">
                <a:solidFill>
                  <a:srgbClr val="1F497D"/>
                </a:solidFill>
              </a:rPr>
              <a:t>Meaning that it is not easily copied or </a:t>
            </a:r>
            <a:r>
              <a:rPr lang="en-US" altLang="zh-CN" sz="2400" dirty="0" smtClean="0">
                <a:solidFill>
                  <a:srgbClr val="1F497D"/>
                </a:solidFill>
              </a:rPr>
              <a:t>replicated by </a:t>
            </a:r>
            <a:r>
              <a:rPr lang="en-US" altLang="zh-CN" sz="2400" dirty="0">
                <a:solidFill>
                  <a:srgbClr val="1F497D"/>
                </a:solidFill>
              </a:rPr>
              <a:t>others.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b="1" dirty="0">
                <a:solidFill>
                  <a:srgbClr val="1F497D"/>
                </a:solidFill>
              </a:rPr>
              <a:t>NON-SUBSTITUTABLE? </a:t>
            </a:r>
            <a:r>
              <a:rPr lang="en-US" altLang="zh-CN" sz="2400" dirty="0">
                <a:solidFill>
                  <a:srgbClr val="1F497D"/>
                </a:solidFill>
              </a:rPr>
              <a:t>Meaning that something else cannot be used </a:t>
            </a:r>
            <a:r>
              <a:rPr lang="en-US" altLang="zh-CN" sz="2400" dirty="0" smtClean="0">
                <a:solidFill>
                  <a:srgbClr val="1F497D"/>
                </a:solidFill>
              </a:rPr>
              <a:t>or substituted </a:t>
            </a:r>
            <a:r>
              <a:rPr lang="en-US" altLang="zh-CN" sz="2400" dirty="0">
                <a:solidFill>
                  <a:srgbClr val="1F497D"/>
                </a:solidFill>
              </a:rPr>
              <a:t>in its </a:t>
            </a:r>
            <a:r>
              <a:rPr lang="en-US" altLang="zh-CN" sz="2400" dirty="0" smtClean="0">
                <a:solidFill>
                  <a:srgbClr val="1F497D"/>
                </a:solidFill>
              </a:rPr>
              <a:t>place</a:t>
            </a:r>
            <a:r>
              <a:rPr lang="en-US" altLang="zh-CN" sz="2400" b="1" dirty="0" smtClean="0">
                <a:solidFill>
                  <a:srgbClr val="1F497D"/>
                </a:solidFill>
              </a:rPr>
              <a:t>.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673" y="1196752"/>
            <a:ext cx="623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</a:rPr>
              <a:t>Competitive Advantage </a:t>
            </a:r>
            <a:r>
              <a:rPr lang="mr-IN" sz="2800" b="1" i="1" dirty="0" smtClean="0">
                <a:solidFill>
                  <a:srgbClr val="C00000"/>
                </a:solidFill>
              </a:rPr>
              <a:t>–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i="1" dirty="0" smtClean="0">
                <a:solidFill>
                  <a:srgbClr val="C00000"/>
                </a:solidFill>
              </a:rPr>
              <a:t>护城河</a:t>
            </a:r>
            <a:r>
              <a:rPr lang="en-US" altLang="zh-CN" sz="2800" b="1" i="1" dirty="0" smtClean="0">
                <a:solidFill>
                  <a:srgbClr val="C00000"/>
                </a:solidFill>
              </a:rPr>
              <a:t> (Moat)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Creating Competitive Advantage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693252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1F497D"/>
                </a:solidFill>
              </a:rPr>
              <a:t>Think about</a:t>
            </a:r>
            <a:r>
              <a:rPr lang="mr-IN" altLang="zh-CN" sz="2800" b="1" dirty="0" smtClean="0">
                <a:solidFill>
                  <a:srgbClr val="1F497D"/>
                </a:solidFill>
              </a:rPr>
              <a:t>…</a:t>
            </a:r>
            <a:endParaRPr lang="en-US" altLang="zh-CN" sz="2800" b="1" dirty="0" smtClean="0">
              <a:solidFill>
                <a:srgbClr val="1F497D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What </a:t>
            </a:r>
            <a:r>
              <a:rPr lang="en-US" altLang="zh-CN" sz="2800" dirty="0">
                <a:solidFill>
                  <a:srgbClr val="1F497D"/>
                </a:solidFill>
              </a:rPr>
              <a:t>are we best at today and in the future?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What </a:t>
            </a:r>
            <a:r>
              <a:rPr lang="en-US" altLang="zh-CN" sz="2800" dirty="0">
                <a:solidFill>
                  <a:srgbClr val="1F497D"/>
                </a:solidFill>
              </a:rPr>
              <a:t>can our organization do better than any other organization today and in the future??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How </a:t>
            </a:r>
            <a:r>
              <a:rPr lang="en-US" altLang="zh-CN" sz="2800" dirty="0">
                <a:solidFill>
                  <a:srgbClr val="1F497D"/>
                </a:solidFill>
              </a:rPr>
              <a:t>do we reach our customers today and in the future?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What </a:t>
            </a:r>
            <a:r>
              <a:rPr lang="en-US" altLang="zh-CN" sz="2800" dirty="0">
                <a:solidFill>
                  <a:srgbClr val="1F497D"/>
                </a:solidFill>
              </a:rPr>
              <a:t>skills or capabilities make our organization unique today and in the future?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F497D"/>
                </a:solidFill>
              </a:rPr>
              <a:t>Where </a:t>
            </a:r>
            <a:r>
              <a:rPr lang="en-US" altLang="zh-CN" sz="2800" dirty="0">
                <a:solidFill>
                  <a:srgbClr val="1F497D"/>
                </a:solidFill>
              </a:rPr>
              <a:t>do our profit margins come from today and what about in the future?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673" y="1196752"/>
            <a:ext cx="623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</a:rPr>
              <a:t>Competitive Advantage </a:t>
            </a:r>
            <a:r>
              <a:rPr lang="mr-IN" sz="2800" b="1" i="1" dirty="0" smtClean="0">
                <a:solidFill>
                  <a:srgbClr val="C00000"/>
                </a:solidFill>
              </a:rPr>
              <a:t>–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i="1" dirty="0" smtClean="0">
                <a:solidFill>
                  <a:srgbClr val="C00000"/>
                </a:solidFill>
              </a:rPr>
              <a:t>护城河</a:t>
            </a:r>
            <a:r>
              <a:rPr lang="en-US" altLang="zh-CN" sz="2800" b="1" i="1" dirty="0" smtClean="0">
                <a:solidFill>
                  <a:srgbClr val="C00000"/>
                </a:solidFill>
              </a:rPr>
              <a:t> (Moat)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Generic Competitive Strategies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99" y="1700808"/>
            <a:ext cx="4367802" cy="42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Generic Competitive Strategies</a:t>
            </a:r>
            <a:endParaRPr lang="zh-CN" altLang="en-US" sz="3200" dirty="0"/>
          </a:p>
        </p:txBody>
      </p:sp>
      <p:sp>
        <p:nvSpPr>
          <p:cNvPr id="6" name="矩形 2"/>
          <p:cNvSpPr/>
          <p:nvPr/>
        </p:nvSpPr>
        <p:spPr>
          <a:xfrm>
            <a:off x="755576" y="1484784"/>
            <a:ext cx="7632848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Cost Leadership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Such a company gains competitive advantage by keeping R&amp;D, production, material, and labor costs to a minimum. Lower costs enable the company to compete on the basis of price and volume. Consequently, the prices of their products and services will typically be below the industry average</a:t>
            </a:r>
            <a:r>
              <a:rPr lang="en-US" sz="2800" dirty="0" smtClean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2800" dirty="0">
              <a:solidFill>
                <a:srgbClr val="1F49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301208"/>
            <a:ext cx="2088232" cy="897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52424"/>
            <a:ext cx="2987824" cy="7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Generic Competitive Strategies</a:t>
            </a:r>
            <a:endParaRPr lang="zh-CN" altLang="en-US" sz="3200" dirty="0"/>
          </a:p>
        </p:txBody>
      </p:sp>
      <p:sp>
        <p:nvSpPr>
          <p:cNvPr id="6" name="矩形 2"/>
          <p:cNvSpPr/>
          <p:nvPr/>
        </p:nvSpPr>
        <p:spPr>
          <a:xfrm>
            <a:off x="755576" y="1196752"/>
            <a:ext cx="7632848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Differentiation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Companies seek </a:t>
            </a:r>
            <a:r>
              <a:rPr lang="en-US" sz="2800" dirty="0">
                <a:solidFill>
                  <a:srgbClr val="1F497D"/>
                </a:solidFill>
                <a:latin typeface="Calibri" charset="0"/>
                <a:ea typeface="Calibri" charset="0"/>
                <a:cs typeface="Calibri" charset="0"/>
              </a:rPr>
              <a:t>to provide customers a very different, and often extremely unique, experience in order to differentiate their products or services. Sometimes the experience is considered a luxury in and of itself. Other times the unique experience could be derived from technology.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36" y="4809759"/>
            <a:ext cx="2123728" cy="14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Measuring success: the importance of a balanced approach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1" u="sng" dirty="0">
                <a:solidFill>
                  <a:srgbClr val="C00000"/>
                </a:solidFill>
              </a:rPr>
              <a:t>The </a:t>
            </a:r>
            <a:r>
              <a:rPr lang="en-US" altLang="zh-CN" b="1" i="1" u="sng">
                <a:solidFill>
                  <a:srgbClr val="C00000"/>
                </a:solidFill>
              </a:rPr>
              <a:t>Balanced </a:t>
            </a:r>
            <a:r>
              <a:rPr lang="en-US" altLang="zh-CN" b="1" i="1" u="sng" smtClean="0">
                <a:solidFill>
                  <a:srgbClr val="C00000"/>
                </a:solidFill>
              </a:rPr>
              <a:t>Scorecard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"/>
          <a:stretch/>
        </p:blipFill>
        <p:spPr bwMode="auto">
          <a:xfrm>
            <a:off x="1403648" y="1720699"/>
            <a:ext cx="5616624" cy="458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3"/>
          <p:cNvSpPr/>
          <p:nvPr/>
        </p:nvSpPr>
        <p:spPr>
          <a:xfrm>
            <a:off x="5006676" y="5807085"/>
            <a:ext cx="4142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The Quadrants of the Balanced Scorecard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Balanced Scorecard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CUSTOMER</a:t>
            </a:r>
          </a:p>
          <a:p>
            <a:pPr lvl="1"/>
            <a:r>
              <a:rPr lang="en-US" altLang="zh-CN" i="1" dirty="0" smtClean="0"/>
              <a:t>“How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well are we satisfying our customers’ needs?”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INTERNAL BUSINESS</a:t>
            </a:r>
            <a:endParaRPr lang="en-US" altLang="zh-CN" b="1" dirty="0"/>
          </a:p>
          <a:p>
            <a:pPr lvl="1"/>
            <a:r>
              <a:rPr lang="en-US" altLang="zh-CN" i="1" dirty="0"/>
              <a:t>“What do we need to correct within our own business to ensure we deliver the value propositions the market needs and expects?”</a:t>
            </a:r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7847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Balanced Scorecard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1256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LEARNING AND GROWTH</a:t>
            </a:r>
            <a:endParaRPr lang="en-US" altLang="zh-CN" dirty="0"/>
          </a:p>
          <a:p>
            <a:pPr lvl="1"/>
            <a:r>
              <a:rPr lang="en-US" altLang="zh-CN" i="1" dirty="0"/>
              <a:t>“How do we develop and grow in order to </a:t>
            </a:r>
            <a:r>
              <a:rPr lang="en-US" altLang="zh-CN" i="1" dirty="0" smtClean="0"/>
              <a:t>continue to </a:t>
            </a:r>
            <a:r>
              <a:rPr lang="en-US" altLang="zh-CN" i="1" dirty="0"/>
              <a:t>create value</a:t>
            </a:r>
            <a:r>
              <a:rPr lang="en-US" altLang="zh-CN" i="1" dirty="0" smtClean="0"/>
              <a:t>?”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/>
              <a:t>FINANCIAL </a:t>
            </a:r>
            <a:r>
              <a:rPr lang="en-US" altLang="zh-CN" b="1" dirty="0" smtClean="0"/>
              <a:t>PERSPECTIVE</a:t>
            </a:r>
            <a:endParaRPr lang="zh-CN" altLang="en-US" dirty="0"/>
          </a:p>
          <a:p>
            <a:pPr lvl="1"/>
            <a:r>
              <a:rPr lang="en-US" altLang="zh-CN" i="1" dirty="0" smtClean="0"/>
              <a:t>“Are </a:t>
            </a:r>
            <a:r>
              <a:rPr lang="en-US" altLang="zh-CN" i="1" dirty="0"/>
              <a:t>we making a profit in the activities in which we are engaged and therefore growing the company/increasing shareholder value</a:t>
            </a:r>
            <a:r>
              <a:rPr lang="en-US" altLang="zh-CN" i="1" dirty="0" smtClean="0"/>
              <a:t>?”</a:t>
            </a:r>
            <a:endParaRPr lang="en-US" altLang="zh-CN" i="1" dirty="0"/>
          </a:p>
          <a:p>
            <a:pPr lvl="1"/>
            <a:r>
              <a:rPr lang="en-US" altLang="zh-CN" i="1" dirty="0" smtClean="0"/>
              <a:t>“Do </a:t>
            </a:r>
            <a:r>
              <a:rPr lang="en-US" altLang="zh-CN" i="1" dirty="0"/>
              <a:t>we have the appropriate levels of cash to operate both in the short term and the long term?” </a:t>
            </a:r>
          </a:p>
        </p:txBody>
      </p:sp>
    </p:spTree>
    <p:extLst>
      <p:ext uri="{BB962C8B-B14F-4D97-AF65-F5344CB8AC3E}">
        <p14:creationId xmlns:p14="http://schemas.microsoft.com/office/powerpoint/2010/main" val="252953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6 Case Study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5"/>
            <a:ext cx="8064896" cy="4032448"/>
          </a:xfrm>
        </p:spPr>
        <p:txBody>
          <a:bodyPr>
            <a:normAutofit/>
          </a:bodyPr>
          <a:lstStyle/>
          <a:p>
            <a:r>
              <a:rPr lang="en-US" altLang="zh-CN" dirty="0"/>
              <a:t>Closing the gap on the cheap seats [</a:t>
            </a:r>
            <a:r>
              <a:rPr lang="en-US" altLang="zh-CN" dirty="0" smtClean="0"/>
              <a:t>P91]</a:t>
            </a:r>
            <a:endParaRPr lang="en-US" altLang="zh-CN" dirty="0"/>
          </a:p>
          <a:p>
            <a:pPr lvl="1"/>
            <a:r>
              <a:rPr lang="en-US" altLang="zh-CN" sz="2400" dirty="0"/>
              <a:t>Cost </a:t>
            </a:r>
            <a:r>
              <a:rPr lang="en-US" altLang="zh-CN" sz="2400" dirty="0" smtClean="0"/>
              <a:t>leadership</a:t>
            </a:r>
          </a:p>
          <a:p>
            <a:pPr lvl="1"/>
            <a:endParaRPr lang="en-US" altLang="zh-CN" sz="2400" dirty="0"/>
          </a:p>
          <a:p>
            <a:r>
              <a:rPr lang="en-US" altLang="zh-CN" dirty="0" err="1"/>
              <a:t>Puttin</a:t>
            </a:r>
            <a:r>
              <a:rPr lang="en-US" altLang="zh-CN" dirty="0"/>
              <a:t>’ on the Ritz </a:t>
            </a:r>
            <a:r>
              <a:rPr lang="en-US" altLang="zh-CN" dirty="0" smtClean="0"/>
              <a:t> </a:t>
            </a:r>
            <a:r>
              <a:rPr lang="en-US" altLang="zh-CN"/>
              <a:t>[</a:t>
            </a:r>
            <a:r>
              <a:rPr lang="en-US" altLang="zh-CN" smtClean="0"/>
              <a:t>P92]</a:t>
            </a:r>
            <a:endParaRPr lang="en-US" altLang="zh-CN" dirty="0"/>
          </a:p>
          <a:p>
            <a:pPr lvl="1"/>
            <a:r>
              <a:rPr lang="en-US" altLang="zh-CN" sz="2400" dirty="0" smtClean="0"/>
              <a:t>Differentiation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4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6 </a:t>
            </a:r>
            <a:r>
              <a:rPr lang="en-US" altLang="zh-CN" dirty="0"/>
              <a:t>Review 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factors influence the strategic choices a company will face?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does S.W.O.T. stand for and how does a SWOT analysis matter to business strategy?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are the common questions that are asked in each of the components of a SWOT analysis?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is the importance of goal setting to business strategy?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are the characteristics of effective goals?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are the differences between the existing, overserved, and non-customer categories? How does one grow or sustain a business in relation to each of these categories?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is operational effectiveness?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What is strategic positioning? </a:t>
            </a:r>
          </a:p>
        </p:txBody>
      </p:sp>
    </p:spTree>
    <p:extLst>
      <p:ext uri="{BB962C8B-B14F-4D97-AF65-F5344CB8AC3E}">
        <p14:creationId xmlns:p14="http://schemas.microsoft.com/office/powerpoint/2010/main" val="225317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Learning Goals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i="1" dirty="0" smtClean="0"/>
              <a:t>After </a:t>
            </a:r>
            <a:r>
              <a:rPr lang="en-US" altLang="zh-CN" sz="2400" b="1" i="1" dirty="0"/>
              <a:t>reading this chapter you will be able to: </a:t>
            </a:r>
            <a:endParaRPr lang="zh-CN" altLang="en-US" sz="2400" dirty="0"/>
          </a:p>
          <a:p>
            <a:r>
              <a:rPr lang="en-US" altLang="zh-CN" sz="2400" dirty="0"/>
              <a:t>Discuss the factors that influence strategic choices. </a:t>
            </a:r>
          </a:p>
          <a:p>
            <a:r>
              <a:rPr lang="en-US" altLang="zh-CN" sz="2400" b="1" dirty="0"/>
              <a:t>SWOT </a:t>
            </a:r>
            <a:r>
              <a:rPr lang="en-US" altLang="zh-CN" sz="2400" b="1" dirty="0" smtClean="0"/>
              <a:t>analysis: </a:t>
            </a:r>
            <a:r>
              <a:rPr lang="en-US" altLang="zh-CN" sz="2400" dirty="0" smtClean="0"/>
              <a:t>Describe </a:t>
            </a:r>
            <a:r>
              <a:rPr lang="en-US" altLang="zh-CN" sz="2400" dirty="0"/>
              <a:t>the components of a SWOT analysis and the common questions that are asked in each </a:t>
            </a:r>
            <a:r>
              <a:rPr lang="en-US" altLang="zh-CN" sz="2400" dirty="0" smtClean="0"/>
              <a:t>component; Explain </a:t>
            </a:r>
            <a:r>
              <a:rPr lang="en-US" altLang="zh-CN" sz="2400" dirty="0"/>
              <a:t>how a SWOT analysis informs business </a:t>
            </a:r>
            <a:r>
              <a:rPr lang="en-US" altLang="zh-CN" sz="2400" dirty="0" smtClean="0"/>
              <a:t>strategy.</a:t>
            </a:r>
          </a:p>
          <a:p>
            <a:r>
              <a:rPr lang="en-US" altLang="zh-CN" sz="2400" dirty="0" smtClean="0"/>
              <a:t>Describe </a:t>
            </a:r>
            <a:r>
              <a:rPr lang="en-US" altLang="zh-CN" sz="2400" dirty="0"/>
              <a:t>the linkages between </a:t>
            </a:r>
            <a:r>
              <a:rPr lang="en-US" altLang="zh-CN" sz="2400" b="1" dirty="0"/>
              <a:t>goals and strategy</a:t>
            </a:r>
            <a:r>
              <a:rPr lang="en-US" altLang="zh-CN" sz="2400" dirty="0"/>
              <a:t>. </a:t>
            </a:r>
          </a:p>
          <a:p>
            <a:r>
              <a:rPr lang="en-US" altLang="zh-CN" sz="2400" b="1" dirty="0" smtClean="0"/>
              <a:t>Goal Setting: </a:t>
            </a:r>
            <a:r>
              <a:rPr lang="en-US" altLang="zh-CN" sz="2400" dirty="0" smtClean="0"/>
              <a:t>Discuss </a:t>
            </a:r>
            <a:r>
              <a:rPr lang="en-US" altLang="zh-CN" sz="2400" dirty="0"/>
              <a:t>the five characteristics of effective goals. </a:t>
            </a:r>
            <a:endParaRPr lang="en-US" altLang="zh-CN" sz="2400" dirty="0" smtClean="0"/>
          </a:p>
          <a:p>
            <a:r>
              <a:rPr lang="en-US" altLang="zh-CN" sz="2400" dirty="0"/>
              <a:t>Compare and contrast </a:t>
            </a:r>
            <a:r>
              <a:rPr lang="en-US" altLang="zh-CN" sz="2400" b="1" dirty="0"/>
              <a:t>operational effectiveness and strategic positioning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857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6 </a:t>
            </a:r>
            <a:r>
              <a:rPr lang="en-US" altLang="zh-CN" dirty="0"/>
              <a:t>Review 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four basic decisions are generally the responsibility of the CEO?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is competitive advantage and what kinds of question can we ask to help identify sources of it?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the characteristics of business resources that promote competitive advantage?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the “five forces” that drive competition in an industry?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some ways to create “barriers” in the </a:t>
            </a:r>
            <a:r>
              <a:rPr lang="en-US" altLang="zh-CN" sz="2800" dirty="0" err="1"/>
              <a:t>CapsimCore</a:t>
            </a:r>
            <a:r>
              <a:rPr lang="en-US" altLang="zh-CN" sz="2800" dirty="0"/>
              <a:t> Simulation?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the differences between the two generic strategies of cost leadership and differentiation? What are the goals and actions that are associated with each?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makes the Balanced Scorecard “balanced”?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 dirty="0"/>
              <a:t>What are the four quadrants of the Balanced Scorecard? What is the central question that is asked in each perspective of the Balanced Scorecard?</a:t>
            </a:r>
          </a:p>
        </p:txBody>
      </p:sp>
    </p:spTree>
    <p:extLst>
      <p:ext uri="{BB962C8B-B14F-4D97-AF65-F5344CB8AC3E}">
        <p14:creationId xmlns:p14="http://schemas.microsoft.com/office/powerpoint/2010/main" val="13054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Goals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i="1" dirty="0"/>
              <a:t>After reading this chapter you will be able to: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/>
              <a:t>Competitive Advantage: </a:t>
            </a:r>
            <a:r>
              <a:rPr lang="en-US" altLang="zh-CN" sz="2400" dirty="0" smtClean="0"/>
              <a:t>Define </a:t>
            </a:r>
            <a:r>
              <a:rPr lang="en-US" altLang="zh-CN" sz="2400" dirty="0"/>
              <a:t>competitive advantage and the kinds of business resources that create it. 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Compare and contrast the two generic strategies of cost leadership and </a:t>
            </a:r>
            <a:r>
              <a:rPr lang="en-US" altLang="zh-CN" sz="2400" dirty="0" smtClean="0"/>
              <a:t>differentiation;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/>
              <a:t>Discuss </a:t>
            </a:r>
            <a:r>
              <a:rPr lang="en-US" altLang="zh-CN" sz="2400" dirty="0"/>
              <a:t>ways a company can pursue a cost leadership </a:t>
            </a:r>
            <a:r>
              <a:rPr lang="en-US" altLang="zh-CN" sz="2400" dirty="0" smtClean="0"/>
              <a:t>strategy;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/>
              <a:t>Discuss </a:t>
            </a:r>
            <a:r>
              <a:rPr lang="en-US" altLang="zh-CN" sz="2400" dirty="0"/>
              <a:t>ways a company can pursue a differentiation strategy.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/>
              <a:t>Balanced Scorecard: </a:t>
            </a:r>
            <a:r>
              <a:rPr lang="en-US" altLang="zh-CN" sz="2400" dirty="0" smtClean="0"/>
              <a:t>Describe </a:t>
            </a:r>
            <a:r>
              <a:rPr lang="en-US" altLang="zh-CN" sz="2400" dirty="0"/>
              <a:t>the four quadrants of the Balanced Scorecard. </a:t>
            </a:r>
          </a:p>
        </p:txBody>
      </p:sp>
    </p:spTree>
    <p:extLst>
      <p:ext uri="{BB962C8B-B14F-4D97-AF65-F5344CB8AC3E}">
        <p14:creationId xmlns:p14="http://schemas.microsoft.com/office/powerpoint/2010/main" val="16669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Alignment, coordination and Evaluation – critical factors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Managing Resources under Pressure </a:t>
            </a:r>
            <a:endParaRPr lang="en-US" altLang="zh-CN" sz="5200" dirty="0"/>
          </a:p>
          <a:p>
            <a:r>
              <a:rPr lang="en-US" altLang="zh-CN" b="1" dirty="0"/>
              <a:t>Searching for alternatives </a:t>
            </a:r>
            <a:endParaRPr lang="en-US" altLang="zh-CN" b="1" dirty="0" smtClean="0"/>
          </a:p>
          <a:p>
            <a:r>
              <a:rPr lang="en-US" altLang="zh-CN" b="1" dirty="0"/>
              <a:t>Making strategic choices: where are we now? </a:t>
            </a:r>
            <a:endParaRPr lang="en-US" altLang="zh-CN" b="1" dirty="0" smtClean="0"/>
          </a:p>
          <a:p>
            <a:pPr lvl="1"/>
            <a:r>
              <a:rPr lang="en-US" altLang="zh-CN" b="1" dirty="0"/>
              <a:t>INTERNAL FACTORS: </a:t>
            </a:r>
            <a:r>
              <a:rPr lang="en-US" altLang="zh-CN" dirty="0"/>
              <a:t>Strengths (Pros) and Weaknesses (Cons) </a:t>
            </a:r>
          </a:p>
          <a:p>
            <a:pPr lvl="1"/>
            <a:r>
              <a:rPr lang="en-US" altLang="zh-CN" b="1" dirty="0"/>
              <a:t>EXTERNAL FACTORS: </a:t>
            </a:r>
            <a:r>
              <a:rPr lang="en-US" altLang="zh-CN" dirty="0"/>
              <a:t>Opportunities (Pros) and Threats (Cons) </a:t>
            </a:r>
            <a:endParaRPr lang="en-US" altLang="zh-CN" dirty="0" smtClean="0"/>
          </a:p>
          <a:p>
            <a:r>
              <a:rPr lang="en-US" altLang="zh-CN" b="1" dirty="0"/>
              <a:t>Setting goals: how do we get there? 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4009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SWOT Analysis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5"/>
            <a:ext cx="6552728" cy="522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2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For any goal to be most effective and useful it should have the following “</a:t>
            </a:r>
            <a:r>
              <a:rPr lang="en-US" altLang="zh-CN" sz="2800" b="1" dirty="0"/>
              <a:t>SMART</a:t>
            </a:r>
            <a:r>
              <a:rPr lang="en-US" altLang="zh-CN" sz="2800" dirty="0"/>
              <a:t>” characteristics: </a:t>
            </a:r>
            <a:endParaRPr lang="en-US" altLang="zh-CN" sz="2800" dirty="0" smtClean="0"/>
          </a:p>
          <a:p>
            <a:pPr lvl="1"/>
            <a:r>
              <a:rPr lang="en-US" altLang="zh-CN" sz="2400" b="1" dirty="0"/>
              <a:t>S </a:t>
            </a:r>
            <a:r>
              <a:rPr lang="en-US" altLang="zh-CN" sz="2400" dirty="0"/>
              <a:t>— Specific (clearly described and detailed) </a:t>
            </a:r>
          </a:p>
          <a:p>
            <a:pPr lvl="1"/>
            <a:r>
              <a:rPr lang="en-US" altLang="zh-CN" sz="2400" b="1" dirty="0"/>
              <a:t>M </a:t>
            </a:r>
            <a:r>
              <a:rPr lang="en-US" altLang="zh-CN" sz="2400" dirty="0"/>
              <a:t>— Measurable (includes aspects that can be assessed) </a:t>
            </a:r>
          </a:p>
          <a:p>
            <a:pPr lvl="1"/>
            <a:r>
              <a:rPr lang="en-US" altLang="zh-CN" sz="2400" b="1" dirty="0"/>
              <a:t>A </a:t>
            </a:r>
            <a:r>
              <a:rPr lang="en-US" altLang="zh-CN" sz="2400" dirty="0"/>
              <a:t>— Achievable (challenging, but attainable) </a:t>
            </a:r>
          </a:p>
          <a:p>
            <a:pPr lvl="1"/>
            <a:r>
              <a:rPr lang="en-US" altLang="zh-CN" sz="2400" b="1" dirty="0"/>
              <a:t>R </a:t>
            </a:r>
            <a:r>
              <a:rPr lang="en-US" altLang="zh-CN" sz="2400" dirty="0"/>
              <a:t>— Relevant (important to the chosen strategy) </a:t>
            </a:r>
          </a:p>
          <a:p>
            <a:pPr lvl="1"/>
            <a:r>
              <a:rPr lang="en-US" altLang="zh-CN" sz="2400" b="1" dirty="0"/>
              <a:t>T </a:t>
            </a:r>
            <a:r>
              <a:rPr lang="en-US" altLang="zh-CN" sz="2400" dirty="0"/>
              <a:t>— Time-bound (linked to a certain deadline and milestones)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8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Growing the Business: How do we sustain the momentum?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 theory, growth is quite simple: Increase both “topline” (</a:t>
            </a:r>
            <a:r>
              <a:rPr lang="en-US" altLang="zh-CN" sz="2800" b="1" dirty="0"/>
              <a:t>revenue</a:t>
            </a:r>
            <a:r>
              <a:rPr lang="en-US" altLang="zh-CN" sz="2800" dirty="0"/>
              <a:t>) and “</a:t>
            </a:r>
            <a:r>
              <a:rPr lang="en-US" altLang="zh-CN" sz="2800" dirty="0" err="1"/>
              <a:t>bottomline</a:t>
            </a:r>
            <a:r>
              <a:rPr lang="en-US" altLang="zh-CN" sz="2800" dirty="0"/>
              <a:t>” (</a:t>
            </a:r>
            <a:r>
              <a:rPr lang="en-US" altLang="zh-CN" sz="2800" b="1" dirty="0"/>
              <a:t>profit</a:t>
            </a:r>
            <a:r>
              <a:rPr lang="en-US" altLang="zh-CN" sz="2800" dirty="0"/>
              <a:t>) </a:t>
            </a:r>
            <a:endParaRPr lang="en-US" altLang="zh-CN" sz="2800" dirty="0" smtClean="0"/>
          </a:p>
          <a:p>
            <a:r>
              <a:rPr lang="en-US" altLang="zh-CN" sz="2800" dirty="0" smtClean="0"/>
              <a:t>In practice, it can’t be that simple</a:t>
            </a:r>
            <a:endParaRPr lang="zh-CN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5055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3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Operational effectiveness versus strategic positioning 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52737" y="1772816"/>
            <a:ext cx="8820472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1" i="1" dirty="0">
                <a:solidFill>
                  <a:srgbClr val="1F497D"/>
                </a:solidFill>
              </a:rPr>
              <a:t>Operational Effectiveness </a:t>
            </a:r>
            <a:r>
              <a:rPr lang="en-US" altLang="zh-CN" sz="2800" dirty="0">
                <a:solidFill>
                  <a:srgbClr val="1F497D"/>
                </a:solidFill>
              </a:rPr>
              <a:t>means performing similar activities better than your rivals</a:t>
            </a:r>
            <a:r>
              <a:rPr lang="en-US" altLang="zh-CN" sz="2800" dirty="0" smtClean="0">
                <a:solidFill>
                  <a:srgbClr val="1F497D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>
              <a:solidFill>
                <a:srgbClr val="1F497D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1" i="1" dirty="0">
                <a:solidFill>
                  <a:srgbClr val="1F497D"/>
                </a:solidFill>
              </a:rPr>
              <a:t>Strategic Positioning </a:t>
            </a:r>
            <a:r>
              <a:rPr lang="en-US" altLang="zh-CN" sz="2800" dirty="0">
                <a:solidFill>
                  <a:srgbClr val="1F497D"/>
                </a:solidFill>
              </a:rPr>
              <a:t>means performing different or similar activities from your </a:t>
            </a:r>
            <a:r>
              <a:rPr lang="en-US" altLang="zh-CN" sz="2800" dirty="0" smtClean="0">
                <a:solidFill>
                  <a:srgbClr val="1F497D"/>
                </a:solidFill>
              </a:rPr>
              <a:t>competitors in </a:t>
            </a:r>
            <a:r>
              <a:rPr lang="en-US" altLang="zh-CN" sz="2800" dirty="0">
                <a:solidFill>
                  <a:srgbClr val="1F497D"/>
                </a:solidFill>
              </a:rPr>
              <a:t>different ways.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Trading off costs and benefits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85395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Opportunities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options</a:t>
            </a:r>
            <a:r>
              <a:rPr lang="en-US" altLang="zh-CN" sz="2800" dirty="0"/>
              <a:t>, </a:t>
            </a:r>
            <a:r>
              <a:rPr lang="en-US" altLang="zh-CN" sz="2800" b="1" dirty="0"/>
              <a:t>constraints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choices</a:t>
            </a:r>
            <a:r>
              <a:rPr lang="en-US" altLang="zh-CN" sz="2800" dirty="0"/>
              <a:t> – these are the forces that affect business strategy. And no matter what course of action we choose, there will be trade-offs – costs and benefits that result from our choices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/>
          </a:p>
          <a:p>
            <a:r>
              <a:rPr lang="en-US" altLang="zh-CN" sz="2800" dirty="0"/>
              <a:t>four buckets of a CEO’s responsibilities: </a:t>
            </a:r>
            <a:endParaRPr lang="en-US" altLang="zh-CN" sz="2800" dirty="0" smtClean="0"/>
          </a:p>
          <a:p>
            <a:pPr lvl="1"/>
            <a:r>
              <a:rPr lang="en-US" altLang="zh-CN" sz="2400" b="1" dirty="0"/>
              <a:t>PLANNING </a:t>
            </a:r>
            <a:r>
              <a:rPr lang="en-US" altLang="zh-CN" sz="2400" b="1" dirty="0" smtClean="0"/>
              <a:t>PROCESS</a:t>
            </a:r>
          </a:p>
          <a:p>
            <a:pPr lvl="1"/>
            <a:r>
              <a:rPr lang="en-US" altLang="zh-CN" sz="2400" b="1" dirty="0" smtClean="0"/>
              <a:t>BUSINESS MODELS</a:t>
            </a:r>
            <a:endParaRPr lang="en-US" altLang="zh-CN" sz="2400" dirty="0" smtClean="0"/>
          </a:p>
          <a:p>
            <a:pPr lvl="1"/>
            <a:r>
              <a:rPr lang="en-US" altLang="zh-CN" sz="2400" b="1" dirty="0"/>
              <a:t>COMPETITIVE </a:t>
            </a:r>
            <a:r>
              <a:rPr lang="en-US" altLang="zh-CN" sz="2400" b="1" dirty="0" smtClean="0"/>
              <a:t>ADVANTAGE</a:t>
            </a:r>
          </a:p>
          <a:p>
            <a:pPr lvl="1"/>
            <a:r>
              <a:rPr lang="en-US" altLang="zh-CN" sz="2400" b="1" dirty="0"/>
              <a:t>STRATEGIC </a:t>
            </a:r>
            <a:r>
              <a:rPr lang="en-US" altLang="zh-CN" sz="2400" b="1" dirty="0" smtClean="0"/>
              <a:t>CHOICE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60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1099</Words>
  <Application>Microsoft Office PowerPoint</Application>
  <PresentationFormat>On-screen Show (4:3)</PresentationFormat>
  <Paragraphs>109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Constantia</vt:lpstr>
      <vt:lpstr>Mangal</vt:lpstr>
      <vt:lpstr>Times New Roman</vt:lpstr>
      <vt:lpstr>Office 主题</vt:lpstr>
      <vt:lpstr>VX402: Managing a Business Summer 2018</vt:lpstr>
      <vt:lpstr>Learning Goals </vt:lpstr>
      <vt:lpstr>Learning Goals </vt:lpstr>
      <vt:lpstr>Alignment, coordination and Evaluation – critical factors </vt:lpstr>
      <vt:lpstr>SWOT Analysis</vt:lpstr>
      <vt:lpstr>Setting Goals</vt:lpstr>
      <vt:lpstr>Growing the Business: How do we sustain the momentum? </vt:lpstr>
      <vt:lpstr>Operational effectiveness versus strategic positioning </vt:lpstr>
      <vt:lpstr>Trading off costs and benefits </vt:lpstr>
      <vt:lpstr>Creating Competitive Advantage </vt:lpstr>
      <vt:lpstr>Creating Competitive Advantage </vt:lpstr>
      <vt:lpstr>Generic Competitive Strategies</vt:lpstr>
      <vt:lpstr>Generic Competitive Strategies</vt:lpstr>
      <vt:lpstr>Generic Competitive Strategies</vt:lpstr>
      <vt:lpstr>Measuring success: the importance of a balanced approach </vt:lpstr>
      <vt:lpstr>The Balanced Scorecard </vt:lpstr>
      <vt:lpstr>The Balanced Scorecard </vt:lpstr>
      <vt:lpstr>Chapter 6 Case Study </vt:lpstr>
      <vt:lpstr>Chapter 6 Review Questions </vt:lpstr>
      <vt:lpstr>Chapter 6 Review 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VX402: Managing a Business Summer 2017</dc:title>
  <dc:creator>Xiangru Qian</dc:creator>
  <cp:lastModifiedBy>ray</cp:lastModifiedBy>
  <cp:revision>34</cp:revision>
  <dcterms:created xsi:type="dcterms:W3CDTF">2017-04-05T06:12:26Z</dcterms:created>
  <dcterms:modified xsi:type="dcterms:W3CDTF">2018-06-27T02:43:46Z</dcterms:modified>
</cp:coreProperties>
</file>