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7"/>
  </p:notesMasterIdLst>
  <p:sldIdLst>
    <p:sldId id="256" r:id="rId2"/>
    <p:sldId id="257" r:id="rId3"/>
    <p:sldId id="258" r:id="rId4"/>
    <p:sldId id="260" r:id="rId5"/>
    <p:sldId id="261"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66" r:id="rId22"/>
    <p:sldId id="282" r:id="rId23"/>
    <p:sldId id="283" r:id="rId24"/>
    <p:sldId id="286" r:id="rId25"/>
    <p:sldId id="28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85"/>
  </p:normalViewPr>
  <p:slideViewPr>
    <p:cSldViewPr snapToGrid="0" snapToObjects="1">
      <p:cViewPr varScale="1">
        <p:scale>
          <a:sx n="89" d="100"/>
          <a:sy n="89" d="100"/>
        </p:scale>
        <p:origin x="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B3F17-76E5-A747-BFFE-A309D5F1A893}" type="datetimeFigureOut">
              <a:rPr lang="en-US" smtClean="0"/>
              <a:t>6/12/17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FDE7F-A67D-144F-A073-E5305B2C23D0}" type="slidenum">
              <a:rPr lang="en-US" smtClean="0"/>
              <a:t>‹#›</a:t>
            </a:fld>
            <a:endParaRPr lang="en-US"/>
          </a:p>
        </p:txBody>
      </p:sp>
    </p:spTree>
    <p:extLst>
      <p:ext uri="{BB962C8B-B14F-4D97-AF65-F5344CB8AC3E}">
        <p14:creationId xmlns:p14="http://schemas.microsoft.com/office/powerpoint/2010/main" val="130735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a:t>
            </a:fld>
            <a:endParaRPr lang="en-US"/>
          </a:p>
        </p:txBody>
      </p:sp>
    </p:spTree>
    <p:extLst>
      <p:ext uri="{BB962C8B-B14F-4D97-AF65-F5344CB8AC3E}">
        <p14:creationId xmlns:p14="http://schemas.microsoft.com/office/powerpoint/2010/main" val="176703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E005BA-AB1F-5342-8CFC-7F00FA3B6747}" type="datetime1">
              <a:rPr lang="en-US" smtClean="0"/>
              <a:t>6/12/17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4713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3F0301-3229-D64B-9434-CC59EED72FFC}" type="datetime1">
              <a:rPr lang="en-US" smtClean="0"/>
              <a:t>6/12/17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808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EAC3F-0EE2-9E43-8C1C-85EFCF4072B2}" type="datetime1">
              <a:rPr lang="en-US" smtClean="0"/>
              <a:t>6/12/17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7990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A487E6-61F0-F042-81DC-B0A6D6BA263C}" type="datetime1">
              <a:rPr lang="en-US" smtClean="0"/>
              <a:t>6/12/17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2314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412C6B-F309-0D47-9E19-43963BB92849}" type="datetime1">
              <a:rPr lang="en-US" smtClean="0"/>
              <a:t>6/12/17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653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97B77-740C-024D-9BA6-60DBA1EE1448}" type="datetime1">
              <a:rPr lang="en-US" smtClean="0"/>
              <a:t>6/12/17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6977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308DAC-9309-7D40-94F0-C5B016A5AB31}" type="datetime1">
              <a:rPr lang="en-US" smtClean="0"/>
              <a:t>6/12/17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86525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1EB7DF-A4CA-794C-BBD1-6AEDFD7D5B1B}" type="datetime1">
              <a:rPr lang="en-US" smtClean="0"/>
              <a:t>6/12/17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649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12A4A-8B55-D14C-9B0D-6F4E797E5047}" type="datetime1">
              <a:rPr lang="en-US" smtClean="0"/>
              <a:t>6/12/17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8434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2A7FF-B112-A542-B9AB-EF1456BF089D}" type="datetime1">
              <a:rPr lang="en-US" smtClean="0"/>
              <a:t>6/12/17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2884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75284-3801-C249-8829-B0AC84FB8D22}" type="datetime1">
              <a:rPr lang="en-US" smtClean="0"/>
              <a:t>6/12/17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844367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93CB8-C93B-8249-8D30-72AC27DC3973}" type="datetime1">
              <a:rPr lang="en-US" smtClean="0"/>
              <a:t>6/12/17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274522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517" y="0"/>
            <a:ext cx="10305034" cy="6858000"/>
          </a:xfrm>
          <a:prstGeom prst="rect">
            <a:avLst/>
          </a:prstGeom>
        </p:spPr>
      </p:pic>
      <p:sp>
        <p:nvSpPr>
          <p:cNvPr id="3" name="Subtitle 2"/>
          <p:cNvSpPr>
            <a:spLocks noGrp="1"/>
          </p:cNvSpPr>
          <p:nvPr>
            <p:ph type="subTitle" idx="1"/>
          </p:nvPr>
        </p:nvSpPr>
        <p:spPr>
          <a:xfrm>
            <a:off x="685800" y="4625258"/>
            <a:ext cx="7772400" cy="1175463"/>
          </a:xfrm>
        </p:spPr>
        <p:txBody>
          <a:bodyPr>
            <a:noAutofit/>
          </a:bodyPr>
          <a:lstStyle/>
          <a:p>
            <a:r>
              <a:rPr lang="en-US" b="1" dirty="0" smtClean="0">
                <a:solidFill>
                  <a:schemeClr val="bg1"/>
                </a:solidFill>
                <a:latin typeface="Arial" charset="0"/>
                <a:ea typeface="Arial" charset="0"/>
                <a:cs typeface="Arial" charset="0"/>
              </a:rPr>
              <a:t>Guest Lecturer</a:t>
            </a:r>
            <a:r>
              <a:rPr lang="en-US" b="1" dirty="0" smtClean="0">
                <a:solidFill>
                  <a:schemeClr val="bg1"/>
                </a:solidFill>
                <a:latin typeface="Arial" charset="0"/>
                <a:ea typeface="Arial" charset="0"/>
                <a:cs typeface="Arial" charset="0"/>
              </a:rPr>
              <a:t>: </a:t>
            </a:r>
            <a:r>
              <a:rPr lang="en-US" b="1" dirty="0" smtClean="0">
                <a:solidFill>
                  <a:schemeClr val="bg1"/>
                </a:solidFill>
                <a:latin typeface="Arial" charset="0"/>
                <a:ea typeface="Arial" charset="0"/>
                <a:cs typeface="Arial" charset="0"/>
              </a:rPr>
              <a:t>Jerry Zhu</a:t>
            </a:r>
          </a:p>
          <a:p>
            <a:r>
              <a:rPr lang="en-US" b="1" dirty="0" smtClean="0">
                <a:solidFill>
                  <a:schemeClr val="bg1"/>
                </a:solidFill>
                <a:latin typeface="Arial" charset="0"/>
                <a:ea typeface="Arial" charset="0"/>
                <a:cs typeface="Arial" charset="0"/>
              </a:rPr>
              <a:t>For </a:t>
            </a:r>
            <a:r>
              <a:rPr lang="en-US" b="1" dirty="0" smtClean="0">
                <a:solidFill>
                  <a:schemeClr val="bg1"/>
                </a:solidFill>
                <a:latin typeface="Arial" charset="0"/>
                <a:ea typeface="Arial" charset="0"/>
                <a:cs typeface="Arial" charset="0"/>
              </a:rPr>
              <a:t>VX420 </a:t>
            </a:r>
            <a:r>
              <a:rPr lang="mr-IN" b="1" dirty="0" smtClean="0">
                <a:solidFill>
                  <a:schemeClr val="bg1"/>
                </a:solidFill>
                <a:latin typeface="Arial" charset="0"/>
                <a:ea typeface="Arial" charset="0"/>
                <a:cs typeface="Arial" charset="0"/>
              </a:rPr>
              <a:t>–</a:t>
            </a:r>
            <a:r>
              <a:rPr lang="en-US" b="1" dirty="0" smtClean="0">
                <a:solidFill>
                  <a:schemeClr val="bg1"/>
                </a:solidFill>
                <a:latin typeface="Arial" charset="0"/>
                <a:ea typeface="Arial" charset="0"/>
                <a:cs typeface="Arial" charset="0"/>
              </a:rPr>
              <a:t> Business Basics for Entrepreneurship</a:t>
            </a:r>
            <a:endParaRPr lang="en-US" b="1" dirty="0" smtClean="0">
              <a:solidFill>
                <a:schemeClr val="bg1"/>
              </a:solidFill>
              <a:latin typeface="Arial" charset="0"/>
              <a:ea typeface="Arial" charset="0"/>
              <a:cs typeface="Arial" charset="0"/>
            </a:endParaRPr>
          </a:p>
          <a:p>
            <a:r>
              <a:rPr lang="en-US" b="1" dirty="0" smtClean="0">
                <a:solidFill>
                  <a:schemeClr val="bg1"/>
                </a:solidFill>
                <a:latin typeface="Arial" charset="0"/>
                <a:ea typeface="Arial" charset="0"/>
                <a:cs typeface="Arial" charset="0"/>
              </a:rPr>
              <a:t>June 13</a:t>
            </a:r>
            <a:r>
              <a:rPr lang="en-US" b="1" baseline="30000" dirty="0" smtClean="0">
                <a:solidFill>
                  <a:schemeClr val="bg1"/>
                </a:solidFill>
                <a:latin typeface="Arial" charset="0"/>
                <a:ea typeface="Arial" charset="0"/>
                <a:cs typeface="Arial" charset="0"/>
              </a:rPr>
              <a:t>th</a:t>
            </a:r>
            <a:r>
              <a:rPr lang="en-US" b="1" dirty="0" smtClean="0">
                <a:solidFill>
                  <a:schemeClr val="bg1"/>
                </a:solidFill>
                <a:latin typeface="Arial" charset="0"/>
                <a:ea typeface="Arial" charset="0"/>
                <a:cs typeface="Arial" charset="0"/>
              </a:rPr>
              <a:t> 2017</a:t>
            </a:r>
            <a:endParaRPr lang="en-US" b="1" dirty="0">
              <a:solidFill>
                <a:schemeClr val="bg1"/>
              </a:solidFill>
              <a:latin typeface="Arial" charset="0"/>
              <a:ea typeface="Arial" charset="0"/>
              <a:cs typeface="Arial" charset="0"/>
            </a:endParaRPr>
          </a:p>
        </p:txBody>
      </p:sp>
      <p:sp>
        <p:nvSpPr>
          <p:cNvPr id="5" name="Rectangle 4"/>
          <p:cNvSpPr/>
          <p:nvPr/>
        </p:nvSpPr>
        <p:spPr>
          <a:xfrm>
            <a:off x="0" y="1757362"/>
            <a:ext cx="9144000" cy="1914526"/>
          </a:xfrm>
          <a:prstGeom prst="rect">
            <a:avLst/>
          </a:prstGeom>
          <a:solidFill>
            <a:srgbClr val="FFFFFF">
              <a:alpha val="6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685800" y="1910050"/>
            <a:ext cx="7772400" cy="1609149"/>
          </a:xfrm>
        </p:spPr>
        <p:txBody>
          <a:bodyPr anchor="ctr">
            <a:normAutofit/>
          </a:bodyPr>
          <a:lstStyle/>
          <a:p>
            <a:r>
              <a:rPr lang="en-US" sz="4800" b="1" dirty="0">
                <a:latin typeface="Arial" charset="0"/>
                <a:ea typeface="Arial" charset="0"/>
                <a:cs typeface="Arial" charset="0"/>
              </a:rPr>
              <a:t>How to create a </a:t>
            </a:r>
            <a:br>
              <a:rPr lang="en-US" sz="4800" b="1" dirty="0">
                <a:latin typeface="Arial" charset="0"/>
                <a:ea typeface="Arial" charset="0"/>
                <a:cs typeface="Arial" charset="0"/>
              </a:rPr>
            </a:br>
            <a:r>
              <a:rPr lang="en-US" sz="4800" b="1" dirty="0">
                <a:latin typeface="Arial" charset="0"/>
                <a:ea typeface="Arial" charset="0"/>
                <a:cs typeface="Arial" charset="0"/>
              </a:rPr>
              <a:t>5-minute Pitch</a:t>
            </a:r>
          </a:p>
        </p:txBody>
      </p:sp>
      <p:sp>
        <p:nvSpPr>
          <p:cNvPr id="6" name="Slide Number Placeholder 5"/>
          <p:cNvSpPr>
            <a:spLocks noGrp="1"/>
          </p:cNvSpPr>
          <p:nvPr>
            <p:ph type="sldNum" sz="quarter" idx="12"/>
          </p:nvPr>
        </p:nvSpPr>
        <p:spPr/>
        <p:txBody>
          <a:bodyPr/>
          <a:lstStyle/>
          <a:p>
            <a:fld id="{69E57DC2-970A-4B3E-BB1C-7A09969E49DF}" type="slidenum">
              <a:rPr lang="en-US" smtClean="0"/>
              <a:pPr/>
              <a:t>1</a:t>
            </a:fld>
            <a:endParaRPr lang="en-US" dirty="0"/>
          </a:p>
        </p:txBody>
      </p:sp>
      <p:sp>
        <p:nvSpPr>
          <p:cNvPr id="7" name="TextBox 6"/>
          <p:cNvSpPr txBox="1"/>
          <p:nvPr/>
        </p:nvSpPr>
        <p:spPr>
          <a:xfrm>
            <a:off x="2873683" y="6356351"/>
            <a:ext cx="3396635" cy="276999"/>
          </a:xfrm>
          <a:prstGeom prst="rect">
            <a:avLst/>
          </a:prstGeom>
          <a:noFill/>
        </p:spPr>
        <p:txBody>
          <a:bodyPr wrap="none" rtlCol="0">
            <a:spAutoFit/>
          </a:bodyPr>
          <a:lstStyle/>
          <a:p>
            <a:r>
              <a:rPr lang="en-US" sz="1200" i="1" dirty="0">
                <a:solidFill>
                  <a:schemeClr val="bg1"/>
                </a:solidFill>
                <a:latin typeface="Arial" charset="0"/>
                <a:ea typeface="Arial" charset="0"/>
                <a:cs typeface="Arial" charset="0"/>
              </a:rPr>
              <a:t>© </a:t>
            </a:r>
            <a:r>
              <a:rPr lang="en-US" sz="1200" i="1" dirty="0" smtClean="0">
                <a:solidFill>
                  <a:schemeClr val="bg1"/>
                </a:solidFill>
                <a:latin typeface="Arial" charset="0"/>
                <a:ea typeface="Arial" charset="0"/>
                <a:cs typeface="Arial" charset="0"/>
              </a:rPr>
              <a:t>2017 JERRY ZHU </a:t>
            </a:r>
            <a:r>
              <a:rPr lang="en-US" sz="1200" i="1" dirty="0">
                <a:solidFill>
                  <a:schemeClr val="bg1"/>
                </a:solidFill>
                <a:latin typeface="Arial" charset="0"/>
                <a:ea typeface="Arial" charset="0"/>
                <a:cs typeface="Arial" charset="0"/>
              </a:rPr>
              <a:t>ALL RIGHTS RESERVED</a:t>
            </a:r>
          </a:p>
        </p:txBody>
      </p:sp>
    </p:spTree>
    <p:extLst>
      <p:ext uri="{BB962C8B-B14F-4D97-AF65-F5344CB8AC3E}">
        <p14:creationId xmlns:p14="http://schemas.microsoft.com/office/powerpoint/2010/main" val="965013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10</a:t>
            </a:fld>
            <a:endParaRPr lang="en-US" dirty="0"/>
          </a:p>
        </p:txBody>
      </p:sp>
      <p:sp>
        <p:nvSpPr>
          <p:cNvPr id="8" name="Title 1"/>
          <p:cNvSpPr txBox="1">
            <a:spLocks/>
          </p:cNvSpPr>
          <p:nvPr/>
        </p:nvSpPr>
        <p:spPr>
          <a:xfrm>
            <a:off x="685800" y="1385882"/>
            <a:ext cx="7772400" cy="387134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000" b="1" dirty="0" smtClean="0">
                <a:latin typeface="Arial" charset="0"/>
                <a:ea typeface="Arial" charset="0"/>
                <a:cs typeface="Arial" charset="0"/>
              </a:rPr>
              <a:t>Example 1: Factoid type</a:t>
            </a:r>
          </a:p>
          <a:p>
            <a:pPr>
              <a:lnSpc>
                <a:spcPts val="2800"/>
              </a:lnSpc>
            </a:pPr>
            <a:endParaRPr lang="en-US" sz="2000" dirty="0">
              <a:latin typeface="Arial" charset="0"/>
              <a:ea typeface="Arial" charset="0"/>
              <a:cs typeface="Arial" charset="0"/>
            </a:endParaRPr>
          </a:p>
          <a:p>
            <a:pPr>
              <a:lnSpc>
                <a:spcPts val="2800"/>
              </a:lnSpc>
            </a:pPr>
            <a:r>
              <a:rPr lang="en-US" sz="2000" dirty="0" smtClean="0">
                <a:latin typeface="Arial" charset="0"/>
                <a:ea typeface="Arial" charset="0"/>
                <a:cs typeface="Arial" charset="0"/>
              </a:rPr>
              <a:t>Around </a:t>
            </a:r>
            <a:r>
              <a:rPr lang="en-US" sz="2000" dirty="0">
                <a:latin typeface="Arial" charset="0"/>
                <a:ea typeface="Arial" charset="0"/>
                <a:cs typeface="Arial" charset="0"/>
              </a:rPr>
              <a:t>the globe more than 100 million children under the age of 6 are living in the slums. They do not get quality early education. Which does not properly prepare them for primary school and does not allow them to be competitive in society.</a:t>
            </a:r>
          </a:p>
        </p:txBody>
      </p:sp>
    </p:spTree>
    <p:extLst>
      <p:ext uri="{BB962C8B-B14F-4D97-AF65-F5344CB8AC3E}">
        <p14:creationId xmlns:p14="http://schemas.microsoft.com/office/powerpoint/2010/main" val="1251959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11</a:t>
            </a:fld>
            <a:endParaRPr lang="en-US" dirty="0"/>
          </a:p>
        </p:txBody>
      </p:sp>
      <p:sp>
        <p:nvSpPr>
          <p:cNvPr id="8" name="Title 1"/>
          <p:cNvSpPr txBox="1">
            <a:spLocks/>
          </p:cNvSpPr>
          <p:nvPr/>
        </p:nvSpPr>
        <p:spPr>
          <a:xfrm>
            <a:off x="685800" y="1385882"/>
            <a:ext cx="7772400" cy="387134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000" b="1" dirty="0" smtClean="0">
                <a:latin typeface="Arial" charset="0"/>
                <a:ea typeface="Arial" charset="0"/>
                <a:cs typeface="Arial" charset="0"/>
              </a:rPr>
              <a:t>Example 2: Question </a:t>
            </a:r>
            <a:r>
              <a:rPr lang="en-US" sz="2000" b="1" dirty="0">
                <a:latin typeface="Arial" charset="0"/>
                <a:ea typeface="Arial" charset="0"/>
                <a:cs typeface="Arial" charset="0"/>
              </a:rPr>
              <a:t>type</a:t>
            </a:r>
          </a:p>
          <a:p>
            <a:pPr>
              <a:lnSpc>
                <a:spcPts val="2800"/>
              </a:lnSpc>
            </a:pPr>
            <a:endParaRPr lang="en-US" sz="2000" b="1"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What </a:t>
            </a:r>
            <a:r>
              <a:rPr lang="en-US" sz="2000" dirty="0">
                <a:latin typeface="Arial" charset="0"/>
                <a:ea typeface="Arial" charset="0"/>
                <a:cs typeface="Arial" charset="0"/>
              </a:rPr>
              <a:t>is your first childhood memory? Mine is of my parents sitting me down at three years old at a piano for the first time. I started playing with it furiously and this passion is still with me today. For more than 100 million children each year, this memory is not possible. Children under 6 living in slums do not receive quality education and are not competitive later on in life. Government NGO’s and private sectors efforts are not enough to resolve this issue. Most parents and caregivers are unable to provide adequate early childhood education. We believe early education is a right and should be available for all children. Right in their own homes.</a:t>
            </a:r>
          </a:p>
        </p:txBody>
      </p:sp>
    </p:spTree>
    <p:extLst>
      <p:ext uri="{BB962C8B-B14F-4D97-AF65-F5344CB8AC3E}">
        <p14:creationId xmlns:p14="http://schemas.microsoft.com/office/powerpoint/2010/main" val="1248773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12</a:t>
            </a:fld>
            <a:endParaRPr lang="en-US" dirty="0"/>
          </a:p>
        </p:txBody>
      </p:sp>
      <p:sp>
        <p:nvSpPr>
          <p:cNvPr id="8" name="Title 1"/>
          <p:cNvSpPr txBox="1">
            <a:spLocks/>
          </p:cNvSpPr>
          <p:nvPr/>
        </p:nvSpPr>
        <p:spPr>
          <a:xfrm>
            <a:off x="685800" y="1385882"/>
            <a:ext cx="7772400" cy="387134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000" b="1" dirty="0" smtClean="0">
                <a:latin typeface="Arial" charset="0"/>
                <a:ea typeface="Arial" charset="0"/>
                <a:cs typeface="Arial" charset="0"/>
              </a:rPr>
              <a:t>Example 3: The </a:t>
            </a:r>
            <a:r>
              <a:rPr lang="en-US" sz="2000" b="1" dirty="0">
                <a:latin typeface="Arial" charset="0"/>
                <a:ea typeface="Arial" charset="0"/>
                <a:cs typeface="Arial" charset="0"/>
              </a:rPr>
              <a:t>Problem Type</a:t>
            </a:r>
          </a:p>
          <a:p>
            <a:pPr>
              <a:lnSpc>
                <a:spcPts val="2800"/>
              </a:lnSpc>
            </a:pPr>
            <a:endParaRPr lang="en-US" sz="2000" b="1"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Imagine </a:t>
            </a:r>
            <a:r>
              <a:rPr lang="en-US" sz="2000" dirty="0">
                <a:latin typeface="Arial" charset="0"/>
                <a:ea typeface="Arial" charset="0"/>
                <a:cs typeface="Arial" charset="0"/>
              </a:rPr>
              <a:t>sitting in a year 1 classroom, 1/5 of your classmates have never sang a song in the lives. They are unable to count as high as you and they’ve never seen a story book. For 1/5 of children under 6 worldwide this is their reality. We are changing this today</a:t>
            </a:r>
            <a:r>
              <a:rPr lang="en-US" sz="2000" dirty="0" smtClean="0">
                <a:latin typeface="Arial" charset="0"/>
                <a:ea typeface="Arial" charset="0"/>
                <a:cs typeface="Arial" charset="0"/>
              </a:rPr>
              <a:t>.</a:t>
            </a:r>
            <a:endParaRPr lang="en-US" sz="2000" dirty="0">
              <a:latin typeface="Arial" charset="0"/>
              <a:ea typeface="Arial" charset="0"/>
              <a:cs typeface="Arial" charset="0"/>
            </a:endParaRPr>
          </a:p>
        </p:txBody>
      </p:sp>
    </p:spTree>
    <p:extLst>
      <p:ext uri="{BB962C8B-B14F-4D97-AF65-F5344CB8AC3E}">
        <p14:creationId xmlns:p14="http://schemas.microsoft.com/office/powerpoint/2010/main" val="1247592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13</a:t>
            </a:fld>
            <a:endParaRPr lang="en-US" dirty="0"/>
          </a:p>
        </p:txBody>
      </p:sp>
      <p:sp>
        <p:nvSpPr>
          <p:cNvPr id="8" name="Title 1"/>
          <p:cNvSpPr txBox="1">
            <a:spLocks/>
          </p:cNvSpPr>
          <p:nvPr/>
        </p:nvSpPr>
        <p:spPr>
          <a:xfrm>
            <a:off x="685800" y="1385882"/>
            <a:ext cx="7772400" cy="387134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000" b="1" dirty="0" smtClean="0">
                <a:latin typeface="Arial" charset="0"/>
                <a:ea typeface="Arial" charset="0"/>
                <a:cs typeface="Arial" charset="0"/>
              </a:rPr>
              <a:t>Example 4: The </a:t>
            </a:r>
            <a:r>
              <a:rPr lang="en-US" sz="2000" b="1" dirty="0">
                <a:latin typeface="Arial" charset="0"/>
                <a:ea typeface="Arial" charset="0"/>
                <a:cs typeface="Arial" charset="0"/>
              </a:rPr>
              <a:t>Grabber Type</a:t>
            </a:r>
          </a:p>
          <a:p>
            <a:pPr>
              <a:lnSpc>
                <a:spcPts val="2800"/>
              </a:lnSpc>
            </a:pPr>
            <a:endParaRPr lang="en-US" sz="2000"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Close </a:t>
            </a:r>
            <a:r>
              <a:rPr lang="en-US" sz="2000" dirty="0">
                <a:latin typeface="Arial" charset="0"/>
                <a:ea typeface="Arial" charset="0"/>
                <a:cs typeface="Arial" charset="0"/>
              </a:rPr>
              <a:t>your eyes. Now open them. You are now in Nairobi, Kenya in front of a baby care center. Take off your shoes, open the first door and go into the darkness. It is hot, and there a strong stench of urine. It is crowded, you can see 30 maybe even more babies on the floor and all you can hear is silence. This is early childhood education in the slums and for over 100 million children under 6 each year this is their reality. We are changing this today</a:t>
            </a:r>
            <a:r>
              <a:rPr lang="en-US" sz="2000" dirty="0" smtClean="0">
                <a:latin typeface="Arial" charset="0"/>
                <a:ea typeface="Arial" charset="0"/>
                <a:cs typeface="Arial" charset="0"/>
              </a:rPr>
              <a:t>.</a:t>
            </a:r>
            <a:endParaRPr lang="en-US" sz="2000" dirty="0">
              <a:latin typeface="Arial" charset="0"/>
              <a:ea typeface="Arial" charset="0"/>
              <a:cs typeface="Arial" charset="0"/>
            </a:endParaRPr>
          </a:p>
        </p:txBody>
      </p:sp>
    </p:spTree>
    <p:extLst>
      <p:ext uri="{BB962C8B-B14F-4D97-AF65-F5344CB8AC3E}">
        <p14:creationId xmlns:p14="http://schemas.microsoft.com/office/powerpoint/2010/main" val="1459274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1281396"/>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Exercise</a:t>
            </a:r>
            <a:endParaRPr lang="en-US" sz="4800" b="1" dirty="0">
              <a:latin typeface="Arial" charset="0"/>
              <a:ea typeface="Arial" charset="0"/>
              <a:cs typeface="Arial" charset="0"/>
            </a:endParaRPr>
          </a:p>
        </p:txBody>
      </p:sp>
      <p:sp>
        <p:nvSpPr>
          <p:cNvPr id="6" name="Title 1"/>
          <p:cNvSpPr txBox="1">
            <a:spLocks/>
          </p:cNvSpPr>
          <p:nvPr/>
        </p:nvSpPr>
        <p:spPr>
          <a:xfrm>
            <a:off x="685800" y="2791111"/>
            <a:ext cx="7772400" cy="2509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smtClean="0">
                <a:latin typeface="Arial" charset="0"/>
                <a:ea typeface="Arial" charset="0"/>
                <a:cs typeface="Arial" charset="0"/>
              </a:rPr>
              <a:t>Design your own “Hook”</a:t>
            </a:r>
          </a:p>
          <a:p>
            <a:pPr algn="ctr"/>
            <a:endParaRPr lang="en-US" sz="2800" i="1" dirty="0" smtClean="0">
              <a:latin typeface="Arial" charset="0"/>
              <a:ea typeface="Arial" charset="0"/>
              <a:cs typeface="Arial" charset="0"/>
            </a:endParaRPr>
          </a:p>
          <a:p>
            <a:pPr algn="ctr"/>
            <a:r>
              <a:rPr lang="en-US" sz="2800" i="1" dirty="0" smtClean="0">
                <a:latin typeface="Arial" charset="0"/>
                <a:ea typeface="Arial" charset="0"/>
                <a:cs typeface="Arial" charset="0"/>
              </a:rPr>
              <a:t>(10 minutes)</a:t>
            </a:r>
            <a:endParaRPr lang="en-US" sz="2800" i="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1449343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1281396"/>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The “One Sentence”</a:t>
            </a:r>
            <a:endParaRPr lang="en-US" sz="4800" b="1" dirty="0">
              <a:latin typeface="Arial" charset="0"/>
              <a:ea typeface="Arial" charset="0"/>
              <a:cs typeface="Arial" charset="0"/>
            </a:endParaRPr>
          </a:p>
        </p:txBody>
      </p:sp>
      <p:sp>
        <p:nvSpPr>
          <p:cNvPr id="6" name="Title 1"/>
          <p:cNvSpPr txBox="1">
            <a:spLocks/>
          </p:cNvSpPr>
          <p:nvPr/>
        </p:nvSpPr>
        <p:spPr>
          <a:xfrm>
            <a:off x="685800" y="2791111"/>
            <a:ext cx="7772400" cy="2509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smtClean="0">
                <a:latin typeface="Arial" charset="0"/>
                <a:ea typeface="Arial" charset="0"/>
                <a:cs typeface="Arial" charset="0"/>
              </a:rPr>
              <a:t>Tell me what you do in </a:t>
            </a:r>
            <a:r>
              <a:rPr lang="en-US" sz="2800" b="1" i="1" dirty="0" smtClean="0">
                <a:latin typeface="Arial" charset="0"/>
                <a:ea typeface="Arial" charset="0"/>
                <a:cs typeface="Arial" charset="0"/>
              </a:rPr>
              <a:t>one sentence</a:t>
            </a:r>
            <a:r>
              <a:rPr lang="mr-IN" sz="2800" i="1" dirty="0" smtClean="0">
                <a:latin typeface="Arial" charset="0"/>
                <a:ea typeface="Arial" charset="0"/>
                <a:cs typeface="Arial" charset="0"/>
              </a:rPr>
              <a:t>…</a:t>
            </a:r>
            <a:endParaRPr lang="en-US" sz="2800" i="1" dirty="0" smtClean="0">
              <a:latin typeface="Arial" charset="0"/>
              <a:ea typeface="Arial" charset="0"/>
              <a:cs typeface="Arial" charset="0"/>
            </a:endParaRPr>
          </a:p>
          <a:p>
            <a:pPr algn="ctr"/>
            <a:endParaRPr lang="en-US" sz="2800" i="1" dirty="0">
              <a:latin typeface="Arial" charset="0"/>
              <a:ea typeface="Arial" charset="0"/>
              <a:cs typeface="Arial" charset="0"/>
            </a:endParaRPr>
          </a:p>
          <a:p>
            <a:pPr algn="ctr"/>
            <a:r>
              <a:rPr lang="en-US" sz="2800" i="1" dirty="0" smtClean="0">
                <a:latin typeface="Arial" charset="0"/>
                <a:ea typeface="Arial" charset="0"/>
                <a:cs typeface="Arial" charset="0"/>
              </a:rPr>
              <a:t>It should be your </a:t>
            </a:r>
            <a:r>
              <a:rPr lang="en-US" sz="2800" b="1" i="1" dirty="0" smtClean="0">
                <a:latin typeface="Arial" charset="0"/>
                <a:ea typeface="Arial" charset="0"/>
                <a:cs typeface="Arial" charset="0"/>
              </a:rPr>
              <a:t>Value Proposition</a:t>
            </a:r>
            <a:endParaRPr lang="en-US" sz="2800" b="1" i="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713087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1281396"/>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Value Proposition</a:t>
            </a:r>
            <a:endParaRPr lang="en-US" sz="4800" b="1" dirty="0">
              <a:latin typeface="Arial" charset="0"/>
              <a:ea typeface="Arial" charset="0"/>
              <a:cs typeface="Arial" charset="0"/>
            </a:endParaRPr>
          </a:p>
        </p:txBody>
      </p:sp>
      <p:sp>
        <p:nvSpPr>
          <p:cNvPr id="6" name="Title 1"/>
          <p:cNvSpPr txBox="1">
            <a:spLocks/>
          </p:cNvSpPr>
          <p:nvPr/>
        </p:nvSpPr>
        <p:spPr>
          <a:xfrm>
            <a:off x="685800" y="2791111"/>
            <a:ext cx="7772400" cy="2509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latin typeface="Arial" charset="0"/>
                <a:ea typeface="Arial" charset="0"/>
                <a:cs typeface="Arial" charset="0"/>
              </a:rPr>
              <a:t>The </a:t>
            </a:r>
            <a:r>
              <a:rPr lang="en-US" sz="2800" b="1" i="1" dirty="0">
                <a:latin typeface="Arial" charset="0"/>
                <a:ea typeface="Arial" charset="0"/>
                <a:cs typeface="Arial" charset="0"/>
              </a:rPr>
              <a:t>unique value</a:t>
            </a:r>
            <a:r>
              <a:rPr lang="en-US" sz="2800" i="1" dirty="0">
                <a:latin typeface="Arial" charset="0"/>
                <a:ea typeface="Arial" charset="0"/>
                <a:cs typeface="Arial" charset="0"/>
              </a:rPr>
              <a:t> a business offers to its </a:t>
            </a:r>
            <a:r>
              <a:rPr lang="en-US" sz="2800" i="1" dirty="0" smtClean="0">
                <a:latin typeface="Arial" charset="0"/>
                <a:ea typeface="Arial" charset="0"/>
                <a:cs typeface="Arial" charset="0"/>
              </a:rPr>
              <a:t>customers</a:t>
            </a:r>
            <a:endParaRPr lang="en-US" sz="2800" i="1" dirty="0">
              <a:latin typeface="Arial" charset="0"/>
              <a:ea typeface="Arial" charset="0"/>
              <a:cs typeface="Arial" charset="0"/>
            </a:endParaRPr>
          </a:p>
          <a:p>
            <a:pPr algn="ctr"/>
            <a:endParaRPr lang="en-US" sz="2800" i="1" dirty="0">
              <a:latin typeface="Arial" charset="0"/>
              <a:ea typeface="Arial" charset="0"/>
              <a:cs typeface="Arial" charset="0"/>
            </a:endParaRPr>
          </a:p>
          <a:p>
            <a:pPr algn="ctr"/>
            <a:r>
              <a:rPr lang="en-US" sz="2800" i="1" dirty="0">
                <a:latin typeface="Arial" charset="0"/>
                <a:ea typeface="Arial" charset="0"/>
                <a:cs typeface="Arial" charset="0"/>
              </a:rPr>
              <a:t>A  statement that helps convince customers that your product or service will </a:t>
            </a:r>
            <a:r>
              <a:rPr lang="en-US" sz="2800" b="1" i="1" dirty="0">
                <a:latin typeface="Arial" charset="0"/>
                <a:ea typeface="Arial" charset="0"/>
                <a:cs typeface="Arial" charset="0"/>
              </a:rPr>
              <a:t>add more value or better solve a problem</a:t>
            </a:r>
            <a:r>
              <a:rPr lang="en-US" sz="2800" i="1" dirty="0">
                <a:latin typeface="Arial" charset="0"/>
                <a:ea typeface="Arial" charset="0"/>
                <a:cs typeface="Arial" charset="0"/>
              </a:rPr>
              <a:t> than others</a:t>
            </a:r>
          </a:p>
        </p:txBody>
      </p:sp>
      <p:sp>
        <p:nvSpPr>
          <p:cNvPr id="2" name="Slide Number Placeholder 1"/>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167790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00193"/>
            <a:ext cx="7772400" cy="42290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000" b="1" dirty="0" smtClean="0">
                <a:latin typeface="Arial" charset="0"/>
                <a:ea typeface="Arial" charset="0"/>
                <a:cs typeface="Arial" charset="0"/>
              </a:rPr>
              <a:t>Template</a:t>
            </a:r>
            <a:endParaRPr lang="en-US" sz="2000" b="1" dirty="0">
              <a:latin typeface="Arial" charset="0"/>
              <a:ea typeface="Arial" charset="0"/>
              <a:cs typeface="Arial" charset="0"/>
            </a:endParaRPr>
          </a:p>
          <a:p>
            <a:pPr>
              <a:lnSpc>
                <a:spcPts val="2800"/>
              </a:lnSpc>
            </a:pPr>
            <a:r>
              <a:rPr lang="en-US" sz="2000" dirty="0">
                <a:latin typeface="Arial" charset="0"/>
                <a:ea typeface="Arial" charset="0"/>
                <a:cs typeface="Arial" charset="0"/>
              </a:rPr>
              <a:t>For  ____________ </a:t>
            </a:r>
            <a:r>
              <a:rPr lang="en-US" sz="2000" dirty="0" smtClean="0">
                <a:latin typeface="Arial" charset="0"/>
                <a:ea typeface="Arial" charset="0"/>
                <a:cs typeface="Arial" charset="0"/>
              </a:rPr>
              <a:t> (</a:t>
            </a:r>
            <a:r>
              <a:rPr lang="en-US" sz="2000" dirty="0">
                <a:latin typeface="Arial" charset="0"/>
                <a:ea typeface="Arial" charset="0"/>
                <a:cs typeface="Arial" charset="0"/>
              </a:rPr>
              <a:t>target </a:t>
            </a:r>
            <a:r>
              <a:rPr lang="en-US" sz="2000" b="1" dirty="0">
                <a:latin typeface="Arial" charset="0"/>
                <a:ea typeface="Arial" charset="0"/>
                <a:cs typeface="Arial" charset="0"/>
              </a:rPr>
              <a:t>customer</a:t>
            </a:r>
            <a:r>
              <a:rPr lang="en-US" sz="2000" dirty="0">
                <a:latin typeface="Arial" charset="0"/>
                <a:ea typeface="Arial" charset="0"/>
                <a:cs typeface="Arial" charset="0"/>
              </a:rPr>
              <a:t>)</a:t>
            </a:r>
          </a:p>
          <a:p>
            <a:pPr>
              <a:lnSpc>
                <a:spcPts val="2800"/>
              </a:lnSpc>
            </a:pPr>
            <a:r>
              <a:rPr lang="en-US" sz="2000" dirty="0">
                <a:latin typeface="Arial" charset="0"/>
                <a:ea typeface="Arial" charset="0"/>
                <a:cs typeface="Arial" charset="0"/>
              </a:rPr>
              <a:t>w</a:t>
            </a:r>
            <a:r>
              <a:rPr lang="en-US" sz="2000" dirty="0" smtClean="0">
                <a:latin typeface="Arial" charset="0"/>
                <a:ea typeface="Arial" charset="0"/>
                <a:cs typeface="Arial" charset="0"/>
              </a:rPr>
              <a:t>ho  </a:t>
            </a:r>
            <a:r>
              <a:rPr lang="en-US" sz="2000" dirty="0">
                <a:latin typeface="Arial" charset="0"/>
                <a:ea typeface="Arial" charset="0"/>
                <a:cs typeface="Arial" charset="0"/>
              </a:rPr>
              <a:t>____________  (statement of the </a:t>
            </a:r>
            <a:r>
              <a:rPr lang="en-US" sz="2000" b="1" dirty="0">
                <a:latin typeface="Arial" charset="0"/>
                <a:ea typeface="Arial" charset="0"/>
                <a:cs typeface="Arial" charset="0"/>
              </a:rPr>
              <a:t>need</a:t>
            </a:r>
            <a:r>
              <a:rPr lang="en-US" sz="2000" dirty="0">
                <a:latin typeface="Arial" charset="0"/>
                <a:ea typeface="Arial" charset="0"/>
                <a:cs typeface="Arial" charset="0"/>
              </a:rPr>
              <a:t> or opportunity)</a:t>
            </a:r>
          </a:p>
          <a:p>
            <a:pPr>
              <a:lnSpc>
                <a:spcPts val="2800"/>
              </a:lnSpc>
            </a:pPr>
            <a:r>
              <a:rPr lang="en-US" sz="2000" dirty="0" smtClean="0">
                <a:latin typeface="Arial" charset="0"/>
                <a:ea typeface="Arial" charset="0"/>
                <a:cs typeface="Arial" charset="0"/>
              </a:rPr>
              <a:t>Our </a:t>
            </a:r>
            <a:r>
              <a:rPr lang="en-US" sz="2000" dirty="0">
                <a:latin typeface="Arial" charset="0"/>
                <a:ea typeface="Arial" charset="0"/>
                <a:cs typeface="Arial" charset="0"/>
              </a:rPr>
              <a:t>(</a:t>
            </a:r>
            <a:r>
              <a:rPr lang="en-US" sz="2000" dirty="0" smtClean="0">
                <a:latin typeface="Arial" charset="0"/>
                <a:ea typeface="Arial" charset="0"/>
                <a:cs typeface="Arial" charset="0"/>
              </a:rPr>
              <a:t>product/service </a:t>
            </a:r>
            <a:r>
              <a:rPr lang="en-US" sz="2000" dirty="0">
                <a:latin typeface="Arial" charset="0"/>
                <a:ea typeface="Arial" charset="0"/>
                <a:cs typeface="Arial" charset="0"/>
              </a:rPr>
              <a:t>name) is  ____________  (</a:t>
            </a:r>
            <a:r>
              <a:rPr lang="en-US" sz="2000" b="1" dirty="0">
                <a:latin typeface="Arial" charset="0"/>
                <a:ea typeface="Arial" charset="0"/>
                <a:cs typeface="Arial" charset="0"/>
              </a:rPr>
              <a:t>product</a:t>
            </a:r>
            <a:r>
              <a:rPr lang="en-US" sz="2000" dirty="0">
                <a:latin typeface="Arial" charset="0"/>
                <a:ea typeface="Arial" charset="0"/>
                <a:cs typeface="Arial" charset="0"/>
              </a:rPr>
              <a:t> category)</a:t>
            </a:r>
          </a:p>
          <a:p>
            <a:pPr>
              <a:lnSpc>
                <a:spcPts val="2800"/>
              </a:lnSpc>
            </a:pPr>
            <a:r>
              <a:rPr lang="en-US" sz="2000" dirty="0">
                <a:latin typeface="Arial" charset="0"/>
                <a:ea typeface="Arial" charset="0"/>
                <a:cs typeface="Arial" charset="0"/>
              </a:rPr>
              <a:t>that (statement of </a:t>
            </a:r>
            <a:r>
              <a:rPr lang="en-US" sz="2000" b="1" dirty="0">
                <a:latin typeface="Arial" charset="0"/>
                <a:ea typeface="Arial" charset="0"/>
                <a:cs typeface="Arial" charset="0"/>
              </a:rPr>
              <a:t>benefit</a:t>
            </a:r>
            <a:r>
              <a:rPr lang="en-US" sz="2000" dirty="0" smtClean="0">
                <a:latin typeface="Arial" charset="0"/>
                <a:ea typeface="Arial" charset="0"/>
                <a:cs typeface="Arial" charset="0"/>
              </a:rPr>
              <a:t>)  ____________.</a:t>
            </a:r>
            <a:endParaRPr lang="en-US" sz="2000" dirty="0">
              <a:latin typeface="Arial" charset="0"/>
              <a:ea typeface="Arial" charset="0"/>
              <a:cs typeface="Arial" charset="0"/>
            </a:endParaRPr>
          </a:p>
          <a:p>
            <a:pPr>
              <a:lnSpc>
                <a:spcPts val="2800"/>
              </a:lnSpc>
            </a:pPr>
            <a:endParaRPr lang="en-US" sz="2000" dirty="0">
              <a:latin typeface="Arial" charset="0"/>
              <a:ea typeface="Arial" charset="0"/>
              <a:cs typeface="Arial" charset="0"/>
            </a:endParaRPr>
          </a:p>
          <a:p>
            <a:pPr>
              <a:lnSpc>
                <a:spcPts val="2800"/>
              </a:lnSpc>
            </a:pPr>
            <a:r>
              <a:rPr lang="en-US" sz="2000" b="1" dirty="0" smtClean="0">
                <a:latin typeface="Arial" charset="0"/>
                <a:ea typeface="Arial" charset="0"/>
                <a:cs typeface="Arial" charset="0"/>
              </a:rPr>
              <a:t>Example</a:t>
            </a:r>
            <a:endParaRPr lang="en-US" sz="2000"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For </a:t>
            </a:r>
            <a:r>
              <a:rPr lang="en-US" sz="2000" dirty="0">
                <a:latin typeface="Arial" charset="0"/>
                <a:ea typeface="Arial" charset="0"/>
                <a:cs typeface="Arial" charset="0"/>
              </a:rPr>
              <a:t>non-technical marketers…</a:t>
            </a:r>
          </a:p>
          <a:p>
            <a:pPr>
              <a:lnSpc>
                <a:spcPts val="2800"/>
              </a:lnSpc>
            </a:pPr>
            <a:r>
              <a:rPr lang="en-US" sz="2000" dirty="0" smtClean="0">
                <a:latin typeface="Arial" charset="0"/>
                <a:ea typeface="Arial" charset="0"/>
                <a:cs typeface="Arial" charset="0"/>
              </a:rPr>
              <a:t>who </a:t>
            </a:r>
            <a:r>
              <a:rPr lang="en-US" sz="2000" dirty="0">
                <a:latin typeface="Arial" charset="0"/>
                <a:ea typeface="Arial" charset="0"/>
                <a:cs typeface="Arial" charset="0"/>
              </a:rPr>
              <a:t>struggle to find return on investment in social media expenditures…</a:t>
            </a:r>
          </a:p>
          <a:p>
            <a:pPr>
              <a:lnSpc>
                <a:spcPts val="2800"/>
              </a:lnSpc>
            </a:pPr>
            <a:r>
              <a:rPr lang="en-US" sz="2000" dirty="0" smtClean="0">
                <a:latin typeface="Arial" charset="0"/>
                <a:ea typeface="Arial" charset="0"/>
                <a:cs typeface="Arial" charset="0"/>
              </a:rPr>
              <a:t>our </a:t>
            </a:r>
            <a:r>
              <a:rPr lang="en-US" sz="2000" dirty="0">
                <a:latin typeface="Arial" charset="0"/>
                <a:ea typeface="Arial" charset="0"/>
                <a:cs typeface="Arial" charset="0"/>
              </a:rPr>
              <a:t>product is a web-based analytics </a:t>
            </a:r>
            <a:r>
              <a:rPr lang="en-US" sz="2000" dirty="0" smtClean="0">
                <a:latin typeface="Arial" charset="0"/>
                <a:ea typeface="Arial" charset="0"/>
                <a:cs typeface="Arial" charset="0"/>
              </a:rPr>
              <a:t>software</a:t>
            </a:r>
            <a:r>
              <a:rPr lang="mr-IN" sz="2000" dirty="0" smtClean="0">
                <a:latin typeface="Arial" charset="0"/>
                <a:ea typeface="Arial" charset="0"/>
                <a:cs typeface="Arial" charset="0"/>
              </a:rPr>
              <a:t>…</a:t>
            </a:r>
            <a:endParaRPr lang="en-US" sz="2000"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that </a:t>
            </a:r>
            <a:r>
              <a:rPr lang="en-US" sz="2000" dirty="0">
                <a:latin typeface="Arial" charset="0"/>
                <a:ea typeface="Arial" charset="0"/>
                <a:cs typeface="Arial" charset="0"/>
              </a:rPr>
              <a:t>helps them improve the management of their social media campaigns. </a:t>
            </a:r>
          </a:p>
          <a:p>
            <a:pPr>
              <a:lnSpc>
                <a:spcPts val="2800"/>
              </a:lnSpc>
            </a:pPr>
            <a:endParaRPr lang="en-US" sz="2000" dirty="0">
              <a:latin typeface="Arial" charset="0"/>
              <a:ea typeface="Arial" charset="0"/>
              <a:cs typeface="Arial" charset="0"/>
            </a:endParaRPr>
          </a:p>
        </p:txBody>
      </p:sp>
      <p:sp>
        <p:nvSpPr>
          <p:cNvPr id="3" name="Title 1"/>
          <p:cNvSpPr txBox="1">
            <a:spLocks/>
          </p:cNvSpPr>
          <p:nvPr/>
        </p:nvSpPr>
        <p:spPr>
          <a:xfrm>
            <a:off x="685800" y="552728"/>
            <a:ext cx="7772400" cy="847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Arial" charset="0"/>
                <a:ea typeface="Arial" charset="0"/>
                <a:cs typeface="Arial" charset="0"/>
              </a:rPr>
              <a:t>“One Sentence” </a:t>
            </a:r>
            <a:r>
              <a:rPr lang="mr-IN" sz="3200" b="1" dirty="0" smtClean="0">
                <a:latin typeface="Arial" charset="0"/>
                <a:ea typeface="Arial" charset="0"/>
                <a:cs typeface="Arial" charset="0"/>
              </a:rPr>
              <a:t>–</a:t>
            </a:r>
            <a:r>
              <a:rPr lang="en-US" sz="3200" b="1" dirty="0" smtClean="0">
                <a:latin typeface="Arial" charset="0"/>
                <a:ea typeface="Arial" charset="0"/>
                <a:cs typeface="Arial" charset="0"/>
              </a:rPr>
              <a:t> Value Positioning</a:t>
            </a:r>
            <a:endParaRPr lang="en-US" sz="3200" b="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210695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00193"/>
            <a:ext cx="7772400" cy="42290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000" b="1" dirty="0">
                <a:latin typeface="Arial" charset="0"/>
                <a:ea typeface="Arial" charset="0"/>
                <a:cs typeface="Arial" charset="0"/>
              </a:rPr>
              <a:t>Template</a:t>
            </a:r>
          </a:p>
          <a:p>
            <a:pPr>
              <a:lnSpc>
                <a:spcPts val="2800"/>
              </a:lnSpc>
            </a:pPr>
            <a:r>
              <a:rPr lang="en-US" sz="2000" dirty="0">
                <a:latin typeface="Arial" charset="0"/>
                <a:ea typeface="Arial" charset="0"/>
                <a:cs typeface="Arial" charset="0"/>
              </a:rPr>
              <a:t>“We help X to do Y by doing Z”.</a:t>
            </a:r>
          </a:p>
          <a:p>
            <a:pPr>
              <a:lnSpc>
                <a:spcPts val="2800"/>
              </a:lnSpc>
            </a:pPr>
            <a:endParaRPr lang="en-US" sz="2000" dirty="0">
              <a:latin typeface="Arial" charset="0"/>
              <a:ea typeface="Arial" charset="0"/>
              <a:cs typeface="Arial" charset="0"/>
            </a:endParaRPr>
          </a:p>
          <a:p>
            <a:pPr>
              <a:lnSpc>
                <a:spcPts val="2800"/>
              </a:lnSpc>
            </a:pPr>
            <a:r>
              <a:rPr lang="en-US" sz="2000" b="1" dirty="0">
                <a:latin typeface="Arial" charset="0"/>
                <a:ea typeface="Arial" charset="0"/>
                <a:cs typeface="Arial" charset="0"/>
              </a:rPr>
              <a:t>Example</a:t>
            </a:r>
          </a:p>
          <a:p>
            <a:pPr>
              <a:lnSpc>
                <a:spcPts val="2800"/>
              </a:lnSpc>
            </a:pPr>
            <a:r>
              <a:rPr lang="en-US" sz="2000" dirty="0">
                <a:latin typeface="Arial" charset="0"/>
                <a:ea typeface="Arial" charset="0"/>
                <a:cs typeface="Arial" charset="0"/>
              </a:rPr>
              <a:t>We help non-technical marketers discover return on investment in social media by providing them with powerful yet simple analysis tools</a:t>
            </a:r>
            <a:r>
              <a:rPr lang="en-US" sz="2000" dirty="0" smtClean="0">
                <a:latin typeface="Arial" charset="0"/>
                <a:ea typeface="Arial" charset="0"/>
                <a:cs typeface="Arial" charset="0"/>
              </a:rPr>
              <a:t>.</a:t>
            </a:r>
            <a:endParaRPr lang="en-US" sz="2000" dirty="0">
              <a:latin typeface="Arial" charset="0"/>
              <a:ea typeface="Arial" charset="0"/>
              <a:cs typeface="Arial" charset="0"/>
            </a:endParaRPr>
          </a:p>
        </p:txBody>
      </p:sp>
      <p:sp>
        <p:nvSpPr>
          <p:cNvPr id="3" name="Title 1"/>
          <p:cNvSpPr txBox="1">
            <a:spLocks/>
          </p:cNvSpPr>
          <p:nvPr/>
        </p:nvSpPr>
        <p:spPr>
          <a:xfrm>
            <a:off x="685800" y="552728"/>
            <a:ext cx="7772400" cy="847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Arial" charset="0"/>
                <a:ea typeface="Arial" charset="0"/>
                <a:cs typeface="Arial" charset="0"/>
              </a:rPr>
              <a:t>“One Sentence” </a:t>
            </a:r>
            <a:r>
              <a:rPr lang="mr-IN" sz="3200" b="1" dirty="0" smtClean="0">
                <a:latin typeface="Arial" charset="0"/>
                <a:ea typeface="Arial" charset="0"/>
                <a:cs typeface="Arial" charset="0"/>
              </a:rPr>
              <a:t>–</a:t>
            </a:r>
            <a:r>
              <a:rPr lang="en-US" sz="3200" b="1" dirty="0" smtClean="0">
                <a:latin typeface="Arial" charset="0"/>
                <a:ea typeface="Arial" charset="0"/>
                <a:cs typeface="Arial" charset="0"/>
              </a:rPr>
              <a:t> XYZ</a:t>
            </a:r>
            <a:endParaRPr lang="en-US" sz="3200" b="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208290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00193"/>
            <a:ext cx="7772400" cy="42290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000" b="1" dirty="0">
                <a:latin typeface="Arial" charset="0"/>
                <a:ea typeface="Arial" charset="0"/>
                <a:cs typeface="Arial" charset="0"/>
              </a:rPr>
              <a:t>Template</a:t>
            </a:r>
          </a:p>
          <a:p>
            <a:pPr>
              <a:lnSpc>
                <a:spcPts val="2800"/>
              </a:lnSpc>
            </a:pPr>
            <a:r>
              <a:rPr lang="en-US" sz="2000" dirty="0">
                <a:latin typeface="Arial" charset="0"/>
                <a:ea typeface="Arial" charset="0"/>
                <a:cs typeface="Arial" charset="0"/>
              </a:rPr>
              <a:t>Short, simple, </a:t>
            </a:r>
            <a:r>
              <a:rPr lang="en-US" sz="2000" dirty="0" smtClean="0">
                <a:latin typeface="Arial" charset="0"/>
                <a:ea typeface="Arial" charset="0"/>
                <a:cs typeface="Arial" charset="0"/>
              </a:rPr>
              <a:t>memorable</a:t>
            </a:r>
            <a:endParaRPr lang="en-US" sz="2000" dirty="0">
              <a:latin typeface="Arial" charset="0"/>
              <a:ea typeface="Arial" charset="0"/>
              <a:cs typeface="Arial" charset="0"/>
            </a:endParaRPr>
          </a:p>
          <a:p>
            <a:pPr>
              <a:lnSpc>
                <a:spcPts val="2800"/>
              </a:lnSpc>
            </a:pPr>
            <a:r>
              <a:rPr lang="en-US" sz="2000" dirty="0" smtClean="0">
                <a:latin typeface="Arial" charset="0"/>
                <a:ea typeface="Arial" charset="0"/>
                <a:cs typeface="Arial" charset="0"/>
              </a:rPr>
              <a:t>3-5 </a:t>
            </a:r>
            <a:r>
              <a:rPr lang="en-US" sz="2000" dirty="0">
                <a:latin typeface="Arial" charset="0"/>
                <a:ea typeface="Arial" charset="0"/>
                <a:cs typeface="Arial" charset="0"/>
              </a:rPr>
              <a:t>keywords or phrases</a:t>
            </a:r>
          </a:p>
          <a:p>
            <a:pPr>
              <a:lnSpc>
                <a:spcPts val="2800"/>
              </a:lnSpc>
            </a:pPr>
            <a:r>
              <a:rPr lang="en-US" sz="2000" dirty="0">
                <a:latin typeface="Arial" charset="0"/>
                <a:ea typeface="Arial" charset="0"/>
                <a:cs typeface="Arial" charset="0"/>
              </a:rPr>
              <a:t>KISS (no expert jargon)</a:t>
            </a:r>
          </a:p>
          <a:p>
            <a:pPr>
              <a:lnSpc>
                <a:spcPts val="2800"/>
              </a:lnSpc>
            </a:pPr>
            <a:endParaRPr lang="en-US" sz="2000" dirty="0">
              <a:latin typeface="Arial" charset="0"/>
              <a:ea typeface="Arial" charset="0"/>
              <a:cs typeface="Arial" charset="0"/>
            </a:endParaRPr>
          </a:p>
          <a:p>
            <a:pPr>
              <a:lnSpc>
                <a:spcPts val="2800"/>
              </a:lnSpc>
            </a:pPr>
            <a:r>
              <a:rPr lang="en-US" sz="2000" b="1" dirty="0">
                <a:latin typeface="Arial" charset="0"/>
                <a:ea typeface="Arial" charset="0"/>
                <a:cs typeface="Arial" charset="0"/>
              </a:rPr>
              <a:t>Example</a:t>
            </a:r>
          </a:p>
          <a:p>
            <a:pPr>
              <a:lnSpc>
                <a:spcPts val="2800"/>
              </a:lnSpc>
            </a:pPr>
            <a:r>
              <a:rPr lang="en-US" sz="2000" dirty="0">
                <a:latin typeface="Arial" charset="0"/>
                <a:ea typeface="Arial" charset="0"/>
                <a:cs typeface="Arial" charset="0"/>
              </a:rPr>
              <a:t>"</a:t>
            </a:r>
            <a:r>
              <a:rPr lang="en-US" sz="2000" dirty="0" err="1">
                <a:latin typeface="Arial" charset="0"/>
                <a:ea typeface="Arial" charset="0"/>
                <a:cs typeface="Arial" charset="0"/>
              </a:rPr>
              <a:t>Mint.com</a:t>
            </a:r>
            <a:r>
              <a:rPr lang="en-US" sz="2000" dirty="0">
                <a:latin typeface="Arial" charset="0"/>
                <a:ea typeface="Arial" charset="0"/>
                <a:cs typeface="Arial" charset="0"/>
              </a:rPr>
              <a:t> is the free, easy way to manage your money online</a:t>
            </a:r>
            <a:r>
              <a:rPr lang="en-US" sz="2000" dirty="0" smtClean="0">
                <a:latin typeface="Arial" charset="0"/>
                <a:ea typeface="Arial" charset="0"/>
                <a:cs typeface="Arial" charset="0"/>
              </a:rPr>
              <a:t>."</a:t>
            </a:r>
            <a:endParaRPr lang="en-US" sz="2000" dirty="0">
              <a:latin typeface="Arial" charset="0"/>
              <a:ea typeface="Arial" charset="0"/>
              <a:cs typeface="Arial" charset="0"/>
            </a:endParaRPr>
          </a:p>
        </p:txBody>
      </p:sp>
      <p:sp>
        <p:nvSpPr>
          <p:cNvPr id="3" name="Title 1"/>
          <p:cNvSpPr txBox="1">
            <a:spLocks/>
          </p:cNvSpPr>
          <p:nvPr/>
        </p:nvSpPr>
        <p:spPr>
          <a:xfrm>
            <a:off x="685800" y="552728"/>
            <a:ext cx="7772400" cy="847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Arial" charset="0"/>
                <a:ea typeface="Arial" charset="0"/>
                <a:cs typeface="Arial" charset="0"/>
              </a:rPr>
              <a:t>“One Sentence” </a:t>
            </a:r>
            <a:r>
              <a:rPr lang="mr-IN" sz="3200" b="1" dirty="0" smtClean="0">
                <a:latin typeface="Arial" charset="0"/>
                <a:ea typeface="Arial" charset="0"/>
                <a:cs typeface="Arial" charset="0"/>
              </a:rPr>
              <a:t>–</a:t>
            </a:r>
            <a:r>
              <a:rPr lang="en-US" sz="3200" b="1" dirty="0" smtClean="0">
                <a:latin typeface="Arial" charset="0"/>
                <a:ea typeface="Arial" charset="0"/>
                <a:cs typeface="Arial" charset="0"/>
              </a:rPr>
              <a:t> Elevator Ride</a:t>
            </a:r>
            <a:endParaRPr lang="en-US" sz="3200" b="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1679856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1910050"/>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The “8 second rule”</a:t>
            </a:r>
            <a:endParaRPr lang="en-US" sz="4800" b="1" dirty="0">
              <a:latin typeface="Arial" charset="0"/>
              <a:ea typeface="Arial" charset="0"/>
              <a:cs typeface="Arial" charset="0"/>
            </a:endParaRPr>
          </a:p>
        </p:txBody>
      </p:sp>
      <p:sp>
        <p:nvSpPr>
          <p:cNvPr id="6" name="Title 1"/>
          <p:cNvSpPr txBox="1">
            <a:spLocks/>
          </p:cNvSpPr>
          <p:nvPr/>
        </p:nvSpPr>
        <p:spPr>
          <a:xfrm>
            <a:off x="685800" y="3234025"/>
            <a:ext cx="7772400" cy="16091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smtClean="0">
                <a:latin typeface="Arial" charset="0"/>
                <a:ea typeface="Arial" charset="0"/>
                <a:cs typeface="Arial" charset="0"/>
              </a:rPr>
              <a:t>Most </a:t>
            </a:r>
            <a:r>
              <a:rPr lang="en-US" sz="2800" i="1" dirty="0">
                <a:latin typeface="Arial" charset="0"/>
                <a:ea typeface="Arial" charset="0"/>
                <a:cs typeface="Arial" charset="0"/>
              </a:rPr>
              <a:t>people decide within 8 seconds whether a speaker is worth listing </a:t>
            </a:r>
            <a:r>
              <a:rPr lang="en-US" sz="2800" i="1" dirty="0" smtClean="0">
                <a:latin typeface="Arial" charset="0"/>
                <a:ea typeface="Arial" charset="0"/>
                <a:cs typeface="Arial" charset="0"/>
              </a:rPr>
              <a:t>to</a:t>
            </a:r>
            <a:endParaRPr lang="en-US" sz="2800" i="1"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578803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1281396"/>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Exercise</a:t>
            </a:r>
            <a:endParaRPr lang="en-US" sz="4800" b="1" dirty="0">
              <a:latin typeface="Arial" charset="0"/>
              <a:ea typeface="Arial" charset="0"/>
              <a:cs typeface="Arial" charset="0"/>
            </a:endParaRPr>
          </a:p>
        </p:txBody>
      </p:sp>
      <p:sp>
        <p:nvSpPr>
          <p:cNvPr id="6" name="Title 1"/>
          <p:cNvSpPr txBox="1">
            <a:spLocks/>
          </p:cNvSpPr>
          <p:nvPr/>
        </p:nvSpPr>
        <p:spPr>
          <a:xfrm>
            <a:off x="685800" y="2791111"/>
            <a:ext cx="7772400" cy="2509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smtClean="0">
                <a:latin typeface="Arial" charset="0"/>
                <a:ea typeface="Arial" charset="0"/>
                <a:cs typeface="Arial" charset="0"/>
              </a:rPr>
              <a:t>Design your own “One Sentence”</a:t>
            </a:r>
          </a:p>
          <a:p>
            <a:pPr algn="ctr"/>
            <a:endParaRPr lang="en-US" sz="2800" i="1" dirty="0" smtClean="0">
              <a:latin typeface="Arial" charset="0"/>
              <a:ea typeface="Arial" charset="0"/>
              <a:cs typeface="Arial" charset="0"/>
            </a:endParaRPr>
          </a:p>
          <a:p>
            <a:pPr algn="ctr"/>
            <a:r>
              <a:rPr lang="en-US" sz="2800" i="1" dirty="0" smtClean="0">
                <a:latin typeface="Arial" charset="0"/>
                <a:ea typeface="Arial" charset="0"/>
                <a:cs typeface="Arial" charset="0"/>
              </a:rPr>
              <a:t>(10 minutes)</a:t>
            </a:r>
            <a:endParaRPr lang="en-US" sz="2800" i="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1182489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3"/>
          <p:cNvPicPr>
            <a:picLocks noChangeAspect="1"/>
          </p:cNvPicPr>
          <p:nvPr/>
        </p:nvPicPr>
        <p:blipFill>
          <a:blip r:embed="rId2" cstate="print">
            <a:extLst>
              <a:ext uri="{28A0092B-C50C-407E-A947-70E740481C1C}">
                <a14:useLocalDpi xmlns:a14="http://schemas.microsoft.com/office/drawing/2010/main" val="0"/>
              </a:ext>
            </a:extLst>
          </a:blip>
          <a:srcRect l="2354" t="2615" r="2615" b="2615"/>
          <a:stretch>
            <a:fillRect/>
          </a:stretch>
        </p:blipFill>
        <p:spPr bwMode="auto">
          <a:xfrm>
            <a:off x="419100" y="1214441"/>
            <a:ext cx="8305800" cy="552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txBox="1">
            <a:spLocks/>
          </p:cNvSpPr>
          <p:nvPr/>
        </p:nvSpPr>
        <p:spPr>
          <a:xfrm>
            <a:off x="685800" y="0"/>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800" b="1" dirty="0" smtClean="0">
                <a:latin typeface="Arial" charset="0"/>
                <a:ea typeface="Arial" charset="0"/>
                <a:cs typeface="Arial" charset="0"/>
              </a:rPr>
              <a:t>The “8 Building </a:t>
            </a:r>
            <a:r>
              <a:rPr lang="en-US" altLang="zh-CN" sz="4800" b="1" dirty="0">
                <a:latin typeface="Arial" charset="0"/>
                <a:ea typeface="Arial" charset="0"/>
                <a:cs typeface="Arial" charset="0"/>
              </a:rPr>
              <a:t>B</a:t>
            </a:r>
            <a:r>
              <a:rPr lang="en-US" altLang="zh-CN" sz="4800" b="1" dirty="0" smtClean="0">
                <a:latin typeface="Arial" charset="0"/>
                <a:ea typeface="Arial" charset="0"/>
                <a:cs typeface="Arial" charset="0"/>
              </a:rPr>
              <a:t>locks”</a:t>
            </a:r>
            <a:endParaRPr lang="en-US" sz="4800" b="1"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31322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0"/>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800" b="1" dirty="0" smtClean="0">
                <a:latin typeface="Arial" charset="0"/>
                <a:ea typeface="Arial" charset="0"/>
                <a:cs typeface="Arial" charset="0"/>
              </a:rPr>
              <a:t>The “Call for Action”</a:t>
            </a:r>
            <a:endParaRPr lang="en-US" sz="4800" b="1"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t>22</a:t>
            </a:fld>
            <a:endParaRPr lang="en-US" dirty="0"/>
          </a:p>
        </p:txBody>
      </p:sp>
      <p:sp>
        <p:nvSpPr>
          <p:cNvPr id="7" name="Title 1"/>
          <p:cNvSpPr txBox="1">
            <a:spLocks/>
          </p:cNvSpPr>
          <p:nvPr/>
        </p:nvSpPr>
        <p:spPr>
          <a:xfrm>
            <a:off x="685800" y="2791111"/>
            <a:ext cx="7772400" cy="2509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smtClean="0">
                <a:latin typeface="Arial" charset="0"/>
                <a:ea typeface="Arial" charset="0"/>
                <a:cs typeface="Arial" charset="0"/>
              </a:rPr>
              <a:t>Re-emphasize your Value Proposition, plus</a:t>
            </a:r>
            <a:r>
              <a:rPr lang="mr-IN" sz="2800" i="1" dirty="0" smtClean="0">
                <a:latin typeface="Arial" charset="0"/>
                <a:ea typeface="Arial" charset="0"/>
                <a:cs typeface="Arial" charset="0"/>
              </a:rPr>
              <a:t>…</a:t>
            </a:r>
            <a:endParaRPr lang="en-US" sz="2800" i="1" dirty="0" smtClean="0">
              <a:latin typeface="Arial" charset="0"/>
              <a:ea typeface="Arial" charset="0"/>
              <a:cs typeface="Arial" charset="0"/>
            </a:endParaRPr>
          </a:p>
          <a:p>
            <a:pPr algn="ctr"/>
            <a:endParaRPr lang="en-US" sz="2800" i="1" dirty="0">
              <a:latin typeface="Arial" charset="0"/>
              <a:ea typeface="Arial" charset="0"/>
              <a:cs typeface="Arial" charset="0"/>
            </a:endParaRPr>
          </a:p>
          <a:p>
            <a:pPr algn="ctr"/>
            <a:r>
              <a:rPr lang="en-US" sz="2800" i="1" dirty="0" smtClean="0">
                <a:latin typeface="Arial" charset="0"/>
                <a:ea typeface="Arial" charset="0"/>
                <a:cs typeface="Arial" charset="0"/>
              </a:rPr>
              <a:t>Highlights, plus</a:t>
            </a:r>
            <a:r>
              <a:rPr lang="mr-IN" sz="2800" i="1" dirty="0" smtClean="0">
                <a:latin typeface="Arial" charset="0"/>
                <a:ea typeface="Arial" charset="0"/>
                <a:cs typeface="Arial" charset="0"/>
              </a:rPr>
              <a:t>…</a:t>
            </a:r>
            <a:endParaRPr lang="en-US" sz="2800" i="1" dirty="0">
              <a:latin typeface="Arial" charset="0"/>
              <a:ea typeface="Arial" charset="0"/>
              <a:cs typeface="Arial" charset="0"/>
            </a:endParaRPr>
          </a:p>
          <a:p>
            <a:pPr algn="ctr"/>
            <a:endParaRPr lang="en-US" sz="2800" i="1" dirty="0" smtClean="0">
              <a:latin typeface="Arial" charset="0"/>
              <a:ea typeface="Arial" charset="0"/>
              <a:cs typeface="Arial" charset="0"/>
            </a:endParaRPr>
          </a:p>
          <a:p>
            <a:pPr algn="ctr"/>
            <a:r>
              <a:rPr lang="en-US" sz="2800" b="1" i="1" dirty="0" smtClean="0">
                <a:latin typeface="Arial" charset="0"/>
                <a:ea typeface="Arial" charset="0"/>
                <a:cs typeface="Arial" charset="0"/>
              </a:rPr>
              <a:t>Now or Never!</a:t>
            </a:r>
            <a:endParaRPr lang="en-US" sz="2800" b="1" i="1" dirty="0">
              <a:latin typeface="Arial" charset="0"/>
              <a:ea typeface="Arial" charset="0"/>
              <a:cs typeface="Arial" charset="0"/>
            </a:endParaRPr>
          </a:p>
        </p:txBody>
      </p:sp>
    </p:spTree>
    <p:extLst>
      <p:ext uri="{BB962C8B-B14F-4D97-AF65-F5344CB8AC3E}">
        <p14:creationId xmlns:p14="http://schemas.microsoft.com/office/powerpoint/2010/main" val="69779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681320"/>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Workshop Recap</a:t>
            </a:r>
            <a:endParaRPr lang="en-US" sz="4800" b="1" dirty="0">
              <a:latin typeface="Arial" charset="0"/>
              <a:ea typeface="Arial" charset="0"/>
              <a:cs typeface="Arial" charset="0"/>
            </a:endParaRPr>
          </a:p>
        </p:txBody>
      </p:sp>
      <p:cxnSp>
        <p:nvCxnSpPr>
          <p:cNvPr id="7" name="Straight Connector 6"/>
          <p:cNvCxnSpPr/>
          <p:nvPr/>
        </p:nvCxnSpPr>
        <p:spPr>
          <a:xfrm>
            <a:off x="792956" y="4312792"/>
            <a:ext cx="528638" cy="0"/>
          </a:xfrm>
          <a:prstGeom prst="line">
            <a:avLst/>
          </a:prstGeom>
          <a:ln w="381000">
            <a:solidFill>
              <a:srgbClr val="C00000"/>
            </a:solidFill>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321594" y="4312792"/>
            <a:ext cx="528638" cy="0"/>
          </a:xfrm>
          <a:prstGeom prst="line">
            <a:avLst/>
          </a:prstGeom>
          <a:ln w="381000">
            <a:solidFill>
              <a:srgbClr val="0070C0"/>
            </a:soli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1850232" y="4312791"/>
            <a:ext cx="5622131" cy="1"/>
          </a:xfrm>
          <a:prstGeom prst="line">
            <a:avLst/>
          </a:prstGeom>
          <a:ln w="381000">
            <a:solidFill>
              <a:srgbClr val="00B050"/>
            </a:solidFill>
          </a:ln>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7472363" y="4312792"/>
            <a:ext cx="878681" cy="0"/>
          </a:xfrm>
          <a:prstGeom prst="line">
            <a:avLst/>
          </a:prstGeom>
          <a:ln w="381000">
            <a:solidFill>
              <a:srgbClr val="7030A0"/>
            </a:solidFill>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1057275" y="3181210"/>
            <a:ext cx="466688" cy="113158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93002" y="2811877"/>
            <a:ext cx="1467068" cy="400110"/>
          </a:xfrm>
          <a:prstGeom prst="rect">
            <a:avLst/>
          </a:prstGeom>
          <a:noFill/>
        </p:spPr>
        <p:txBody>
          <a:bodyPr wrap="none" rtlCol="0">
            <a:spAutoFit/>
          </a:bodyPr>
          <a:lstStyle/>
          <a:p>
            <a:r>
              <a:rPr lang="en-US" sz="2000" dirty="0" smtClean="0">
                <a:latin typeface="Arial" charset="0"/>
                <a:ea typeface="Arial" charset="0"/>
                <a:cs typeface="Arial" charset="0"/>
              </a:rPr>
              <a:t>The “Hook”</a:t>
            </a:r>
            <a:endParaRPr lang="en-US" sz="2000" dirty="0">
              <a:latin typeface="Arial" charset="0"/>
              <a:ea typeface="Arial" charset="0"/>
              <a:cs typeface="Arial" charset="0"/>
            </a:endParaRPr>
          </a:p>
        </p:txBody>
      </p:sp>
      <p:cxnSp>
        <p:nvCxnSpPr>
          <p:cNvPr id="25" name="Straight Connector 24"/>
          <p:cNvCxnSpPr/>
          <p:nvPr/>
        </p:nvCxnSpPr>
        <p:spPr>
          <a:xfrm flipV="1">
            <a:off x="1585913" y="3747001"/>
            <a:ext cx="233344" cy="56579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43049" y="3379903"/>
            <a:ext cx="2505814" cy="400110"/>
          </a:xfrm>
          <a:prstGeom prst="rect">
            <a:avLst/>
          </a:prstGeom>
          <a:noFill/>
        </p:spPr>
        <p:txBody>
          <a:bodyPr wrap="none" rtlCol="0">
            <a:spAutoFit/>
          </a:bodyPr>
          <a:lstStyle/>
          <a:p>
            <a:r>
              <a:rPr lang="en-US" sz="2000" dirty="0" smtClean="0">
                <a:latin typeface="Arial" charset="0"/>
                <a:ea typeface="Arial" charset="0"/>
                <a:cs typeface="Arial" charset="0"/>
              </a:rPr>
              <a:t>The “One Sentence”</a:t>
            </a:r>
            <a:endParaRPr lang="en-US" sz="2000" dirty="0">
              <a:latin typeface="Arial" charset="0"/>
              <a:ea typeface="Arial" charset="0"/>
              <a:cs typeface="Arial" charset="0"/>
            </a:endParaRPr>
          </a:p>
        </p:txBody>
      </p:sp>
      <p:cxnSp>
        <p:nvCxnSpPr>
          <p:cNvPr id="29" name="Straight Connector 28"/>
          <p:cNvCxnSpPr/>
          <p:nvPr/>
        </p:nvCxnSpPr>
        <p:spPr>
          <a:xfrm flipV="1">
            <a:off x="3956230" y="3181210"/>
            <a:ext cx="466688" cy="113158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99569" y="2811877"/>
            <a:ext cx="2823209" cy="400110"/>
          </a:xfrm>
          <a:prstGeom prst="rect">
            <a:avLst/>
          </a:prstGeom>
          <a:noFill/>
        </p:spPr>
        <p:txBody>
          <a:bodyPr wrap="none" rtlCol="0">
            <a:spAutoFit/>
          </a:bodyPr>
          <a:lstStyle/>
          <a:p>
            <a:r>
              <a:rPr lang="en-US" sz="2000" dirty="0" smtClean="0">
                <a:latin typeface="Arial" charset="0"/>
                <a:ea typeface="Arial" charset="0"/>
                <a:cs typeface="Arial" charset="0"/>
              </a:rPr>
              <a:t>The “8 Building Blocks”</a:t>
            </a:r>
            <a:endParaRPr lang="en-US" sz="2000" dirty="0">
              <a:latin typeface="Arial" charset="0"/>
              <a:ea typeface="Arial" charset="0"/>
              <a:cs typeface="Arial" charset="0"/>
            </a:endParaRPr>
          </a:p>
        </p:txBody>
      </p:sp>
      <p:cxnSp>
        <p:nvCxnSpPr>
          <p:cNvPr id="32" name="Straight Connector 31"/>
          <p:cNvCxnSpPr/>
          <p:nvPr/>
        </p:nvCxnSpPr>
        <p:spPr>
          <a:xfrm flipV="1">
            <a:off x="7903411" y="3747000"/>
            <a:ext cx="233344" cy="56579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28884" y="3375046"/>
            <a:ext cx="2450030" cy="400110"/>
          </a:xfrm>
          <a:prstGeom prst="rect">
            <a:avLst/>
          </a:prstGeom>
          <a:noFill/>
        </p:spPr>
        <p:txBody>
          <a:bodyPr wrap="none" rtlCol="0">
            <a:spAutoFit/>
          </a:bodyPr>
          <a:lstStyle/>
          <a:p>
            <a:r>
              <a:rPr lang="en-US" sz="2000" dirty="0" smtClean="0">
                <a:latin typeface="Arial" charset="0"/>
                <a:ea typeface="Arial" charset="0"/>
                <a:cs typeface="Arial" charset="0"/>
              </a:rPr>
              <a:t>The “Call for Action”</a:t>
            </a:r>
            <a:endParaRPr lang="en-US" sz="2000" dirty="0">
              <a:latin typeface="Arial" charset="0"/>
              <a:ea typeface="Arial" charset="0"/>
              <a:cs typeface="Arial" charset="0"/>
            </a:endParaRPr>
          </a:p>
        </p:txBody>
      </p:sp>
      <p:sp>
        <p:nvSpPr>
          <p:cNvPr id="2" name="TextBox 1"/>
          <p:cNvSpPr txBox="1"/>
          <p:nvPr/>
        </p:nvSpPr>
        <p:spPr>
          <a:xfrm>
            <a:off x="738918" y="4679890"/>
            <a:ext cx="636713" cy="276999"/>
          </a:xfrm>
          <a:prstGeom prst="rect">
            <a:avLst/>
          </a:prstGeom>
          <a:noFill/>
        </p:spPr>
        <p:txBody>
          <a:bodyPr wrap="none" rtlCol="0">
            <a:spAutoFit/>
          </a:bodyPr>
          <a:lstStyle/>
          <a:p>
            <a:r>
              <a:rPr lang="en-US" sz="1200" dirty="0" smtClean="0">
                <a:latin typeface="Arial" charset="0"/>
                <a:ea typeface="Arial" charset="0"/>
                <a:cs typeface="Arial" charset="0"/>
              </a:rPr>
              <a:t>15 sec</a:t>
            </a:r>
            <a:endParaRPr lang="en-US" sz="1200" dirty="0">
              <a:latin typeface="Arial" charset="0"/>
              <a:ea typeface="Arial" charset="0"/>
              <a:cs typeface="Arial" charset="0"/>
            </a:endParaRPr>
          </a:p>
        </p:txBody>
      </p:sp>
      <p:sp>
        <p:nvSpPr>
          <p:cNvPr id="16" name="TextBox 15"/>
          <p:cNvSpPr txBox="1"/>
          <p:nvPr/>
        </p:nvSpPr>
        <p:spPr>
          <a:xfrm>
            <a:off x="1267556" y="4679890"/>
            <a:ext cx="636713" cy="276999"/>
          </a:xfrm>
          <a:prstGeom prst="rect">
            <a:avLst/>
          </a:prstGeom>
          <a:noFill/>
        </p:spPr>
        <p:txBody>
          <a:bodyPr wrap="none" rtlCol="0">
            <a:spAutoFit/>
          </a:bodyPr>
          <a:lstStyle/>
          <a:p>
            <a:r>
              <a:rPr lang="en-US" sz="1200" dirty="0" smtClean="0">
                <a:latin typeface="Arial" charset="0"/>
                <a:ea typeface="Arial" charset="0"/>
                <a:cs typeface="Arial" charset="0"/>
              </a:rPr>
              <a:t>15 sec</a:t>
            </a:r>
            <a:endParaRPr lang="en-US" sz="1200" dirty="0">
              <a:latin typeface="Arial" charset="0"/>
              <a:ea typeface="Arial" charset="0"/>
              <a:cs typeface="Arial" charset="0"/>
            </a:endParaRPr>
          </a:p>
        </p:txBody>
      </p:sp>
      <p:sp>
        <p:nvSpPr>
          <p:cNvPr id="17" name="TextBox 16"/>
          <p:cNvSpPr txBox="1"/>
          <p:nvPr/>
        </p:nvSpPr>
        <p:spPr>
          <a:xfrm>
            <a:off x="4556434" y="4679016"/>
            <a:ext cx="559769" cy="276999"/>
          </a:xfrm>
          <a:prstGeom prst="rect">
            <a:avLst/>
          </a:prstGeom>
          <a:noFill/>
        </p:spPr>
        <p:txBody>
          <a:bodyPr wrap="none" rtlCol="0">
            <a:spAutoFit/>
          </a:bodyPr>
          <a:lstStyle/>
          <a:p>
            <a:r>
              <a:rPr lang="en-US" sz="1200" smtClean="0">
                <a:latin typeface="Arial" charset="0"/>
                <a:ea typeface="Arial" charset="0"/>
                <a:cs typeface="Arial" charset="0"/>
              </a:rPr>
              <a:t>4 min</a:t>
            </a:r>
            <a:endParaRPr lang="en-US" sz="1200" dirty="0">
              <a:latin typeface="Arial" charset="0"/>
              <a:ea typeface="Arial" charset="0"/>
              <a:cs typeface="Arial" charset="0"/>
            </a:endParaRPr>
          </a:p>
        </p:txBody>
      </p:sp>
      <p:sp>
        <p:nvSpPr>
          <p:cNvPr id="19" name="TextBox 18"/>
          <p:cNvSpPr txBox="1"/>
          <p:nvPr/>
        </p:nvSpPr>
        <p:spPr>
          <a:xfrm>
            <a:off x="7593346" y="4679015"/>
            <a:ext cx="636713" cy="276999"/>
          </a:xfrm>
          <a:prstGeom prst="rect">
            <a:avLst/>
          </a:prstGeom>
          <a:noFill/>
        </p:spPr>
        <p:txBody>
          <a:bodyPr wrap="none" rtlCol="0">
            <a:spAutoFit/>
          </a:bodyPr>
          <a:lstStyle/>
          <a:p>
            <a:r>
              <a:rPr lang="en-US" sz="1200" dirty="0" smtClean="0">
                <a:latin typeface="Arial" charset="0"/>
                <a:ea typeface="Arial" charset="0"/>
                <a:cs typeface="Arial" charset="0"/>
              </a:rPr>
              <a:t>30 sec</a:t>
            </a:r>
            <a:endParaRPr lang="en-US" sz="1200"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1427871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00193"/>
            <a:ext cx="7772400" cy="42290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000" b="1" dirty="0" smtClean="0">
                <a:latin typeface="Arial" charset="0"/>
                <a:ea typeface="Arial" charset="0"/>
                <a:cs typeface="Arial" charset="0"/>
              </a:rPr>
              <a:t>Tonight</a:t>
            </a:r>
            <a:endParaRPr lang="en-US" sz="2000" b="1" dirty="0">
              <a:latin typeface="Arial" charset="0"/>
              <a:ea typeface="Arial" charset="0"/>
              <a:cs typeface="Arial" charset="0"/>
            </a:endParaRPr>
          </a:p>
          <a:p>
            <a:pPr>
              <a:lnSpc>
                <a:spcPts val="2800"/>
              </a:lnSpc>
            </a:pPr>
            <a:r>
              <a:rPr lang="en-US" sz="2000" dirty="0">
                <a:latin typeface="Arial" charset="0"/>
                <a:ea typeface="Arial" charset="0"/>
                <a:cs typeface="Arial" charset="0"/>
              </a:rPr>
              <a:t>Work with your group to conduct a </a:t>
            </a:r>
            <a:r>
              <a:rPr lang="en-US" sz="2000" dirty="0" smtClean="0">
                <a:latin typeface="Arial" charset="0"/>
                <a:ea typeface="Arial" charset="0"/>
                <a:cs typeface="Arial" charset="0"/>
              </a:rPr>
              <a:t>pitch</a:t>
            </a:r>
          </a:p>
          <a:p>
            <a:pPr>
              <a:lnSpc>
                <a:spcPts val="2800"/>
              </a:lnSpc>
            </a:pPr>
            <a:endParaRPr lang="en-US" sz="2000" dirty="0">
              <a:latin typeface="Arial" charset="0"/>
              <a:ea typeface="Arial" charset="0"/>
              <a:cs typeface="Arial" charset="0"/>
            </a:endParaRPr>
          </a:p>
          <a:p>
            <a:pPr>
              <a:lnSpc>
                <a:spcPts val="2800"/>
              </a:lnSpc>
            </a:pPr>
            <a:r>
              <a:rPr lang="en-US" sz="2000" b="1" dirty="0" smtClean="0">
                <a:latin typeface="Arial" charset="0"/>
                <a:ea typeface="Arial" charset="0"/>
                <a:cs typeface="Arial" charset="0"/>
              </a:rPr>
              <a:t>Tomorrow</a:t>
            </a:r>
            <a:endParaRPr lang="en-US" sz="2000" b="1" dirty="0">
              <a:latin typeface="Arial" charset="0"/>
              <a:ea typeface="Arial" charset="0"/>
              <a:cs typeface="Arial" charset="0"/>
            </a:endParaRPr>
          </a:p>
          <a:p>
            <a:pPr>
              <a:lnSpc>
                <a:spcPts val="2800"/>
              </a:lnSpc>
            </a:pPr>
            <a:r>
              <a:rPr lang="en-US" sz="2000" dirty="0" smtClean="0">
                <a:latin typeface="Arial" charset="0"/>
                <a:ea typeface="Arial" charset="0"/>
                <a:cs typeface="Arial" charset="0"/>
              </a:rPr>
              <a:t>Continue working with your group to finalize your pitch</a:t>
            </a:r>
          </a:p>
          <a:p>
            <a:pPr>
              <a:lnSpc>
                <a:spcPts val="2800"/>
              </a:lnSpc>
            </a:pPr>
            <a:r>
              <a:rPr lang="en-US" sz="2000" dirty="0" smtClean="0">
                <a:latin typeface="Arial" charset="0"/>
                <a:ea typeface="Arial" charset="0"/>
                <a:cs typeface="Arial" charset="0"/>
              </a:rPr>
              <a:t>(First 20 minutes)</a:t>
            </a:r>
          </a:p>
          <a:p>
            <a:pPr>
              <a:lnSpc>
                <a:spcPts val="2800"/>
              </a:lnSpc>
            </a:pPr>
            <a:endParaRPr lang="en-US" sz="2000" dirty="0">
              <a:latin typeface="Arial" charset="0"/>
              <a:ea typeface="Arial" charset="0"/>
              <a:cs typeface="Arial" charset="0"/>
            </a:endParaRPr>
          </a:p>
          <a:p>
            <a:pPr>
              <a:lnSpc>
                <a:spcPts val="2800"/>
              </a:lnSpc>
            </a:pPr>
            <a:r>
              <a:rPr lang="en-US" sz="2000" dirty="0" smtClean="0">
                <a:latin typeface="Arial" charset="0"/>
                <a:ea typeface="Arial" charset="0"/>
                <a:cs typeface="Arial" charset="0"/>
              </a:rPr>
              <a:t>Present your pitch (practice exercise, will not be marked) and receive feedback from Professor Pradeep Ray and Jerry Zhu</a:t>
            </a:r>
          </a:p>
          <a:p>
            <a:pPr>
              <a:lnSpc>
                <a:spcPts val="2800"/>
              </a:lnSpc>
            </a:pPr>
            <a:endParaRPr lang="en-US" sz="2000" dirty="0">
              <a:latin typeface="Arial" charset="0"/>
              <a:ea typeface="Arial" charset="0"/>
              <a:cs typeface="Arial" charset="0"/>
            </a:endParaRPr>
          </a:p>
          <a:p>
            <a:pPr>
              <a:lnSpc>
                <a:spcPts val="2800"/>
              </a:lnSpc>
            </a:pPr>
            <a:r>
              <a:rPr lang="en-US" sz="2000" b="1" dirty="0" smtClean="0">
                <a:latin typeface="Arial" charset="0"/>
                <a:ea typeface="Arial" charset="0"/>
                <a:cs typeface="Arial" charset="0"/>
              </a:rPr>
              <a:t>Next Tue &amp; Wed</a:t>
            </a:r>
          </a:p>
          <a:p>
            <a:pPr>
              <a:lnSpc>
                <a:spcPts val="2800"/>
              </a:lnSpc>
            </a:pPr>
            <a:r>
              <a:rPr lang="en-US" sz="2000" dirty="0" smtClean="0">
                <a:latin typeface="Arial" charset="0"/>
                <a:ea typeface="Arial" charset="0"/>
                <a:cs typeface="Arial" charset="0"/>
              </a:rPr>
              <a:t>Present your own pitch (individual assignment, will be marked)</a:t>
            </a:r>
            <a:endParaRPr lang="en-US" sz="2000" dirty="0">
              <a:latin typeface="Arial" charset="0"/>
              <a:ea typeface="Arial" charset="0"/>
              <a:cs typeface="Arial" charset="0"/>
            </a:endParaRPr>
          </a:p>
        </p:txBody>
      </p:sp>
      <p:sp>
        <p:nvSpPr>
          <p:cNvPr id="3" name="Title 1"/>
          <p:cNvSpPr txBox="1">
            <a:spLocks/>
          </p:cNvSpPr>
          <p:nvPr/>
        </p:nvSpPr>
        <p:spPr>
          <a:xfrm>
            <a:off x="685800" y="552728"/>
            <a:ext cx="7772400" cy="847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Arial" charset="0"/>
                <a:ea typeface="Arial" charset="0"/>
                <a:cs typeface="Arial" charset="0"/>
              </a:rPr>
              <a:t>Next Steps</a:t>
            </a:r>
            <a:endParaRPr lang="en-US" sz="3200" b="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282805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1967192"/>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Thanks!</a:t>
            </a:r>
            <a:endParaRPr lang="en-US" sz="4800" b="1"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t>25</a:t>
            </a:fld>
            <a:endParaRPr lang="en-US" dirty="0"/>
          </a:p>
        </p:txBody>
      </p:sp>
      <p:sp>
        <p:nvSpPr>
          <p:cNvPr id="20" name="Title 1"/>
          <p:cNvSpPr txBox="1">
            <a:spLocks/>
          </p:cNvSpPr>
          <p:nvPr/>
        </p:nvSpPr>
        <p:spPr>
          <a:xfrm>
            <a:off x="428625" y="3375309"/>
            <a:ext cx="8286750" cy="10808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Arial" charset="0"/>
                <a:ea typeface="Arial" charset="0"/>
                <a:cs typeface="Arial" charset="0"/>
              </a:rPr>
              <a:t>Jerry </a:t>
            </a:r>
            <a:r>
              <a:rPr lang="en-US" sz="2800" smtClean="0">
                <a:latin typeface="Arial" charset="0"/>
                <a:ea typeface="Arial" charset="0"/>
                <a:cs typeface="Arial" charset="0"/>
              </a:rPr>
              <a:t>Zhu   |   </a:t>
            </a:r>
            <a:r>
              <a:rPr lang="en-US" sz="2800" b="1" dirty="0" err="1" smtClean="0">
                <a:latin typeface="Arial" charset="0"/>
                <a:ea typeface="Arial" charset="0"/>
                <a:cs typeface="Arial" charset="0"/>
              </a:rPr>
              <a:t>jerry.zyn@gmail.com</a:t>
            </a:r>
            <a:endParaRPr lang="en-US" sz="2800" b="1" dirty="0">
              <a:latin typeface="Arial" charset="0"/>
              <a:ea typeface="Arial" charset="0"/>
              <a:cs typeface="Arial" charset="0"/>
            </a:endParaRPr>
          </a:p>
        </p:txBody>
      </p:sp>
    </p:spTree>
    <p:extLst>
      <p:ext uri="{BB962C8B-B14F-4D97-AF65-F5344CB8AC3E}">
        <p14:creationId xmlns:p14="http://schemas.microsoft.com/office/powerpoint/2010/main" val="47526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2283763"/>
            <a:ext cx="7772400" cy="206187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charset="0"/>
                <a:ea typeface="Arial" charset="0"/>
                <a:cs typeface="Arial" charset="0"/>
              </a:rPr>
              <a:t>“It is a pleasure to be here today. I would like to talk about </a:t>
            </a:r>
            <a:r>
              <a:rPr lang="en-US" sz="4800" b="1" dirty="0" smtClean="0">
                <a:latin typeface="Arial" charset="0"/>
                <a:ea typeface="Arial" charset="0"/>
                <a:cs typeface="Arial" charset="0"/>
              </a:rPr>
              <a:t>…”</a:t>
            </a:r>
            <a:endParaRPr lang="en-US" sz="4800" b="1" dirty="0">
              <a:latin typeface="Arial" charset="0"/>
              <a:ea typeface="Arial" charset="0"/>
              <a:cs typeface="Arial" charset="0"/>
            </a:endParaRPr>
          </a:p>
        </p:txBody>
      </p:sp>
      <p:sp>
        <p:nvSpPr>
          <p:cNvPr id="6" name="Title 1"/>
          <p:cNvSpPr txBox="1">
            <a:spLocks/>
          </p:cNvSpPr>
          <p:nvPr/>
        </p:nvSpPr>
        <p:spPr>
          <a:xfrm>
            <a:off x="685800" y="1086425"/>
            <a:ext cx="7772400" cy="1280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latin typeface="Arial" charset="0"/>
                <a:ea typeface="Arial" charset="0"/>
                <a:cs typeface="Arial" charset="0"/>
              </a:rPr>
              <a:t>What do </a:t>
            </a:r>
            <a:r>
              <a:rPr lang="en-US" sz="2800" i="1" dirty="0" smtClean="0">
                <a:latin typeface="Arial" charset="0"/>
                <a:ea typeface="Arial" charset="0"/>
                <a:cs typeface="Arial" charset="0"/>
              </a:rPr>
              <a:t>99% </a:t>
            </a:r>
            <a:r>
              <a:rPr lang="en-US" sz="2800" i="1" dirty="0">
                <a:latin typeface="Arial" charset="0"/>
                <a:ea typeface="Arial" charset="0"/>
                <a:cs typeface="Arial" charset="0"/>
              </a:rPr>
              <a:t>people say in their 8 </a:t>
            </a:r>
            <a:r>
              <a:rPr lang="en-US" sz="2800" i="1" dirty="0" smtClean="0">
                <a:latin typeface="Arial" charset="0"/>
                <a:ea typeface="Arial" charset="0"/>
                <a:cs typeface="Arial" charset="0"/>
              </a:rPr>
              <a:t>seconds?</a:t>
            </a:r>
            <a:endParaRPr lang="en-US" sz="2800" i="1" dirty="0">
              <a:latin typeface="Arial" charset="0"/>
              <a:ea typeface="Arial" charset="0"/>
              <a:cs typeface="Arial" charset="0"/>
            </a:endParaRPr>
          </a:p>
        </p:txBody>
      </p:sp>
      <p:sp>
        <p:nvSpPr>
          <p:cNvPr id="7" name="Title 1"/>
          <p:cNvSpPr txBox="1">
            <a:spLocks/>
          </p:cNvSpPr>
          <p:nvPr/>
        </p:nvSpPr>
        <p:spPr>
          <a:xfrm>
            <a:off x="685800" y="4262154"/>
            <a:ext cx="7772400" cy="1280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latin typeface="Arial" charset="0"/>
                <a:ea typeface="Arial" charset="0"/>
                <a:cs typeface="Arial" charset="0"/>
              </a:rPr>
              <a:t>What do </a:t>
            </a:r>
            <a:r>
              <a:rPr lang="en-US" sz="2800" i="1" dirty="0" smtClean="0">
                <a:latin typeface="Arial" charset="0"/>
                <a:ea typeface="Arial" charset="0"/>
                <a:cs typeface="Arial" charset="0"/>
              </a:rPr>
              <a:t>you want to </a:t>
            </a:r>
            <a:r>
              <a:rPr lang="en-US" sz="2800" i="1" dirty="0">
                <a:latin typeface="Arial" charset="0"/>
                <a:ea typeface="Arial" charset="0"/>
                <a:cs typeface="Arial" charset="0"/>
              </a:rPr>
              <a:t>say in </a:t>
            </a:r>
            <a:r>
              <a:rPr lang="en-US" sz="2800" i="1" dirty="0" smtClean="0">
                <a:latin typeface="Arial" charset="0"/>
                <a:ea typeface="Arial" charset="0"/>
                <a:cs typeface="Arial" charset="0"/>
              </a:rPr>
              <a:t>your 8 seconds?</a:t>
            </a:r>
            <a:endParaRPr lang="en-US" sz="2800" i="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91840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086425"/>
            <a:ext cx="7772400" cy="45714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charset="0"/>
              <a:buChar char="•"/>
            </a:pPr>
            <a:r>
              <a:rPr lang="en-US" sz="2400" b="1" dirty="0" smtClean="0">
                <a:latin typeface="Arial" charset="0"/>
                <a:ea typeface="Arial" charset="0"/>
                <a:cs typeface="Arial" charset="0"/>
              </a:rPr>
              <a:t>Today: </a:t>
            </a:r>
            <a:r>
              <a:rPr lang="en-US" sz="2400" dirty="0" smtClean="0">
                <a:latin typeface="Arial" charset="0"/>
                <a:ea typeface="Arial" charset="0"/>
                <a:cs typeface="Arial" charset="0"/>
              </a:rPr>
              <a:t>This </a:t>
            </a:r>
            <a:r>
              <a:rPr lang="en-US" sz="2400" dirty="0">
                <a:latin typeface="Arial" charset="0"/>
                <a:ea typeface="Arial" charset="0"/>
                <a:cs typeface="Arial" charset="0"/>
              </a:rPr>
              <a:t>workshop will help you create </a:t>
            </a:r>
            <a:r>
              <a:rPr lang="en-US" sz="2400" dirty="0" smtClean="0">
                <a:latin typeface="Arial" charset="0"/>
                <a:ea typeface="Arial" charset="0"/>
                <a:cs typeface="Arial" charset="0"/>
              </a:rPr>
              <a:t>a 5-minute pitch that grab </a:t>
            </a:r>
            <a:r>
              <a:rPr lang="en-US" sz="2400" dirty="0">
                <a:latin typeface="Arial" charset="0"/>
                <a:ea typeface="Arial" charset="0"/>
                <a:cs typeface="Arial" charset="0"/>
              </a:rPr>
              <a:t>the attention of your </a:t>
            </a:r>
            <a:r>
              <a:rPr lang="en-US" sz="2400" dirty="0" smtClean="0">
                <a:latin typeface="Arial" charset="0"/>
                <a:ea typeface="Arial" charset="0"/>
                <a:cs typeface="Arial" charset="0"/>
              </a:rPr>
              <a:t>audience, express your idea clearly and convince your audience;</a:t>
            </a:r>
          </a:p>
          <a:p>
            <a:pPr marL="457200" indent="-457200">
              <a:buFont typeface="Arial" charset="0"/>
              <a:buChar char="•"/>
            </a:pPr>
            <a:endParaRPr lang="en-US" sz="2400" dirty="0" smtClean="0">
              <a:latin typeface="Arial" charset="0"/>
              <a:ea typeface="Arial" charset="0"/>
              <a:cs typeface="Arial" charset="0"/>
            </a:endParaRPr>
          </a:p>
          <a:p>
            <a:pPr marL="457200" indent="-457200">
              <a:buFont typeface="Arial" charset="0"/>
              <a:buChar char="•"/>
            </a:pPr>
            <a:r>
              <a:rPr lang="en-US" sz="2400" b="1" dirty="0" smtClean="0">
                <a:latin typeface="Arial" charset="0"/>
                <a:ea typeface="Arial" charset="0"/>
                <a:cs typeface="Arial" charset="0"/>
              </a:rPr>
              <a:t>Tonight </a:t>
            </a:r>
            <a:r>
              <a:rPr lang="mr-IN" sz="2400" b="1" dirty="0" smtClean="0">
                <a:latin typeface="Arial" charset="0"/>
                <a:ea typeface="Arial" charset="0"/>
                <a:cs typeface="Arial" charset="0"/>
              </a:rPr>
              <a:t>–</a:t>
            </a:r>
            <a:r>
              <a:rPr lang="en-US" sz="2400" b="1" dirty="0" smtClean="0">
                <a:latin typeface="Arial" charset="0"/>
                <a:ea typeface="Arial" charset="0"/>
                <a:cs typeface="Arial" charset="0"/>
              </a:rPr>
              <a:t> Tomorrow: </a:t>
            </a:r>
            <a:r>
              <a:rPr lang="en-US" sz="2400" dirty="0" smtClean="0">
                <a:latin typeface="Arial" charset="0"/>
                <a:ea typeface="Arial" charset="0"/>
                <a:cs typeface="Arial" charset="0"/>
              </a:rPr>
              <a:t>Work with your group to conduct a pitch and practice tomorrow (14</a:t>
            </a:r>
            <a:r>
              <a:rPr lang="en-US" sz="2400" baseline="30000" dirty="0" smtClean="0">
                <a:latin typeface="Arial" charset="0"/>
                <a:ea typeface="Arial" charset="0"/>
                <a:cs typeface="Arial" charset="0"/>
              </a:rPr>
              <a:t>th</a:t>
            </a:r>
            <a:r>
              <a:rPr lang="en-US" sz="2400" dirty="0" smtClean="0">
                <a:latin typeface="Arial" charset="0"/>
                <a:ea typeface="Arial" charset="0"/>
                <a:cs typeface="Arial" charset="0"/>
              </a:rPr>
              <a:t> June) and receive feedback;</a:t>
            </a:r>
          </a:p>
          <a:p>
            <a:pPr marL="457200" indent="-457200">
              <a:buFont typeface="Arial" charset="0"/>
              <a:buChar char="•"/>
            </a:pPr>
            <a:endParaRPr lang="en-US" sz="2400" dirty="0">
              <a:latin typeface="Arial" charset="0"/>
              <a:ea typeface="Arial" charset="0"/>
              <a:cs typeface="Arial" charset="0"/>
            </a:endParaRPr>
          </a:p>
          <a:p>
            <a:pPr marL="457200" indent="-457200">
              <a:buFont typeface="Arial" charset="0"/>
              <a:buChar char="•"/>
            </a:pPr>
            <a:r>
              <a:rPr lang="en-US" sz="2400" b="1" dirty="0" smtClean="0">
                <a:latin typeface="Arial" charset="0"/>
                <a:ea typeface="Arial" charset="0"/>
                <a:cs typeface="Arial" charset="0"/>
              </a:rPr>
              <a:t>Next Week: </a:t>
            </a:r>
            <a:r>
              <a:rPr lang="en-US" sz="2400" dirty="0" smtClean="0">
                <a:latin typeface="Arial" charset="0"/>
                <a:ea typeface="Arial" charset="0"/>
                <a:cs typeface="Arial" charset="0"/>
              </a:rPr>
              <a:t>Individual assignment: your own 5-minute pitch (20</a:t>
            </a:r>
            <a:r>
              <a:rPr lang="en-US" sz="2400" baseline="30000" dirty="0" smtClean="0">
                <a:latin typeface="Arial" charset="0"/>
                <a:ea typeface="Arial" charset="0"/>
                <a:cs typeface="Arial" charset="0"/>
              </a:rPr>
              <a:t>th</a:t>
            </a:r>
            <a:r>
              <a:rPr lang="en-US" sz="2400" dirty="0" smtClean="0">
                <a:latin typeface="Arial" charset="0"/>
                <a:ea typeface="Arial" charset="0"/>
                <a:cs typeface="Arial" charset="0"/>
              </a:rPr>
              <a:t> &amp; 21</a:t>
            </a:r>
            <a:r>
              <a:rPr lang="en-US" sz="2400" baseline="30000" dirty="0" smtClean="0">
                <a:latin typeface="Arial" charset="0"/>
                <a:ea typeface="Arial" charset="0"/>
                <a:cs typeface="Arial" charset="0"/>
              </a:rPr>
              <a:t>st</a:t>
            </a:r>
            <a:r>
              <a:rPr lang="en-US" sz="2400" dirty="0" smtClean="0">
                <a:latin typeface="Arial" charset="0"/>
                <a:ea typeface="Arial" charset="0"/>
                <a:cs typeface="Arial" charset="0"/>
              </a:rPr>
              <a:t> June)</a:t>
            </a:r>
            <a:endParaRPr lang="en-US" sz="2400" dirty="0" smtClean="0">
              <a:latin typeface="Arial" charset="0"/>
              <a:ea typeface="Arial" charset="0"/>
              <a:cs typeface="Arial" charset="0"/>
            </a:endParaRPr>
          </a:p>
          <a:p>
            <a:pPr marL="457200" indent="-457200">
              <a:buFont typeface="Arial" charset="0"/>
              <a:buChar char="•"/>
            </a:pPr>
            <a:endParaRPr lang="en-US" sz="2400" dirty="0" smtClean="0">
              <a:latin typeface="Arial" charset="0"/>
              <a:ea typeface="Arial" charset="0"/>
              <a:cs typeface="Arial" charset="0"/>
            </a:endParaRPr>
          </a:p>
          <a:p>
            <a:pPr marL="457200" indent="-457200">
              <a:buFont typeface="Arial" charset="0"/>
              <a:buChar char="•"/>
            </a:pPr>
            <a:r>
              <a:rPr lang="en-US" sz="2400" b="1" dirty="0" smtClean="0">
                <a:latin typeface="Arial" charset="0"/>
                <a:ea typeface="Arial" charset="0"/>
                <a:cs typeface="Arial" charset="0"/>
              </a:rPr>
              <a:t>After the 2-week Pitching Workshop: </a:t>
            </a:r>
            <a:r>
              <a:rPr lang="en-US" sz="2400" dirty="0" smtClean="0">
                <a:latin typeface="Arial" charset="0"/>
                <a:ea typeface="Arial" charset="0"/>
                <a:cs typeface="Arial" charset="0"/>
              </a:rPr>
              <a:t>Use </a:t>
            </a:r>
            <a:r>
              <a:rPr lang="en-US" sz="2400" dirty="0">
                <a:latin typeface="Arial" charset="0"/>
                <a:ea typeface="Arial" charset="0"/>
                <a:cs typeface="Arial" charset="0"/>
              </a:rPr>
              <a:t>pitches in every important presentation for the rest of your </a:t>
            </a:r>
            <a:r>
              <a:rPr lang="en-US" sz="2400" dirty="0" smtClean="0">
                <a:latin typeface="Arial" charset="0"/>
                <a:ea typeface="Arial" charset="0"/>
                <a:cs typeface="Arial" charset="0"/>
              </a:rPr>
              <a:t>life, and be successful!</a:t>
            </a:r>
            <a:endParaRPr lang="en-US" sz="2400"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03124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681320"/>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The Framework</a:t>
            </a:r>
            <a:endParaRPr lang="en-US" sz="4800" b="1" dirty="0">
              <a:latin typeface="Arial" charset="0"/>
              <a:ea typeface="Arial" charset="0"/>
              <a:cs typeface="Arial" charset="0"/>
            </a:endParaRPr>
          </a:p>
        </p:txBody>
      </p:sp>
      <p:cxnSp>
        <p:nvCxnSpPr>
          <p:cNvPr id="7" name="Straight Connector 6"/>
          <p:cNvCxnSpPr/>
          <p:nvPr/>
        </p:nvCxnSpPr>
        <p:spPr>
          <a:xfrm>
            <a:off x="792956" y="4312792"/>
            <a:ext cx="528638" cy="0"/>
          </a:xfrm>
          <a:prstGeom prst="line">
            <a:avLst/>
          </a:prstGeom>
          <a:ln w="381000">
            <a:solidFill>
              <a:srgbClr val="C00000"/>
            </a:solidFill>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321594" y="4312792"/>
            <a:ext cx="528638" cy="0"/>
          </a:xfrm>
          <a:prstGeom prst="line">
            <a:avLst/>
          </a:prstGeom>
          <a:ln w="381000">
            <a:solidFill>
              <a:srgbClr val="0070C0"/>
            </a:soli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1850232" y="4312791"/>
            <a:ext cx="5622131" cy="1"/>
          </a:xfrm>
          <a:prstGeom prst="line">
            <a:avLst/>
          </a:prstGeom>
          <a:ln w="381000">
            <a:solidFill>
              <a:srgbClr val="00B050"/>
            </a:solidFill>
          </a:ln>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7472363" y="4312792"/>
            <a:ext cx="878681" cy="0"/>
          </a:xfrm>
          <a:prstGeom prst="line">
            <a:avLst/>
          </a:prstGeom>
          <a:ln w="381000">
            <a:solidFill>
              <a:srgbClr val="7030A0"/>
            </a:solidFill>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1057275" y="3181210"/>
            <a:ext cx="466688" cy="113158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93002" y="2811877"/>
            <a:ext cx="1467068" cy="400110"/>
          </a:xfrm>
          <a:prstGeom prst="rect">
            <a:avLst/>
          </a:prstGeom>
          <a:noFill/>
        </p:spPr>
        <p:txBody>
          <a:bodyPr wrap="none" rtlCol="0">
            <a:spAutoFit/>
          </a:bodyPr>
          <a:lstStyle/>
          <a:p>
            <a:r>
              <a:rPr lang="en-US" sz="2000" dirty="0" smtClean="0">
                <a:latin typeface="Arial" charset="0"/>
                <a:ea typeface="Arial" charset="0"/>
                <a:cs typeface="Arial" charset="0"/>
              </a:rPr>
              <a:t>The “Hook”</a:t>
            </a:r>
            <a:endParaRPr lang="en-US" sz="2000" dirty="0">
              <a:latin typeface="Arial" charset="0"/>
              <a:ea typeface="Arial" charset="0"/>
              <a:cs typeface="Arial" charset="0"/>
            </a:endParaRPr>
          </a:p>
        </p:txBody>
      </p:sp>
      <p:cxnSp>
        <p:nvCxnSpPr>
          <p:cNvPr id="25" name="Straight Connector 24"/>
          <p:cNvCxnSpPr/>
          <p:nvPr/>
        </p:nvCxnSpPr>
        <p:spPr>
          <a:xfrm flipV="1">
            <a:off x="1585913" y="3747001"/>
            <a:ext cx="233344" cy="56579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43049" y="3379903"/>
            <a:ext cx="2505814" cy="400110"/>
          </a:xfrm>
          <a:prstGeom prst="rect">
            <a:avLst/>
          </a:prstGeom>
          <a:noFill/>
        </p:spPr>
        <p:txBody>
          <a:bodyPr wrap="none" rtlCol="0">
            <a:spAutoFit/>
          </a:bodyPr>
          <a:lstStyle/>
          <a:p>
            <a:r>
              <a:rPr lang="en-US" sz="2000" dirty="0" smtClean="0">
                <a:latin typeface="Arial" charset="0"/>
                <a:ea typeface="Arial" charset="0"/>
                <a:cs typeface="Arial" charset="0"/>
              </a:rPr>
              <a:t>The “One Sentence”</a:t>
            </a:r>
            <a:endParaRPr lang="en-US" sz="2000" dirty="0">
              <a:latin typeface="Arial" charset="0"/>
              <a:ea typeface="Arial" charset="0"/>
              <a:cs typeface="Arial" charset="0"/>
            </a:endParaRPr>
          </a:p>
        </p:txBody>
      </p:sp>
      <p:cxnSp>
        <p:nvCxnSpPr>
          <p:cNvPr id="29" name="Straight Connector 28"/>
          <p:cNvCxnSpPr/>
          <p:nvPr/>
        </p:nvCxnSpPr>
        <p:spPr>
          <a:xfrm flipV="1">
            <a:off x="3956230" y="3181210"/>
            <a:ext cx="466688" cy="113158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99569" y="2811877"/>
            <a:ext cx="2823209" cy="400110"/>
          </a:xfrm>
          <a:prstGeom prst="rect">
            <a:avLst/>
          </a:prstGeom>
          <a:noFill/>
        </p:spPr>
        <p:txBody>
          <a:bodyPr wrap="none" rtlCol="0">
            <a:spAutoFit/>
          </a:bodyPr>
          <a:lstStyle/>
          <a:p>
            <a:r>
              <a:rPr lang="en-US" sz="2000" dirty="0" smtClean="0">
                <a:latin typeface="Arial" charset="0"/>
                <a:ea typeface="Arial" charset="0"/>
                <a:cs typeface="Arial" charset="0"/>
              </a:rPr>
              <a:t>The “8 Building Blocks”</a:t>
            </a:r>
            <a:endParaRPr lang="en-US" sz="2000" dirty="0">
              <a:latin typeface="Arial" charset="0"/>
              <a:ea typeface="Arial" charset="0"/>
              <a:cs typeface="Arial" charset="0"/>
            </a:endParaRPr>
          </a:p>
        </p:txBody>
      </p:sp>
      <p:cxnSp>
        <p:nvCxnSpPr>
          <p:cNvPr id="32" name="Straight Connector 31"/>
          <p:cNvCxnSpPr/>
          <p:nvPr/>
        </p:nvCxnSpPr>
        <p:spPr>
          <a:xfrm flipV="1">
            <a:off x="7903411" y="3747000"/>
            <a:ext cx="233344" cy="56579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28884" y="3375046"/>
            <a:ext cx="2450030" cy="400110"/>
          </a:xfrm>
          <a:prstGeom prst="rect">
            <a:avLst/>
          </a:prstGeom>
          <a:noFill/>
        </p:spPr>
        <p:txBody>
          <a:bodyPr wrap="none" rtlCol="0">
            <a:spAutoFit/>
          </a:bodyPr>
          <a:lstStyle/>
          <a:p>
            <a:r>
              <a:rPr lang="en-US" sz="2000" dirty="0" smtClean="0">
                <a:latin typeface="Arial" charset="0"/>
                <a:ea typeface="Arial" charset="0"/>
                <a:cs typeface="Arial" charset="0"/>
              </a:rPr>
              <a:t>The “Call for Action”</a:t>
            </a:r>
            <a:endParaRPr lang="en-US" sz="2000" dirty="0">
              <a:latin typeface="Arial" charset="0"/>
              <a:ea typeface="Arial" charset="0"/>
              <a:cs typeface="Arial" charset="0"/>
            </a:endParaRPr>
          </a:p>
        </p:txBody>
      </p:sp>
      <p:sp>
        <p:nvSpPr>
          <p:cNvPr id="2" name="TextBox 1"/>
          <p:cNvSpPr txBox="1"/>
          <p:nvPr/>
        </p:nvSpPr>
        <p:spPr>
          <a:xfrm>
            <a:off x="738918" y="4679890"/>
            <a:ext cx="636713" cy="276999"/>
          </a:xfrm>
          <a:prstGeom prst="rect">
            <a:avLst/>
          </a:prstGeom>
          <a:noFill/>
        </p:spPr>
        <p:txBody>
          <a:bodyPr wrap="none" rtlCol="0">
            <a:spAutoFit/>
          </a:bodyPr>
          <a:lstStyle/>
          <a:p>
            <a:r>
              <a:rPr lang="en-US" sz="1200" dirty="0" smtClean="0">
                <a:latin typeface="Arial" charset="0"/>
                <a:ea typeface="Arial" charset="0"/>
                <a:cs typeface="Arial" charset="0"/>
              </a:rPr>
              <a:t>15 sec</a:t>
            </a:r>
            <a:endParaRPr lang="en-US" sz="1200" dirty="0">
              <a:latin typeface="Arial" charset="0"/>
              <a:ea typeface="Arial" charset="0"/>
              <a:cs typeface="Arial" charset="0"/>
            </a:endParaRPr>
          </a:p>
        </p:txBody>
      </p:sp>
      <p:sp>
        <p:nvSpPr>
          <p:cNvPr id="16" name="TextBox 15"/>
          <p:cNvSpPr txBox="1"/>
          <p:nvPr/>
        </p:nvSpPr>
        <p:spPr>
          <a:xfrm>
            <a:off x="1267556" y="4679890"/>
            <a:ext cx="636713" cy="276999"/>
          </a:xfrm>
          <a:prstGeom prst="rect">
            <a:avLst/>
          </a:prstGeom>
          <a:noFill/>
        </p:spPr>
        <p:txBody>
          <a:bodyPr wrap="none" rtlCol="0">
            <a:spAutoFit/>
          </a:bodyPr>
          <a:lstStyle/>
          <a:p>
            <a:r>
              <a:rPr lang="en-US" sz="1200" dirty="0" smtClean="0">
                <a:latin typeface="Arial" charset="0"/>
                <a:ea typeface="Arial" charset="0"/>
                <a:cs typeface="Arial" charset="0"/>
              </a:rPr>
              <a:t>15 sec</a:t>
            </a:r>
            <a:endParaRPr lang="en-US" sz="1200" dirty="0">
              <a:latin typeface="Arial" charset="0"/>
              <a:ea typeface="Arial" charset="0"/>
              <a:cs typeface="Arial" charset="0"/>
            </a:endParaRPr>
          </a:p>
        </p:txBody>
      </p:sp>
      <p:sp>
        <p:nvSpPr>
          <p:cNvPr id="17" name="TextBox 16"/>
          <p:cNvSpPr txBox="1"/>
          <p:nvPr/>
        </p:nvSpPr>
        <p:spPr>
          <a:xfrm>
            <a:off x="4556434" y="4679016"/>
            <a:ext cx="559769" cy="276999"/>
          </a:xfrm>
          <a:prstGeom prst="rect">
            <a:avLst/>
          </a:prstGeom>
          <a:noFill/>
        </p:spPr>
        <p:txBody>
          <a:bodyPr wrap="none" rtlCol="0">
            <a:spAutoFit/>
          </a:bodyPr>
          <a:lstStyle/>
          <a:p>
            <a:r>
              <a:rPr lang="en-US" sz="1200" smtClean="0">
                <a:latin typeface="Arial" charset="0"/>
                <a:ea typeface="Arial" charset="0"/>
                <a:cs typeface="Arial" charset="0"/>
              </a:rPr>
              <a:t>4 min</a:t>
            </a:r>
            <a:endParaRPr lang="en-US" sz="1200" dirty="0">
              <a:latin typeface="Arial" charset="0"/>
              <a:ea typeface="Arial" charset="0"/>
              <a:cs typeface="Arial" charset="0"/>
            </a:endParaRPr>
          </a:p>
        </p:txBody>
      </p:sp>
      <p:sp>
        <p:nvSpPr>
          <p:cNvPr id="19" name="TextBox 18"/>
          <p:cNvSpPr txBox="1"/>
          <p:nvPr/>
        </p:nvSpPr>
        <p:spPr>
          <a:xfrm>
            <a:off x="7593346" y="4679015"/>
            <a:ext cx="636713" cy="276999"/>
          </a:xfrm>
          <a:prstGeom prst="rect">
            <a:avLst/>
          </a:prstGeom>
          <a:noFill/>
        </p:spPr>
        <p:txBody>
          <a:bodyPr wrap="none" rtlCol="0">
            <a:spAutoFit/>
          </a:bodyPr>
          <a:lstStyle/>
          <a:p>
            <a:r>
              <a:rPr lang="en-US" sz="1200" dirty="0" smtClean="0">
                <a:latin typeface="Arial" charset="0"/>
                <a:ea typeface="Arial" charset="0"/>
                <a:cs typeface="Arial" charset="0"/>
              </a:rPr>
              <a:t>30 sec</a:t>
            </a:r>
            <a:endParaRPr lang="en-US" sz="1200"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735682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1281396"/>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The “Hook”</a:t>
            </a:r>
            <a:endParaRPr lang="en-US" sz="4800" b="1" dirty="0">
              <a:latin typeface="Arial" charset="0"/>
              <a:ea typeface="Arial" charset="0"/>
              <a:cs typeface="Arial" charset="0"/>
            </a:endParaRPr>
          </a:p>
        </p:txBody>
      </p:sp>
      <p:sp>
        <p:nvSpPr>
          <p:cNvPr id="6" name="Title 1"/>
          <p:cNvSpPr txBox="1">
            <a:spLocks/>
          </p:cNvSpPr>
          <p:nvPr/>
        </p:nvSpPr>
        <p:spPr>
          <a:xfrm>
            <a:off x="685800" y="2791111"/>
            <a:ext cx="7772400" cy="2509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latin typeface="Arial" charset="0"/>
                <a:ea typeface="Arial" charset="0"/>
                <a:cs typeface="Arial" charset="0"/>
              </a:rPr>
              <a:t>The most important factor in any opening is to get the attention of your </a:t>
            </a:r>
            <a:r>
              <a:rPr lang="en-US" sz="2800" i="1" dirty="0" smtClean="0">
                <a:latin typeface="Arial" charset="0"/>
                <a:ea typeface="Arial" charset="0"/>
                <a:cs typeface="Arial" charset="0"/>
              </a:rPr>
              <a:t>audience!</a:t>
            </a:r>
          </a:p>
          <a:p>
            <a:pPr algn="ctr"/>
            <a:endParaRPr lang="en-US" sz="2800" i="1" dirty="0">
              <a:latin typeface="Arial" charset="0"/>
              <a:ea typeface="Arial" charset="0"/>
              <a:cs typeface="Arial" charset="0"/>
            </a:endParaRPr>
          </a:p>
          <a:p>
            <a:pPr algn="ctr"/>
            <a:r>
              <a:rPr lang="en-US" sz="2800" i="1" dirty="0" smtClean="0">
                <a:latin typeface="Arial" charset="0"/>
                <a:ea typeface="Arial" charset="0"/>
                <a:cs typeface="Arial" charset="0"/>
              </a:rPr>
              <a:t>To make the audience excited about the solution and want to hear more!</a:t>
            </a:r>
            <a:endParaRPr lang="en-US" sz="2800" i="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699573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385881"/>
            <a:ext cx="7772400" cy="42290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ts val="2800"/>
              </a:lnSpc>
              <a:buFont typeface="+mj-lt"/>
              <a:buAutoNum type="arabicPeriod"/>
            </a:pPr>
            <a:r>
              <a:rPr lang="en-US" sz="2000" b="1" dirty="0" smtClean="0">
                <a:latin typeface="Arial" charset="0"/>
                <a:ea typeface="Arial" charset="0"/>
                <a:cs typeface="Arial" charset="0"/>
              </a:rPr>
              <a:t>Question: </a:t>
            </a:r>
            <a:r>
              <a:rPr lang="en-US" sz="2000" dirty="0" smtClean="0">
                <a:latin typeface="Arial" charset="0"/>
                <a:ea typeface="Arial" charset="0"/>
                <a:cs typeface="Arial" charset="0"/>
              </a:rPr>
              <a:t>directed at the audience (actual or rhetorical)</a:t>
            </a:r>
          </a:p>
          <a:p>
            <a:pPr marL="457200" indent="-457200">
              <a:lnSpc>
                <a:spcPts val="2800"/>
              </a:lnSpc>
              <a:buFont typeface="+mj-lt"/>
              <a:buAutoNum type="arabicPeriod"/>
            </a:pPr>
            <a:r>
              <a:rPr lang="en-US" sz="2000" b="1" dirty="0" smtClean="0">
                <a:latin typeface="Arial" charset="0"/>
                <a:ea typeface="Arial" charset="0"/>
                <a:cs typeface="Arial" charset="0"/>
              </a:rPr>
              <a:t>Factoid: </a:t>
            </a:r>
            <a:r>
              <a:rPr lang="en-US" sz="2000" dirty="0" smtClean="0">
                <a:latin typeface="Arial" charset="0"/>
                <a:ea typeface="Arial" charset="0"/>
                <a:cs typeface="Arial" charset="0"/>
              </a:rPr>
              <a:t>a striking statistic, little-known fact, or a quirky fact</a:t>
            </a:r>
          </a:p>
          <a:p>
            <a:pPr marL="457200" indent="-457200">
              <a:lnSpc>
                <a:spcPts val="2800"/>
              </a:lnSpc>
              <a:buFont typeface="+mj-lt"/>
              <a:buAutoNum type="arabicPeriod"/>
            </a:pPr>
            <a:r>
              <a:rPr lang="en-US" sz="2000" b="1" dirty="0" smtClean="0">
                <a:latin typeface="Arial" charset="0"/>
                <a:ea typeface="Arial" charset="0"/>
                <a:cs typeface="Arial" charset="0"/>
              </a:rPr>
              <a:t>Retrospective: </a:t>
            </a:r>
            <a:r>
              <a:rPr lang="en-US" sz="2000" dirty="0" smtClean="0">
                <a:latin typeface="Arial" charset="0"/>
                <a:ea typeface="Arial" charset="0"/>
                <a:cs typeface="Arial" charset="0"/>
              </a:rPr>
              <a:t>a look into the past, define the past to reveal change</a:t>
            </a:r>
          </a:p>
          <a:p>
            <a:pPr marL="457200" indent="-457200">
              <a:lnSpc>
                <a:spcPts val="2800"/>
              </a:lnSpc>
              <a:buFont typeface="+mj-lt"/>
              <a:buAutoNum type="arabicPeriod"/>
            </a:pPr>
            <a:r>
              <a:rPr lang="en-US" sz="2000" b="1" dirty="0" smtClean="0">
                <a:latin typeface="Arial" charset="0"/>
                <a:ea typeface="Arial" charset="0"/>
                <a:cs typeface="Arial" charset="0"/>
              </a:rPr>
              <a:t>Prospective: </a:t>
            </a:r>
            <a:r>
              <a:rPr lang="en-US" sz="2000" dirty="0" smtClean="0">
                <a:latin typeface="Arial" charset="0"/>
                <a:ea typeface="Arial" charset="0"/>
                <a:cs typeface="Arial" charset="0"/>
              </a:rPr>
              <a:t>project into the future</a:t>
            </a:r>
          </a:p>
          <a:p>
            <a:pPr marL="457200" indent="-457200">
              <a:lnSpc>
                <a:spcPts val="2800"/>
              </a:lnSpc>
              <a:buFont typeface="+mj-lt"/>
              <a:buAutoNum type="arabicPeriod"/>
            </a:pPr>
            <a:r>
              <a:rPr lang="en-US" sz="2000" b="1" dirty="0" smtClean="0">
                <a:latin typeface="Arial" charset="0"/>
                <a:ea typeface="Arial" charset="0"/>
                <a:cs typeface="Arial" charset="0"/>
              </a:rPr>
              <a:t>Anecdote: </a:t>
            </a:r>
            <a:r>
              <a:rPr lang="en-US" sz="2000" dirty="0" smtClean="0">
                <a:latin typeface="Arial" charset="0"/>
                <a:ea typeface="Arial" charset="0"/>
                <a:cs typeface="Arial" charset="0"/>
              </a:rPr>
              <a:t>a short human interest story</a:t>
            </a:r>
          </a:p>
          <a:p>
            <a:pPr marL="457200" indent="-457200">
              <a:lnSpc>
                <a:spcPts val="2800"/>
              </a:lnSpc>
              <a:buFont typeface="+mj-lt"/>
              <a:buAutoNum type="arabicPeriod"/>
            </a:pPr>
            <a:r>
              <a:rPr lang="en-US" sz="2000" b="1" dirty="0" smtClean="0">
                <a:latin typeface="Arial" charset="0"/>
                <a:ea typeface="Arial" charset="0"/>
                <a:cs typeface="Arial" charset="0"/>
              </a:rPr>
              <a:t>Quotation: </a:t>
            </a:r>
            <a:r>
              <a:rPr lang="en-US" sz="2000" dirty="0" smtClean="0">
                <a:latin typeface="Arial" charset="0"/>
                <a:ea typeface="Arial" charset="0"/>
                <a:cs typeface="Arial" charset="0"/>
              </a:rPr>
              <a:t>from a respected source (current better then historical)</a:t>
            </a:r>
          </a:p>
          <a:p>
            <a:pPr marL="457200" indent="-457200">
              <a:lnSpc>
                <a:spcPts val="2800"/>
              </a:lnSpc>
              <a:buFont typeface="+mj-lt"/>
              <a:buAutoNum type="arabicPeriod"/>
            </a:pPr>
            <a:r>
              <a:rPr lang="en-US" sz="2000" b="1" dirty="0" smtClean="0">
                <a:latin typeface="Arial" charset="0"/>
                <a:ea typeface="Arial" charset="0"/>
                <a:cs typeface="Arial" charset="0"/>
              </a:rPr>
              <a:t>Aphorism: </a:t>
            </a:r>
            <a:r>
              <a:rPr lang="en-US" sz="2000" dirty="0" smtClean="0">
                <a:latin typeface="Arial" charset="0"/>
                <a:ea typeface="Arial" charset="0"/>
                <a:cs typeface="Arial" charset="0"/>
              </a:rPr>
              <a:t>a familiar saying</a:t>
            </a:r>
          </a:p>
          <a:p>
            <a:pPr marL="457200" indent="-457200">
              <a:lnSpc>
                <a:spcPts val="2800"/>
              </a:lnSpc>
              <a:buFont typeface="+mj-lt"/>
              <a:buAutoNum type="arabicPeriod"/>
            </a:pPr>
            <a:r>
              <a:rPr lang="en-US" sz="2000" b="1" dirty="0" smtClean="0">
                <a:latin typeface="Arial" charset="0"/>
                <a:ea typeface="Arial" charset="0"/>
                <a:cs typeface="Arial" charset="0"/>
              </a:rPr>
              <a:t>Analogy: </a:t>
            </a:r>
            <a:r>
              <a:rPr lang="en-US" sz="2000" dirty="0" smtClean="0">
                <a:latin typeface="Arial" charset="0"/>
                <a:ea typeface="Arial" charset="0"/>
                <a:cs typeface="Arial" charset="0"/>
              </a:rPr>
              <a:t>a comparison between two seemingly unrelated things that helps illuminate a complex topic</a:t>
            </a:r>
          </a:p>
        </p:txBody>
      </p:sp>
      <p:sp>
        <p:nvSpPr>
          <p:cNvPr id="3" name="Title 1"/>
          <p:cNvSpPr txBox="1">
            <a:spLocks/>
          </p:cNvSpPr>
          <p:nvPr/>
        </p:nvSpPr>
        <p:spPr>
          <a:xfrm>
            <a:off x="685800" y="409853"/>
            <a:ext cx="7772400" cy="84744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Classical Opening “Hook”</a:t>
            </a:r>
            <a:endParaRPr lang="en-US" sz="4800" b="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7</a:t>
            </a:fld>
            <a:endParaRPr lang="en-US" dirty="0"/>
          </a:p>
        </p:txBody>
      </p:sp>
      <p:sp>
        <p:nvSpPr>
          <p:cNvPr id="4" name="Rectangle 3"/>
          <p:cNvSpPr/>
          <p:nvPr/>
        </p:nvSpPr>
        <p:spPr>
          <a:xfrm>
            <a:off x="1764506" y="5786376"/>
            <a:ext cx="5614988" cy="810478"/>
          </a:xfrm>
          <a:prstGeom prst="rect">
            <a:avLst/>
          </a:prstGeom>
        </p:spPr>
        <p:txBody>
          <a:bodyPr wrap="square">
            <a:spAutoFit/>
          </a:bodyPr>
          <a:lstStyle/>
          <a:p>
            <a:pPr algn="ctr">
              <a:lnSpc>
                <a:spcPts val="2800"/>
              </a:lnSpc>
            </a:pPr>
            <a:r>
              <a:rPr lang="en-US" sz="2000" i="1" dirty="0" smtClean="0">
                <a:latin typeface="Arial" charset="0"/>
                <a:ea typeface="Arial" charset="0"/>
                <a:cs typeface="Arial" charset="0"/>
              </a:rPr>
              <a:t>The </a:t>
            </a:r>
            <a:r>
              <a:rPr lang="en-US" sz="2000" i="1" dirty="0">
                <a:latin typeface="Arial" charset="0"/>
                <a:ea typeface="Arial" charset="0"/>
                <a:cs typeface="Arial" charset="0"/>
              </a:rPr>
              <a:t>“Hook” should be directly relevant to your recommendations and </a:t>
            </a:r>
            <a:r>
              <a:rPr lang="en-US" sz="2000" b="1" i="1" dirty="0">
                <a:latin typeface="Arial" charset="0"/>
                <a:ea typeface="Arial" charset="0"/>
                <a:cs typeface="Arial" charset="0"/>
              </a:rPr>
              <a:t>interesting</a:t>
            </a:r>
          </a:p>
        </p:txBody>
      </p:sp>
    </p:spTree>
    <p:extLst>
      <p:ext uri="{BB962C8B-B14F-4D97-AF65-F5344CB8AC3E}">
        <p14:creationId xmlns:p14="http://schemas.microsoft.com/office/powerpoint/2010/main" val="587703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409853"/>
            <a:ext cx="7772400" cy="847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More</a:t>
            </a:r>
            <a:r>
              <a:rPr lang="mr-IN" sz="4800" b="1" dirty="0" smtClean="0">
                <a:latin typeface="Arial" charset="0"/>
                <a:ea typeface="Arial" charset="0"/>
                <a:cs typeface="Arial" charset="0"/>
              </a:rPr>
              <a:t>…</a:t>
            </a:r>
            <a:endParaRPr lang="en-US" sz="4800" b="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8</a:t>
            </a:fld>
            <a:endParaRPr lang="en-US" dirty="0"/>
          </a:p>
        </p:txBody>
      </p:sp>
      <p:sp>
        <p:nvSpPr>
          <p:cNvPr id="8" name="Title 1"/>
          <p:cNvSpPr txBox="1">
            <a:spLocks/>
          </p:cNvSpPr>
          <p:nvPr/>
        </p:nvSpPr>
        <p:spPr>
          <a:xfrm>
            <a:off x="685800" y="1385882"/>
            <a:ext cx="7772400" cy="387134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ts val="2800"/>
              </a:lnSpc>
              <a:buFont typeface="+mj-lt"/>
              <a:buAutoNum type="arabicPeriod" startAt="9"/>
            </a:pPr>
            <a:r>
              <a:rPr lang="en-US" sz="2000" b="1" dirty="0" smtClean="0">
                <a:latin typeface="Arial" charset="0"/>
                <a:ea typeface="Arial" charset="0"/>
                <a:cs typeface="Arial" charset="0"/>
              </a:rPr>
              <a:t>The </a:t>
            </a:r>
            <a:r>
              <a:rPr lang="en-US" sz="2000" b="1" dirty="0">
                <a:latin typeface="Arial" charset="0"/>
                <a:ea typeface="Arial" charset="0"/>
                <a:cs typeface="Arial" charset="0"/>
              </a:rPr>
              <a:t>Grabber: </a:t>
            </a:r>
            <a:r>
              <a:rPr lang="en-US" sz="2000" dirty="0">
                <a:latin typeface="Arial" charset="0"/>
                <a:ea typeface="Arial" charset="0"/>
                <a:cs typeface="Arial" charset="0"/>
              </a:rPr>
              <a:t>say or do something surprising or shocking </a:t>
            </a:r>
          </a:p>
          <a:p>
            <a:pPr marL="457200" indent="-457200">
              <a:lnSpc>
                <a:spcPts val="2800"/>
              </a:lnSpc>
              <a:buFont typeface="+mj-lt"/>
              <a:buAutoNum type="arabicPeriod" startAt="9"/>
            </a:pPr>
            <a:r>
              <a:rPr lang="en-US" sz="2000" b="1" dirty="0" smtClean="0">
                <a:latin typeface="Arial" charset="0"/>
                <a:ea typeface="Arial" charset="0"/>
                <a:cs typeface="Arial" charset="0"/>
              </a:rPr>
              <a:t>Curiosity </a:t>
            </a:r>
            <a:r>
              <a:rPr lang="en-US" sz="2000" b="1" dirty="0">
                <a:latin typeface="Arial" charset="0"/>
                <a:ea typeface="Arial" charset="0"/>
                <a:cs typeface="Arial" charset="0"/>
              </a:rPr>
              <a:t>Arousal: </a:t>
            </a:r>
            <a:r>
              <a:rPr lang="en-US" sz="2000" dirty="0">
                <a:latin typeface="Arial" charset="0"/>
                <a:ea typeface="Arial" charset="0"/>
                <a:cs typeface="Arial" charset="0"/>
              </a:rPr>
              <a:t>start with an unusual thought </a:t>
            </a:r>
          </a:p>
          <a:p>
            <a:pPr marL="457200" indent="-457200">
              <a:lnSpc>
                <a:spcPts val="2800"/>
              </a:lnSpc>
              <a:buFont typeface="+mj-lt"/>
              <a:buAutoNum type="arabicPeriod" startAt="9"/>
            </a:pPr>
            <a:r>
              <a:rPr lang="en-US" sz="2000" b="1" dirty="0" smtClean="0">
                <a:latin typeface="Arial" charset="0"/>
                <a:ea typeface="Arial" charset="0"/>
                <a:cs typeface="Arial" charset="0"/>
              </a:rPr>
              <a:t>The </a:t>
            </a:r>
            <a:r>
              <a:rPr lang="en-US" sz="2000" b="1" dirty="0">
                <a:latin typeface="Arial" charset="0"/>
                <a:ea typeface="Arial" charset="0"/>
                <a:cs typeface="Arial" charset="0"/>
              </a:rPr>
              <a:t>Problem: </a:t>
            </a:r>
            <a:r>
              <a:rPr lang="en-US" sz="2000" dirty="0">
                <a:latin typeface="Arial" charset="0"/>
                <a:ea typeface="Arial" charset="0"/>
                <a:cs typeface="Arial" charset="0"/>
              </a:rPr>
              <a:t>identify an important/interesting problem that needs a solution </a:t>
            </a:r>
          </a:p>
          <a:p>
            <a:pPr marL="457200" indent="-457200">
              <a:lnSpc>
                <a:spcPts val="2800"/>
              </a:lnSpc>
              <a:buFont typeface="+mj-lt"/>
              <a:buAutoNum type="arabicPeriod" startAt="9"/>
            </a:pPr>
            <a:r>
              <a:rPr lang="en-US" sz="2000" b="1" dirty="0" smtClean="0">
                <a:latin typeface="Arial" charset="0"/>
                <a:ea typeface="Arial" charset="0"/>
                <a:cs typeface="Arial" charset="0"/>
              </a:rPr>
              <a:t>“Hey </a:t>
            </a:r>
            <a:r>
              <a:rPr lang="en-US" sz="2000" b="1" dirty="0" err="1">
                <a:latin typeface="Arial" charset="0"/>
                <a:ea typeface="Arial" charset="0"/>
                <a:cs typeface="Arial" charset="0"/>
              </a:rPr>
              <a:t>Yeh</a:t>
            </a:r>
            <a:r>
              <a:rPr lang="en-US" sz="2000" b="1" dirty="0">
                <a:latin typeface="Arial" charset="0"/>
                <a:ea typeface="Arial" charset="0"/>
                <a:cs typeface="Arial" charset="0"/>
              </a:rPr>
              <a:t>”: </a:t>
            </a:r>
            <a:r>
              <a:rPr lang="en-US" sz="2000" dirty="0">
                <a:latin typeface="Arial" charset="0"/>
                <a:ea typeface="Arial" charset="0"/>
                <a:cs typeface="Arial" charset="0"/>
              </a:rPr>
              <a:t>Telling an audience something they hadn’t thought of before but recognize as truth once it is point out </a:t>
            </a:r>
          </a:p>
          <a:p>
            <a:pPr marL="457200" indent="-457200">
              <a:lnSpc>
                <a:spcPts val="2800"/>
              </a:lnSpc>
              <a:buFont typeface="+mj-lt"/>
              <a:buAutoNum type="arabicPeriod" startAt="9"/>
            </a:pPr>
            <a:r>
              <a:rPr lang="en-US" sz="2000" b="1" dirty="0" smtClean="0">
                <a:latin typeface="Arial" charset="0"/>
                <a:ea typeface="Arial" charset="0"/>
                <a:cs typeface="Arial" charset="0"/>
              </a:rPr>
              <a:t>The </a:t>
            </a:r>
            <a:r>
              <a:rPr lang="en-US" sz="2000" b="1" dirty="0">
                <a:latin typeface="Arial" charset="0"/>
                <a:ea typeface="Arial" charset="0"/>
                <a:cs typeface="Arial" charset="0"/>
              </a:rPr>
              <a:t>“Whoa” Intro: </a:t>
            </a:r>
            <a:r>
              <a:rPr lang="en-US" sz="2000" dirty="0">
                <a:latin typeface="Arial" charset="0"/>
                <a:ea typeface="Arial" charset="0"/>
                <a:cs typeface="Arial" charset="0"/>
              </a:rPr>
              <a:t>a surprising bit of info </a:t>
            </a:r>
          </a:p>
          <a:p>
            <a:pPr marL="457200" indent="-457200">
              <a:lnSpc>
                <a:spcPts val="2800"/>
              </a:lnSpc>
              <a:buFont typeface="+mj-lt"/>
              <a:buAutoNum type="arabicPeriod" startAt="9"/>
            </a:pPr>
            <a:r>
              <a:rPr lang="en-US" sz="2000" b="1" dirty="0" smtClean="0">
                <a:latin typeface="Arial" charset="0"/>
                <a:ea typeface="Arial" charset="0"/>
                <a:cs typeface="Arial" charset="0"/>
              </a:rPr>
              <a:t>The </a:t>
            </a:r>
            <a:r>
              <a:rPr lang="en-US" sz="2000" b="1" dirty="0">
                <a:latin typeface="Arial" charset="0"/>
                <a:ea typeface="Arial" charset="0"/>
                <a:cs typeface="Arial" charset="0"/>
              </a:rPr>
              <a:t>Room Reference: </a:t>
            </a:r>
            <a:r>
              <a:rPr lang="en-US" sz="2000" dirty="0">
                <a:latin typeface="Arial" charset="0"/>
                <a:ea typeface="Arial" charset="0"/>
                <a:cs typeface="Arial" charset="0"/>
              </a:rPr>
              <a:t>relate your topic to something directly relevant in the room </a:t>
            </a:r>
          </a:p>
          <a:p>
            <a:pPr marL="457200" indent="-457200">
              <a:lnSpc>
                <a:spcPts val="2800"/>
              </a:lnSpc>
              <a:buFont typeface="+mj-lt"/>
              <a:buAutoNum type="arabicPeriod" startAt="9"/>
            </a:pPr>
            <a:r>
              <a:rPr lang="en-US" sz="2000" b="1" dirty="0" smtClean="0">
                <a:latin typeface="Arial" charset="0"/>
                <a:ea typeface="Arial" charset="0"/>
                <a:cs typeface="Arial" charset="0"/>
              </a:rPr>
              <a:t>The </a:t>
            </a:r>
            <a:r>
              <a:rPr lang="en-US" sz="2000" b="1" dirty="0">
                <a:latin typeface="Arial" charset="0"/>
                <a:ea typeface="Arial" charset="0"/>
                <a:cs typeface="Arial" charset="0"/>
              </a:rPr>
              <a:t>Movie Preview: </a:t>
            </a:r>
            <a:r>
              <a:rPr lang="en-US" sz="2000" dirty="0">
                <a:latin typeface="Arial" charset="0"/>
                <a:ea typeface="Arial" charset="0"/>
                <a:cs typeface="Arial" charset="0"/>
              </a:rPr>
              <a:t>Promise them an insight </a:t>
            </a:r>
            <a:r>
              <a:rPr lang="en-US" sz="2000" dirty="0" smtClean="0">
                <a:latin typeface="Arial" charset="0"/>
                <a:ea typeface="Arial" charset="0"/>
                <a:cs typeface="Arial" charset="0"/>
              </a:rPr>
              <a:t>later</a:t>
            </a:r>
            <a:endParaRPr lang="en-US" sz="2000" dirty="0">
              <a:latin typeface="Arial" charset="0"/>
              <a:ea typeface="Arial" charset="0"/>
              <a:cs typeface="Arial" charset="0"/>
            </a:endParaRPr>
          </a:p>
        </p:txBody>
      </p:sp>
      <p:sp>
        <p:nvSpPr>
          <p:cNvPr id="9" name="Rectangle 8"/>
          <p:cNvSpPr/>
          <p:nvPr/>
        </p:nvSpPr>
        <p:spPr>
          <a:xfrm>
            <a:off x="1764506" y="5786376"/>
            <a:ext cx="5614988" cy="810478"/>
          </a:xfrm>
          <a:prstGeom prst="rect">
            <a:avLst/>
          </a:prstGeom>
        </p:spPr>
        <p:txBody>
          <a:bodyPr wrap="square">
            <a:spAutoFit/>
          </a:bodyPr>
          <a:lstStyle/>
          <a:p>
            <a:pPr algn="ctr">
              <a:lnSpc>
                <a:spcPts val="2800"/>
              </a:lnSpc>
            </a:pPr>
            <a:r>
              <a:rPr lang="en-US" sz="2000" i="1" dirty="0" smtClean="0">
                <a:latin typeface="Arial" charset="0"/>
                <a:ea typeface="Arial" charset="0"/>
                <a:cs typeface="Arial" charset="0"/>
              </a:rPr>
              <a:t>The </a:t>
            </a:r>
            <a:r>
              <a:rPr lang="en-US" sz="2000" i="1" dirty="0">
                <a:latin typeface="Arial" charset="0"/>
                <a:ea typeface="Arial" charset="0"/>
                <a:cs typeface="Arial" charset="0"/>
              </a:rPr>
              <a:t>“Hook” should be directly relevant to your recommendations and </a:t>
            </a:r>
            <a:r>
              <a:rPr lang="en-US" sz="2000" b="1" i="1" dirty="0">
                <a:latin typeface="Arial" charset="0"/>
                <a:ea typeface="Arial" charset="0"/>
                <a:cs typeface="Arial" charset="0"/>
              </a:rPr>
              <a:t>interesting</a:t>
            </a:r>
          </a:p>
        </p:txBody>
      </p:sp>
    </p:spTree>
    <p:extLst>
      <p:ext uri="{BB962C8B-B14F-4D97-AF65-F5344CB8AC3E}">
        <p14:creationId xmlns:p14="http://schemas.microsoft.com/office/powerpoint/2010/main" val="395999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0429" y="0"/>
            <a:ext cx="10304859" cy="6858000"/>
          </a:xfrm>
          <a:prstGeom prst="rect">
            <a:avLst/>
          </a:prstGeom>
        </p:spPr>
      </p:pic>
      <p:sp>
        <p:nvSpPr>
          <p:cNvPr id="11" name="Rectangle 10"/>
          <p:cNvSpPr/>
          <p:nvPr/>
        </p:nvSpPr>
        <p:spPr>
          <a:xfrm>
            <a:off x="0" y="1871662"/>
            <a:ext cx="9144000" cy="2628905"/>
          </a:xfrm>
          <a:prstGeom prst="rect">
            <a:avLst/>
          </a:prstGeom>
          <a:solidFill>
            <a:schemeClr val="tx1">
              <a:alpha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69E57DC2-970A-4B3E-BB1C-7A09969E49DF}" type="slidenum">
              <a:rPr lang="en-US" smtClean="0"/>
              <a:t>9</a:t>
            </a:fld>
            <a:endParaRPr lang="en-US" dirty="0"/>
          </a:p>
        </p:txBody>
      </p:sp>
      <p:sp>
        <p:nvSpPr>
          <p:cNvPr id="7" name="Title 1"/>
          <p:cNvSpPr txBox="1">
            <a:spLocks/>
          </p:cNvSpPr>
          <p:nvPr/>
        </p:nvSpPr>
        <p:spPr>
          <a:xfrm>
            <a:off x="685800" y="1895765"/>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1"/>
                </a:solidFill>
                <a:latin typeface="Arial" charset="0"/>
                <a:ea typeface="Arial" charset="0"/>
                <a:cs typeface="Arial" charset="0"/>
              </a:rPr>
              <a:t>Example</a:t>
            </a:r>
            <a:endParaRPr lang="en-US" sz="4800" b="1" dirty="0">
              <a:solidFill>
                <a:schemeClr val="bg1"/>
              </a:solidFill>
              <a:latin typeface="Arial" charset="0"/>
              <a:ea typeface="Arial" charset="0"/>
              <a:cs typeface="Arial" charset="0"/>
            </a:endParaRPr>
          </a:p>
        </p:txBody>
      </p:sp>
      <p:sp>
        <p:nvSpPr>
          <p:cNvPr id="10" name="Title 1"/>
          <p:cNvSpPr txBox="1">
            <a:spLocks/>
          </p:cNvSpPr>
          <p:nvPr/>
        </p:nvSpPr>
        <p:spPr>
          <a:xfrm>
            <a:off x="685800" y="3148301"/>
            <a:ext cx="7772400" cy="12236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smtClean="0">
                <a:solidFill>
                  <a:schemeClr val="bg1"/>
                </a:solidFill>
                <a:latin typeface="Arial" charset="0"/>
                <a:ea typeface="Arial" charset="0"/>
                <a:cs typeface="Arial" charset="0"/>
              </a:rPr>
              <a:t>Early Childhood Education in the Slum</a:t>
            </a:r>
            <a:endParaRPr lang="en-US" sz="2800" i="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520226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1082</Words>
  <Application>Microsoft Macintosh PowerPoint</Application>
  <PresentationFormat>On-screen Show (4:3)</PresentationFormat>
  <Paragraphs>161</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Calibri Light</vt:lpstr>
      <vt:lpstr>Arial</vt:lpstr>
      <vt:lpstr>Office Theme</vt:lpstr>
      <vt:lpstr>How to create a  5-minute Pitch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5-minute Pitch</dc:title>
  <dc:creator>Jerry Zhu</dc:creator>
  <cp:lastModifiedBy>Jerry Zhu</cp:lastModifiedBy>
  <cp:revision>19</cp:revision>
  <dcterms:created xsi:type="dcterms:W3CDTF">2017-05-18T09:43:51Z</dcterms:created>
  <dcterms:modified xsi:type="dcterms:W3CDTF">2017-06-12T02:22:06Z</dcterms:modified>
</cp:coreProperties>
</file>