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2" r:id="rId9"/>
    <p:sldId id="260" r:id="rId10"/>
    <p:sldId id="268" r:id="rId11"/>
    <p:sldId id="269" r:id="rId12"/>
    <p:sldId id="271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6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0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8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4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jicanvas.com/courses/794/discussion_topics/140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1971" y="2404534"/>
            <a:ext cx="8052032" cy="1646302"/>
          </a:xfrm>
        </p:spPr>
        <p:txBody>
          <a:bodyPr/>
          <a:lstStyle/>
          <a:p>
            <a:r>
              <a:rPr lang="en-US" altLang="zh-CN" dirty="0" smtClean="0"/>
              <a:t>VE230 Mid1 Review Class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Shangquan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(Gauss Law)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the electric field at a point with distance r from an infinitely long charged 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(Electric field)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2263269"/>
            <a:ext cx="9698013" cy="696061"/>
          </a:xfrm>
        </p:spPr>
      </p:pic>
      <p:sp>
        <p:nvSpPr>
          <p:cNvPr id="5" name="文本框 4"/>
          <p:cNvSpPr txBox="1"/>
          <p:nvPr/>
        </p:nvSpPr>
        <p:spPr>
          <a:xfrm>
            <a:off x="2148687" y="6118167"/>
            <a:ext cx="907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Fawwaz</a:t>
            </a:r>
            <a:r>
              <a:rPr lang="en-US" altLang="zh-CN" sz="1200" dirty="0"/>
              <a:t> T. </a:t>
            </a:r>
            <a:r>
              <a:rPr lang="en-US" altLang="zh-CN" sz="1200" dirty="0" err="1" smtClean="0"/>
              <a:t>Ulaby</a:t>
            </a:r>
            <a:r>
              <a:rPr lang="en-US" altLang="zh-CN" sz="1200" dirty="0" smtClean="0"/>
              <a:t> </a:t>
            </a:r>
            <a:r>
              <a:rPr lang="en-US" altLang="zh-CN" sz="1200" i="1" dirty="0" smtClean="0"/>
              <a:t>Fundamentals </a:t>
            </a:r>
            <a:r>
              <a:rPr lang="en-US" altLang="zh-CN" sz="1200" i="1" dirty="0"/>
              <a:t>of Applied </a:t>
            </a:r>
            <a:r>
              <a:rPr lang="en-US" altLang="zh-CN" sz="1200" i="1" dirty="0" smtClean="0"/>
              <a:t>Electromagnetics </a:t>
            </a:r>
            <a:r>
              <a:rPr lang="en-US" altLang="zh-CN" sz="1200" dirty="0" smtClean="0"/>
              <a:t>(http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em.eecs.umich.edu/pdf/ulaby_exercise_solutions.pdf)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58" y="3133937"/>
            <a:ext cx="3790210" cy="28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(Charge)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3157989"/>
            <a:ext cx="8596312" cy="672975"/>
          </a:xfrm>
        </p:spPr>
      </p:pic>
      <p:sp>
        <p:nvSpPr>
          <p:cNvPr id="5" name="文本框 4"/>
          <p:cNvSpPr txBox="1"/>
          <p:nvPr/>
        </p:nvSpPr>
        <p:spPr>
          <a:xfrm>
            <a:off x="2148687" y="6118167"/>
            <a:ext cx="907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Fawwaz</a:t>
            </a:r>
            <a:r>
              <a:rPr lang="en-US" altLang="zh-CN" sz="1200" dirty="0"/>
              <a:t> T. </a:t>
            </a:r>
            <a:r>
              <a:rPr lang="en-US" altLang="zh-CN" sz="1200" dirty="0" err="1" smtClean="0"/>
              <a:t>Ulaby</a:t>
            </a:r>
            <a:r>
              <a:rPr lang="en-US" altLang="zh-CN" sz="1200" dirty="0" smtClean="0"/>
              <a:t> </a:t>
            </a:r>
            <a:r>
              <a:rPr lang="en-US" altLang="zh-CN" sz="1200" i="1" dirty="0" smtClean="0"/>
              <a:t>Fundamentals </a:t>
            </a:r>
            <a:r>
              <a:rPr lang="en-US" altLang="zh-CN" sz="1200" i="1" dirty="0"/>
              <a:t>of Applied </a:t>
            </a:r>
            <a:r>
              <a:rPr lang="en-US" altLang="zh-CN" sz="1200" i="1" dirty="0" smtClean="0"/>
              <a:t>Electromagnetics </a:t>
            </a:r>
            <a:r>
              <a:rPr lang="en-US" altLang="zh-CN" sz="1200" dirty="0" smtClean="0"/>
              <a:t>(http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em.eecs.umich.edu/pdf/ulaby_exercise_solutions.pdf)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4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(Dipole)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is two charges, +q and –q, in vacuum, with distance l. </a:t>
            </a:r>
          </a:p>
          <a:p>
            <a:r>
              <a:rPr lang="en-US" altLang="zh-CN" dirty="0" smtClean="0"/>
              <a:t>1. what is electric field at a point on the mid vertical plane?</a:t>
            </a:r>
          </a:p>
          <a:p>
            <a:r>
              <a:rPr lang="en-US" altLang="zh-CN" dirty="0" smtClean="0"/>
              <a:t>2. what is electric field at a point in the extended line of l?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(Potential &amp; Field)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307830" cy="3880773"/>
          </a:xfrm>
        </p:spPr>
        <p:txBody>
          <a:bodyPr/>
          <a:lstStyle/>
          <a:p>
            <a:r>
              <a:rPr lang="en-US" altLang="zh-CN" dirty="0" smtClean="0"/>
              <a:t>Two unknown charges are in x axis. We set potential U = 0 when x is infinite far away, and U=infinite when x = 0. Also, when x = x0, U = 0, and when x = ax0 (a&gt;2), U is the smallest –U0. What can we know about the charges?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61" y="2349093"/>
            <a:ext cx="298174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conductor spherical shells with radius R1 and R2 respectively as figure. Both shells have no charges. Now after we add +q to the inner shell, find</a:t>
            </a:r>
          </a:p>
          <a:p>
            <a:r>
              <a:rPr lang="en-US" altLang="zh-CN" dirty="0" smtClean="0"/>
              <a:t>1. the charge and potential of the outer shell</a:t>
            </a:r>
          </a:p>
          <a:p>
            <a:r>
              <a:rPr lang="en-US" altLang="zh-CN" dirty="0" smtClean="0"/>
              <a:t>2. we further ground the outer shell and then let it isolated again, find </a:t>
            </a:r>
            <a:r>
              <a:rPr lang="en-US" altLang="zh-CN" dirty="0"/>
              <a:t>the charge and potential of the outer </a:t>
            </a:r>
            <a:r>
              <a:rPr lang="en-US" altLang="zh-CN" dirty="0" smtClean="0"/>
              <a:t>shell</a:t>
            </a:r>
          </a:p>
          <a:p>
            <a:r>
              <a:rPr lang="en-US" altLang="zh-CN" dirty="0" smtClean="0"/>
              <a:t>3. Then we ground the inner shell, find its charge and the potential of the outer shell.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(Conductor, potential 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564582" y="4691179"/>
            <a:ext cx="1454727" cy="1454727"/>
            <a:chOff x="6375861" y="3603165"/>
            <a:chExt cx="1454727" cy="1454727"/>
          </a:xfrm>
        </p:grpSpPr>
        <p:grpSp>
          <p:nvGrpSpPr>
            <p:cNvPr id="10" name="组合 9"/>
            <p:cNvGrpSpPr/>
            <p:nvPr/>
          </p:nvGrpSpPr>
          <p:grpSpPr>
            <a:xfrm>
              <a:off x="6375861" y="3603165"/>
              <a:ext cx="1454727" cy="1454727"/>
              <a:chOff x="9094123" y="4816824"/>
              <a:chExt cx="1454727" cy="145472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9094123" y="4816824"/>
                <a:ext cx="1454727" cy="14547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R2</a:t>
                </a:r>
                <a:endParaRPr lang="zh-CN" altLang="en-US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396154" y="5118855"/>
                <a:ext cx="853440" cy="8534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" name="直接箭头连接符 6"/>
              <p:cNvCxnSpPr>
                <a:endCxn id="5" idx="0"/>
              </p:cNvCxnSpPr>
              <p:nvPr/>
            </p:nvCxnSpPr>
            <p:spPr>
              <a:xfrm flipV="1">
                <a:off x="9821486" y="5118855"/>
                <a:ext cx="1388" cy="425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endCxn id="4" idx="2"/>
              </p:cNvCxnSpPr>
              <p:nvPr/>
            </p:nvCxnSpPr>
            <p:spPr>
              <a:xfrm flipH="1">
                <a:off x="9094123" y="5544187"/>
                <a:ext cx="72736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6619534" y="42737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11499" y="39394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5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 Time &amp; Place: </a:t>
            </a:r>
            <a:r>
              <a:rPr lang="en-US" altLang="zh-CN" dirty="0">
                <a:hlinkClick r:id="rId2"/>
              </a:rPr>
              <a:t>2018/10/24, Wed. </a:t>
            </a:r>
            <a:r>
              <a:rPr lang="en-US" altLang="zh-CN" b="1" dirty="0">
                <a:hlinkClick r:id="rId2"/>
              </a:rPr>
              <a:t>10:00-12:00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Dong Xia Yuan </a:t>
            </a:r>
            <a:r>
              <a:rPr lang="en-US" altLang="zh-CN" dirty="0" smtClean="0">
                <a:hlinkClick r:id="rId2"/>
              </a:rPr>
              <a:t>215</a:t>
            </a:r>
            <a:endParaRPr lang="en-US" altLang="zh-CN" dirty="0" smtClean="0"/>
          </a:p>
          <a:p>
            <a:r>
              <a:rPr lang="en-US" altLang="zh-CN" dirty="0" smtClean="0"/>
              <a:t>Cheating Sheet: May not be allowed</a:t>
            </a:r>
          </a:p>
          <a:p>
            <a:r>
              <a:rPr lang="en-US" altLang="zh-CN" dirty="0" smtClean="0"/>
              <a:t>Calculator: May not be helpful</a:t>
            </a:r>
          </a:p>
          <a:p>
            <a:r>
              <a:rPr lang="en-US" altLang="zh-CN" dirty="0" smtClean="0"/>
              <a:t>Topics: Vector Calculus, Gauss Law,  Conductor, etc.</a:t>
            </a:r>
          </a:p>
          <a:p>
            <a:r>
              <a:rPr lang="en-US" altLang="zh-CN" dirty="0" smtClean="0"/>
              <a:t>Review Materials: Slides, Books, HWs, etc.</a:t>
            </a:r>
          </a:p>
          <a:p>
            <a:r>
              <a:rPr lang="en-US" altLang="zh-CN" dirty="0" smtClean="0"/>
              <a:t>Big Office Hour: 10/23, Tues. 18:20-20:00 326E JI Building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0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Charge, Charge Conversation</a:t>
            </a:r>
          </a:p>
          <a:p>
            <a:r>
              <a:rPr lang="en-US" altLang="zh-CN" dirty="0" smtClean="0"/>
              <a:t>Electric Force (Coulomb Law)</a:t>
            </a:r>
          </a:p>
          <a:p>
            <a:r>
              <a:rPr lang="en-US" altLang="zh-CN" dirty="0" smtClean="0"/>
              <a:t>Field, Field Line, Vector Field &amp; Scalar Field</a:t>
            </a:r>
          </a:p>
          <a:p>
            <a:r>
              <a:rPr lang="en-US" altLang="zh-CN" dirty="0" smtClean="0"/>
              <a:t>Conductor vs Insulator</a:t>
            </a:r>
          </a:p>
          <a:p>
            <a:r>
              <a:rPr lang="en-US" altLang="zh-CN" dirty="0" smtClean="0"/>
              <a:t>Charge Induction &amp; Polarization</a:t>
            </a:r>
          </a:p>
          <a:p>
            <a:r>
              <a:rPr lang="en-US" altLang="zh-CN" dirty="0" smtClean="0"/>
              <a:t>Dipole</a:t>
            </a:r>
          </a:p>
          <a:p>
            <a:r>
              <a:rPr lang="en-US" altLang="zh-CN" dirty="0" smtClean="0"/>
              <a:t>Work, Energy</a:t>
            </a:r>
          </a:p>
          <a:p>
            <a:r>
              <a:rPr lang="en-US" altLang="zh-CN" dirty="0" smtClean="0"/>
              <a:t>Flux, Circulation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&amp; Methods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Principle of Superposition</a:t>
                </a:r>
              </a:p>
              <a:p>
                <a:r>
                  <a:rPr lang="en-US" altLang="zh-CN" dirty="0" smtClean="0"/>
                  <a:t>Symmetry</a:t>
                </a:r>
              </a:p>
              <a:p>
                <a:r>
                  <a:rPr lang="en-US" altLang="zh-CN" dirty="0" smtClean="0"/>
                  <a:t>Image</a:t>
                </a:r>
              </a:p>
              <a:p>
                <a:r>
                  <a:rPr lang="en-US" altLang="zh-CN" dirty="0" smtClean="0"/>
                  <a:t>Vector Calculus</a:t>
                </a:r>
              </a:p>
              <a:p>
                <a:r>
                  <a:rPr lang="en-US" altLang="zh-CN" dirty="0" smtClean="0"/>
                  <a:t>Stokes Theorem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Gauss Theorem (Divergence Theorem) 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∯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Uniqueness theorem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Coulomb Law (Electric Force)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264429"/>
            <a:ext cx="8596668" cy="177693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5143" y="2734887"/>
                <a:ext cx="215850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3" y="2734887"/>
                <a:ext cx="2158500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945958" y="2726871"/>
                <a:ext cx="4059419" cy="699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 smtClean="0"/>
                  <a:t>o</a:t>
                </a:r>
                <a:r>
                  <a:rPr lang="en-US" altLang="zh-CN" sz="3200" b="0" dirty="0" smtClean="0"/>
                  <a:t>r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58" y="2726871"/>
                <a:ext cx="4059419" cy="699487"/>
              </a:xfrm>
              <a:prstGeom prst="rect">
                <a:avLst/>
              </a:prstGeom>
              <a:blipFill>
                <a:blip r:embed="rId3"/>
                <a:stretch>
                  <a:fillRect l="-6006" t="-4348" b="-1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71462" y="3655495"/>
                <a:ext cx="4039054" cy="307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=9.0×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]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62" y="3655495"/>
                <a:ext cx="4039054" cy="307713"/>
              </a:xfrm>
              <a:prstGeom prst="rect">
                <a:avLst/>
              </a:prstGeom>
              <a:blipFill>
                <a:blip r:embed="rId4"/>
                <a:stretch>
                  <a:fillRect l="-2112" t="-200000" r="-2564" b="-30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15143" y="4691149"/>
                <a:ext cx="215850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3" y="4691149"/>
                <a:ext cx="2158500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4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Lorentz Force (Magnetic Force)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3420841" cy="10148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3420841" cy="10148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 Law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062451"/>
                <a:ext cx="8596668" cy="978911"/>
              </a:xfrm>
            </p:spPr>
            <p:txBody>
              <a:bodyPr/>
              <a:lstStyle/>
              <a:p>
                <a:r>
                  <a:rPr lang="en-US" altLang="zh-CN" dirty="0" smtClean="0"/>
                  <a:t>Derive Gauss Law from Coulomb Law</a:t>
                </a:r>
              </a:p>
              <a:p>
                <a:r>
                  <a:rPr lang="en-US" altLang="zh-CN" dirty="0" smtClean="0"/>
                  <a:t>Show Gauss Law can be written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062451"/>
                <a:ext cx="8596668" cy="978911"/>
              </a:xfrm>
              <a:blipFill>
                <a:blip r:embed="rId2"/>
                <a:stretch>
                  <a:fillRect l="-142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5716" y="2585257"/>
                <a:ext cx="313816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6" y="2585257"/>
                <a:ext cx="3138167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38024" y="2585257"/>
                <a:ext cx="3687241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24" y="2585257"/>
                <a:ext cx="3687241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9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Conductor in Electrostatic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everywhere inside a conductor, while on </a:t>
                </a:r>
                <a:r>
                  <a:rPr lang="en-US" altLang="zh-CN" dirty="0"/>
                  <a:t>its surface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dirty="0" smtClean="0"/>
                  <a:t> is perpendicular to surface</a:t>
                </a:r>
              </a:p>
              <a:p>
                <a:r>
                  <a:rPr lang="en-US" altLang="zh-CN" dirty="0" smtClean="0"/>
                  <a:t>Conductor has equal potential</a:t>
                </a:r>
              </a:p>
              <a:p>
                <a:r>
                  <a:rPr lang="en-US" altLang="zh-CN" dirty="0" smtClean="0"/>
                  <a:t>For an isolated conductor, all charges are distributed on its surface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(surface integral)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3" y="2441889"/>
            <a:ext cx="10195624" cy="741885"/>
          </a:xfrm>
        </p:spPr>
      </p:pic>
      <p:sp>
        <p:nvSpPr>
          <p:cNvPr id="6" name="文本框 5"/>
          <p:cNvSpPr txBox="1"/>
          <p:nvPr/>
        </p:nvSpPr>
        <p:spPr>
          <a:xfrm>
            <a:off x="2107123" y="3358342"/>
            <a:ext cx="907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Fawwaz</a:t>
            </a:r>
            <a:r>
              <a:rPr lang="en-US" altLang="zh-CN" sz="1200" dirty="0"/>
              <a:t> T. </a:t>
            </a:r>
            <a:r>
              <a:rPr lang="en-US" altLang="zh-CN" sz="1200" dirty="0" err="1" smtClean="0"/>
              <a:t>Ulaby</a:t>
            </a:r>
            <a:r>
              <a:rPr lang="en-US" altLang="zh-CN" sz="1200" dirty="0" smtClean="0"/>
              <a:t> </a:t>
            </a:r>
            <a:r>
              <a:rPr lang="en-US" altLang="zh-CN" sz="1200" i="1" dirty="0" smtClean="0"/>
              <a:t>Fundamentals </a:t>
            </a:r>
            <a:r>
              <a:rPr lang="en-US" altLang="zh-CN" sz="1200" i="1" dirty="0"/>
              <a:t>of Applied </a:t>
            </a:r>
            <a:r>
              <a:rPr lang="en-US" altLang="zh-CN" sz="1200" i="1" dirty="0" smtClean="0"/>
              <a:t>Electromagnetics </a:t>
            </a:r>
            <a:r>
              <a:rPr lang="en-US" altLang="zh-CN" sz="1200" dirty="0" smtClean="0"/>
              <a:t>(http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em.eecs.umich.edu/pdf/ulaby_exercise_solutions.pdf)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34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396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VE230 Mid1 Review Class </vt:lpstr>
      <vt:lpstr>Announcement</vt:lpstr>
      <vt:lpstr>Concept</vt:lpstr>
      <vt:lpstr>Tools &amp; Methods</vt:lpstr>
      <vt:lpstr>Coulomb Law (Electric Force)</vt:lpstr>
      <vt:lpstr>Lorentz Force (Magnetic Force)</vt:lpstr>
      <vt:lpstr>Gauss Law</vt:lpstr>
      <vt:lpstr>Conductor in Electrostatic</vt:lpstr>
      <vt:lpstr>Exercise (surface integral)</vt:lpstr>
      <vt:lpstr>Exercise (Gauss Law)</vt:lpstr>
      <vt:lpstr>Exercise (Electric field)</vt:lpstr>
      <vt:lpstr>Exercise (Charge)</vt:lpstr>
      <vt:lpstr>Exercise (Dipole)</vt:lpstr>
      <vt:lpstr>Exercise (Potential &amp; Field)</vt:lpstr>
      <vt:lpstr>Exercise (Conductor, potential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Class </dc:title>
  <dc:creator>孙上荃</dc:creator>
  <cp:lastModifiedBy>孙 上荃</cp:lastModifiedBy>
  <cp:revision>139</cp:revision>
  <dcterms:created xsi:type="dcterms:W3CDTF">2018-10-22T03:40:45Z</dcterms:created>
  <dcterms:modified xsi:type="dcterms:W3CDTF">2018-10-22T08:05:49Z</dcterms:modified>
</cp:coreProperties>
</file>