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8" r:id="rId9"/>
    <p:sldId id="271" r:id="rId10"/>
    <p:sldId id="270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96379" autoAdjust="0"/>
  </p:normalViewPr>
  <p:slideViewPr>
    <p:cSldViewPr snapToGrid="0">
      <p:cViewPr varScale="1">
        <p:scale>
          <a:sx n="60" d="100"/>
          <a:sy n="60" d="100"/>
        </p:scale>
        <p:origin x="72" y="1194"/>
      </p:cViewPr>
      <p:guideLst/>
    </p:cSldViewPr>
  </p:slideViewPr>
  <p:outlineViewPr>
    <p:cViewPr>
      <p:scale>
        <a:sx n="33" d="100"/>
        <a:sy n="33" d="100"/>
      </p:scale>
      <p:origin x="0" y="-22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1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23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64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104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79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83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7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28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4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04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63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40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4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17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ideaonline.org/cs/survey?S=3274470/X/F/F/1768736906" TargetMode="External"/><Relationship Id="rId2" Type="http://schemas.openxmlformats.org/officeDocument/2006/relationships/hyperlink" Target="https://www.umjicanvas.com/courses/794/discussion_topics/1485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1971" y="2404534"/>
            <a:ext cx="8052032" cy="1646302"/>
          </a:xfrm>
        </p:spPr>
        <p:txBody>
          <a:bodyPr/>
          <a:lstStyle/>
          <a:p>
            <a:r>
              <a:rPr lang="en-US" altLang="zh-CN" dirty="0" smtClean="0"/>
              <a:t>VE230 </a:t>
            </a:r>
            <a:r>
              <a:rPr lang="en-US" altLang="zh-CN" dirty="0" smtClean="0"/>
              <a:t>Mid2 </a:t>
            </a:r>
            <a:r>
              <a:rPr lang="en-US" altLang="zh-CN" dirty="0" smtClean="0"/>
              <a:t>Review Class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Shangquan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0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</a:t>
            </a:r>
            <a:r>
              <a:rPr lang="en-US" altLang="zh-CN" dirty="0" smtClean="0"/>
              <a:t>(Energy of Capacitor)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There is a spherical capacitor with inner and outer radius R1 and R2 and charge Q. Find</a:t>
                </a:r>
              </a:p>
              <a:p>
                <a:pPr>
                  <a:buAutoNum type="arabicPeriod"/>
                </a:pPr>
                <a:r>
                  <a:rPr lang="en-US" altLang="zh-CN" dirty="0" smtClean="0"/>
                  <a:t>The total energy of the electric field inside the capacitor.</a:t>
                </a:r>
              </a:p>
              <a:p>
                <a:pPr>
                  <a:buAutoNum type="arabicPeriod"/>
                </a:pPr>
                <a:r>
                  <a:rPr lang="en-US" altLang="zh-CN" dirty="0" smtClean="0"/>
                  <a:t>Show the previous answer is the same as that derived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2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72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(Potential </a:t>
            </a:r>
            <a:r>
              <a:rPr lang="en-US" altLang="zh-CN" dirty="0" smtClean="0"/>
              <a:t>Energy)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5307830" cy="3880773"/>
              </a:xfrm>
            </p:spPr>
            <p:txBody>
              <a:bodyPr/>
              <a:lstStyle/>
              <a:p>
                <a:r>
                  <a:rPr lang="en-US" altLang="zh-CN" dirty="0" smtClean="0"/>
                  <a:t>At the center of an </a:t>
                </a:r>
                <a:r>
                  <a:rPr lang="en-US" altLang="zh-CN" dirty="0"/>
                  <a:t>equilateral </a:t>
                </a:r>
                <a:r>
                  <a:rPr lang="en-US" altLang="zh-CN" dirty="0" smtClean="0"/>
                  <a:t>triangle, there is a point charge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 smtClean="0"/>
                  <a:t>. At three vertexes of the triangle, there are three point charges +q respectively. Find the system’s total potential energy.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5307830" cy="3880773"/>
              </a:xfrm>
              <a:blipFill>
                <a:blip r:embed="rId2"/>
                <a:stretch>
                  <a:fillRect l="-230" t="-942" r="-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4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Announcement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 Time &amp; Place: </a:t>
            </a:r>
            <a:r>
              <a:rPr lang="en-US" altLang="zh-CN" b="1" dirty="0">
                <a:hlinkClick r:id="rId2"/>
              </a:rPr>
              <a:t>2018/11/21 </a:t>
            </a:r>
            <a:r>
              <a:rPr lang="en-US" altLang="zh-CN" b="1" dirty="0" smtClean="0">
                <a:hlinkClick r:id="rId2"/>
              </a:rPr>
              <a:t>Wed.10:00-11:40 </a:t>
            </a:r>
            <a:r>
              <a:rPr lang="en-US" altLang="zh-CN" dirty="0">
                <a:hlinkClick r:id="rId2"/>
              </a:rPr>
              <a:t>Dong Xia Yuan 215</a:t>
            </a:r>
            <a:endParaRPr lang="en-US" altLang="zh-CN" dirty="0" smtClean="0"/>
          </a:p>
          <a:p>
            <a:r>
              <a:rPr lang="en-US" altLang="zh-CN" dirty="0" smtClean="0"/>
              <a:t>Cheating Sheet: </a:t>
            </a:r>
            <a:r>
              <a:rPr lang="en-US" altLang="zh-CN" dirty="0" smtClean="0"/>
              <a:t>May not </a:t>
            </a:r>
            <a:r>
              <a:rPr lang="en-US" altLang="zh-CN" dirty="0" smtClean="0"/>
              <a:t>be allowed</a:t>
            </a:r>
          </a:p>
          <a:p>
            <a:r>
              <a:rPr lang="en-US" altLang="zh-CN" dirty="0" smtClean="0"/>
              <a:t>Calculator: May not be helpful</a:t>
            </a:r>
          </a:p>
          <a:p>
            <a:r>
              <a:rPr lang="en-US" altLang="zh-CN" dirty="0" smtClean="0"/>
              <a:t>Topics: </a:t>
            </a:r>
            <a:r>
              <a:rPr lang="en-US" altLang="zh-CN" dirty="0" smtClean="0"/>
              <a:t>G, H, I, J.</a:t>
            </a:r>
            <a:endParaRPr lang="en-US" altLang="zh-CN" dirty="0" smtClean="0"/>
          </a:p>
          <a:p>
            <a:r>
              <a:rPr lang="en-US" altLang="zh-CN" dirty="0" smtClean="0"/>
              <a:t>Review Materials: Slides, Books, HWs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Quizes</a:t>
            </a:r>
            <a:r>
              <a:rPr lang="en-US" altLang="zh-CN" dirty="0" smtClean="0"/>
              <a:t>, </a:t>
            </a:r>
            <a:r>
              <a:rPr lang="en-US" altLang="zh-CN" dirty="0" smtClean="0"/>
              <a:t>etc.</a:t>
            </a:r>
          </a:p>
          <a:p>
            <a:r>
              <a:rPr lang="en-US" altLang="zh-CN" dirty="0" smtClean="0"/>
              <a:t>Big Office Hour: </a:t>
            </a:r>
            <a:r>
              <a:rPr lang="en-US" altLang="zh-CN" dirty="0" smtClean="0"/>
              <a:t>11/20, </a:t>
            </a:r>
            <a:r>
              <a:rPr lang="en-US" altLang="zh-CN" dirty="0" smtClean="0"/>
              <a:t>Tues. 18:20-20:00 326E JI </a:t>
            </a:r>
            <a:r>
              <a:rPr lang="en-US" altLang="zh-CN" dirty="0" smtClean="0"/>
              <a:t>Building</a:t>
            </a:r>
          </a:p>
          <a:p>
            <a:r>
              <a:rPr lang="en-US" altLang="zh-CN" dirty="0"/>
              <a:t>Course Evaluation: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theideaonline.org/cs/survey?S=3274470/X/F/F/1768736906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0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Charge </a:t>
            </a:r>
            <a:r>
              <a:rPr lang="en-US" altLang="zh-CN" dirty="0" smtClean="0"/>
              <a:t>Induction &amp; Polarization</a:t>
            </a:r>
          </a:p>
          <a:p>
            <a:r>
              <a:rPr lang="en-US" altLang="zh-CN" dirty="0" smtClean="0"/>
              <a:t>Dipole</a:t>
            </a:r>
          </a:p>
          <a:p>
            <a:r>
              <a:rPr lang="en-US" altLang="zh-CN" dirty="0" smtClean="0"/>
              <a:t>Work, </a:t>
            </a:r>
            <a:r>
              <a:rPr lang="en-US" altLang="zh-CN" dirty="0" smtClean="0"/>
              <a:t>Energy</a:t>
            </a:r>
          </a:p>
          <a:p>
            <a:r>
              <a:rPr lang="en-US" altLang="zh-CN" dirty="0" smtClean="0"/>
              <a:t>Electric</a:t>
            </a:r>
            <a:r>
              <a:rPr lang="en-US" altLang="zh-CN" dirty="0"/>
              <a:t> displacement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0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 &amp; Methods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Principle of Superposition</a:t>
                </a:r>
              </a:p>
              <a:p>
                <a:r>
                  <a:rPr lang="en-US" altLang="zh-CN" dirty="0" smtClean="0"/>
                  <a:t>Symmetry</a:t>
                </a:r>
              </a:p>
              <a:p>
                <a:r>
                  <a:rPr lang="en-US" altLang="zh-CN" dirty="0" smtClean="0"/>
                  <a:t>Image</a:t>
                </a:r>
              </a:p>
              <a:p>
                <a:r>
                  <a:rPr lang="en-US" altLang="zh-CN" dirty="0" smtClean="0"/>
                  <a:t>Vector Calculus</a:t>
                </a:r>
              </a:p>
              <a:p>
                <a:r>
                  <a:rPr lang="en-US" altLang="zh-CN" dirty="0" smtClean="0"/>
                  <a:t>Stokes Theorem 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∙ⅆ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∬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∙ⅆ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</m:nary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</a:p>
              <a:p>
                <a:r>
                  <a:rPr lang="en-US" altLang="zh-CN" dirty="0" smtClean="0"/>
                  <a:t>Gauss Theorem (Divergence Theorem)  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∯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∙ⅆ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Uniqueness theorem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Polarization and electric displacement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15143" y="2024577"/>
                <a:ext cx="215850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43" y="2024577"/>
                <a:ext cx="2158500" cy="414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92504" y="2997657"/>
                <a:ext cx="31923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04" y="2997657"/>
                <a:ext cx="3192379" cy="369332"/>
              </a:xfrm>
              <a:prstGeom prst="rect">
                <a:avLst/>
              </a:prstGeom>
              <a:blipFill>
                <a:blip r:embed="rId3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53797" y="4899063"/>
                <a:ext cx="3192379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97" y="4899063"/>
                <a:ext cx="3192379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98203" y="3925982"/>
                <a:ext cx="3192379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3" y="3925982"/>
                <a:ext cx="3192379" cy="414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4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Potential Energy density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5716" y="2585257"/>
                <a:ext cx="1357359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altLang="zh-CN" sz="2400" b="0" dirty="0" smtClean="0"/>
                  <a:t>w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6" y="2585257"/>
                <a:ext cx="1357359" cy="521553"/>
              </a:xfrm>
              <a:prstGeom prst="rect">
                <a:avLst/>
              </a:prstGeom>
              <a:blipFill>
                <a:blip r:embed="rId2"/>
                <a:stretch>
                  <a:fillRect l="-13453" t="-4651" b="-18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055715" y="3500890"/>
                <a:ext cx="1417055" cy="426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altLang="zh-CN" sz="2400" dirty="0" smtClean="0"/>
                  <a:t>W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𝑤𝑑𝑉</m:t>
                        </m:r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5" y="3500890"/>
                <a:ext cx="1417055" cy="426463"/>
              </a:xfrm>
              <a:prstGeom prst="rect">
                <a:avLst/>
              </a:prstGeom>
              <a:blipFill>
                <a:blip r:embed="rId3"/>
                <a:stretch>
                  <a:fillRect l="-12876" t="-182857" r="-31760" b="-25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9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</a:t>
            </a:r>
            <a:r>
              <a:rPr lang="en-US" altLang="zh-CN" dirty="0" smtClean="0"/>
              <a:t>(Polarization)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There is a dielectric sphere with radius R. Given its polarization P (along x axis), find its polarized surface charge.</a:t>
                </a:r>
              </a:p>
              <a:p>
                <a:r>
                  <a:rPr lang="en-US" altLang="zh-CN" dirty="0" smtClean="0"/>
                  <a:t>(1).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; (2).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4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</a:t>
            </a:r>
            <a:r>
              <a:rPr lang="en-US" altLang="zh-CN" dirty="0" smtClean="0"/>
              <a:t>(Dielectric of Capacitor)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There is a parallel-plates capacitor with area A=100cm^2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=±8.9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smtClean="0"/>
                  <a:t>. When there is dielectric filled fully between plates, the electric field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1.4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, Find: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(1). The relative dielectric constant of the dielectric.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(2). The polarized surface charge density of the dielectric.	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3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</a:t>
            </a:r>
            <a:r>
              <a:rPr lang="en-US" altLang="zh-CN" dirty="0" smtClean="0"/>
              <a:t>(Capacitance)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There is a parallel-plates capacitor with area S and distance d. </a:t>
                </a:r>
                <a:r>
                  <a:rPr lang="en-US" altLang="zh-CN" dirty="0"/>
                  <a:t>Its initial capacitance is </a:t>
                </a:r>
                <a:r>
                  <a:rPr lang="en-US" altLang="zh-CN" dirty="0" smtClean="0"/>
                  <a:t>C0. </a:t>
                </a:r>
                <a:r>
                  <a:rPr lang="en-US" altLang="zh-CN" dirty="0"/>
                  <a:t>Find </a:t>
                </a:r>
              </a:p>
              <a:p>
                <a:r>
                  <a:rPr lang="en-US" altLang="zh-CN" dirty="0"/>
                  <a:t>1. its capacitance, if a dielectric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and width d/3 is inserted inside the capacitor.</a:t>
                </a:r>
              </a:p>
              <a:p>
                <a:r>
                  <a:rPr lang="en-US" altLang="zh-CN" dirty="0"/>
                  <a:t>2. its capacitance, if a conductor with width d/3 is inserted inside the capacitor.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0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448</TotalTime>
  <Words>274</Words>
  <Application>Microsoft Office PowerPoint</Application>
  <PresentationFormat>宽屏</PresentationFormat>
  <Paragraphs>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VE230 Mid2 Review Class </vt:lpstr>
      <vt:lpstr>Announcement</vt:lpstr>
      <vt:lpstr>Concept</vt:lpstr>
      <vt:lpstr>Tools &amp; Methods</vt:lpstr>
      <vt:lpstr>Polarization and electric displacement</vt:lpstr>
      <vt:lpstr>Potential Energy density</vt:lpstr>
      <vt:lpstr>Exercise (Polarization)</vt:lpstr>
      <vt:lpstr>Exercise (Dielectric of Capacitor)</vt:lpstr>
      <vt:lpstr>Exercise (Capacitance)</vt:lpstr>
      <vt:lpstr>Exercise (Energy of Capacitor)</vt:lpstr>
      <vt:lpstr>Exercise (Potential Energy)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Class</dc:title>
  <dc:creator>孙上荃</dc:creator>
  <cp:lastModifiedBy>孙 上荃</cp:lastModifiedBy>
  <cp:revision>192</cp:revision>
  <dcterms:created xsi:type="dcterms:W3CDTF">2018-10-22T03:40:45Z</dcterms:created>
  <dcterms:modified xsi:type="dcterms:W3CDTF">2018-11-19T10:08:00Z</dcterms:modified>
</cp:coreProperties>
</file>