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03"/>
  </p:normalViewPr>
  <p:slideViewPr>
    <p:cSldViewPr snapToGrid="0" snapToObjects="1">
      <p:cViewPr varScale="1">
        <p:scale>
          <a:sx n="127" d="100"/>
          <a:sy n="127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CE8C-8163-344D-A2F4-9ADBB831697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F9B6B-B600-6041-9AC9-A09801A4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</a:t>
            </a:r>
            <a:r>
              <a:rPr lang="zh-CN" altLang="en-US" dirty="0"/>
              <a:t> </a:t>
            </a:r>
            <a:r>
              <a:rPr lang="en-US" altLang="zh-CN" dirty="0"/>
              <a:t>RC1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9476"/>
              </p:ext>
            </p:extLst>
          </p:nvPr>
        </p:nvGraphicFramePr>
        <p:xfrm>
          <a:off x="7416228" y="1842651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1352"/>
              </p:ext>
            </p:extLst>
          </p:nvPr>
        </p:nvGraphicFramePr>
        <p:xfrm>
          <a:off x="7416227" y="4201534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1.10.4</a:t>
                </a:r>
              </a:p>
              <a:p>
                <a:pPr lvl="1"/>
                <a:r>
                  <a:rPr lang="en-US" altLang="zh-CN" b="1" i="0" dirty="0" err="1">
                    <a:latin typeface="+mj-lt"/>
                  </a:rPr>
                  <a:t>Eg</a:t>
                </a:r>
                <a:r>
                  <a:rPr lang="en-US" altLang="zh-CN" b="1" i="0" dirty="0">
                    <a:latin typeface="+mj-lt"/>
                  </a:rPr>
                  <a:t>.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with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cores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𝟐𝟓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𝟔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𝟑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1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1454"/>
              </p:ext>
            </p:extLst>
          </p:nvPr>
        </p:nvGraphicFramePr>
        <p:xfrm>
          <a:off x="7437634" y="2921810"/>
          <a:ext cx="4326986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(3GHz)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(500MHz)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7156028" y="947240"/>
            <a:ext cx="4890198" cy="197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1.10.5</a:t>
            </a:r>
          </a:p>
          <a:p>
            <a:pPr lvl="1"/>
            <a:r>
              <a:rPr lang="en-US" altLang="zh-CN" b="1" i="0" dirty="0">
                <a:latin typeface="+mj-lt"/>
              </a:rPr>
              <a:t>3GHz: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Voltage=1V</a:t>
            </a:r>
          </a:p>
          <a:p>
            <a:pPr lvl="1"/>
            <a:r>
              <a:rPr lang="en-US" altLang="zh-CN" b="1" i="0" dirty="0">
                <a:latin typeface="+mj-lt"/>
              </a:rPr>
              <a:t>500MHz: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Voltage=0.5V</a:t>
            </a:r>
          </a:p>
        </p:txBody>
      </p:sp>
    </p:spTree>
    <p:extLst>
      <p:ext uri="{BB962C8B-B14F-4D97-AF65-F5344CB8AC3E}">
        <p14:creationId xmlns:p14="http://schemas.microsoft.com/office/powerpoint/2010/main" val="174134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64404" y="3278315"/>
            <a:ext cx="7559899" cy="292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Assume</a:t>
            </a:r>
            <a:r>
              <a:rPr lang="zh-CN" altLang="en-US" b="1" dirty="0"/>
              <a:t> </a:t>
            </a:r>
            <a:r>
              <a:rPr lang="en-US" altLang="zh-CN" b="1" dirty="0"/>
              <a:t>f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g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$s1</a:t>
            </a:r>
          </a:p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		temp=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	f=</a:t>
            </a:r>
            <a:r>
              <a:rPr lang="zh-CN" altLang="en-US" b="1" i="0" dirty="0"/>
              <a:t> </a:t>
            </a:r>
            <a:r>
              <a:rPr lang="en-US" altLang="zh-CN" b="1" i="0" dirty="0"/>
              <a:t>temp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  <a:endParaRPr lang="en-US" altLang="zh-CN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5		temp=f+5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f=g-temp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5" y="244698"/>
            <a:ext cx="8100811" cy="27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7279" y="2802359"/>
            <a:ext cx="10856890" cy="4055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8($s6)		temp=A[2]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A[2]</a:t>
            </a:r>
            <a:r>
              <a:rPr lang="zh-CN" altLang="en-US" b="1" i="0" dirty="0"/>
              <a:t> </a:t>
            </a:r>
            <a:endParaRPr lang="en-US" altLang="zh-CN" b="1" i="0" dirty="0"/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</a:t>
            </a:r>
            <a:r>
              <a:rPr lang="en-US" altLang="zh-CN" b="1" i="0" dirty="0" err="1"/>
              <a:t>f+temp</a:t>
            </a:r>
            <a:r>
              <a:rPr lang="en-US" altLang="zh-CN" b="1" i="0" dirty="0"/>
              <a:t>	f=</a:t>
            </a:r>
            <a:r>
              <a:rPr lang="en-US" altLang="zh-CN" b="1" i="0" dirty="0" err="1"/>
              <a:t>f+A</a:t>
            </a:r>
            <a:r>
              <a:rPr lang="en-US" altLang="zh-CN" b="1" i="0" dirty="0"/>
              <a:t>[2]</a:t>
            </a:r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$s3,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temp0=</a:t>
            </a:r>
            <a:r>
              <a:rPr lang="en-US" altLang="zh-CN" b="1" i="0" dirty="0" err="1"/>
              <a:t>i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temp0+=A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$s4,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temp1=j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temp1+=A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0($t0)		temp2=A[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$t3,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0($t1)		temp3=A[j]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		temp4=A[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</a:t>
            </a:r>
          </a:p>
          <a:p>
            <a:pPr lvl="1"/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32($s7)</a:t>
            </a:r>
            <a:r>
              <a:rPr lang="zh-CN" altLang="en-US" b="1" i="0" dirty="0"/>
              <a:t> </a:t>
            </a:r>
            <a:r>
              <a:rPr lang="en-US" altLang="zh-CN" b="1" i="0" dirty="0"/>
              <a:t>		B[8]=A[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	store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back</a:t>
            </a:r>
            <a:r>
              <a:rPr lang="zh-CN" altLang="en-US" b="1" i="0" dirty="0"/>
              <a:t> </a:t>
            </a:r>
            <a:r>
              <a:rPr lang="en-US" altLang="zh-CN" b="1" i="0" dirty="0"/>
              <a:t>to</a:t>
            </a:r>
            <a:r>
              <a:rPr lang="zh-CN" altLang="en-US" b="1" i="0" dirty="0"/>
              <a:t> </a:t>
            </a:r>
            <a:r>
              <a:rPr lang="en-US" altLang="zh-CN" b="1" i="0" dirty="0"/>
              <a:t>B[8]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9705" y="244698"/>
            <a:ext cx="148518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2" y="1"/>
            <a:ext cx="7340959" cy="280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5458" y="0"/>
            <a:ext cx="14168877" cy="7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0"/>
            <a:ext cx="10309542" cy="44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287" y="1701696"/>
            <a:ext cx="5718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458" y="5112912"/>
            <a:ext cx="10406129" cy="174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f=f-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;</a:t>
            </a:r>
            <a:endParaRPr lang="en-US" altLang="zh-CN" b="1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/>
              <a:t>f=2A;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8287" y="2574239"/>
            <a:ext cx="5718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A[1];</a:t>
            </a:r>
          </a:p>
          <a:p>
            <a:r>
              <a:rPr lang="en-US" altLang="zh-CN" dirty="0"/>
              <a:t>$t1=base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A;</a:t>
            </a:r>
          </a:p>
          <a:p>
            <a:r>
              <a:rPr lang="en-US" altLang="zh-CN" dirty="0"/>
              <a:t>A[1]=address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f=base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4138974"/>
            <a:ext cx="7823969" cy="9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6834" y="0"/>
            <a:ext cx="133641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5" y="0"/>
            <a:ext cx="7068079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7807" y="2963059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2.10.1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2.10.2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--------R-type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----------R-type</a:t>
            </a:r>
            <a:endParaRPr lang="en-US" altLang="zh-C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52651"/>
              </p:ext>
            </p:extLst>
          </p:nvPr>
        </p:nvGraphicFramePr>
        <p:xfrm>
          <a:off x="2356833" y="368180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3091"/>
              </p:ext>
            </p:extLst>
          </p:nvPr>
        </p:nvGraphicFramePr>
        <p:xfrm>
          <a:off x="2356833" y="520945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12" y="0"/>
            <a:ext cx="4437488" cy="23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6828" y="180302"/>
            <a:ext cx="186225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6" y="1"/>
            <a:ext cx="6949238" cy="30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4133"/>
              </p:ext>
            </p:extLst>
          </p:nvPr>
        </p:nvGraphicFramePr>
        <p:xfrm>
          <a:off x="2107590" y="3948662"/>
          <a:ext cx="541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2.10.4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2.10.5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--------I-type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32($t2)----------I-type</a:t>
            </a:r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376"/>
              </p:ext>
            </p:extLst>
          </p:nvPr>
        </p:nvGraphicFramePr>
        <p:xfrm>
          <a:off x="2107590" y="5427783"/>
          <a:ext cx="50948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0000000000100000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3" y="5586730"/>
            <a:ext cx="4336017" cy="1290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"/>
          <a:stretch/>
        </p:blipFill>
        <p:spPr>
          <a:xfrm>
            <a:off x="7855983" y="2942506"/>
            <a:ext cx="4336018" cy="26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2135" y="0"/>
            <a:ext cx="145440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4" y="0"/>
            <a:ext cx="7302321" cy="31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03588"/>
              </p:ext>
            </p:extLst>
          </p:nvPr>
        </p:nvGraphicFramePr>
        <p:xfrm>
          <a:off x="2326530" y="372044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8421"/>
              </p:ext>
            </p:extLst>
          </p:nvPr>
        </p:nvGraphicFramePr>
        <p:xfrm>
          <a:off x="2326530" y="535391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0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59" y="347729"/>
            <a:ext cx="14287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0" y="1799606"/>
            <a:ext cx="7306865" cy="11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5540"/>
              </p:ext>
            </p:extLst>
          </p:nvPr>
        </p:nvGraphicFramePr>
        <p:xfrm>
          <a:off x="2107590" y="5427783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162"/>
              </p:ext>
            </p:extLst>
          </p:nvPr>
        </p:nvGraphicFramePr>
        <p:xfrm>
          <a:off x="2107590" y="4086234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56"/>
          <a:stretch/>
        </p:blipFill>
        <p:spPr bwMode="auto">
          <a:xfrm>
            <a:off x="2112134" y="1"/>
            <a:ext cx="7302321" cy="180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6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32786"/>
            <a:ext cx="7516683" cy="15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676669"/>
            <a:ext cx="7516591" cy="15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2.13.3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(010)</a:t>
            </a:r>
          </a:p>
          <a:p>
            <a:pPr lvl="2"/>
            <a:r>
              <a:rPr lang="en-US" altLang="zh-CN" b="1" dirty="0" err="1"/>
              <a:t>andi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1110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  <a:r>
              <a:rPr lang="zh-CN" altLang="en-US" b="1" dirty="0"/>
              <a:t> </a:t>
            </a:r>
            <a:r>
              <a:rPr lang="en-US" altLang="zh-CN" b="1" dirty="0"/>
              <a:t>1011</a:t>
            </a:r>
            <a:r>
              <a:rPr lang="zh-CN" altLang="en-US" b="1" dirty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  <a:p>
            <a:pPr lvl="2"/>
            <a:r>
              <a:rPr lang="en-US" altLang="zh-CN" b="1" dirty="0"/>
              <a:t>Andi:</a:t>
            </a:r>
            <a:r>
              <a:rPr lang="zh-CN" altLang="en-US" b="1" dirty="0"/>
              <a:t> </a:t>
            </a:r>
            <a:r>
              <a:rPr lang="en-US" altLang="zh-CN" b="1" dirty="0"/>
              <a:t>$t2=0000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1011</a:t>
            </a:r>
            <a:r>
              <a:rPr lang="zh-CN" altLang="en-US" b="1" dirty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2936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70421"/>
            <a:ext cx="19122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216140"/>
            <a:ext cx="8596648" cy="51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2123" y="9272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4969326"/>
            <a:ext cx="8596648" cy="13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7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-180306"/>
            <a:ext cx="171860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0"/>
            <a:ext cx="6697014" cy="35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428" y="-1803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3598604"/>
            <a:ext cx="6697014" cy="8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078932" y="-12879"/>
            <a:ext cx="4025863" cy="3013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2.14.1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add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10</a:t>
            </a:r>
          </a:p>
          <a:p>
            <a:pPr lvl="2"/>
            <a:r>
              <a:rPr lang="en-US" altLang="zh-CN" b="1" dirty="0" err="1"/>
              <a:t>andi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0xffff8000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add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9</a:t>
            </a:r>
          </a:p>
          <a:p>
            <a:pPr lvl="2"/>
            <a:r>
              <a:rPr lang="en-US" altLang="zh-CN" b="1" dirty="0" err="1"/>
              <a:t>ori</a:t>
            </a:r>
            <a:r>
              <a:rPr lang="zh-CN" altLang="en-US" b="1" dirty="0"/>
              <a:t> 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0x80003ffff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493" y="2028703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figure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3823"/>
              </p:ext>
            </p:extLst>
          </p:nvPr>
        </p:nvGraphicFramePr>
        <p:xfrm>
          <a:off x="902538" y="4439239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0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3641"/>
              </p:ext>
            </p:extLst>
          </p:nvPr>
        </p:nvGraphicFramePr>
        <p:xfrm>
          <a:off x="916434" y="5247961"/>
          <a:ext cx="71763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6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89452"/>
              </p:ext>
            </p:extLst>
          </p:nvPr>
        </p:nvGraphicFramePr>
        <p:xfrm>
          <a:off x="916434" y="6003485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14bits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5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4856" y="-1"/>
            <a:ext cx="14031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-1"/>
            <a:ext cx="7508777" cy="35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109" y="3567447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2.16.4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$t1=0x00101000&gt;0</a:t>
            </a:r>
            <a:r>
              <a:rPr lang="en-US" altLang="zh-CN" b="1" dirty="0">
                <a:sym typeface="Wingdings"/>
              </a:rPr>
              <a:t>$t2=1$t2=3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$t1=0x80001000&lt;0</a:t>
            </a:r>
            <a:r>
              <a:rPr lang="en-US" altLang="zh-CN" b="1" dirty="0">
                <a:sym typeface="Wingdings"/>
              </a:rPr>
              <a:t>$t2=0$t2=0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9243" y="2189408"/>
            <a:ext cx="354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$t2=(0&lt;$t0)?1:</a:t>
            </a:r>
            <a:r>
              <a:rPr lang="en-US" altLang="zh-CN" dirty="0">
                <a:sym typeface="Wingdings"/>
              </a:rPr>
              <a:t>0</a:t>
            </a:r>
          </a:p>
          <a:p>
            <a:r>
              <a:rPr lang="en-US" altLang="zh-CN" dirty="0">
                <a:sym typeface="Wingdings"/>
              </a:rPr>
              <a:t>If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$t2!=0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to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ELSE</a:t>
            </a:r>
          </a:p>
          <a:p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err="1">
                <a:sym typeface="Wingdings"/>
              </a:rPr>
              <a:t>tp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DONE</a:t>
            </a:r>
          </a:p>
          <a:p>
            <a:r>
              <a:rPr lang="en-US" altLang="zh-CN" dirty="0">
                <a:sym typeface="Wingdings"/>
              </a:rPr>
              <a:t>ELSE: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$t2+=2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253374"/>
            <a:ext cx="7956394" cy="1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1854557"/>
            <a:ext cx="7956394" cy="8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42351" y="3013655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$t3,</a:t>
            </a:r>
            <a:r>
              <a:rPr lang="zh-CN" altLang="en-US" b="1" dirty="0"/>
              <a:t> </a:t>
            </a:r>
            <a:r>
              <a:rPr lang="en-US" altLang="zh-CN" b="1" dirty="0"/>
              <a:t>-5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slt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$t2</a:t>
            </a:r>
          </a:p>
          <a:p>
            <a:pPr lvl="2"/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IF</a:t>
            </a:r>
          </a:p>
          <a:p>
            <a:pPr lvl="2"/>
            <a:r>
              <a:rPr lang="en-US" altLang="zh-CN" b="1" dirty="0"/>
              <a:t>IF:</a:t>
            </a:r>
            <a:r>
              <a:rPr lang="zh-CN" altLang="en-US" b="1" dirty="0"/>
              <a:t> 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-1</a:t>
            </a:r>
          </a:p>
          <a:p>
            <a:pPr lvl="2"/>
            <a:r>
              <a:rPr lang="en-US" altLang="zh-CN" b="1" dirty="0"/>
              <a:t>j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73032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3492" y="-1"/>
            <a:ext cx="1421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-1"/>
            <a:ext cx="7340394" cy="41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4327301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$s2=20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$s2=20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7758" y="923331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do{$s2+=2</a:t>
            </a:r>
          </a:p>
          <a:p>
            <a:r>
              <a:rPr lang="en-US" altLang="zh-CN" dirty="0"/>
              <a:t>$t1+=-1}</a:t>
            </a:r>
          </a:p>
          <a:p>
            <a:r>
              <a:rPr lang="en-US" altLang="zh-CN" dirty="0"/>
              <a:t>While(</a:t>
            </a:r>
            <a:r>
              <a:rPr lang="zh-CN" altLang="en-US" dirty="0"/>
              <a:t> </a:t>
            </a:r>
            <a:r>
              <a:rPr lang="en-US" altLang="zh-CN" dirty="0"/>
              <a:t>$t1!=0)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758" y="1923934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While($t1&gt;0)</a:t>
            </a:r>
          </a:p>
          <a:p>
            <a:r>
              <a:rPr lang="en-US" altLang="zh-CN" dirty="0"/>
              <a:t>$t1+=-1</a:t>
            </a:r>
          </a:p>
          <a:p>
            <a:r>
              <a:rPr lang="en-US" altLang="zh-CN" dirty="0"/>
              <a:t>$s2+=2</a:t>
            </a:r>
          </a:p>
        </p:txBody>
      </p:sp>
    </p:spTree>
    <p:extLst>
      <p:ext uri="{BB962C8B-B14F-4D97-AF65-F5344CB8AC3E}">
        <p14:creationId xmlns:p14="http://schemas.microsoft.com/office/powerpoint/2010/main" val="14987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81825" y="-1"/>
            <a:ext cx="138258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5" y="45718"/>
            <a:ext cx="7547020" cy="4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0987" y="4688858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2.18.4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1+7</a:t>
            </a:r>
            <a:r>
              <a:rPr lang="zh-CN" altLang="en-US" b="1" dirty="0"/>
              <a:t>*</a:t>
            </a:r>
            <a:r>
              <a:rPr lang="en-US" altLang="zh-CN" b="1" dirty="0"/>
              <a:t>50=351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1+6</a:t>
            </a:r>
            <a:r>
              <a:rPr lang="zh-CN" altLang="en-US" b="1" dirty="0"/>
              <a:t>*</a:t>
            </a:r>
            <a:r>
              <a:rPr lang="en-US" altLang="zh-CN" b="1" dirty="0"/>
              <a:t>100=601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87144" y="3760630"/>
            <a:ext cx="3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5809" y="3868291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$0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7734" y="0"/>
            <a:ext cx="137488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4" y="0"/>
            <a:ext cx="7855657" cy="18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7353" y="2113082"/>
            <a:ext cx="5100264" cy="4158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=50;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[100-2i];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MemAray</a:t>
            </a:r>
            <a:r>
              <a:rPr lang="en-US" altLang="zh-CN" b="1" dirty="0"/>
              <a:t>[101-2i];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i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}while(</a:t>
            </a:r>
            <a:r>
              <a:rPr lang="en-US" altLang="zh-CN" b="1" dirty="0" err="1"/>
              <a:t>i</a:t>
            </a:r>
            <a:r>
              <a:rPr lang="en-US" altLang="zh-CN" b="1" dirty="0"/>
              <a:t>!=0)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</a:t>
            </a:r>
            <a:r>
              <a:rPr lang="en-US" altLang="zh-CN" b="1" dirty="0"/>
              <a:t>++;}while{</a:t>
            </a:r>
            <a:r>
              <a:rPr lang="en-US" altLang="zh-CN" b="1" dirty="0" err="1"/>
              <a:t>i</a:t>
            </a:r>
            <a:r>
              <a:rPr lang="en-US" altLang="zh-CN" b="1" dirty="0"/>
              <a:t>&lt;100}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03259" y="2113081"/>
            <a:ext cx="5100606" cy="345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Consider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address</a:t>
            </a:r>
            <a:r>
              <a:rPr lang="zh-CN" altLang="en-US" b="1" dirty="0"/>
              <a:t> </a:t>
            </a:r>
            <a:r>
              <a:rPr lang="en-US" altLang="zh-CN" b="1" dirty="0"/>
              <a:t>directly</a:t>
            </a:r>
            <a:r>
              <a:rPr lang="zh-CN" altLang="en-US" b="1" dirty="0"/>
              <a:t> </a:t>
            </a:r>
            <a:r>
              <a:rPr lang="en-US" altLang="zh-CN" b="1" dirty="0"/>
              <a:t>without</a:t>
            </a:r>
            <a:r>
              <a:rPr lang="zh-CN" altLang="en-US" b="1" dirty="0"/>
              <a:t> </a:t>
            </a:r>
            <a:r>
              <a:rPr lang="en-US" altLang="zh-CN" b="1" dirty="0"/>
              <a:t>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400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LOOP:	</a:t>
            </a:r>
            <a:r>
              <a:rPr lang="en-US" altLang="zh-CN" b="1" dirty="0" err="1"/>
              <a:t>lw</a:t>
            </a:r>
            <a:r>
              <a:rPr lang="zh-CN" altLang="en-US" b="1" dirty="0"/>
              <a:t> </a:t>
            </a:r>
            <a:r>
              <a:rPr lang="en-US" altLang="zh-CN" b="1" dirty="0"/>
              <a:t>$s1,</a:t>
            </a:r>
            <a:r>
              <a:rPr lang="zh-CN" altLang="en-US" b="1" dirty="0"/>
              <a:t> </a:t>
            </a:r>
            <a:r>
              <a:rPr lang="en-US" altLang="zh-CN" b="1" dirty="0"/>
              <a:t>0($s0)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add</a:t>
            </a:r>
            <a:r>
              <a:rPr lang="zh-CN" altLang="en-US" b="1" dirty="0"/>
              <a:t> </a:t>
            </a:r>
            <a:r>
              <a:rPr lang="en-US" altLang="zh-CN" b="1" dirty="0"/>
              <a:t>$s2,</a:t>
            </a:r>
            <a:r>
              <a:rPr lang="zh-CN" altLang="en-US" b="1" dirty="0"/>
              <a:t> </a:t>
            </a:r>
            <a:r>
              <a:rPr lang="en-US" altLang="zh-CN" b="1" dirty="0"/>
              <a:t>$s2,$s1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lw</a:t>
            </a:r>
            <a:r>
              <a:rPr lang="zh-CN" altLang="en-US" b="1" dirty="0"/>
              <a:t> </a:t>
            </a:r>
            <a:r>
              <a:rPr lang="en-US" altLang="zh-CN" b="1" dirty="0"/>
              <a:t>$s1,</a:t>
            </a:r>
            <a:r>
              <a:rPr lang="zh-CN" altLang="en-US" b="1" dirty="0"/>
              <a:t> </a:t>
            </a:r>
            <a:r>
              <a:rPr lang="en-US" altLang="zh-CN" b="1" dirty="0"/>
              <a:t>4($s0)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	add</a:t>
            </a:r>
            <a:r>
              <a:rPr lang="zh-CN" altLang="en-US" b="1" dirty="0"/>
              <a:t> </a:t>
            </a:r>
            <a:r>
              <a:rPr lang="en-US" altLang="zh-CN" b="1" dirty="0"/>
              <a:t>$s2,</a:t>
            </a:r>
            <a:r>
              <a:rPr lang="zh-CN" altLang="en-US" b="1" dirty="0"/>
              <a:t> </a:t>
            </a:r>
            <a:r>
              <a:rPr lang="en-US" altLang="zh-CN" b="1" dirty="0"/>
              <a:t>$s2,$s1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916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125"/>
            <a:ext cx="7696755" cy="107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3076" r="758"/>
          <a:stretch/>
        </p:blipFill>
        <p:spPr>
          <a:xfrm>
            <a:off x="1371600" y="1186657"/>
            <a:ext cx="7858432" cy="1508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b="1" dirty="0"/>
                  <a:t>1.3.1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𝐈𝐧𝐬𝐭𝐫𝐮𝐜𝐭𝐢𝐨𝐧𝐬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𝐩𝐞𝐫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𝐬𝐞𝐜𝐨𝐧𝐝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𝐑𝐚𝐭𝐞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𝑪𝑷𝑰</m:t>
                        </m:r>
                      </m:den>
                    </m:f>
                  </m:oMath>
                </a14:m>
                <a:endParaRPr lang="en-US" altLang="zh-CN" b="1" i="0" dirty="0"/>
              </a:p>
              <a:p>
                <a:r>
                  <a:rPr lang="en-US" altLang="zh-CN" b="1" dirty="0"/>
                  <a:t>1.3.2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𝐂𝐲𝐜𝐥𝐞𝐬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𝐭𝐢𝐦𝐞</m:t>
                    </m:r>
                    <m:r>
                      <a:rPr lang="zh-CN" altLang="en-US" b="1" i="0" smtClean="0">
                        <a:latin typeface="Cambria Math" charset="0"/>
                      </a:rPr>
                      <m:t>∗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𝐈𝐧𝐬𝐭𝐫𝐮𝐜𝐭𝐢𝐨𝐧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#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𝐨𝐟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𝐂𝐲𝐜𝐥𝐞𝐬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</m:den>
                    </m:f>
                  </m:oMath>
                </a14:m>
                <a:endParaRPr lang="en-US" altLang="zh-CN" b="1" i="0" dirty="0"/>
              </a:p>
              <a:p>
                <a:r>
                  <a:rPr lang="en-US" altLang="zh-CN" b="1" dirty="0"/>
                  <a:t>1.3.3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𝐞</m:t>
                        </m:r>
                      </m:e>
                      <m:sup>
                        <m:r>
                          <a:rPr lang="en-US" altLang="zh-CN" b="1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𝐂𝐏𝐔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𝐓𝐢𝐦𝐞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𝟕𝟏𝐂𝐥𝐨𝐜𝐤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  <a:blipFill rotWithShape="0">
                <a:blip r:embed="rId4"/>
                <a:stretch>
                  <a:fillRect l="-325" t="-1731" b="-9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823114"/>
                  </p:ext>
                </p:extLst>
              </p:nvPr>
            </p:nvGraphicFramePr>
            <p:xfrm>
              <a:off x="1533833" y="1651820"/>
              <a:ext cx="9142363" cy="453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7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2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Instructions/sec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2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cycles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84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instruction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823114"/>
                  </p:ext>
                </p:extLst>
              </p:nvPr>
            </p:nvGraphicFramePr>
            <p:xfrm>
              <a:off x="1533833" y="1651820"/>
              <a:ext cx="9142363" cy="453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/>
                    <a:gridCol w="1284749"/>
                    <a:gridCol w="1306052"/>
                    <a:gridCol w="1306052"/>
                    <a:gridCol w="1306052"/>
                    <a:gridCol w="1306052"/>
                    <a:gridCol w="1306052"/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 smtClean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21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184868" r="-590367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21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286755" r="-590367" b="-113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848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360494" r="-590367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3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𝟔𝟎𝟎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𝟐𝟏𝟐𝟓𝐧𝐬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𝟐𝟕𝟓𝟎𝐧𝐬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</m:t>
                    </m:r>
                    <m:r>
                      <a:rPr lang="en-US" altLang="zh-CN" b="1" i="0" smtClean="0">
                        <a:latin typeface="Cambria Math" charset="0"/>
                      </a:rPr>
                      <m:t>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𝐓𝐦𝐞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𝐑𝐚𝐭𝐞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𝐂𝐏𝐈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𝟐𝟏𝟐𝟓𝐧𝐬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𝟏𝟒𝟎𝟎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𝟑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𝟎𝟑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𝟐𝟕𝟓𝟎𝐧𝐬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𝟐𝟎𝟎𝟎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𝟕𝟓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154" y="609260"/>
                <a:ext cx="10117395" cy="5548420"/>
              </a:xfrm>
            </p:spPr>
            <p:txBody>
              <a:bodyPr tIns="180000" bIns="0">
                <a:spAutoFit/>
              </a:bodyPr>
              <a:lstStyle/>
              <a:p>
                <a:r>
                  <a:rPr lang="en-US" altLang="zh-CN" b="1" dirty="0"/>
                  <a:t>1.4.6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𝟑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𝟏𝟑𝟕𝟓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−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𝟏𝟑𝟕𝟓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𝟏𝟑𝟕𝟓𝐧𝐬</m:t>
                        </m:r>
                        <m:r>
                          <a:rPr lang="zh-CN" altLang="en-US" b="1" i="0" dirty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𝟏𝟏𝟎𝟎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𝟕𝟓𝟎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>
                        <a:latin typeface="Cambria Math" charset="0"/>
                      </a:rPr>
                      <m:t>−</m:t>
                    </m:r>
                    <m:r>
                      <a:rPr lang="en-US" altLang="zh-CN" b="1" i="0" dirty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𝟐𝟕</m:t>
                        </m:r>
                        <m:r>
                          <a:rPr lang="en-US" altLang="zh-CN" b="1" i="1" dirty="0" smtClean="0">
                            <a:latin typeface="Cambria Math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𝟐𝟏𝟐𝟓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𝐧𝐬</m:t>
                        </m:r>
                        <m:r>
                          <a:rPr lang="zh-CN" altLang="en-US" b="1" i="0" dirty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𝟏𝟕𝟐𝟎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154" y="609260"/>
                <a:ext cx="10117395" cy="5548420"/>
              </a:xfrm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2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92297" y="443284"/>
            <a:ext cx="4999703" cy="209850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1.10.1</a:t>
            </a:r>
          </a:p>
          <a:p>
            <a:pPr lvl="1"/>
            <a:r>
              <a:rPr lang="en-US" altLang="zh-CN" b="1" i="0" dirty="0">
                <a:latin typeface="+mj-lt"/>
              </a:rPr>
              <a:t>Take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the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8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an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example</a:t>
            </a:r>
          </a:p>
          <a:p>
            <a:pPr lvl="1"/>
            <a:r>
              <a:rPr lang="en-US" altLang="zh-CN" b="1" i="0" dirty="0">
                <a:latin typeface="+mj-lt"/>
              </a:rPr>
              <a:t>#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processors=320+160+32=512</a:t>
            </a:r>
          </a:p>
          <a:p>
            <a:pPr lvl="1"/>
            <a:r>
              <a:rPr lang="en-US" altLang="zh-CN" b="1" i="0" dirty="0">
                <a:latin typeface="+mj-lt"/>
              </a:rPr>
              <a:t>Total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number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instructions=512</a:t>
            </a:r>
            <a:r>
              <a:rPr lang="zh-CN" altLang="en-US" b="1" i="0" dirty="0">
                <a:latin typeface="+mj-lt"/>
              </a:rPr>
              <a:t>*</a:t>
            </a:r>
            <a:r>
              <a:rPr lang="en-US" altLang="zh-CN" b="1" i="0" dirty="0">
                <a:latin typeface="+mj-lt"/>
              </a:rPr>
              <a:t>8</a:t>
            </a:r>
            <a:endParaRPr lang="en-US" b="1" i="0" dirty="0">
              <a:latin typeface="+mj-lt"/>
            </a:endParaRPr>
          </a:p>
          <a:p>
            <a:pPr lvl="1"/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38686"/>
              </p:ext>
            </p:extLst>
          </p:nvPr>
        </p:nvGraphicFramePr>
        <p:xfrm>
          <a:off x="7195931" y="2722679"/>
          <a:ext cx="499606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instructions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Aggregate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#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of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63397"/>
              </p:ext>
            </p:extLst>
          </p:nvPr>
        </p:nvGraphicFramePr>
        <p:xfrm>
          <a:off x="7416228" y="1842651"/>
          <a:ext cx="4505739" cy="19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224"/>
              </p:ext>
            </p:extLst>
          </p:nvPr>
        </p:nvGraphicFramePr>
        <p:xfrm>
          <a:off x="7416228" y="3817221"/>
          <a:ext cx="4505739" cy="19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1.10.2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Take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example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  <a:p>
                <a:pPr lvl="1"/>
                <a:r>
                  <a:rPr lang="en-US" altLang="zh-CN" b="1" i="0" dirty="0">
                    <a:latin typeface="+mj-lt"/>
                  </a:rPr>
                  <a:t>Do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not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multiple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number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of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160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1.10.3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  <a:blipFill rotWithShape="0">
                <a:blip r:embed="rId4"/>
                <a:stretch>
                  <a:fillRect l="-109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029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535</TotalTime>
  <Words>941</Words>
  <Application>Microsoft Macintosh PowerPoint</Application>
  <PresentationFormat>Widescreen</PresentationFormat>
  <Paragraphs>425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华文楷体</vt:lpstr>
      <vt:lpstr>Calibri</vt:lpstr>
      <vt:lpstr>Cambria Math</vt:lpstr>
      <vt:lpstr>Franklin Gothic Book</vt:lpstr>
      <vt:lpstr>Mangal</vt:lpstr>
      <vt:lpstr>Wingdings</vt:lpstr>
      <vt:lpstr>Crop</vt:lpstr>
      <vt:lpstr>VE370 RC1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RC1</dc:title>
  <dc:creator>Microsoft Office User</dc:creator>
  <cp:lastModifiedBy>Xiaohan FU</cp:lastModifiedBy>
  <cp:revision>41</cp:revision>
  <dcterms:created xsi:type="dcterms:W3CDTF">2018-09-26T07:02:14Z</dcterms:created>
  <dcterms:modified xsi:type="dcterms:W3CDTF">2018-10-28T05:33:55Z</dcterms:modified>
</cp:coreProperties>
</file>