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77" r:id="rId4"/>
    <p:sldId id="261" r:id="rId5"/>
    <p:sldId id="265" r:id="rId6"/>
    <p:sldId id="262" r:id="rId7"/>
    <p:sldId id="263" r:id="rId8"/>
    <p:sldId id="266" r:id="rId9"/>
    <p:sldId id="264" r:id="rId10"/>
    <p:sldId id="267" r:id="rId11"/>
    <p:sldId id="268" r:id="rId12"/>
    <p:sldId id="278" r:id="rId13"/>
    <p:sldId id="269" r:id="rId14"/>
    <p:sldId id="270" r:id="rId15"/>
    <p:sldId id="271" r:id="rId16"/>
    <p:sldId id="272" r:id="rId17"/>
    <p:sldId id="275" r:id="rId18"/>
    <p:sldId id="276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7A081-BAB6-4AC7-9139-7E14F498FF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8FCB-9BB2-4464-A8C2-AA14B83AF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7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58FCB-9BB2-4464-A8C2-AA14B83AF8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9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10AC94-19EC-40F2-A710-5CE5FB37822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59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FE7F8-6CC2-436E-B20A-D4DF7633018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80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96021-B82A-4106-99C2-50A7A01792C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28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E8B7C-7131-4449-A94A-DC69E3C2B7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08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2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6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946F8-7151-42E1-8EF0-C2E1AC7C016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59944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852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99F35-0ABE-4CCA-B495-B1647CC839B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4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C2365-990E-445E-A056-485A4C3B4F5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0"/>
            <a:ext cx="5388864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DBCDF-1307-49C6-A61B-7BAC87F13AF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23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C0340-2429-4A0A-872B-75E5D89428F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62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9" y="266701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3" y="273053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9" y="2438402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DAA13-F734-4226-8694-7F1CE3EEF9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97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2"/>
            <a:ext cx="7615765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1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1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84F52-43E0-4B74-9DAC-C18E8072CF0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39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6" y="6356352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90" y="6356352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1" y="6356352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A118B9E-0127-4C5C-A717-9AA250C54D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11277014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5451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91050" y="1853239"/>
            <a:ext cx="835342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Palatino Linotype"/>
              </a:rPr>
              <a:t>Ve216 </a:t>
            </a:r>
            <a:r>
              <a:rPr lang="en-US" altLang="zh-CN" sz="2400" dirty="0" smtClean="0">
                <a:solidFill>
                  <a:prstClr val="black"/>
                </a:solidFill>
                <a:latin typeface="Palatino Linotype"/>
              </a:rPr>
              <a:t>Spring 2018</a:t>
            </a:r>
            <a:endParaRPr lang="en-US" altLang="zh-CN" sz="2400" dirty="0">
              <a:solidFill>
                <a:prstClr val="black"/>
              </a:solidFill>
              <a:latin typeface="Palatino Linotype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6000" dirty="0">
                <a:solidFill>
                  <a:srgbClr val="CC0000"/>
                </a:solidFill>
                <a:latin typeface="Palatino Linotype"/>
              </a:rPr>
              <a:t>Midterm 1 </a:t>
            </a:r>
            <a:r>
              <a:rPr lang="en-US" altLang="zh-CN" sz="6000" dirty="0" smtClean="0">
                <a:solidFill>
                  <a:srgbClr val="CC0000"/>
                </a:solidFill>
                <a:latin typeface="Palatino Linotype"/>
              </a:rPr>
              <a:t>Review</a:t>
            </a:r>
          </a:p>
          <a:p>
            <a:pPr algn="ctr" eaLnBrk="1" fontAlgn="base" hangingPunct="1">
              <a:spcBef>
                <a:spcPts val="300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Palatino Linotype"/>
              </a:rPr>
              <a:t> Chapter 1 ~ 2</a:t>
            </a:r>
          </a:p>
          <a:p>
            <a:pPr algn="ctr" eaLnBrk="1" fontAlgn="base" hangingPunct="1">
              <a:spcBef>
                <a:spcPts val="300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Palatino Linotype"/>
              </a:rPr>
              <a:t>2018/3/14</a:t>
            </a:r>
          </a:p>
          <a:p>
            <a:pPr algn="ctr" eaLnBrk="1" fontAlgn="base" hangingPunct="1">
              <a:spcBef>
                <a:spcPts val="3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Palatino Linotype"/>
              </a:rPr>
              <a:t>Jing Dong</a:t>
            </a:r>
          </a:p>
          <a:p>
            <a:pPr algn="ctr" eaLnBrk="1" fontAlgn="base" hangingPunct="1">
              <a:spcBef>
                <a:spcPts val="300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prstClr val="black"/>
                </a:solidFill>
                <a:latin typeface="Palatino Linotype"/>
              </a:rPr>
              <a:t>Yuhong</a:t>
            </a:r>
            <a:r>
              <a:rPr lang="en-US" altLang="zh-CN" dirty="0" smtClean="0">
                <a:solidFill>
                  <a:prstClr val="black"/>
                </a:solidFill>
                <a:latin typeface="Palatino Linotype"/>
              </a:rPr>
              <a:t> Zhao</a:t>
            </a:r>
            <a:endParaRPr lang="en-US" altLang="zh-CN" dirty="0">
              <a:solidFill>
                <a:prstClr val="black"/>
              </a:solidFill>
              <a:latin typeface="Palatino Linotype"/>
            </a:endParaRPr>
          </a:p>
        </p:txBody>
      </p:sp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8205" y="1690690"/>
            <a:ext cx="103304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Problems in Quiz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Quiz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y(t)=x(sin(t))</a:t>
            </a:r>
            <a:endParaRPr lang="en-US" altLang="zh-CN" sz="36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Where is –t0 when we judge time-invariance?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The definitions of causality and memory.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Quiz 3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3600" dirty="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 do not forget u(t-a) after convolution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725" y="4989196"/>
            <a:ext cx="4439379" cy="5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28205" y="1801278"/>
                <a:ext cx="10330420" cy="5154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600" noProof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Problems in HW#1</a:t>
                </a:r>
              </a:p>
              <a:p>
                <a:pPr marR="0" lvl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noProof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3200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3200" b="0" i="1" noProof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altLang="zh-CN" sz="3200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200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3200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b="0" i="1" noProof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sz="3200" b="0" noProof="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derivative definition includes the left and right derivative. So it depends on past and future. </a:t>
                </a: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800" noProof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For the last problem, </a:t>
                </a:r>
              </a:p>
              <a:p>
                <a:pPr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value of </a:t>
                </a:r>
                <a:r>
                  <a:rPr lang="en-US" altLang="zh-CN" sz="28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rect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function at boundary can be 0, 0.5 or 1. And use scaling property then we can know that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>
                          <a:latin typeface="Cambria Math"/>
                        </a:rPr>
                        <m:t>𝛿</m:t>
                      </m:r>
                      <m:r>
                        <a:rPr lang="en-US" altLang="zh-CN" sz="2800">
                          <a:latin typeface="Cambria Math"/>
                        </a:rPr>
                        <m:t>(</m:t>
                      </m:r>
                      <m:r>
                        <a:rPr lang="en-US" altLang="zh-CN" sz="2800">
                          <a:latin typeface="Cambria Math"/>
                        </a:rPr>
                        <m:t>𝑡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−4/3</m:t>
                      </m:r>
                      <m:r>
                        <a:rPr lang="en-US" altLang="zh-CN" sz="2800">
                          <a:latin typeface="Cambria Math"/>
                        </a:rPr>
                        <m:t>)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defRPr/>
                </a:pPr>
                <a:endParaRPr lang="en-US" altLang="zh-CN" sz="2800" dirty="0"/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zh-CN" sz="2800" noProof="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05" y="1801278"/>
                <a:ext cx="10330420" cy="5154553"/>
              </a:xfrm>
              <a:prstGeom prst="rect">
                <a:avLst/>
              </a:prstGeom>
              <a:blipFill>
                <a:blip r:embed="rId3"/>
                <a:stretch>
                  <a:fillRect l="-1830" t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8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8205" y="1981200"/>
            <a:ext cx="103304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Definition and Procedure</a:t>
            </a:r>
          </a:p>
          <a:p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Convolution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LTI System Properties via Impulse Response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0255" y="712592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Chapter 2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38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Text Box 3"/>
              <p:cNvSpPr txBox="1">
                <a:spLocks noChangeArrowheads="1"/>
              </p:cNvSpPr>
              <p:nvPr/>
            </p:nvSpPr>
            <p:spPr bwMode="auto">
              <a:xfrm>
                <a:off x="1919291" y="1918370"/>
                <a:ext cx="8353425" cy="4702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☆Impulse Response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/>
                        </a:rPr>
                        <m:t>𝛿</m:t>
                      </m:r>
                      <m:r>
                        <a:rPr lang="en-US" altLang="zh-CN" sz="2800" i="1">
                          <a:latin typeface="Cambria Math"/>
                        </a:rPr>
                        <m:t>(</m:t>
                      </m:r>
                      <m:r>
                        <a:rPr lang="en-US" altLang="zh-CN" sz="2800" i="1">
                          <a:latin typeface="Cambria Math"/>
                        </a:rPr>
                        <m:t>𝑡</m:t>
                      </m:r>
                      <m:r>
                        <a:rPr lang="en-US" altLang="zh-CN" sz="2800" i="1"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groupCh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find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/>
                      </a:rPr>
                      <m:t>h</m:t>
                    </m:r>
                    <m:r>
                      <a:rPr lang="en-US" altLang="zh-CN" sz="2800">
                        <a:latin typeface="Cambria Math"/>
                      </a:rPr>
                      <m:t>(</m:t>
                    </m:r>
                    <m:r>
                      <a:rPr lang="en-US" altLang="zh-CN" sz="2800">
                        <a:latin typeface="Cambria Math"/>
                      </a:rPr>
                      <m:t>𝑡</m:t>
                    </m:r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zh-CN" altLang="en-US" sz="2800" i="1">
                        <a:latin typeface="Cambria Math"/>
                      </a:rPr>
                      <m:t>𝛿</m:t>
                    </m:r>
                    <m:r>
                      <a:rPr lang="en-US" altLang="zh-CN" sz="2800" i="1">
                        <a:latin typeface="Cambria Math"/>
                      </a:rPr>
                      <m:t>(</m:t>
                    </m:r>
                    <m:r>
                      <a:rPr lang="en-US" altLang="zh-CN" sz="2800" i="1">
                        <a:latin typeface="Cambria Math"/>
                      </a:rPr>
                      <m:t>𝑡</m:t>
                    </m:r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Integral</a:t>
                </a:r>
                <a:endParaRPr lang="en-US" altLang="zh-CN" sz="2800" i="1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groupCh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zh-CN" altLang="en-US" sz="2800" i="1">
                          <a:latin typeface="Cambria Math"/>
                          <a:ea typeface="Cambria Math"/>
                        </a:rPr>
                        <m:t>𝜏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291" y="1918370"/>
                <a:ext cx="8353425" cy="4702121"/>
              </a:xfrm>
              <a:prstGeom prst="rect">
                <a:avLst/>
              </a:prstGeom>
              <a:blipFill>
                <a:blip r:embed="rId2"/>
                <a:stretch>
                  <a:fillRect l="-2263" t="-25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8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9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10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9571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Text Box 3"/>
              <p:cNvSpPr txBox="1">
                <a:spLocks noChangeArrowheads="1"/>
              </p:cNvSpPr>
              <p:nvPr/>
            </p:nvSpPr>
            <p:spPr bwMode="auto">
              <a:xfrm>
                <a:off x="1919040" y="1827402"/>
                <a:ext cx="8353425" cy="48201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dirty="0" smtClean="0"/>
                  <a:t> 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</a:t>
                </a:r>
                <a:r>
                  <a:rPr lang="en-US" altLang="zh-C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and Procedure</a:t>
                </a:r>
                <a:endPara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1.Fold: fold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/>
                      </a:rPr>
                      <m:t>h</m:t>
                    </m:r>
                    <m:r>
                      <a:rPr lang="en-US" altLang="zh-CN" sz="2800">
                        <a:latin typeface="Cambria Math"/>
                      </a:rPr>
                      <m:t>(</m:t>
                    </m:r>
                    <m:r>
                      <a:rPr lang="zh-CN" altLang="en-US" sz="2800">
                        <a:latin typeface="Cambria Math"/>
                      </a:rPr>
                      <m:t>𝜏</m:t>
                    </m:r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about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/>
                      </a:rPr>
                      <m:t>𝜏</m:t>
                    </m:r>
                    <m:r>
                      <a:rPr lang="en-US" altLang="zh-CN" sz="280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/>
                      </a:rPr>
                      <m:t>h</m:t>
                    </m:r>
                    <m:r>
                      <a:rPr lang="en-US" altLang="zh-CN" sz="2800">
                        <a:latin typeface="Cambria Math"/>
                      </a:rPr>
                      <m:t>(−</m:t>
                    </m:r>
                    <m:r>
                      <a:rPr lang="zh-CN" altLang="en-US" sz="2800">
                        <a:latin typeface="Cambria Math"/>
                      </a:rPr>
                      <m:t>𝜏</m:t>
                    </m:r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2.Shift: shift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/>
                          </a:rPr>
                          <m:t>−</m:t>
                        </m:r>
                        <m:r>
                          <a:rPr lang="zh-CN" altLang="en-US" sz="2800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/>
                      </a:rPr>
                      <m:t>h</m:t>
                    </m:r>
                    <m:r>
                      <a:rPr lang="en-US" altLang="zh-CN" sz="2800">
                        <a:latin typeface="Cambria Math"/>
                      </a:rPr>
                      <m:t>(</m:t>
                    </m:r>
                    <m:r>
                      <a:rPr lang="en-US" altLang="zh-CN" sz="2800">
                        <a:latin typeface="Cambria Math"/>
                      </a:rPr>
                      <m:t>𝑡</m:t>
                    </m:r>
                    <m:r>
                      <a:rPr lang="en-US" altLang="zh-CN" sz="2800">
                        <a:latin typeface="Cambria Math"/>
                      </a:rPr>
                      <m:t>−</m:t>
                    </m:r>
                    <m:r>
                      <a:rPr lang="zh-CN" altLang="en-US" sz="2800">
                        <a:latin typeface="Cambria Math"/>
                      </a:rPr>
                      <m:t>𝜏</m:t>
                    </m:r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3.Multiply: multiply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/>
                      </a:rPr>
                      <m:t>𝑥</m:t>
                    </m:r>
                    <m:r>
                      <a:rPr lang="en-US" altLang="zh-CN" sz="2800">
                        <a:latin typeface="Cambria Math"/>
                      </a:rPr>
                      <m:t>(</m:t>
                    </m:r>
                    <m:r>
                      <a:rPr lang="zh-CN" altLang="en-US" sz="2800">
                        <a:latin typeface="Cambria Math"/>
                      </a:rPr>
                      <m:t>𝜏</m:t>
                    </m:r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/>
                          </a:rPr>
                          <m:t>𝑡</m:t>
                        </m:r>
                        <m:r>
                          <a:rPr lang="en-US" altLang="zh-CN" sz="2800">
                            <a:latin typeface="Cambria Math"/>
                          </a:rPr>
                          <m:t>−</m:t>
                        </m:r>
                        <m:r>
                          <a:rPr lang="zh-CN" altLang="en-US" sz="2800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/>
                      </a:rPr>
                      <m:t>𝜏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4.Integrate: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zh-CN" alt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𝜏</m:t>
                        </m:r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sz="2800">
                        <a:latin typeface="Cambria Math"/>
                      </a:rPr>
                      <m:t>𝑑</m:t>
                    </m:r>
                    <m:r>
                      <a:rPr lang="zh-CN" altLang="en-US" sz="2800">
                        <a:latin typeface="Cambria Math"/>
                      </a:rPr>
                      <m:t>𝜏</m:t>
                    </m:r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Hw2Q3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2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040" y="1827402"/>
                <a:ext cx="8353425" cy="4820102"/>
              </a:xfrm>
              <a:prstGeom prst="rect">
                <a:avLst/>
              </a:prstGeom>
              <a:blipFill>
                <a:blip r:embed="rId2"/>
                <a:stretch>
                  <a:fillRect l="-1533" t="-2025" b="-1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7981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Text Box 3"/>
              <p:cNvSpPr txBox="1">
                <a:spLocks noChangeArrowheads="1"/>
              </p:cNvSpPr>
              <p:nvPr/>
            </p:nvSpPr>
            <p:spPr bwMode="auto">
              <a:xfrm>
                <a:off x="2063055" y="2056487"/>
                <a:ext cx="8427340" cy="3647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☆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☆ </a:t>
                </a:r>
                <a:r>
                  <a:rPr lang="en-US" altLang="zh-C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Convolution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1.Commutative Property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2.Associative Property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6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3.Distributive Property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+[</m:t>
                      </m:r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055" y="2056487"/>
                <a:ext cx="8427340" cy="3647152"/>
              </a:xfrm>
              <a:prstGeom prst="rect">
                <a:avLst/>
              </a:prstGeom>
              <a:blipFill>
                <a:blip r:embed="rId2"/>
                <a:stretch>
                  <a:fillRect l="-2169" t="-31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9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10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11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3104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1917734" y="2060848"/>
                <a:ext cx="8353425" cy="4154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☆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☆ </a:t>
                </a:r>
                <a:r>
                  <a:rPr lang="en-US" altLang="zh-C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1.Convolution with Delta Function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∗</m:t>
                      </m:r>
                      <m:r>
                        <a:rPr lang="zh-CN" altLang="en-US" sz="2400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</a:rPr>
                        <m:t>(</m:t>
                      </m:r>
                      <m:r>
                        <a:rPr lang="en-US" altLang="zh-CN" sz="2400" i="1">
                          <a:latin typeface="Cambria Math"/>
                        </a:rPr>
                        <m:t>𝑡</m:t>
                      </m:r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2.Delay Property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∗</m:t>
                      </m:r>
                      <m:r>
                        <a:rPr lang="zh-CN" altLang="en-US" sz="2400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3.Time Invariance of System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=</m:t>
                    </m:r>
                    <m:r>
                      <a:rPr lang="en-US" altLang="zh-CN" sz="240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∗</m:t>
                    </m:r>
                    <m:r>
                      <a:rPr lang="en-US" altLang="zh-CN" sz="240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400">
                        <a:latin typeface="Cambria Math"/>
                      </a:rPr>
                      <m:t>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/>
                          </a:rPr>
                          <m:t>𝑡</m:t>
                        </m:r>
                        <m:r>
                          <a:rPr lang="en-US" altLang="zh-CN" sz="24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/>
                      </a:rPr>
                      <m:t>∗</m:t>
                    </m:r>
                    <m:r>
                      <a:rPr lang="en-US" altLang="zh-CN" sz="240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/>
                          </a:rPr>
                          <m:t>𝑡</m:t>
                        </m:r>
                        <m:r>
                          <a:rPr lang="en-US" altLang="zh-CN" sz="24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/>
                      </a:rPr>
                      <m:t>=</m:t>
                    </m:r>
                    <m:r>
                      <a:rPr lang="en-US" altLang="zh-CN" sz="240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/>
                          </a:rPr>
                          <m:t>𝑡</m:t>
                        </m:r>
                        <m:r>
                          <a:rPr lang="en-US" altLang="zh-CN" sz="24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734" y="2060848"/>
                <a:ext cx="8353425" cy="4154984"/>
              </a:xfrm>
              <a:prstGeom prst="rect">
                <a:avLst/>
              </a:prstGeom>
              <a:blipFill>
                <a:blip r:embed="rId2"/>
                <a:stretch>
                  <a:fillRect l="-2263" t="-2786" b="-23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8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9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10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pic>
        <p:nvPicPr>
          <p:cNvPr id="1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26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917734" y="2060849"/>
            <a:ext cx="83534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Ex.1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8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9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10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pic>
        <p:nvPicPr>
          <p:cNvPr id="1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205" y="2919295"/>
            <a:ext cx="9188381" cy="285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917734" y="2060849"/>
            <a:ext cx="83534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8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9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10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pic>
        <p:nvPicPr>
          <p:cNvPr id="1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4" y="2708921"/>
            <a:ext cx="68484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6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1919289" y="1700809"/>
                <a:ext cx="8353425" cy="5109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☆LTI System Properties via Impulse Response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1.Causality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LTI system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&lt;0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2.Memory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LTI system </a:t>
                </a:r>
                <a:r>
                  <a:rPr lang="en-US" altLang="zh-CN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memoryless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3.Stability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LTI system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BIBO stable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)|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4.Invertiblity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LTI system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invertible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 exists an inverse system whose impulse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𝑡</m:t>
                    </m:r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  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Hw2Q7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289" y="1700809"/>
                <a:ext cx="8353425" cy="5109412"/>
              </a:xfrm>
              <a:prstGeom prst="rect">
                <a:avLst/>
              </a:prstGeom>
              <a:blipFill>
                <a:blip r:embed="rId2"/>
                <a:stretch>
                  <a:fillRect l="-1533" t="-1551" b="-11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8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9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10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pic>
        <p:nvPicPr>
          <p:cNvPr id="1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39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8205" y="1981200"/>
            <a:ext cx="103304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Signals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Singularity </a:t>
            </a:r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CT System</a:t>
            </a:r>
          </a:p>
          <a:p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0255" y="712592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Chapter 1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287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1917734" y="2060849"/>
                <a:ext cx="8353425" cy="2794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☆Step Response</a:t>
                </a:r>
              </a:p>
              <a:p>
                <a:pPr marL="457200" indent="-457200" eaLnBrk="1" hangingPunct="1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altLang="zh-CN" sz="2800" i="1">
                          <a:latin typeface="Cambria Math"/>
                        </a:rPr>
                        <m:t>𝑑</m:t>
                      </m:r>
                      <m:r>
                        <a:rPr lang="zh-CN" altLang="en-US" sz="2800" i="1">
                          <a:latin typeface="Cambria Math"/>
                        </a:rPr>
                        <m:t>𝜏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h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/>
                            </a:rPr>
                            <m:t>𝜏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800" i="1">
                          <a:latin typeface="Cambria Math"/>
                        </a:rPr>
                        <m:t>𝑑</m:t>
                      </m:r>
                      <m:r>
                        <a:rPr lang="zh-CN" altLang="en-US" sz="2800" i="1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𝑢</m:t>
                      </m:r>
                      <m:r>
                        <a:rPr lang="en-US" altLang="zh-CN" sz="2800" i="1">
                          <a:latin typeface="Cambria Math"/>
                        </a:rPr>
                        <m:t>(</m:t>
                      </m:r>
                      <m:r>
                        <a:rPr lang="en-US" altLang="zh-CN" sz="2800" i="1">
                          <a:latin typeface="Cambria Math"/>
                        </a:rPr>
                        <m:t>𝑡</m:t>
                      </m:r>
                      <m:r>
                        <a:rPr lang="en-US" altLang="zh-CN" sz="2800" i="1"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groupCh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734" y="2060849"/>
                <a:ext cx="8353425" cy="2794355"/>
              </a:xfrm>
              <a:prstGeom prst="rect">
                <a:avLst/>
              </a:prstGeom>
              <a:blipFill>
                <a:blip r:embed="rId2"/>
                <a:stretch>
                  <a:fillRect l="-2263" t="-41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8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9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10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pic>
        <p:nvPicPr>
          <p:cNvPr id="1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433" y="4855204"/>
            <a:ext cx="4049068" cy="16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8205" y="1981200"/>
            <a:ext cx="103304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Signals</a:t>
            </a: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Time: 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folding (y(t)=x(-t)), time-scaling (y(t)=x(at)), time-	shifting (y(t)=x(t-t0)), general time transformation 	(y(t)=x(at-b))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Amplitude: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reversal (y(t)=-x(t)), scaling (y(t)=ax(t)), shifting 	(y(t)=x(t)+b)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28205" y="1981200"/>
                <a:ext cx="10330420" cy="413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Signal Characteristics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 Period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 Even and Odd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600" b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b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				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dirty="0" smtClean="0"/>
                  <a:t>Even component:	</a:t>
                </a:r>
                <a:r>
                  <a:rPr lang="en-US" altLang="zh-CN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800">
                        <a:latin typeface="Cambria Math"/>
                      </a:rPr>
                      <m:t>[</m:t>
                    </m:r>
                    <m:r>
                      <a:rPr lang="en-US" altLang="zh-CN" sz="280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+</m:t>
                    </m:r>
                    <m:r>
                      <a:rPr lang="en-US" altLang="zh-CN" sz="2800">
                        <a:latin typeface="Cambria Math"/>
                      </a:rPr>
                      <m:t>𝑥</m:t>
                    </m:r>
                    <m:r>
                      <a:rPr lang="en-US" altLang="zh-CN" sz="2800">
                        <a:latin typeface="Cambria Math"/>
                      </a:rPr>
                      <m:t>(−</m:t>
                    </m:r>
                    <m:r>
                      <a:rPr lang="en-US" altLang="zh-CN" sz="2800">
                        <a:latin typeface="Cambria Math"/>
                      </a:rPr>
                      <m:t>𝑡</m:t>
                    </m:r>
                    <m:r>
                      <a:rPr lang="en-US" altLang="zh-CN" sz="2800">
                        <a:latin typeface="Cambria Math"/>
                      </a:rPr>
                      <m:t>)]</m:t>
                    </m:r>
                  </m:oMath>
                </a14:m>
                <a:endParaRPr lang="en-US" altLang="zh-CN" sz="2800" dirty="0"/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dirty="0" smtClean="0"/>
                  <a:t>Odd component: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800">
                        <a:latin typeface="Cambria Math"/>
                      </a:rPr>
                      <m:t>[</m:t>
                    </m:r>
                    <m:r>
                      <a:rPr lang="en-US" altLang="zh-CN" sz="280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−</m:t>
                    </m:r>
                    <m:r>
                      <a:rPr lang="en-US" altLang="zh-CN" sz="2800">
                        <a:latin typeface="Cambria Math"/>
                      </a:rPr>
                      <m:t>𝑥</m:t>
                    </m:r>
                    <m:r>
                      <a:rPr lang="en-US" altLang="zh-CN" sz="2800">
                        <a:latin typeface="Cambria Math"/>
                      </a:rPr>
                      <m:t>(−</m:t>
                    </m:r>
                    <m:r>
                      <a:rPr lang="en-US" altLang="zh-CN" sz="2800">
                        <a:latin typeface="Cambria Math"/>
                      </a:rPr>
                      <m:t>𝑡</m:t>
                    </m:r>
                    <m:r>
                      <a:rPr lang="en-US" altLang="zh-CN" sz="2800">
                        <a:latin typeface="Cambria Math"/>
                      </a:rPr>
                      <m:t>)]</m:t>
                    </m:r>
                  </m:oMath>
                </a14:m>
                <a:endParaRPr lang="en-US" altLang="zh-CN" sz="48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05" y="1981200"/>
                <a:ext cx="10330420" cy="4133439"/>
              </a:xfrm>
              <a:prstGeom prst="rect">
                <a:avLst/>
              </a:prstGeom>
              <a:blipFill>
                <a:blip r:embed="rId3"/>
                <a:stretch>
                  <a:fillRect l="-1830" t="-2360" b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8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28205" y="1690690"/>
                <a:ext cx="10330420" cy="4361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Signal Characteristics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 Energy and Power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200" dirty="0" smtClean="0"/>
                  <a:t>Average </a:t>
                </a:r>
                <a:r>
                  <a:rPr lang="en-US" altLang="zh-CN" sz="3200" dirty="0"/>
                  <a:t>value</a:t>
                </a:r>
                <a:r>
                  <a:rPr lang="en-US" altLang="zh-CN" sz="32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𝐴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32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CN" sz="3200" i="1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3200" i="1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sz="3200" dirty="0" smtClean="0"/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200" dirty="0" smtClean="0"/>
                  <a:t>	Energy: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𝐸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zh-CN" sz="32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3200" b="0" i="1" smtClean="0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sz="3200" b="0" dirty="0" smtClean="0"/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200" dirty="0" smtClean="0"/>
                  <a:t>	Average </a:t>
                </a:r>
                <a:r>
                  <a:rPr lang="en-US" altLang="zh-CN" sz="3200" dirty="0"/>
                  <a:t>power</a:t>
                </a:r>
                <a:r>
                  <a:rPr lang="en-US" altLang="zh-CN" sz="32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𝑃</m:t>
                    </m:r>
                    <m:r>
                      <a:rPr lang="en-US" altLang="zh-CN" sz="32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32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sz="3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Energy signal: E is finite; 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Power signal: E is infinite while P is finite</a:t>
                </a:r>
                <a:endParaRPr lang="en-US" altLang="zh-CN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05" y="1690690"/>
                <a:ext cx="10330420" cy="4361707"/>
              </a:xfrm>
              <a:prstGeom prst="rect">
                <a:avLst/>
              </a:prstGeom>
              <a:blipFill>
                <a:blip r:embed="rId3"/>
                <a:stretch>
                  <a:fillRect l="-1830" t="-2235" b="-3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7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28205" y="1981200"/>
                <a:ext cx="10330420" cy="515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Singularity</a:t>
                </a:r>
                <a:r>
                  <a:rPr kumimoji="0" lang="en-US" altLang="zh-CN" sz="36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Functions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3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 Unit Step Function: u(t)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 </a:t>
                </a:r>
                <a:r>
                  <a:rPr kumimoji="0" lang="en-US" altLang="zh-CN" sz="3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Rect</a:t>
                </a: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(angle) Function: </a:t>
                </a:r>
                <a:r>
                  <a:rPr kumimoji="0" lang="en-US" altLang="zh-CN" sz="3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rect</a:t>
                </a: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(t)</a:t>
                </a:r>
              </a:p>
              <a:p>
                <a:pPr lvl="0"/>
                <a:r>
                  <a:rPr lang="en-US" altLang="zh-CN" sz="3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chemeClr val="tx1"/>
                        </a:solidFill>
                        <a:latin typeface="Cambria Math"/>
                      </a:rPr>
                      <m:t>𝑟𝑒𝑐𝑡</m:t>
                    </m:r>
                    <m:r>
                      <a:rPr lang="en-US" altLang="zh-CN" sz="320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altLang="zh-CN" sz="320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200" dirty="0" smtClean="0">
                    <a:solidFill>
                      <a:schemeClr val="tx1"/>
                    </a:solidFill>
                  </a:rPr>
                  <a:t>is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and with width T</a:t>
                </a:r>
              </a:p>
              <a:p>
                <a:r>
                  <a:rPr lang="en-US" altLang="zh-CN" sz="3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 Unit Impulse Functions:</a:t>
                </a:r>
                <a14:m>
                  <m:oMath xmlns:m="http://schemas.openxmlformats.org/officeDocument/2006/math">
                    <m:r>
                      <a:rPr lang="zh-CN" altLang="en-US" sz="3600" smtClean="0">
                        <a:latin typeface="Cambria Math"/>
                      </a:rPr>
                      <m:t>𝛿</m:t>
                    </m:r>
                    <m:r>
                      <a:rPr lang="en-US" altLang="zh-CN" sz="3600">
                        <a:latin typeface="Cambria Math"/>
                      </a:rPr>
                      <m:t>(</m:t>
                    </m:r>
                    <m:r>
                      <a:rPr lang="en-US" altLang="zh-CN" sz="3600">
                        <a:latin typeface="Cambria Math"/>
                      </a:rPr>
                      <m:t>𝑡</m:t>
                    </m:r>
                    <m:r>
                      <a:rPr lang="en-US" altLang="zh-CN" sz="3600">
                        <a:latin typeface="Cambria Math"/>
                      </a:rPr>
                      <m:t>)</m:t>
                    </m:r>
                  </m:oMath>
                </a14:m>
                <a:endParaRPr lang="en-US" altLang="zh-CN" sz="3600" dirty="0" smtClean="0">
                  <a:latin typeface="+mn-lt"/>
                </a:endParaRPr>
              </a:p>
              <a:p>
                <a:r>
                  <a:rPr lang="en-US" altLang="zh-CN" sz="3600" dirty="0"/>
                  <a:t>	</a:t>
                </a:r>
                <a:r>
                  <a:rPr lang="en-US" altLang="zh-CN" sz="2800" dirty="0" smtClean="0"/>
                  <a:t>Minor Properties </a:t>
                </a:r>
              </a:p>
              <a:p>
                <a:r>
                  <a:rPr lang="en-US" altLang="zh-CN" sz="2800" dirty="0"/>
                  <a:t>	</a:t>
                </a:r>
                <a:r>
                  <a:rPr lang="en-US" altLang="zh-CN" sz="2800" dirty="0" smtClean="0"/>
                  <a:t>Major Properties: Sampling/</a:t>
                </a:r>
                <a:r>
                  <a:rPr lang="en-US" altLang="zh-CN" sz="2800" dirty="0" err="1" smtClean="0"/>
                  <a:t>Sifiting</a:t>
                </a:r>
                <a:r>
                  <a:rPr lang="en-US" altLang="zh-CN" sz="2800" dirty="0" smtClean="0"/>
                  <a:t> Properties</a:t>
                </a:r>
                <a:endParaRPr lang="en-US" altLang="zh-CN" sz="3200" dirty="0" smtClean="0"/>
              </a:p>
              <a:p>
                <a:r>
                  <a:rPr lang="en-US" altLang="zh-CN" sz="3200" dirty="0"/>
                  <a:t>	</a:t>
                </a:r>
                <a:endParaRPr lang="en-US" altLang="zh-CN" sz="3200" dirty="0" smtClean="0"/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zh-CN" alt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05" y="1981200"/>
                <a:ext cx="10330420" cy="5153206"/>
              </a:xfrm>
              <a:prstGeom prst="rect">
                <a:avLst/>
              </a:prstGeom>
              <a:blipFill>
                <a:blip r:embed="rId3"/>
                <a:stretch>
                  <a:fillRect l="-1830" t="-1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390" y="5067301"/>
            <a:ext cx="6030235" cy="3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8205" y="1637408"/>
            <a:ext cx="103304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 Diagram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has several basic elements: adder, constant multiplier 	(amplifier), signal multiplier, differentiator and integrator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a linear differential equation with constant coefficients to represent this system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912" y="4376789"/>
            <a:ext cx="5860106" cy="21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06" y="1801278"/>
            <a:ext cx="6425170" cy="2354699"/>
          </a:xfrm>
          <a:prstGeom prst="rect">
            <a:avLst/>
          </a:prstGeom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51262" y="2524125"/>
            <a:ext cx="1878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55372" y="4145206"/>
                <a:ext cx="9035020" cy="271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2" y="4145206"/>
                <a:ext cx="9035020" cy="2712794"/>
              </a:xfrm>
              <a:prstGeom prst="rect">
                <a:avLst/>
              </a:prstGeom>
              <a:blipFill>
                <a:blip r:embed="rId4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2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4032" y="225802"/>
            <a:ext cx="4106360" cy="10758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5"/>
          <p:cNvGrpSpPr/>
          <p:nvPr/>
        </p:nvGrpSpPr>
        <p:grpSpPr>
          <a:xfrm>
            <a:off x="1528206" y="1469513"/>
            <a:ext cx="8962189" cy="221177"/>
            <a:chOff x="0" y="0"/>
            <a:chExt cx="12880678" cy="324824"/>
          </a:xfrm>
        </p:grpSpPr>
        <p:sp>
          <p:nvSpPr>
            <p:cNvPr id="6" name="Shape 52"/>
            <p:cNvSpPr/>
            <p:nvPr/>
          </p:nvSpPr>
          <p:spPr>
            <a:xfrm flipV="1">
              <a:off x="4522" y="-1"/>
              <a:ext cx="12876158" cy="2"/>
            </a:xfrm>
            <a:prstGeom prst="line">
              <a:avLst/>
            </a:prstGeom>
            <a:noFill/>
            <a:ln w="28575" cap="flat">
              <a:solidFill>
                <a:srgbClr val="17375E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7" name="Shape 53"/>
            <p:cNvSpPr/>
            <p:nvPr/>
          </p:nvSpPr>
          <p:spPr>
            <a:xfrm flipV="1">
              <a:off x="-1" y="162412"/>
              <a:ext cx="12060732" cy="1"/>
            </a:xfrm>
            <a:prstGeom prst="line">
              <a:avLst/>
            </a:prstGeom>
            <a:noFill/>
            <a:ln w="28575" cap="flat">
              <a:solidFill>
                <a:srgbClr val="FBCE00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8" name="Shape 54"/>
            <p:cNvSpPr/>
            <p:nvPr/>
          </p:nvSpPr>
          <p:spPr>
            <a:xfrm flipV="1">
              <a:off x="2476" y="324824"/>
              <a:ext cx="11187307" cy="1"/>
            </a:xfrm>
            <a:prstGeom prst="line">
              <a:avLst/>
            </a:prstGeom>
            <a:noFill/>
            <a:ln w="28575" cap="flat">
              <a:solidFill>
                <a:srgbClr val="029898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8205" y="1981200"/>
            <a:ext cx="10330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Classification of CT System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Amplitude properties</a:t>
            </a:r>
          </a:p>
          <a:p>
            <a:pPr lvl="0"/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 Linearity	</a:t>
            </a:r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 Stability	 </a:t>
            </a:r>
            <a:r>
              <a:rPr lang="en-US" altLang="zh-CN" sz="36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Invertibility</a:t>
            </a:r>
            <a:endParaRPr lang="en-US" altLang="zh-CN" sz="3600" dirty="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Time properties</a:t>
            </a:r>
          </a:p>
          <a:p>
            <a:pPr lvl="0"/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 Causality	 Memory</a:t>
            </a:r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 Time-invariance 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242</Words>
  <Application>Microsoft Office PowerPoint</Application>
  <PresentationFormat>宽屏</PresentationFormat>
  <Paragraphs>127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宋体</vt:lpstr>
      <vt:lpstr>幼圆</vt:lpstr>
      <vt:lpstr>Arial</vt:lpstr>
      <vt:lpstr>Cambria Math</vt:lpstr>
      <vt:lpstr>Century Gothic</vt:lpstr>
      <vt:lpstr>Courier New</vt:lpstr>
      <vt:lpstr>Helvetica</vt:lpstr>
      <vt:lpstr>Palatino Linotype</vt:lpstr>
      <vt:lpstr>Times New Roman</vt:lpstr>
      <vt:lpstr>Wingdings</vt:lpstr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董靖</dc:creator>
  <cp:lastModifiedBy>董靖</cp:lastModifiedBy>
  <cp:revision>17</cp:revision>
  <dcterms:created xsi:type="dcterms:W3CDTF">2018-03-13T06:26:13Z</dcterms:created>
  <dcterms:modified xsi:type="dcterms:W3CDTF">2018-03-14T10:55:09Z</dcterms:modified>
</cp:coreProperties>
</file>