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70" r:id="rId2"/>
    <p:sldId id="313" r:id="rId3"/>
    <p:sldId id="324" r:id="rId4"/>
    <p:sldId id="326" r:id="rId5"/>
    <p:sldId id="327" r:id="rId6"/>
    <p:sldId id="328" r:id="rId7"/>
    <p:sldId id="329" r:id="rId8"/>
    <p:sldId id="330" r:id="rId9"/>
    <p:sldId id="325" r:id="rId10"/>
    <p:sldId id="315" r:id="rId11"/>
    <p:sldId id="316" r:id="rId12"/>
    <p:sldId id="331" r:id="rId13"/>
    <p:sldId id="332" r:id="rId14"/>
    <p:sldId id="317" r:id="rId15"/>
    <p:sldId id="318" r:id="rId16"/>
    <p:sldId id="319" r:id="rId17"/>
    <p:sldId id="320" r:id="rId18"/>
    <p:sldId id="322" r:id="rId19"/>
    <p:sldId id="286" r:id="rId20"/>
    <p:sldId id="303" r:id="rId21"/>
    <p:sldId id="304" r:id="rId22"/>
    <p:sldId id="305" r:id="rId23"/>
    <p:sldId id="333" r:id="rId24"/>
    <p:sldId id="341" r:id="rId25"/>
    <p:sldId id="393" r:id="rId26"/>
    <p:sldId id="339" r:id="rId27"/>
    <p:sldId id="306" r:id="rId28"/>
    <p:sldId id="309" r:id="rId29"/>
    <p:sldId id="307" r:id="rId30"/>
    <p:sldId id="334" r:id="rId31"/>
    <p:sldId id="336" r:id="rId32"/>
    <p:sldId id="338" r:id="rId33"/>
    <p:sldId id="365" r:id="rId34"/>
    <p:sldId id="366" r:id="rId35"/>
    <p:sldId id="367" r:id="rId36"/>
    <p:sldId id="368" r:id="rId37"/>
    <p:sldId id="369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1" autoAdjust="0"/>
    <p:restoredTop sz="94660"/>
  </p:normalViewPr>
  <p:slideViewPr>
    <p:cSldViewPr>
      <p:cViewPr>
        <p:scale>
          <a:sx n="100" d="100"/>
          <a:sy n="100" d="100"/>
        </p:scale>
        <p:origin x="-1896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01FF7-1AB0-43A6-A242-014CD9DEF96D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7B41A-3765-460E-B67E-8BE8F80BE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453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10AC94-19EC-40F2-A710-5CE5FB378229}" type="slidenum">
              <a:rPr lang="zh-CN" altLang="en-US" smtClean="0"/>
              <a:t>‹#›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6FE7F8-6CC2-436E-B20A-D4DF7633018D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96021-B82A-4106-99C2-50A7A01792C4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E8B7C-7131-4449-A94A-DC69E3C2B70B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946F8-7151-42E1-8EF0-C2E1AC7C0167}" type="slidenum">
              <a:rPr lang="zh-CN" altLang="en-US" smtClean="0"/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4495800" y="3924301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1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1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99F35-0ABE-4CCA-B495-B1647CC839B6}" type="slidenum">
              <a:rPr lang="zh-CN" altLang="en-US" smtClean="0"/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C2365-990E-445E-A056-485A4C3B4F51}" type="slidenum">
              <a:rPr lang="zh-CN" altLang="en-US" smtClean="0"/>
              <a:t>‹#›</a:t>
            </a:fld>
            <a:endParaRPr lang="en-US" altLang="zh-C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DBCDF-1307-49C6-A61B-7BAC87F13AF9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C0340-2429-4A0A-872B-75E5D89428F5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9" y="273052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DAA13-F734-4226-8694-7F1CE3EEF9AC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1"/>
            <a:ext cx="5711824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1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1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84F52-43E0-4B74-9DAC-C18E8072CF05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9" y="6356351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7" y="6356351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80" y="6356351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0A118B9E-0127-4C5C-A717-9AA250C54D38}" type="slidenum">
              <a:rPr lang="zh-CN" altLang="en-US" smtClean="0"/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8457760" y="6499385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5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4.wmf"/><Relationship Id="rId10" Type="http://schemas.openxmlformats.org/officeDocument/2006/relationships/image" Target="../media/image26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2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38.wmf"/><Relationship Id="rId3" Type="http://schemas.openxmlformats.org/officeDocument/2006/relationships/image" Target="../media/image2.png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5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.png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48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467049" y="1853238"/>
            <a:ext cx="835342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+mn-lt"/>
              </a:rPr>
              <a:t>Ve216 spring </a:t>
            </a:r>
            <a:r>
              <a:rPr lang="en-US" altLang="zh-CN" sz="2400" dirty="0" smtClean="0">
                <a:latin typeface="+mn-lt"/>
              </a:rPr>
              <a:t>2018</a:t>
            </a:r>
            <a:endParaRPr lang="en-US" altLang="zh-CN" sz="2400" dirty="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5400" dirty="0" smtClean="0">
                <a:solidFill>
                  <a:srgbClr val="CC0000"/>
                </a:solidFill>
                <a:latin typeface="+mn-lt"/>
              </a:rPr>
              <a:t>Midterm 2 Review Class</a:t>
            </a:r>
            <a:endParaRPr lang="en-US" altLang="zh-CN" sz="5400" dirty="0">
              <a:solidFill>
                <a:srgbClr val="CC0000"/>
              </a:solidFill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+mn-lt"/>
              </a:rPr>
              <a:t>           </a:t>
            </a:r>
            <a:r>
              <a:rPr lang="en-US" altLang="zh-CN" sz="2800" dirty="0" smtClean="0">
                <a:latin typeface="+mn-lt"/>
              </a:rPr>
              <a:t>☆Li </a:t>
            </a:r>
            <a:r>
              <a:rPr lang="en-US" altLang="zh-CN" sz="2800" dirty="0" err="1" smtClean="0">
                <a:latin typeface="+mn-lt"/>
              </a:rPr>
              <a:t>Zhipeng</a:t>
            </a:r>
            <a:endParaRPr lang="en-US" altLang="zh-CN" sz="2800" dirty="0" smtClean="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+mn-lt"/>
              </a:rPr>
              <a:t>          </a:t>
            </a:r>
            <a:r>
              <a:rPr lang="en-US" altLang="zh-CN" sz="2800" dirty="0" smtClean="0">
                <a:latin typeface="+mn-lt"/>
              </a:rPr>
              <a:t> ☆Ye </a:t>
            </a:r>
            <a:r>
              <a:rPr lang="en-US" altLang="zh-CN" sz="2800" dirty="0" err="1" smtClean="0">
                <a:latin typeface="+mn-lt"/>
              </a:rPr>
              <a:t>Siqi</a:t>
            </a:r>
            <a:endParaRPr lang="en-US" altLang="zh-CN" sz="2800" dirty="0" smtClean="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+mn-lt"/>
              </a:rPr>
              <a:t> </a:t>
            </a:r>
            <a:r>
              <a:rPr lang="en-US" altLang="zh-CN" sz="2800" dirty="0" smtClean="0">
                <a:latin typeface="+mn-lt"/>
              </a:rPr>
              <a:t>           2018/4/4</a:t>
            </a:r>
            <a:endParaRPr lang="en-US" altLang="zh-CN" sz="2800" dirty="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800" dirty="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latin typeface="+mn-lt"/>
            </a:endParaRPr>
          </a:p>
        </p:txBody>
      </p:sp>
      <p:pic>
        <p:nvPicPr>
          <p:cNvPr id="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6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/>
            </a:p>
          </p:txBody>
        </p:sp>
        <p:sp>
          <p:nvSpPr>
            <p:cNvPr id="7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/>
            </a:p>
          </p:txBody>
        </p:sp>
        <p:sp>
          <p:nvSpPr>
            <p:cNvPr id="8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0815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Text Box 3"/>
              <p:cNvSpPr txBox="1">
                <a:spLocks noChangeArrowheads="1"/>
              </p:cNvSpPr>
              <p:nvPr/>
            </p:nvSpPr>
            <p:spPr bwMode="auto">
              <a:xfrm>
                <a:off x="395288" y="1690689"/>
                <a:ext cx="8571104" cy="3176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 smtClean="0">
                    <a:latin typeface="+mn-lt"/>
                  </a:rPr>
                  <a:t>4.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Transfer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Function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>
                    <a:latin typeface="+mn-lt"/>
                  </a:rPr>
                  <a:t>	</a:t>
                </a:r>
                <a:r>
                  <a:rPr lang="en-US" altLang="zh-CN" sz="2800" dirty="0" smtClean="0">
                    <a:latin typeface="+mn-lt"/>
                  </a:rPr>
                  <a:t>Given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+mn-lt"/>
                  </a:rPr>
                  <a:t>exponential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input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signal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latin typeface="+mn-lt"/>
                  </a:rPr>
                  <a:t>,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system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impulse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response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h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𝑡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altLang="zh-CN" sz="2800" dirty="0" smtClean="0">
                  <a:solidFill>
                    <a:srgbClr val="FF0000"/>
                  </a:solidFill>
                  <a:latin typeface="+mn-lt"/>
                </a:endParaRPr>
              </a:p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is-I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lang="is-I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h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𝜏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p>
                      </m:sSup>
                      <m:nary>
                        <m:naryPr>
                          <m:ctrlPr>
                            <a:rPr lang="is-IS" altLang="zh-CN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lang="is-I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latin typeface="Cambria Math" charset="0"/>
                            </a:rPr>
                            <m:t>h</m:t>
                          </m:r>
                          <m:r>
                            <a:rPr lang="en-US" altLang="zh-CN" sz="2800" i="1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  <m:r>
                                <a:rPr lang="en-US" altLang="zh-CN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altLang="zh-CN" sz="2800" dirty="0" smtClean="0">
                  <a:latin typeface="+mn-lt"/>
                  <a:ea typeface="Cambria Math" charset="0"/>
                  <a:cs typeface="Cambria Math" charset="0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𝑠𝑡</m:t>
                        </m:r>
                      </m:sup>
                    </m:sSup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𝐻</m:t>
                    </m:r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 smtClean="0"/>
                  <a:t>,</a:t>
                </a:r>
                <a:r>
                  <a:rPr lang="en-US" altLang="zh-CN" sz="28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𝐻</m:t>
                    </m:r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+mn-lt"/>
                  </a:rPr>
                  <a:t>: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Transfer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Function</a:t>
                </a:r>
                <a:endParaRPr lang="en-US" altLang="zh-CN" sz="2800" dirty="0">
                  <a:latin typeface="+mn-lt"/>
                </a:endParaRPr>
              </a:p>
            </p:txBody>
          </p:sp>
        </mc:Choice>
        <mc:Fallback>
          <p:sp>
            <p:nvSpPr>
              <p:cNvPr id="307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690689"/>
                <a:ext cx="8571104" cy="3176382"/>
              </a:xfrm>
              <a:prstGeom prst="rect">
                <a:avLst/>
              </a:prstGeom>
              <a:blipFill rotWithShape="1">
                <a:blip r:embed="rId2"/>
                <a:stretch>
                  <a:fillRect l="-1494" t="-2111" b="-44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Text Box 3"/>
              <p:cNvSpPr txBox="1">
                <a:spLocks noChangeArrowheads="1"/>
              </p:cNvSpPr>
              <p:nvPr/>
            </p:nvSpPr>
            <p:spPr bwMode="auto">
              <a:xfrm>
                <a:off x="395288" y="1690689"/>
                <a:ext cx="8571104" cy="18158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 smtClean="0">
                    <a:latin typeface="+mn-lt"/>
                  </a:rPr>
                  <a:t>5. LTI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response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for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complex-exponential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signals.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 smtClean="0">
                    <a:latin typeface="+mn-lt"/>
                  </a:rPr>
                  <a:t>We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know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that: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lang="en-US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2800" i="1">
                            <a:latin typeface="Cambria Math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𝑠𝑡</m:t>
                        </m:r>
                      </m:sup>
                    </m:sSup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𝐻</m:t>
                    </m:r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+mn-lt"/>
                  </a:rPr>
                  <a:t>.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When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charset="0"/>
                      </a:rPr>
                      <m:t>𝑠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𝑗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</m:oMath>
                </a14:m>
                <a:endParaRPr lang="en-US" altLang="zh-CN" sz="2800" dirty="0">
                  <a:latin typeface="+mn-lt"/>
                </a:endParaRPr>
              </a:p>
              <a:p>
                <a:pPr eaLnBrk="1" hangingPunct="1">
                  <a:spcBef>
                    <a:spcPct val="50000"/>
                  </a:spcBef>
                </a:pPr>
                <a:endParaRPr lang="en-US" altLang="zh-CN" sz="2800" dirty="0">
                  <a:latin typeface="+mn-lt"/>
                </a:endParaRPr>
              </a:p>
            </p:txBody>
          </p:sp>
        </mc:Choice>
        <mc:Fallback>
          <p:sp>
            <p:nvSpPr>
              <p:cNvPr id="307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690689"/>
                <a:ext cx="8571104" cy="1815882"/>
              </a:xfrm>
              <a:prstGeom prst="rect">
                <a:avLst/>
              </a:prstGeom>
              <a:blipFill rotWithShape="1">
                <a:blip r:embed="rId2"/>
                <a:stretch>
                  <a:fillRect l="-1494" t="-36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78" y="3212976"/>
            <a:ext cx="8073085" cy="1656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915609" y="5057129"/>
                <a:ext cx="3142527" cy="537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lang="en-US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2800" i="1">
                            <a:latin typeface="Cambria Math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𝑗</m:t>
                        </m:r>
                        <m:r>
                          <a:rPr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a:rPr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p>
                    </m:sSup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𝐻</m:t>
                    </m:r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sz="2800" i="1">
                        <a:latin typeface="Cambria Math" charset="0"/>
                      </a:rPr>
                      <m:t>𝑗</m:t>
                    </m:r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609" y="5057129"/>
                <a:ext cx="3142527" cy="5371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ext Box 3"/>
              <p:cNvSpPr txBox="1">
                <a:spLocks noChangeArrowheads="1"/>
              </p:cNvSpPr>
              <p:nvPr/>
            </p:nvSpPr>
            <p:spPr bwMode="auto">
              <a:xfrm>
                <a:off x="395288" y="1690689"/>
                <a:ext cx="8571104" cy="3337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 smtClean="0">
                    <a:latin typeface="+mn-lt"/>
                  </a:rPr>
                  <a:t>5. LTI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response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for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complex-exponential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signals.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 smtClean="0">
                    <a:latin typeface="+mn-lt"/>
                  </a:rPr>
                  <a:t>We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know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that: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lang="en-US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2800" i="1">
                            <a:latin typeface="Cambria Math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𝑠𝑡</m:t>
                        </m:r>
                      </m:sup>
                    </m:sSup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𝐻</m:t>
                    </m:r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+mn-lt"/>
                  </a:rPr>
                  <a:t>.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When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charset="0"/>
                      </a:rPr>
                      <m:t>𝑠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𝑗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</m:oMath>
                </a14:m>
                <a:endParaRPr lang="en-US" altLang="zh-CN" sz="2800" dirty="0" smtClean="0">
                  <a:latin typeface="+mn-lt"/>
                </a:endParaRPr>
              </a:p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800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  <m:r>
                            <a:rPr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𝐻</m:t>
                      </m:r>
                      <m:r>
                        <a:rPr lang="en-US" altLang="zh-CN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sz="2800" i="1">
                          <a:latin typeface="Cambria Math" charset="0"/>
                        </a:rPr>
                        <m:t>𝑗</m:t>
                      </m:r>
                      <m:r>
                        <a:rPr lang="en-US" altLang="zh-CN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n-US" altLang="zh-CN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>
                  <a:latin typeface="+mn-lt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 smtClean="0">
                    <a:latin typeface="+mn-lt"/>
                  </a:rPr>
                  <a:t>Recall that, before, we calculate </a:t>
                </a:r>
                <a:r>
                  <a:rPr lang="en-US" altLang="zh-CN" sz="2800" i="1" dirty="0" smtClean="0">
                    <a:latin typeface="+mn-lt"/>
                  </a:rPr>
                  <a:t>y(t)</a:t>
                </a:r>
                <a:r>
                  <a:rPr lang="en-US" altLang="zh-CN" sz="2800" dirty="0" smtClean="0">
                    <a:latin typeface="+mn-lt"/>
                  </a:rPr>
                  <a:t> by:</a:t>
                </a:r>
              </a:p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charset="0"/>
                        </a:rPr>
                        <m:t>)∗</m:t>
                      </m:r>
                      <m:r>
                        <a:rPr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h</m:t>
                      </m:r>
                      <m:r>
                        <a:rPr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>
                  <a:latin typeface="+mn-lt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 smtClean="0">
                    <a:latin typeface="+mn-lt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</m:oMath>
                </a14:m>
                <a:r>
                  <a:rPr lang="en-US" altLang="zh-CN" sz="2800" dirty="0" smtClean="0">
                    <a:latin typeface="+mn-lt"/>
                  </a:rPr>
                  <a:t>” becomes “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altLang="zh-CN" sz="2800" dirty="0" smtClean="0">
                    <a:latin typeface="+mn-lt"/>
                  </a:rPr>
                  <a:t>” here, which is a good news.</a:t>
                </a:r>
                <a:endParaRPr lang="en-US" altLang="zh-CN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307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690689"/>
                <a:ext cx="8571104" cy="3337901"/>
              </a:xfrm>
              <a:prstGeom prst="rect">
                <a:avLst/>
              </a:prstGeom>
              <a:blipFill rotWithShape="0">
                <a:blip r:embed="rId2"/>
                <a:stretch>
                  <a:fillRect l="-1494" t="-2007" b="-40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708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ext Box 3"/>
              <p:cNvSpPr txBox="1">
                <a:spLocks noChangeArrowheads="1"/>
              </p:cNvSpPr>
              <p:nvPr/>
            </p:nvSpPr>
            <p:spPr bwMode="auto">
              <a:xfrm>
                <a:off x="395288" y="1690689"/>
                <a:ext cx="8571104" cy="2462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 smtClean="0">
                    <a:latin typeface="+mn-lt"/>
                  </a:rPr>
                  <a:t>5. LTI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response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for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complex-exponential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signals.</a:t>
                </a:r>
              </a:p>
              <a:p>
                <a:pPr marL="457200" indent="-457200" eaLnBrk="1" hangingPunct="1">
                  <a:spcBef>
                    <a:spcPct val="50000"/>
                  </a:spcBef>
                  <a:buFont typeface="Wingdings" charset="2"/>
                  <a:buChar char="Ø"/>
                </a:pPr>
                <a:r>
                  <a:rPr lang="en-US" altLang="zh-CN" sz="2800" dirty="0">
                    <a:latin typeface="+mn-lt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</m:oMath>
                </a14:m>
                <a:r>
                  <a:rPr lang="en-US" altLang="zh-CN" sz="2800" dirty="0">
                    <a:latin typeface="+mn-lt"/>
                  </a:rPr>
                  <a:t>” becomes “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altLang="zh-CN" sz="2800" dirty="0">
                    <a:latin typeface="+mn-lt"/>
                  </a:rPr>
                  <a:t>” </a:t>
                </a:r>
                <a:r>
                  <a:rPr lang="en-US" altLang="zh-CN" sz="2800" dirty="0" smtClean="0">
                    <a:latin typeface="+mn-lt"/>
                  </a:rPr>
                  <a:t>.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For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example,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in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FT,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the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low-pass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filter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could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be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implemented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easily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by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only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multiplying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the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signal’s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frequency</a:t>
                </a:r>
                <a:r>
                  <a:rPr lang="zh-CN" altLang="en-US" sz="2800" dirty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pair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charset="0"/>
                      </a:rPr>
                      <m:t>𝑋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with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frequency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response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of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:r>
                  <a:rPr lang="en-US" altLang="zh-CN" sz="2800" dirty="0" smtClean="0">
                    <a:latin typeface="+mn-lt"/>
                  </a:rPr>
                  <a:t>filter</a:t>
                </a:r>
                <a:r>
                  <a:rPr lang="zh-CN" altLang="en-US" sz="28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charset="0"/>
                      </a:rPr>
                      <m:t>𝐻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307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690689"/>
                <a:ext cx="8571104" cy="2462213"/>
              </a:xfrm>
              <a:prstGeom prst="rect">
                <a:avLst/>
              </a:prstGeom>
              <a:blipFill rotWithShape="0">
                <a:blip r:embed="rId2"/>
                <a:stretch>
                  <a:fillRect l="-1494" t="-2723" b="-59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374079"/>
            <a:ext cx="5167348" cy="200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95288" y="1690689"/>
            <a:ext cx="857110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 smtClean="0">
                <a:latin typeface="+mn-lt"/>
              </a:rPr>
              <a:t>5. LTI</a:t>
            </a:r>
            <a:r>
              <a:rPr lang="zh-CN" altLang="en-US" sz="2800" dirty="0" smtClean="0">
                <a:latin typeface="+mn-lt"/>
              </a:rPr>
              <a:t> </a:t>
            </a:r>
            <a:r>
              <a:rPr lang="en-US" altLang="zh-CN" sz="2800" dirty="0" smtClean="0">
                <a:latin typeface="+mn-lt"/>
              </a:rPr>
              <a:t>response</a:t>
            </a:r>
            <a:r>
              <a:rPr lang="zh-CN" altLang="en-US" sz="2800" dirty="0" smtClean="0">
                <a:latin typeface="+mn-lt"/>
              </a:rPr>
              <a:t> </a:t>
            </a:r>
            <a:r>
              <a:rPr lang="en-US" altLang="zh-CN" sz="2800" dirty="0" smtClean="0">
                <a:latin typeface="+mn-lt"/>
              </a:rPr>
              <a:t>for</a:t>
            </a:r>
            <a:r>
              <a:rPr lang="zh-CN" altLang="en-US" sz="2800" dirty="0" smtClean="0">
                <a:latin typeface="+mn-lt"/>
              </a:rPr>
              <a:t> </a:t>
            </a:r>
            <a:r>
              <a:rPr lang="en-US" altLang="zh-CN" sz="2800" dirty="0" smtClean="0">
                <a:latin typeface="+mn-lt"/>
              </a:rPr>
              <a:t>complex-exponential</a:t>
            </a:r>
            <a:r>
              <a:rPr lang="zh-CN" altLang="en-US" sz="2800" dirty="0" smtClean="0">
                <a:latin typeface="+mn-lt"/>
              </a:rPr>
              <a:t> </a:t>
            </a:r>
            <a:r>
              <a:rPr lang="en-US" altLang="zh-CN" sz="2800" dirty="0" smtClean="0">
                <a:latin typeface="+mn-lt"/>
              </a:rPr>
              <a:t>signals.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 smtClean="0">
                <a:latin typeface="+mn-lt"/>
              </a:rPr>
              <a:t>According</a:t>
            </a:r>
            <a:r>
              <a:rPr lang="zh-CN" altLang="en-US" sz="2800" dirty="0" smtClean="0">
                <a:latin typeface="+mn-lt"/>
              </a:rPr>
              <a:t> </a:t>
            </a:r>
            <a:r>
              <a:rPr lang="en-US" altLang="zh-CN" sz="2800" dirty="0" smtClean="0">
                <a:latin typeface="+mn-lt"/>
              </a:rPr>
              <a:t>to</a:t>
            </a:r>
            <a:r>
              <a:rPr lang="zh-CN" altLang="en-US" sz="2800" dirty="0" smtClean="0">
                <a:latin typeface="+mn-lt"/>
              </a:rPr>
              <a:t> </a:t>
            </a:r>
            <a:r>
              <a:rPr lang="en-US" altLang="zh-CN" sz="2800" dirty="0" smtClean="0">
                <a:latin typeface="+mn-lt"/>
              </a:rPr>
              <a:t>Magnitude/Phase</a:t>
            </a:r>
            <a:r>
              <a:rPr lang="zh-CN" altLang="en-US" sz="2800" dirty="0" smtClean="0">
                <a:latin typeface="+mn-lt"/>
              </a:rPr>
              <a:t> </a:t>
            </a:r>
            <a:r>
              <a:rPr lang="en-US" altLang="zh-CN" sz="2800" dirty="0" smtClean="0">
                <a:latin typeface="+mn-lt"/>
              </a:rPr>
              <a:t>of</a:t>
            </a:r>
            <a:r>
              <a:rPr lang="zh-CN" altLang="en-US" sz="2800" dirty="0" smtClean="0">
                <a:latin typeface="+mn-lt"/>
              </a:rPr>
              <a:t> </a:t>
            </a:r>
            <a:r>
              <a:rPr lang="en-US" altLang="zh-CN" sz="2800" dirty="0" smtClean="0">
                <a:latin typeface="+mn-lt"/>
              </a:rPr>
              <a:t>Complex</a:t>
            </a:r>
            <a:r>
              <a:rPr lang="zh-CN" altLang="en-US" sz="2800" dirty="0" smtClean="0">
                <a:latin typeface="+mn-lt"/>
              </a:rPr>
              <a:t> </a:t>
            </a:r>
            <a:r>
              <a:rPr lang="en-US" altLang="zh-CN" sz="2800" dirty="0" smtClean="0">
                <a:latin typeface="+mn-lt"/>
              </a:rPr>
              <a:t>number</a:t>
            </a:r>
            <a:r>
              <a:rPr lang="zh-CN" altLang="en-US" sz="2800" dirty="0" smtClean="0">
                <a:latin typeface="+mn-lt"/>
              </a:rPr>
              <a:t> </a:t>
            </a:r>
            <a:r>
              <a:rPr lang="en-US" altLang="zh-CN" sz="2800" dirty="0" smtClean="0">
                <a:latin typeface="+mn-lt"/>
              </a:rPr>
              <a:t>and</a:t>
            </a:r>
            <a:r>
              <a:rPr lang="zh-CN" altLang="en-US" sz="2800" dirty="0" smtClean="0">
                <a:latin typeface="+mn-lt"/>
              </a:rPr>
              <a:t> </a:t>
            </a:r>
            <a:r>
              <a:rPr lang="en-US" altLang="zh-CN" sz="2800" dirty="0" smtClean="0">
                <a:latin typeface="+mn-lt"/>
              </a:rPr>
              <a:t>Euler’s</a:t>
            </a:r>
            <a:r>
              <a:rPr lang="zh-CN" altLang="en-US" sz="2800" dirty="0" smtClean="0">
                <a:latin typeface="+mn-lt"/>
              </a:rPr>
              <a:t> </a:t>
            </a:r>
            <a:r>
              <a:rPr lang="en-US" altLang="zh-CN" sz="2800" dirty="0" smtClean="0">
                <a:latin typeface="+mn-lt"/>
              </a:rPr>
              <a:t>Rule: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800" dirty="0" smtClean="0">
              <a:latin typeface="+mn-lt"/>
            </a:endParaRPr>
          </a:p>
        </p:txBody>
      </p:sp>
      <p:pic>
        <p:nvPicPr>
          <p:cNvPr id="7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212976"/>
            <a:ext cx="4330700" cy="312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52647" y="3713070"/>
                <a:ext cx="4615974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hr-HR" altLang="zh-CN" sz="2800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d>
                      <m:sSup>
                        <m:sSupPr>
                          <m:ctrlPr>
                            <a:rPr lang="hr-HR" altLang="zh-CN" sz="2800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∠</m:t>
                          </m:r>
                          <m:r>
                            <a:rPr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  <m:r>
                            <a:rPr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  <m:r>
                            <a:rPr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647" y="3713070"/>
                <a:ext cx="4615974" cy="448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80840" y="4386137"/>
                <a:ext cx="3062185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charset="0"/>
                        </a:rPr>
                        <m:t>𝑐𝑜𝑠</m:t>
                      </m:r>
                      <m:r>
                        <a:rPr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𝑗𝑠𝑖𝑛</m:t>
                      </m:r>
                      <m:r>
                        <a:rPr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40" y="4386137"/>
                <a:ext cx="3062185" cy="4498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95288" y="1690689"/>
            <a:ext cx="8571104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 smtClean="0">
                <a:latin typeface="+mn-lt"/>
              </a:rPr>
              <a:t>5. LTI</a:t>
            </a:r>
            <a:r>
              <a:rPr lang="zh-CN" altLang="en-US" sz="2800" dirty="0" smtClean="0">
                <a:latin typeface="+mn-lt"/>
              </a:rPr>
              <a:t> </a:t>
            </a:r>
            <a:r>
              <a:rPr lang="en-US" altLang="zh-CN" sz="2800" dirty="0" smtClean="0">
                <a:latin typeface="+mn-lt"/>
              </a:rPr>
              <a:t>response</a:t>
            </a:r>
            <a:r>
              <a:rPr lang="zh-CN" altLang="en-US" sz="2800" dirty="0" smtClean="0">
                <a:latin typeface="+mn-lt"/>
              </a:rPr>
              <a:t> </a:t>
            </a:r>
            <a:r>
              <a:rPr lang="en-US" altLang="zh-CN" sz="2800" dirty="0" smtClean="0">
                <a:latin typeface="+mn-lt"/>
              </a:rPr>
              <a:t>for</a:t>
            </a:r>
            <a:r>
              <a:rPr lang="zh-CN" altLang="en-US" sz="2800" dirty="0" smtClean="0">
                <a:latin typeface="+mn-lt"/>
              </a:rPr>
              <a:t> </a:t>
            </a:r>
            <a:r>
              <a:rPr lang="en-US" altLang="zh-CN" sz="2800" dirty="0" smtClean="0">
                <a:latin typeface="+mn-lt"/>
              </a:rPr>
              <a:t>complex-exponential</a:t>
            </a:r>
            <a:r>
              <a:rPr lang="zh-CN" altLang="en-US" sz="2800" dirty="0" smtClean="0">
                <a:latin typeface="+mn-lt"/>
              </a:rPr>
              <a:t> </a:t>
            </a:r>
            <a:r>
              <a:rPr lang="en-US" altLang="zh-CN" sz="2800" dirty="0" smtClean="0">
                <a:latin typeface="+mn-lt"/>
              </a:rPr>
              <a:t>signals.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800" dirty="0" smtClean="0">
              <a:latin typeface="+mn-lt"/>
            </a:endParaRPr>
          </a:p>
        </p:txBody>
      </p:sp>
      <p:pic>
        <p:nvPicPr>
          <p:cNvPr id="7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2275464"/>
            <a:ext cx="8140700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247264"/>
            <a:ext cx="2374900" cy="774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Text Box 3"/>
              <p:cNvSpPr txBox="1">
                <a:spLocks noChangeArrowheads="1"/>
              </p:cNvSpPr>
              <p:nvPr/>
            </p:nvSpPr>
            <p:spPr bwMode="auto">
              <a:xfrm>
                <a:off x="395288" y="1690689"/>
                <a:ext cx="8571104" cy="39949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 smtClean="0">
                    <a:solidFill>
                      <a:srgbClr val="FF0000"/>
                    </a:solidFill>
                    <a:latin typeface="+mn-lt"/>
                  </a:rPr>
                  <a:t>6. Fourier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+mn-lt"/>
                  </a:rPr>
                  <a:t>Series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</a:rPr>
                  <a:t>Synthesis</a:t>
                </a:r>
                <a:r>
                  <a:rPr lang="zh-CN" altLang="en-US" sz="28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</a:rPr>
                  <a:t> </a:t>
                </a:r>
                <a:r>
                  <a:rPr lang="en-US" altLang="zh-CN" sz="28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</a:rPr>
                  <a:t>Equation</a:t>
                </a:r>
              </a:p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altLang="zh-CN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=−∞</m:t>
                          </m:r>
                        </m:sub>
                        <m:sup>
                          <m:r>
                            <a:rPr lang="is-I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 smtClean="0">
                  <a:latin typeface="+mn-lt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</a:rPr>
                  <a:t>Analysis</a:t>
                </a:r>
                <a:r>
                  <a:rPr lang="zh-CN" altLang="en-US" sz="28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</a:rPr>
                  <a:t> </a:t>
                </a:r>
                <a:r>
                  <a:rPr lang="en-US" altLang="zh-CN" sz="28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</a:rPr>
                  <a:t>Equation</a:t>
                </a:r>
              </a:p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2800" i="1">
                              <a:latin typeface="Cambria Math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307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690689"/>
                <a:ext cx="8571104" cy="3994940"/>
              </a:xfrm>
              <a:prstGeom prst="rect">
                <a:avLst/>
              </a:prstGeom>
              <a:blipFill rotWithShape="1">
                <a:blip r:embed="rId2"/>
                <a:stretch>
                  <a:fillRect l="-1494" t="-16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95288" y="1690689"/>
            <a:ext cx="8571104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+mn-lt"/>
              </a:rPr>
              <a:t>7</a:t>
            </a:r>
            <a:r>
              <a:rPr lang="en-US" altLang="zh-CN" sz="2800" dirty="0" smtClean="0">
                <a:latin typeface="+mn-lt"/>
              </a:rPr>
              <a:t>. Three</a:t>
            </a:r>
            <a:r>
              <a:rPr lang="zh-CN" altLang="en-US" sz="2800" dirty="0" smtClean="0">
                <a:latin typeface="+mn-lt"/>
              </a:rPr>
              <a:t> </a:t>
            </a:r>
            <a:r>
              <a:rPr lang="en-US" altLang="zh-CN" sz="2800" dirty="0" smtClean="0">
                <a:latin typeface="+mn-lt"/>
              </a:rPr>
              <a:t>Different</a:t>
            </a:r>
            <a:r>
              <a:rPr lang="zh-CN" altLang="en-US" sz="2800" dirty="0" smtClean="0">
                <a:latin typeface="+mn-lt"/>
              </a:rPr>
              <a:t> </a:t>
            </a:r>
            <a:r>
              <a:rPr lang="en-US" altLang="zh-CN" sz="2800" dirty="0" smtClean="0">
                <a:latin typeface="+mn-lt"/>
              </a:rPr>
              <a:t>Forms</a:t>
            </a:r>
            <a:r>
              <a:rPr lang="zh-CN" altLang="en-US" sz="2800" dirty="0" smtClean="0">
                <a:latin typeface="+mn-lt"/>
              </a:rPr>
              <a:t> </a:t>
            </a:r>
            <a:r>
              <a:rPr lang="en-US" altLang="zh-CN" sz="2800" dirty="0" smtClean="0">
                <a:latin typeface="+mn-lt"/>
              </a:rPr>
              <a:t>of</a:t>
            </a:r>
            <a:r>
              <a:rPr lang="zh-CN" altLang="en-US" sz="2800" dirty="0" smtClean="0">
                <a:latin typeface="+mn-lt"/>
              </a:rPr>
              <a:t> </a:t>
            </a:r>
            <a:r>
              <a:rPr lang="en-US" altLang="zh-CN" sz="2800" dirty="0" smtClean="0">
                <a:latin typeface="+mn-lt"/>
              </a:rPr>
              <a:t>Fourier</a:t>
            </a:r>
            <a:r>
              <a:rPr lang="zh-CN" altLang="en-US" sz="2800" dirty="0" smtClean="0">
                <a:latin typeface="+mn-lt"/>
              </a:rPr>
              <a:t> </a:t>
            </a:r>
            <a:r>
              <a:rPr lang="en-US" altLang="zh-CN" sz="2800" dirty="0" smtClean="0">
                <a:latin typeface="+mn-lt"/>
              </a:rPr>
              <a:t>Series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7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537" y="2241968"/>
            <a:ext cx="6048672" cy="4392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01319" y="1082093"/>
            <a:ext cx="8571104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+mn-lt"/>
              </a:rPr>
              <a:t>8</a:t>
            </a:r>
            <a:r>
              <a:rPr lang="en-US" altLang="zh-CN" sz="2800" dirty="0" smtClean="0">
                <a:latin typeface="+mn-lt"/>
              </a:rPr>
              <a:t>. </a:t>
            </a:r>
            <a:r>
              <a:rPr lang="en-US" altLang="zh-CN" sz="2800" dirty="0" smtClean="0">
                <a:latin typeface="+mn-lt"/>
              </a:rPr>
              <a:t>FS Pair Table (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MUST</a:t>
            </a:r>
            <a:r>
              <a:rPr lang="en-US" altLang="zh-CN" sz="2400" dirty="0" smtClean="0">
                <a:latin typeface="+mn-lt"/>
              </a:rPr>
              <a:t> USE THIS TO SAVE TIME!)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7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3" y="1556280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97438" y="297469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888045"/>
            <a:ext cx="3846366" cy="4866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95288" y="1877337"/>
            <a:ext cx="8571104" cy="1497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CC0000"/>
                </a:solidFill>
                <a:latin typeface="+mn-lt"/>
              </a:rPr>
              <a:t>☆</a:t>
            </a:r>
            <a:r>
              <a:rPr lang="en-US" altLang="zh-CN" sz="3600" dirty="0" smtClean="0">
                <a:latin typeface="+mn-lt"/>
                <a:sym typeface="+mn-ea"/>
              </a:rPr>
              <a:t>Convergence properties</a:t>
            </a:r>
            <a:endParaRPr lang="en-US" altLang="zh-CN" sz="3600" dirty="0" smtClean="0">
              <a:solidFill>
                <a:srgbClr val="CC0000"/>
              </a:solidFill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600" dirty="0" smtClean="0">
                <a:latin typeface="+mn-lt"/>
              </a:rPr>
              <a:t>1.</a:t>
            </a:r>
            <a:r>
              <a:rPr lang="en-US" altLang="zh-CN" sz="3600" dirty="0">
                <a:latin typeface="+mn-lt"/>
              </a:rPr>
              <a:t>Error signal</a:t>
            </a:r>
            <a:endParaRPr lang="en-US" altLang="zh-CN" sz="3600" dirty="0" smtClean="0">
              <a:latin typeface="+mn-lt"/>
            </a:endParaRPr>
          </a:p>
        </p:txBody>
      </p:sp>
      <p:pic>
        <p:nvPicPr>
          <p:cNvPr id="7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9795" y="3500755"/>
          <a:ext cx="302958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7" r:id="rId4" imgW="1181100" imgH="228600" progId="Equation.KSEE3">
                  <p:embed/>
                </p:oleObj>
              </mc:Choice>
              <mc:Fallback>
                <p:oleObj r:id="rId4" imgW="1181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9795" y="3500755"/>
                        <a:ext cx="302958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56100" y="3212465"/>
          <a:ext cx="3096895" cy="1092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" r:id="rId6" imgW="1130300" imgH="431800" progId="Equation.KSEE3">
                  <p:embed/>
                </p:oleObj>
              </mc:Choice>
              <mc:Fallback>
                <p:oleObj r:id="rId6" imgW="11303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56100" y="3212465"/>
                        <a:ext cx="3096895" cy="1092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67995" y="4220845"/>
            <a:ext cx="6998970" cy="67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dirty="0" smtClean="0">
                <a:latin typeface="+mn-lt"/>
                <a:sym typeface="+mn-ea"/>
              </a:rPr>
              <a:t>2.</a:t>
            </a:r>
            <a:r>
              <a:rPr lang="en-US" altLang="zh-CN" sz="3600" dirty="0">
                <a:latin typeface="+mn-lt"/>
                <a:sym typeface="+mn-ea"/>
              </a:rPr>
              <a:t>Error signal energy</a:t>
            </a:r>
            <a:endParaRPr lang="zh-CN" altLang="en-US" sz="3600"/>
          </a:p>
        </p:txBody>
      </p:sp>
      <p:pic>
        <p:nvPicPr>
          <p:cNvPr id="12" name="图片 11" descr="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2845" y="4823688"/>
            <a:ext cx="3475990" cy="1038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81660" y="5817870"/>
            <a:ext cx="338455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if x(t) </a:t>
            </a:r>
            <a:r>
              <a:rPr lang="en-US" altLang="zh-CN" sz="2400">
                <a:solidFill>
                  <a:srgbClr val="0070C0"/>
                </a:solidFill>
              </a:rPr>
              <a:t>square integrable</a:t>
            </a:r>
            <a:r>
              <a:rPr lang="en-US" altLang="zh-CN" sz="2400"/>
              <a:t>,</a:t>
            </a: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11955" y="5805170"/>
          <a:ext cx="1363345" cy="50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9" r:id="rId9" imgW="520700" imgH="228600" progId="Equation.KSEE3">
                  <p:embed/>
                </p:oleObj>
              </mc:Choice>
              <mc:Fallback>
                <p:oleObj r:id="rId9" imgW="5207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11955" y="5805170"/>
                        <a:ext cx="1363345" cy="503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ext Box 3"/>
              <p:cNvSpPr txBox="1">
                <a:spLocks noChangeArrowheads="1"/>
              </p:cNvSpPr>
              <p:nvPr/>
            </p:nvSpPr>
            <p:spPr bwMode="auto">
              <a:xfrm>
                <a:off x="395288" y="1699682"/>
                <a:ext cx="8571104" cy="4129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600" dirty="0" smtClean="0">
                    <a:solidFill>
                      <a:srgbClr val="CC0000"/>
                    </a:solidFill>
                    <a:latin typeface="+mn-lt"/>
                  </a:rPr>
                  <a:t>☆Review on Fourier Series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 smtClean="0">
                    <a:latin typeface="+mn-lt"/>
                  </a:rPr>
                  <a:t>1. Some Preliminary Knowledge</a:t>
                </a:r>
              </a:p>
              <a:p>
                <a:pPr marL="457200" indent="-457200" eaLnBrk="1" hangingPunct="1">
                  <a:spcBef>
                    <a:spcPct val="50000"/>
                  </a:spcBef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sup>
                    </m:sSup>
                    <m:r>
                      <a:rPr lang="en-US" altLang="zh-CN" sz="2400" i="1">
                        <a:latin typeface="Cambria Math" charset="0"/>
                      </a:rPr>
                      <m:t>=</m:t>
                    </m:r>
                    <m:r>
                      <a:rPr lang="en-US" altLang="zh-CN" sz="2400" i="1">
                        <a:latin typeface="Cambria Math" charset="0"/>
                      </a:rPr>
                      <m:t>𝑐𝑜𝑠</m:t>
                    </m:r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𝑗𝑠𝑖𝑛</m:t>
                    </m:r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altLang="zh-CN" sz="2400" dirty="0" smtClean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sup>
                    </m:sSup>
                    <m:r>
                      <a:rPr lang="en-US" altLang="zh-CN" sz="2400" i="1">
                        <a:latin typeface="Cambria Math" charset="0"/>
                      </a:rPr>
                      <m:t>=</m:t>
                    </m:r>
                    <m:r>
                      <a:rPr lang="en-US" altLang="zh-CN" sz="2400" i="1">
                        <a:latin typeface="Cambria Math" charset="0"/>
                      </a:rPr>
                      <m:t>𝑐𝑜𝑠</m:t>
                    </m:r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𝑗𝑠𝑖𝑛</m:t>
                    </m:r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endParaRPr lang="en-US" altLang="zh-CN" sz="2400" dirty="0"/>
              </a:p>
              <a:p>
                <a:pPr marL="457200" indent="-457200" eaLnBrk="1" hangingPunct="1">
                  <a:spcBef>
                    <a:spcPct val="50000"/>
                  </a:spcBef>
                  <a:buFont typeface="Wingdings" pitchFamily="2" charset="2"/>
                  <a:buChar char="Ø"/>
                </a:pPr>
                <a:r>
                  <a:rPr lang="en-US" altLang="zh-CN" sz="2400" dirty="0" smtClean="0">
                    <a:latin typeface="+mn-lt"/>
                    <a:ea typeface="Cambria Math" charset="0"/>
                    <a:cs typeface="Cambria Math" charset="0"/>
                  </a:rPr>
                  <a:t>Scaling property: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𝑎𝑡</m:t>
                        </m:r>
                      </m:e>
                    </m:d>
                    <m:r>
                      <a:rPr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altLang="zh-CN" sz="2400" b="0" i="1" smtClean="0">
                            <a:latin typeface="Cambria Math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hr-HR" altLang="zh-CN" sz="2400" b="0" i="1" smtClean="0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bg-BG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2400" b="0" dirty="0" smtClean="0">
                  <a:latin typeface="+mn-lt"/>
                  <a:ea typeface="Cambria Math" charset="0"/>
                  <a:cs typeface="Cambria Math" charset="0"/>
                </a:endParaRPr>
              </a:p>
              <a:p>
                <a:pPr marL="457200" indent="-457200" eaLnBrk="1" hangingPunct="1">
                  <a:spcBef>
                    <a:spcPct val="50000"/>
                  </a:spcBef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altLang="zh-CN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altLang="zh-CN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b="0" dirty="0" smtClean="0">
                  <a:latin typeface="+mn-lt"/>
                </a:endParaRPr>
              </a:p>
              <a:p>
                <a:pPr marL="457200" indent="-457200" eaLnBrk="1" hangingPunct="1">
                  <a:spcBef>
                    <a:spcPct val="50000"/>
                  </a:spcBef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charset="0"/>
                      </a:rPr>
                      <m:t>=0,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charset="0"/>
                          </a:rPr>
                          <m:t>(−1)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charset="0"/>
                          </a:rPr>
                          <m:t>𝑘</m:t>
                        </m:r>
                      </m:sup>
                    </m:sSup>
                    <m:r>
                      <a:rPr lang="en-US" altLang="zh-CN" sz="2400" b="0" i="1" smtClean="0">
                        <a:latin typeface="Cambria Math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𝑍</m:t>
                    </m:r>
                  </m:oMath>
                </a14:m>
                <a:endParaRPr lang="en-US" altLang="zh-CN" sz="240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307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699682"/>
                <a:ext cx="8571104" cy="4129336"/>
              </a:xfrm>
              <a:prstGeom prst="rect">
                <a:avLst/>
              </a:prstGeom>
              <a:blipFill rotWithShape="0">
                <a:blip r:embed="rId2"/>
                <a:stretch>
                  <a:fillRect l="-2205" t="-3102" b="-192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95288" y="1877337"/>
            <a:ext cx="8571104" cy="1497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CC0000"/>
                </a:solidFill>
                <a:latin typeface="+mn-lt"/>
              </a:rPr>
              <a:t>☆</a:t>
            </a:r>
            <a:r>
              <a:rPr lang="en-US" altLang="zh-CN" sz="3600" dirty="0" smtClean="0">
                <a:latin typeface="+mn-lt"/>
                <a:sym typeface="+mn-ea"/>
              </a:rPr>
              <a:t>Convergence properties</a:t>
            </a:r>
            <a:endParaRPr lang="en-US" altLang="zh-CN" sz="3600" dirty="0" smtClean="0">
              <a:solidFill>
                <a:srgbClr val="CC0000"/>
              </a:solidFill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600" dirty="0" smtClean="0">
                <a:latin typeface="+mn-lt"/>
              </a:rPr>
              <a:t>3.</a:t>
            </a:r>
            <a:r>
              <a:rPr lang="en-US" altLang="zh-CN" sz="3600" dirty="0">
                <a:latin typeface="+mn-lt"/>
              </a:rPr>
              <a:t>if x(t) </a:t>
            </a:r>
            <a:r>
              <a:rPr lang="en-US" altLang="zh-CN" sz="3600" dirty="0" smtClean="0">
                <a:latin typeface="+mn-lt"/>
              </a:rPr>
              <a:t>satisfies </a:t>
            </a:r>
            <a:r>
              <a:rPr lang="en-US" altLang="zh-CN" sz="3600" dirty="0">
                <a:latin typeface="+mn-lt"/>
              </a:rPr>
              <a:t>the </a:t>
            </a:r>
            <a:r>
              <a:rPr lang="en-US" altLang="zh-CN" sz="3600" dirty="0">
                <a:solidFill>
                  <a:srgbClr val="0070C0"/>
                </a:solidFill>
                <a:latin typeface="+mn-lt"/>
              </a:rPr>
              <a:t>Dirichlet conditions</a:t>
            </a:r>
            <a:endParaRPr lang="en-US" altLang="zh-CN" sz="3600" dirty="0" smtClean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7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15695" y="3572510"/>
          <a:ext cx="1267460" cy="64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9" r:id="rId4" imgW="520700" imgH="228600" progId="Equation.KSEE3">
                  <p:embed/>
                </p:oleObj>
              </mc:Choice>
              <mc:Fallback>
                <p:oleObj r:id="rId4" imgW="5207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5695" y="3572510"/>
                        <a:ext cx="1267460" cy="645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700020" y="3572510"/>
            <a:ext cx="607187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as                 </a:t>
            </a:r>
            <a:r>
              <a:rPr lang="en-US" altLang="zh-CN" sz="2800">
                <a:solidFill>
                  <a:srgbClr val="0070C0"/>
                </a:solidFill>
              </a:rPr>
              <a:t>except at discontinuities</a:t>
            </a:r>
            <a:r>
              <a:rPr lang="en-US" altLang="zh-CN" sz="2800"/>
              <a:t> </a:t>
            </a:r>
          </a:p>
        </p:txBody>
      </p:sp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40113" y="3572510"/>
          <a:ext cx="1344295" cy="56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0" r:id="rId6" imgW="495300" imgH="177165" progId="Equation.KSEE3">
                  <p:embed/>
                </p:oleObj>
              </mc:Choice>
              <mc:Fallback>
                <p:oleObj r:id="rId6" imgW="495300" imgH="177165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0113" y="3572510"/>
                        <a:ext cx="1344295" cy="569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34340" y="4565650"/>
            <a:ext cx="4501515" cy="674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+mn-lt"/>
              </a:rPr>
              <a:t>4.Gibbs phenomenon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95288" y="1877337"/>
            <a:ext cx="8571104" cy="1497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CC0000"/>
                </a:solidFill>
                <a:latin typeface="+mn-lt"/>
              </a:rPr>
              <a:t>☆</a:t>
            </a:r>
            <a:r>
              <a:rPr lang="en-US" altLang="zh-CN" sz="3600" dirty="0" smtClean="0">
                <a:latin typeface="+mn-lt"/>
                <a:sym typeface="+mn-ea"/>
              </a:rPr>
              <a:t>Properties of CT Fourier series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 dirty="0" smtClean="0">
                <a:latin typeface="+mn-lt"/>
              </a:rPr>
              <a:t>1.</a:t>
            </a:r>
            <a:r>
              <a:rPr lang="en-US" altLang="zh-CN" sz="3600" dirty="0">
                <a:latin typeface="+mn-lt"/>
              </a:rPr>
              <a:t>One-signal properties</a:t>
            </a:r>
            <a:endParaRPr lang="en-US" altLang="zh-CN" sz="3600" dirty="0" smtClean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7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73710" y="4292600"/>
            <a:ext cx="7819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lt"/>
              </a:rPr>
              <a:t>W</a:t>
            </a:r>
            <a:r>
              <a:rPr lang="en-US" altLang="zh-CN" sz="2400" dirty="0" smtClean="0">
                <a:latin typeface="+mn-lt"/>
              </a:rPr>
              <a:t>e‘d </a:t>
            </a:r>
            <a:r>
              <a:rPr lang="en-US" altLang="zh-CN" sz="2400" dirty="0">
                <a:latin typeface="+mn-lt"/>
              </a:rPr>
              <a:t>like to find </a:t>
            </a:r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FS coefficients</a:t>
            </a:r>
            <a:r>
              <a:rPr lang="en-US" altLang="zh-CN" sz="2400" dirty="0">
                <a:latin typeface="+mn-lt"/>
              </a:rPr>
              <a:t>     </a:t>
            </a:r>
            <a:r>
              <a:rPr lang="en-US" altLang="zh-CN" sz="2400" dirty="0" smtClean="0">
                <a:latin typeface="+mn-lt"/>
              </a:rPr>
              <a:t> </a:t>
            </a:r>
            <a:r>
              <a:rPr lang="zh-CN" altLang="en-US" sz="2400" dirty="0" smtClean="0">
                <a:latin typeface="+mn-lt"/>
              </a:rPr>
              <a:t>       </a:t>
            </a:r>
            <a:r>
              <a:rPr lang="en-US" altLang="zh-CN" sz="2400" dirty="0" smtClean="0">
                <a:latin typeface="+mn-lt"/>
              </a:rPr>
              <a:t>and </a:t>
            </a:r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fundamental period</a:t>
            </a:r>
            <a:r>
              <a:rPr lang="en-US" altLang="zh-CN" sz="2400" dirty="0">
                <a:latin typeface="+mn-lt"/>
              </a:rPr>
              <a:t> </a:t>
            </a:r>
            <a:r>
              <a:rPr lang="zh-CN" altLang="en-US" sz="2400" dirty="0" smtClean="0">
                <a:latin typeface="+mn-lt"/>
              </a:rPr>
              <a:t>      </a:t>
            </a:r>
            <a:r>
              <a:rPr lang="en-US" altLang="zh-CN" sz="2400" dirty="0" smtClean="0">
                <a:latin typeface="+mn-lt"/>
              </a:rPr>
              <a:t>.</a:t>
            </a:r>
            <a:endParaRPr lang="en-US" altLang="zh-CN" sz="2400" dirty="0">
              <a:latin typeface="+mn-lt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89455"/>
              </p:ext>
            </p:extLst>
          </p:nvPr>
        </p:nvGraphicFramePr>
        <p:xfrm>
          <a:off x="1790869" y="3342215"/>
          <a:ext cx="2016000" cy="8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5" r:id="rId4" imgW="1028700" imgH="431800" progId="Equation.KSEE3">
                  <p:embed/>
                </p:oleObj>
              </mc:Choice>
              <mc:Fallback>
                <p:oleObj r:id="rId4" imgW="1028700" imgH="431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0869" y="3342215"/>
                        <a:ext cx="2016000" cy="84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263700"/>
              </p:ext>
            </p:extLst>
          </p:nvPr>
        </p:nvGraphicFramePr>
        <p:xfrm>
          <a:off x="5259078" y="3342215"/>
          <a:ext cx="2015490" cy="80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6" r:id="rId6" imgW="1041400" imgH="431800" progId="Equation.KSEE3">
                  <p:embed/>
                </p:oleObj>
              </mc:Choice>
              <mc:Fallback>
                <p:oleObj r:id="rId6" imgW="1041400" imgH="4318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59078" y="3342215"/>
                        <a:ext cx="2015490" cy="802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335303"/>
              </p:ext>
            </p:extLst>
          </p:nvPr>
        </p:nvGraphicFramePr>
        <p:xfrm>
          <a:off x="4902825" y="4292600"/>
          <a:ext cx="723928" cy="48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7" r:id="rId8" imgW="304800" imgH="228600" progId="Equation.KSEE3">
                  <p:embed/>
                </p:oleObj>
              </mc:Choice>
              <mc:Fallback>
                <p:oleObj r:id="rId8" imgW="3048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02825" y="4292600"/>
                        <a:ext cx="723928" cy="480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344991"/>
              </p:ext>
            </p:extLst>
          </p:nvPr>
        </p:nvGraphicFramePr>
        <p:xfrm>
          <a:off x="1547664" y="4588292"/>
          <a:ext cx="486410" cy="57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8" r:id="rId10" imgW="177165" imgH="215900" progId="Equation.KSEE3">
                  <p:embed/>
                </p:oleObj>
              </mc:Choice>
              <mc:Fallback>
                <p:oleObj r:id="rId10" imgW="177165" imgH="2159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47664" y="4588292"/>
                        <a:ext cx="486410" cy="575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ight Arrow 1"/>
          <p:cNvSpPr/>
          <p:nvPr/>
        </p:nvSpPr>
        <p:spPr>
          <a:xfrm>
            <a:off x="3910809" y="3728080"/>
            <a:ext cx="1152128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95288" y="1877337"/>
            <a:ext cx="8571104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CC0000"/>
                </a:solidFill>
                <a:latin typeface="+mn-lt"/>
              </a:rPr>
              <a:t>☆</a:t>
            </a:r>
            <a:r>
              <a:rPr lang="en-US" altLang="zh-CN" sz="3600" dirty="0" smtClean="0">
                <a:latin typeface="+mn-lt"/>
                <a:sym typeface="+mn-ea"/>
              </a:rPr>
              <a:t>Properties of CT Fourier series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70C0"/>
                </a:solidFill>
                <a:latin typeface="+mn-lt"/>
              </a:rPr>
              <a:t>Amplitude transformations:</a:t>
            </a:r>
            <a:endParaRPr lang="en-US" altLang="zh-CN" sz="3600" dirty="0" smtClean="0">
              <a:solidFill>
                <a:srgbClr val="0070C0"/>
              </a:solidFill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70C0"/>
                </a:solidFill>
                <a:latin typeface="+mn-lt"/>
              </a:rPr>
              <a:t>Time transformations: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70C0"/>
                </a:solidFill>
                <a:latin typeface="+mn-lt"/>
              </a:rPr>
              <a:t>Time reversal: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70C0"/>
                </a:solidFill>
                <a:latin typeface="+mn-lt"/>
              </a:rPr>
              <a:t>Time shift: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70C0"/>
                </a:solidFill>
                <a:latin typeface="+mn-lt"/>
              </a:rPr>
              <a:t>Conjugation: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70C0"/>
                </a:solidFill>
                <a:latin typeface="+mn-lt"/>
              </a:rPr>
              <a:t>Frequency shift: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70C0"/>
                </a:solidFill>
                <a:latin typeface="+mn-lt"/>
              </a:rPr>
              <a:t>Differentiation: </a:t>
            </a:r>
          </a:p>
        </p:txBody>
      </p:sp>
      <p:pic>
        <p:nvPicPr>
          <p:cNvPr id="7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27855" y="2492375"/>
          <a:ext cx="4522470" cy="798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7" r:id="rId4" imgW="2667000" imgH="482600" progId="Equation.KSEE3">
                  <p:embed/>
                </p:oleObj>
              </mc:Choice>
              <mc:Fallback>
                <p:oleObj r:id="rId4" imgW="2667000" imgH="482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27855" y="2492375"/>
                        <a:ext cx="4522470" cy="798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64255" y="3212465"/>
          <a:ext cx="3361055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8" r:id="rId6" imgW="2247900" imgH="241300" progId="Equation.KSEE3">
                  <p:embed/>
                </p:oleObj>
              </mc:Choice>
              <mc:Fallback>
                <p:oleObj r:id="rId6" imgW="2247900" imgH="2413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64255" y="3212465"/>
                        <a:ext cx="3361055" cy="407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27630" y="3716655"/>
          <a:ext cx="2842895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9" r:id="rId8" imgW="1777365" imgH="228600" progId="Equation.KSEE3">
                  <p:embed/>
                </p:oleObj>
              </mc:Choice>
              <mc:Fallback>
                <p:oleObj r:id="rId8" imgW="1777365" imgH="2286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27630" y="3716655"/>
                        <a:ext cx="2842895" cy="407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24075" y="4220845"/>
          <a:ext cx="4212590" cy="469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0" r:id="rId10" imgW="2234565" imgH="241300" progId="Equation.KSEE3">
                  <p:embed/>
                </p:oleObj>
              </mc:Choice>
              <mc:Fallback>
                <p:oleObj r:id="rId10" imgW="2234565" imgH="2413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24075" y="4220845"/>
                        <a:ext cx="4212590" cy="469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84120" y="4796790"/>
          <a:ext cx="3186430" cy="44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1" r:id="rId12" imgW="1828800" imgH="241300" progId="Equation.KSEE3">
                  <p:embed/>
                </p:oleObj>
              </mc:Choice>
              <mc:Fallback>
                <p:oleObj r:id="rId12" imgW="1828800" imgH="241300" progId="Equation.KSEE3">
                  <p:embed/>
                  <p:pic>
                    <p:nvPicPr>
                      <p:cNvPr id="0" name="图片 410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84120" y="4796790"/>
                        <a:ext cx="3186430" cy="442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44165" y="5372735"/>
          <a:ext cx="3564890" cy="43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2" r:id="rId14" imgW="2070100" imgH="241300" progId="Equation.KSEE3">
                  <p:embed/>
                </p:oleObj>
              </mc:Choice>
              <mc:Fallback>
                <p:oleObj r:id="rId14" imgW="2070100" imgH="241300" progId="Equation.KSEE3">
                  <p:embed/>
                  <p:pic>
                    <p:nvPicPr>
                      <p:cNvPr id="0" name="图片 410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844165" y="5372735"/>
                        <a:ext cx="3564890" cy="433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71775" y="5781675"/>
          <a:ext cx="3533140" cy="620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3" r:id="rId16" imgW="2451100" imgH="393700" progId="Equation.KSEE3">
                  <p:embed/>
                </p:oleObj>
              </mc:Choice>
              <mc:Fallback>
                <p:oleObj r:id="rId16" imgW="2451100" imgH="393700" progId="Equation.KSEE3">
                  <p:embed/>
                  <p:pic>
                    <p:nvPicPr>
                      <p:cNvPr id="0" name="图片 410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71775" y="5781675"/>
                        <a:ext cx="3533140" cy="620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urved Left Arrow 4"/>
          <p:cNvSpPr/>
          <p:nvPr/>
        </p:nvSpPr>
        <p:spPr>
          <a:xfrm>
            <a:off x="6517026" y="3891705"/>
            <a:ext cx="562819" cy="18834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84073" y="4596735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Duality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95288" y="1877337"/>
            <a:ext cx="8571104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CC0000"/>
                </a:solidFill>
                <a:latin typeface="+mn-lt"/>
              </a:rPr>
              <a:t>☆</a:t>
            </a:r>
            <a:r>
              <a:rPr lang="en-US" altLang="zh-CN" sz="3600" dirty="0" smtClean="0">
                <a:latin typeface="+mn-lt"/>
                <a:sym typeface="+mn-ea"/>
              </a:rPr>
              <a:t>Properties of CT Fourier series</a:t>
            </a:r>
          </a:p>
          <a:p>
            <a:pPr marL="571500" indent="-571500" eaLnBrk="1" hangingPunct="1">
              <a:spcBef>
                <a:spcPct val="50000"/>
              </a:spcBef>
              <a:buFont typeface="Wingdings" charset="2"/>
              <a:buChar char="Ø"/>
            </a:pPr>
            <a:r>
              <a:rPr lang="en-US" altLang="zh-CN" sz="2800" dirty="0" smtClean="0">
                <a:latin typeface="+mn-lt"/>
              </a:rPr>
              <a:t>-e.g.  Solve the FS of the following signal.</a:t>
            </a:r>
            <a:endParaRPr lang="en-US" altLang="zh-CN" sz="2800" dirty="0" smtClean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7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356646"/>
            <a:ext cx="4517883" cy="190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Text Box 3"/>
              <p:cNvSpPr txBox="1">
                <a:spLocks noChangeArrowheads="1"/>
              </p:cNvSpPr>
              <p:nvPr/>
            </p:nvSpPr>
            <p:spPr bwMode="auto">
              <a:xfrm>
                <a:off x="395288" y="1877337"/>
                <a:ext cx="8571104" cy="43250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600" dirty="0" smtClean="0">
                    <a:solidFill>
                      <a:srgbClr val="CC0000"/>
                    </a:solidFill>
                    <a:latin typeface="+mn-lt"/>
                  </a:rPr>
                  <a:t>☆</a:t>
                </a:r>
                <a:r>
                  <a:rPr lang="en-US" altLang="zh-CN" sz="3600" dirty="0" smtClean="0">
                    <a:latin typeface="+mn-lt"/>
                    <a:sym typeface="+mn-ea"/>
                  </a:rPr>
                  <a:t>Properties of CT Fourier series</a:t>
                </a:r>
              </a:p>
              <a:p>
                <a:pPr marL="571500" indent="-571500" eaLnBrk="1" hangingPunct="1">
                  <a:spcBef>
                    <a:spcPct val="50000"/>
                  </a:spcBef>
                  <a:buFont typeface="Wingdings" charset="2"/>
                  <a:buChar char="Ø"/>
                </a:pPr>
                <a:r>
                  <a:rPr lang="en-US" altLang="zh-CN" sz="2800" dirty="0" smtClean="0">
                    <a:latin typeface="+mn-lt"/>
                  </a:rPr>
                  <a:t>-e.g.  Solve the FS of the following signal.</a:t>
                </a:r>
                <a:endParaRPr lang="en-US" altLang="zh-CN" sz="2800" dirty="0">
                  <a:solidFill>
                    <a:srgbClr val="0070C0"/>
                  </a:solidFill>
                  <a:latin typeface="+mn-lt"/>
                </a:endParaRPr>
              </a:p>
              <a:p>
                <a:pPr marL="571500" indent="-571500" eaLnBrk="1" hangingPunct="1">
                  <a:spcBef>
                    <a:spcPct val="50000"/>
                  </a:spcBef>
                  <a:buFont typeface="Wingdings" charset="2"/>
                  <a:buChar char="Ø"/>
                </a:pPr>
                <a:r>
                  <a:rPr lang="en-US" altLang="zh-CN" sz="2800" dirty="0" smtClean="0">
                    <a:latin typeface="+mn-lt"/>
                  </a:rPr>
                  <a:t>Firstly, consider the </a:t>
                </a:r>
                <a:r>
                  <a:rPr lang="en-US" altLang="zh-CN" sz="2800" dirty="0" smtClean="0">
                    <a:latin typeface="+mn-lt"/>
                  </a:rPr>
                  <a:t>rectangle </a:t>
                </a:r>
                <a:r>
                  <a:rPr lang="en-US" altLang="zh-CN" sz="2800" dirty="0" smtClean="0">
                    <a:latin typeface="+mn-lt"/>
                  </a:rPr>
                  <a:t>function and its FS pair.</a:t>
                </a:r>
              </a:p>
              <a:p>
                <a:pPr marL="571500" indent="-571500" eaLnBrk="1" hangingPunct="1">
                  <a:spcBef>
                    <a:spcPct val="50000"/>
                  </a:spcBef>
                  <a:buFont typeface="Wingdings" charset="2"/>
                  <a:buChar char="Ø"/>
                </a:pPr>
                <a:endParaRPr lang="en-US" altLang="zh-CN" sz="2800" dirty="0">
                  <a:latin typeface="+mn-lt"/>
                </a:endParaRPr>
              </a:p>
              <a:p>
                <a:pPr marL="571500" indent="-571500" eaLnBrk="1" hangingPunct="1">
                  <a:spcBef>
                    <a:spcPct val="50000"/>
                  </a:spcBef>
                  <a:buFont typeface="Wingdings" charset="2"/>
                  <a:buChar char="Ø"/>
                </a:pPr>
                <a:endParaRPr lang="en-US" altLang="zh-CN" sz="2800" dirty="0">
                  <a:latin typeface="+mn-lt"/>
                </a:endParaRPr>
              </a:p>
              <a:p>
                <a:pPr marL="571500" indent="-571500" eaLnBrk="1" hangingPunct="1">
                  <a:spcBef>
                    <a:spcPct val="50000"/>
                  </a:spcBef>
                  <a:buFont typeface="Wingdings" charset="2"/>
                  <a:buChar char="Ø"/>
                </a:pPr>
                <a:r>
                  <a:rPr lang="en-US" altLang="zh-CN" sz="2800" dirty="0" smtClean="0">
                    <a:latin typeface="+mn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charset="0"/>
                      </a:rPr>
                      <m:t>𝑇</m:t>
                    </m:r>
                    <m:r>
                      <a:rPr lang="en-US" altLang="zh-CN" sz="20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charset="0"/>
                      </a:rPr>
                      <m:t>=1, 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altLang="zh-CN" sz="2000" dirty="0" smtClean="0">
                    <a:latin typeface="+mn-lt"/>
                  </a:rPr>
                  <a:t>, </a:t>
                </a:r>
                <a:r>
                  <a:rPr lang="en-US" altLang="zh-CN" sz="2800" dirty="0" smtClean="0">
                    <a:latin typeface="+mn-lt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altLang="zh-CN" sz="2000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altLang="zh-CN" sz="2000" i="1">
                        <a:latin typeface="Cambria Math" charset="0"/>
                      </a:rPr>
                      <m:t>𝑠𝑖𝑛𝑐</m:t>
                    </m:r>
                    <m:r>
                      <a:rPr lang="en-US" altLang="zh-CN" sz="2000" i="1">
                        <a:latin typeface="Cambria Math" charset="0"/>
                      </a:rPr>
                      <m:t>(</m:t>
                    </m:r>
                    <m:f>
                      <m:fPr>
                        <m:ctrlPr>
                          <a:rPr lang="en-US" altLang="zh-C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charset="0"/>
                          </a:rPr>
                          <m:t>𝑘</m:t>
                        </m:r>
                      </m:num>
                      <m:den>
                        <m:r>
                          <a:rPr lang="en-US" altLang="zh-CN" sz="2000" i="1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altLang="zh-CN" sz="2000" i="1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307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877337"/>
                <a:ext cx="8571104" cy="4325030"/>
              </a:xfrm>
              <a:prstGeom prst="rect">
                <a:avLst/>
              </a:prstGeom>
              <a:blipFill rotWithShape="1">
                <a:blip r:embed="rId2"/>
                <a:stretch>
                  <a:fillRect l="-2205" t="-2821" r="-213" b="-239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90" y="4005064"/>
            <a:ext cx="5524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5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Text Box 3"/>
              <p:cNvSpPr txBox="1">
                <a:spLocks noChangeArrowheads="1"/>
              </p:cNvSpPr>
              <p:nvPr/>
            </p:nvSpPr>
            <p:spPr bwMode="auto">
              <a:xfrm>
                <a:off x="395288" y="1877337"/>
                <a:ext cx="8571104" cy="3237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600" dirty="0" smtClean="0">
                    <a:solidFill>
                      <a:srgbClr val="CC0000"/>
                    </a:solidFill>
                    <a:latin typeface="+mn-lt"/>
                  </a:rPr>
                  <a:t>☆</a:t>
                </a:r>
                <a:r>
                  <a:rPr lang="en-US" altLang="zh-CN" sz="3600" dirty="0" smtClean="0">
                    <a:latin typeface="+mn-lt"/>
                    <a:sym typeface="+mn-ea"/>
                  </a:rPr>
                  <a:t>Properties of CT Fourier series</a:t>
                </a:r>
              </a:p>
              <a:p>
                <a:pPr marL="571500" indent="-571500" eaLnBrk="1" hangingPunct="1">
                  <a:spcBef>
                    <a:spcPct val="50000"/>
                  </a:spcBef>
                  <a:buFont typeface="Wingdings" charset="2"/>
                  <a:buChar char="Ø"/>
                </a:pPr>
                <a:r>
                  <a:rPr lang="en-US" altLang="zh-CN" sz="2800" dirty="0" smtClean="0">
                    <a:latin typeface="+mn-lt"/>
                  </a:rPr>
                  <a:t>-e.g.  Solve the FS of the following signal.</a:t>
                </a:r>
                <a:endParaRPr lang="en-US" altLang="zh-CN" sz="2800" dirty="0">
                  <a:solidFill>
                    <a:srgbClr val="0070C0"/>
                  </a:solidFill>
                  <a:latin typeface="+mn-lt"/>
                </a:endParaRPr>
              </a:p>
              <a:p>
                <a:pPr marL="571500" indent="-571500" eaLnBrk="1" hangingPunct="1">
                  <a:spcBef>
                    <a:spcPct val="50000"/>
                  </a:spcBef>
                  <a:buFont typeface="Wingdings" charset="2"/>
                  <a:buChar char="Ø"/>
                </a:pPr>
                <a:r>
                  <a:rPr lang="en-US" altLang="zh-CN" sz="2800" dirty="0" smtClean="0">
                    <a:latin typeface="+mn-lt"/>
                  </a:rPr>
                  <a:t>Then, consider the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+mn-lt"/>
                  </a:rPr>
                  <a:t>time shifting </a:t>
                </a:r>
                <a:r>
                  <a:rPr lang="en-US" altLang="zh-CN" sz="2800" dirty="0" smtClean="0">
                    <a:latin typeface="+mn-lt"/>
                  </a:rPr>
                  <a:t>property.</a:t>
                </a:r>
              </a:p>
              <a:p>
                <a:pPr marL="571500" indent="-571500" eaLnBrk="1" hangingPunct="1">
                  <a:spcBef>
                    <a:spcPct val="50000"/>
                  </a:spcBef>
                  <a:buFont typeface="Wingdings" charset="2"/>
                  <a:buChar char="Ø"/>
                </a:pPr>
                <a:endParaRPr lang="en-US" altLang="zh-CN" sz="2800" dirty="0">
                  <a:latin typeface="+mn-lt"/>
                </a:endParaRPr>
              </a:p>
              <a:p>
                <a:pPr marL="571500" indent="-571500" eaLnBrk="1" hangingPunct="1">
                  <a:spcBef>
                    <a:spcPct val="50000"/>
                  </a:spcBef>
                  <a:buFont typeface="Wingdings" charset="2"/>
                  <a:buChar char="Ø"/>
                </a:pPr>
                <a:r>
                  <a:rPr lang="en-US" altLang="zh-CN" sz="2800" dirty="0" smtClean="0">
                    <a:latin typeface="+mn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charset="0"/>
                          </a:rPr>
                          <m:t>4</m:t>
                        </m:r>
                      </m:den>
                    </m:f>
                    <m:r>
                      <a:rPr lang="en-US" altLang="zh-CN" sz="2000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altLang="zh-CN" sz="2000" dirty="0" smtClean="0">
                    <a:latin typeface="+mn-lt"/>
                  </a:rPr>
                  <a:t>, </a:t>
                </a:r>
                <a:r>
                  <a:rPr lang="en-US" altLang="zh-CN" sz="2800" dirty="0" smtClean="0">
                    <a:latin typeface="+mn-lt"/>
                  </a:rPr>
                  <a:t>then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07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877337"/>
                <a:ext cx="8571104" cy="3237233"/>
              </a:xfrm>
              <a:prstGeom prst="rect">
                <a:avLst/>
              </a:prstGeom>
              <a:blipFill rotWithShape="1">
                <a:blip r:embed="rId3"/>
                <a:stretch>
                  <a:fillRect l="-2205" t="-3766" b="-35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2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aphicFrame>
        <p:nvGraphicFramePr>
          <p:cNvPr id="12" name="对象 1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584079"/>
              </p:ext>
            </p:extLst>
          </p:nvPr>
        </p:nvGraphicFramePr>
        <p:xfrm>
          <a:off x="1765300" y="3813175"/>
          <a:ext cx="50752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公式" r:id="rId5" imgW="2692080" imgH="253800" progId="Equation.3">
                  <p:embed/>
                </p:oleObj>
              </mc:Choice>
              <mc:Fallback>
                <p:oleObj name="公式" r:id="rId5" imgW="26920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5300" y="3813175"/>
                        <a:ext cx="5075238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47300" y="4527896"/>
                <a:ext cx="2889381" cy="1552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cs-CZ" altLang="zh-CN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altLang="zh-CN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                   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   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                   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𝑒𝑣𝑒𝑛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𝑗𝑘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               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𝑜𝑑𝑑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300" y="4527896"/>
                <a:ext cx="2889381" cy="155228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56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95288" y="1877337"/>
            <a:ext cx="8571104" cy="1497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CC0000"/>
                </a:solidFill>
                <a:latin typeface="+mn-lt"/>
              </a:rPr>
              <a:t>☆</a:t>
            </a:r>
            <a:r>
              <a:rPr lang="en-US" altLang="zh-CN" sz="3600" dirty="0" smtClean="0">
                <a:latin typeface="+mn-lt"/>
                <a:sym typeface="+mn-ea"/>
              </a:rPr>
              <a:t>Properties of CT Fourier series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 dirty="0" smtClean="0">
                <a:latin typeface="+mn-lt"/>
              </a:rPr>
              <a:t>2.</a:t>
            </a:r>
            <a:endParaRPr lang="en-US" altLang="zh-CN" sz="3600" dirty="0" smtClean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7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4350368"/>
                  </p:ext>
                </p:extLst>
              </p:nvPr>
            </p:nvGraphicFramePr>
            <p:xfrm>
              <a:off x="1438873" y="2924944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Property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of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x(t)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Property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of</a:t>
                          </a:r>
                          <a:r>
                            <a:rPr lang="zh-CN" alt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charset="0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Real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zh-CN" altLang="en-US" b="0" i="1" smtClean="0">
                                        <a:latin typeface="Cambria Math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Even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Real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&amp;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Even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real,</a:t>
                          </a:r>
                          <a:r>
                            <a:rPr lang="zh-CN" alt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Real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&amp;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Odd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imaginary,</a:t>
                          </a:r>
                          <a:r>
                            <a:rPr lang="zh-CN" alt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4350368"/>
                  </p:ext>
                </p:extLst>
              </p:nvPr>
            </p:nvGraphicFramePr>
            <p:xfrm>
              <a:off x="1438873" y="2924944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Property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of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x(t)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8197" r="-200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Real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108197" r="-200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Even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211667" r="-200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Real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&amp;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Even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306557" r="-200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Real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&amp;</a:t>
                          </a:r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Odd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406557" r="-20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文本框 2"/>
          <p:cNvSpPr txBox="1"/>
          <p:nvPr/>
        </p:nvSpPr>
        <p:spPr>
          <a:xfrm>
            <a:off x="1403648" y="5157192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</a:rPr>
              <a:t>HW3 </a:t>
            </a:r>
            <a:r>
              <a:rPr lang="en-US" altLang="zh-CN" dirty="0" smtClean="0">
                <a:latin typeface="+mn-lt"/>
              </a:rPr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80810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51143" y="1845587"/>
            <a:ext cx="8571104" cy="381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CC0000"/>
                </a:solidFill>
                <a:latin typeface="+mn-lt"/>
              </a:rPr>
              <a:t>☆</a:t>
            </a:r>
            <a:r>
              <a:rPr lang="en-US" altLang="zh-CN" sz="3600" dirty="0" smtClean="0">
                <a:latin typeface="+mn-lt"/>
                <a:sym typeface="+mn-ea"/>
              </a:rPr>
              <a:t>Properties of CT Fourier series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 dirty="0" smtClean="0">
                <a:latin typeface="+mn-lt"/>
                <a:sym typeface="+mn-ea"/>
              </a:rPr>
              <a:t>2.Two</a:t>
            </a:r>
            <a:r>
              <a:rPr lang="en-US" altLang="zh-CN" sz="3600" dirty="0">
                <a:latin typeface="+mn-lt"/>
                <a:sym typeface="+mn-ea"/>
              </a:rPr>
              <a:t>-signal properties</a:t>
            </a:r>
            <a:endParaRPr lang="en-US" altLang="zh-CN" sz="3600" dirty="0" smtClean="0">
              <a:solidFill>
                <a:srgbClr val="0070C0"/>
              </a:solidFill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0070C0"/>
                </a:solidFill>
                <a:latin typeface="+mn-lt"/>
              </a:rPr>
              <a:t>Linearity: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</a:rPr>
              <a:t>if </a:t>
            </a:r>
            <a:r>
              <a:rPr lang="en-US" altLang="zh-CN" sz="3600" dirty="0" smtClean="0">
                <a:solidFill>
                  <a:srgbClr val="0070C0"/>
                </a:solidFill>
                <a:latin typeface="+mn-lt"/>
              </a:rPr>
              <a:t>                     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</a:rPr>
              <a:t>with all the same period,we have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0070C0"/>
                </a:solidFill>
                <a:latin typeface="+mn-lt"/>
              </a:rPr>
              <a:t>Multiplication: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</a:rPr>
              <a:t>if             with all the same period,we have                    (discrete convolution)</a:t>
            </a:r>
          </a:p>
        </p:txBody>
      </p:sp>
      <p:pic>
        <p:nvPicPr>
          <p:cNvPr id="7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59959"/>
              </p:ext>
            </p:extLst>
          </p:nvPr>
        </p:nvGraphicFramePr>
        <p:xfrm>
          <a:off x="2218945" y="3621682"/>
          <a:ext cx="23177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4" r:id="rId4" imgW="1320165" imgH="215900" progId="Equation.KSEE3">
                  <p:embed/>
                </p:oleObj>
              </mc:Choice>
              <mc:Fallback>
                <p:oleObj r:id="rId4" imgW="1320165" imgH="2159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18945" y="3621682"/>
                        <a:ext cx="231775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15920" y="4140200"/>
          <a:ext cx="1866256" cy="42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5" r:id="rId6" imgW="914400" imgH="228600" progId="Equation.KSEE3">
                  <p:embed/>
                </p:oleObj>
              </mc:Choice>
              <mc:Fallback>
                <p:oleObj r:id="rId6" imgW="914400" imgH="2286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15920" y="4140200"/>
                        <a:ext cx="1866256" cy="42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60065" y="4796790"/>
          <a:ext cx="917575" cy="3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6" r:id="rId8" imgW="520700" imgH="203200" progId="Equation.KSEE3">
                  <p:embed/>
                </p:oleObj>
              </mc:Choice>
              <mc:Fallback>
                <p:oleObj r:id="rId8" imgW="520700" imgH="2032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60065" y="4796790"/>
                        <a:ext cx="917575" cy="328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87450" y="5085080"/>
          <a:ext cx="1493520" cy="667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7" r:id="rId10" imgW="838200" imgH="431800" progId="Equation.KSEE3">
                  <p:embed/>
                </p:oleObj>
              </mc:Choice>
              <mc:Fallback>
                <p:oleObj r:id="rId10" imgW="838200" imgH="431800" progId="Equation.KSEE3">
                  <p:embed/>
                  <p:pic>
                    <p:nvPicPr>
                      <p:cNvPr id="0" name="图片 512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87450" y="5085080"/>
                        <a:ext cx="1493520" cy="667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51143" y="1845587"/>
            <a:ext cx="8571104" cy="2564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CC0000"/>
                </a:solidFill>
                <a:latin typeface="+mn-lt"/>
              </a:rPr>
              <a:t>☆</a:t>
            </a:r>
            <a:r>
              <a:rPr lang="en-US" altLang="zh-CN" sz="3600" dirty="0" smtClean="0">
                <a:latin typeface="+mn-lt"/>
                <a:sym typeface="+mn-ea"/>
              </a:rPr>
              <a:t>Properties of CT Fourier series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 dirty="0" smtClean="0">
                <a:latin typeface="+mn-lt"/>
                <a:sym typeface="+mn-ea"/>
              </a:rPr>
              <a:t>2.Two</a:t>
            </a:r>
            <a:r>
              <a:rPr lang="en-US" altLang="zh-CN" sz="3600" dirty="0">
                <a:latin typeface="+mn-lt"/>
                <a:sym typeface="+mn-ea"/>
              </a:rPr>
              <a:t>-signal properties</a:t>
            </a:r>
            <a:endParaRPr lang="en-US" altLang="zh-CN" sz="3600" dirty="0" smtClean="0">
              <a:solidFill>
                <a:srgbClr val="0070C0"/>
              </a:solidFill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C00000"/>
                </a:solidFill>
                <a:latin typeface="+mn-lt"/>
              </a:rPr>
              <a:t>Convolution in one domain (time or frequenct) corresponding to multiplication in the other domain.</a:t>
            </a:r>
          </a:p>
        </p:txBody>
      </p:sp>
      <p:pic>
        <p:nvPicPr>
          <p:cNvPr id="7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51143" y="1845587"/>
            <a:ext cx="8571104" cy="2137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CC0000"/>
                </a:solidFill>
                <a:latin typeface="+mn-lt"/>
              </a:rPr>
              <a:t>☆</a:t>
            </a:r>
            <a:r>
              <a:rPr lang="en-US" altLang="zh-CN" sz="3600" dirty="0" smtClean="0">
                <a:latin typeface="+mn-lt"/>
                <a:sym typeface="+mn-ea"/>
              </a:rPr>
              <a:t>Properties of CT Fourier series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 dirty="0" smtClean="0">
                <a:latin typeface="+mn-lt"/>
                <a:sym typeface="+mn-ea"/>
              </a:rPr>
              <a:t>2.Two</a:t>
            </a:r>
            <a:r>
              <a:rPr lang="en-US" altLang="zh-CN" sz="3600" dirty="0">
                <a:latin typeface="+mn-lt"/>
                <a:sym typeface="+mn-ea"/>
              </a:rPr>
              <a:t>-signal properties</a:t>
            </a:r>
            <a:endParaRPr lang="en-US" altLang="zh-CN" sz="3600" dirty="0" smtClean="0">
              <a:solidFill>
                <a:srgbClr val="0070C0"/>
              </a:solidFill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800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6" name="图片 5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" y="3429000"/>
            <a:ext cx="6857365" cy="201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ext Box 3"/>
              <p:cNvSpPr txBox="1">
                <a:spLocks noChangeArrowheads="1"/>
              </p:cNvSpPr>
              <p:nvPr/>
            </p:nvSpPr>
            <p:spPr bwMode="auto">
              <a:xfrm>
                <a:off x="395288" y="1690689"/>
                <a:ext cx="8571104" cy="20114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600" dirty="0" smtClean="0">
                    <a:solidFill>
                      <a:srgbClr val="CC0000"/>
                    </a:solidFill>
                    <a:latin typeface="+mn-lt"/>
                  </a:rPr>
                  <a:t>☆Review on Fourier Series</a:t>
                </a:r>
              </a:p>
              <a:p>
                <a:pPr marL="457200" indent="-457200" eaLnBrk="1" hangingPunct="1">
                  <a:spcBef>
                    <a:spcPct val="50000"/>
                  </a:spcBef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𝑠𝑖𝑛𝑐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sin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⁡(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,  </m:t>
                    </m:r>
                    <m:r>
                      <a:rPr lang="en-US" sz="2400" b="0" i="1" smtClean="0">
                        <a:latin typeface="Cambria Math" charset="0"/>
                      </a:rPr>
                      <m:t>𝑆𝑎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𝑠𝑖𝑛𝑥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400" b="0" i="1" dirty="0" smtClean="0">
                  <a:latin typeface="Cambria Math" charset="0"/>
                </a:endParaRPr>
              </a:p>
              <a:p>
                <a:pPr marL="457200" indent="-457200" eaLnBrk="1" hangingPunct="1">
                  <a:spcBef>
                    <a:spcPct val="50000"/>
                  </a:spcBef>
                  <a:buFont typeface="Wingdings" pitchFamily="2" charset="2"/>
                  <a:buChar char="Ø"/>
                </a:pPr>
                <a:r>
                  <a:rPr lang="en-US" altLang="zh-CN" sz="2400" i="1" dirty="0" err="1">
                    <a:latin typeface="+mn-lt"/>
                    <a:ea typeface="Cambria Math" charset="0"/>
                    <a:cs typeface="Cambria Math" charset="0"/>
                  </a:rPr>
                  <a:t>r</a:t>
                </a:r>
                <a:r>
                  <a:rPr lang="en-US" altLang="zh-CN" sz="2400" b="0" i="1" dirty="0" err="1" smtClean="0">
                    <a:latin typeface="+mn-lt"/>
                    <a:ea typeface="Cambria Math" charset="0"/>
                    <a:cs typeface="Cambria Math" charset="0"/>
                  </a:rPr>
                  <a:t>ect</a:t>
                </a:r>
                <a:r>
                  <a:rPr lang="en-US" altLang="zh-CN" sz="2400" b="0" i="1" dirty="0" smtClean="0">
                    <a:latin typeface="+mn-lt"/>
                    <a:ea typeface="Cambria Math" charset="0"/>
                    <a:cs typeface="Cambria Math" charset="0"/>
                  </a:rPr>
                  <a:t>(t/T), tri(t/T)</a:t>
                </a:r>
              </a:p>
            </p:txBody>
          </p:sp>
        </mc:Choice>
        <mc:Fallback xmlns="">
          <p:sp>
            <p:nvSpPr>
              <p:cNvPr id="307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690689"/>
                <a:ext cx="8571104" cy="2011448"/>
              </a:xfrm>
              <a:prstGeom prst="rect">
                <a:avLst/>
              </a:prstGeom>
              <a:blipFill rotWithShape="0">
                <a:blip r:embed="rId2"/>
                <a:stretch>
                  <a:fillRect l="-2205" t="-6061" b="-57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509" y="3184336"/>
            <a:ext cx="2051398" cy="12699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370735"/>
            <a:ext cx="2448272" cy="8647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48" y="4568582"/>
            <a:ext cx="5469249" cy="170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3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51143" y="1845587"/>
            <a:ext cx="85711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CC0000"/>
                </a:solidFill>
                <a:latin typeface="+mn-lt"/>
              </a:rPr>
              <a:t>☆</a:t>
            </a:r>
            <a:r>
              <a:rPr lang="en-US" altLang="zh-CN" sz="3600" dirty="0" smtClean="0">
                <a:latin typeface="+mn-lt"/>
                <a:sym typeface="+mn-ea"/>
              </a:rPr>
              <a:t>Properties of CT Fourier series</a:t>
            </a:r>
          </a:p>
        </p:txBody>
      </p:sp>
      <p:pic>
        <p:nvPicPr>
          <p:cNvPr id="7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6" name="图片 5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62" y="2546160"/>
            <a:ext cx="6857365" cy="2019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62664" y="4544996"/>
                <a:ext cx="783322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Parseval's</a:t>
                </a:r>
                <a:r>
                  <a:rPr lang="en-US" sz="2000" dirty="0">
                    <a:latin typeface="+mn-lt"/>
                  </a:rPr>
                  <a:t> relation for </a:t>
                </a:r>
                <a:r>
                  <a:rPr lang="en-US" sz="2000" dirty="0">
                    <a:solidFill>
                      <a:srgbClr val="FF0000"/>
                    </a:solidFill>
                    <a:latin typeface="+mn-lt"/>
                  </a:rPr>
                  <a:t>continuous-time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latin typeface="+mn-lt"/>
                  </a:rPr>
                  <a:t>periodic</a:t>
                </a:r>
                <a:r>
                  <a:rPr lang="en-US" sz="2000" dirty="0">
                    <a:latin typeface="+mn-lt"/>
                  </a:rPr>
                  <a:t> signals</a:t>
                </a:r>
                <a:r>
                  <a:rPr lang="en-US" sz="2000" dirty="0" smtClean="0">
                    <a:latin typeface="+mn-lt"/>
                  </a:rPr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hr-HR" sz="20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+mn-lt"/>
                  </a:rPr>
                  <a:t> </a:t>
                </a:r>
                <a:r>
                  <a:rPr lang="en-US" altLang="zh-CN" sz="2000" dirty="0" smtClean="0">
                    <a:latin typeface="+mn-lt"/>
                  </a:rPr>
                  <a:t>represents</a:t>
                </a:r>
                <a:r>
                  <a:rPr lang="zh-CN" altLang="en-US" sz="2000" dirty="0" smtClean="0">
                    <a:latin typeface="+mn-lt"/>
                  </a:rPr>
                  <a:t> </a:t>
                </a:r>
                <a:r>
                  <a:rPr lang="en-US" altLang="zh-CN" sz="2000" dirty="0" smtClean="0">
                    <a:latin typeface="+mn-lt"/>
                  </a:rPr>
                  <a:t>the</a:t>
                </a:r>
                <a:r>
                  <a:rPr lang="zh-CN" altLang="en-US" sz="2000" dirty="0" smtClean="0">
                    <a:latin typeface="+mn-lt"/>
                  </a:rPr>
                  <a:t> </a:t>
                </a:r>
                <a:r>
                  <a:rPr lang="en-US" altLang="zh-CN" sz="2000" dirty="0" smtClean="0">
                    <a:latin typeface="+mn-lt"/>
                  </a:rPr>
                  <a:t>average</a:t>
                </a:r>
                <a:r>
                  <a:rPr lang="zh-CN" altLang="en-US" sz="2000" dirty="0" smtClean="0">
                    <a:latin typeface="+mn-lt"/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+mn-lt"/>
                  </a:rPr>
                  <a:t>power</a:t>
                </a:r>
                <a:r>
                  <a:rPr lang="zh-CN" altLang="en-US" sz="2000" dirty="0" smtClean="0">
                    <a:latin typeface="+mn-lt"/>
                  </a:rPr>
                  <a:t> </a:t>
                </a:r>
                <a:r>
                  <a:rPr lang="en-US" altLang="zh-CN" sz="2000" dirty="0" smtClean="0">
                    <a:latin typeface="+mn-lt"/>
                  </a:rPr>
                  <a:t>in</a:t>
                </a:r>
                <a:r>
                  <a:rPr lang="zh-CN" altLang="en-US" sz="2000" dirty="0" smtClean="0">
                    <a:latin typeface="+mn-lt"/>
                  </a:rPr>
                  <a:t> </a:t>
                </a:r>
                <a:r>
                  <a:rPr lang="en-US" altLang="zh-CN" sz="2000" dirty="0" smtClean="0">
                    <a:latin typeface="+mn-lt"/>
                  </a:rPr>
                  <a:t>the</a:t>
                </a:r>
                <a:r>
                  <a:rPr lang="zh-CN" altLang="en-US" sz="2000" dirty="0" smtClean="0">
                    <a:latin typeface="+mn-lt"/>
                  </a:rPr>
                  <a:t> </a:t>
                </a:r>
                <a:r>
                  <a:rPr lang="en-US" altLang="zh-CN" sz="2000" i="1" dirty="0" err="1" smtClean="0">
                    <a:latin typeface="+mn-lt"/>
                  </a:rPr>
                  <a:t>k</a:t>
                </a:r>
                <a:r>
                  <a:rPr lang="en-US" altLang="zh-CN" sz="2000" dirty="0" err="1" smtClean="0">
                    <a:latin typeface="+mn-lt"/>
                  </a:rPr>
                  <a:t>th</a:t>
                </a:r>
                <a:r>
                  <a:rPr lang="zh-CN" altLang="en-US" sz="2000" dirty="0" smtClean="0">
                    <a:latin typeface="+mn-lt"/>
                  </a:rPr>
                  <a:t> </a:t>
                </a:r>
                <a:r>
                  <a:rPr lang="en-US" altLang="zh-CN" sz="2000" dirty="0" smtClean="0">
                    <a:latin typeface="+mn-lt"/>
                  </a:rPr>
                  <a:t>harmonic</a:t>
                </a:r>
                <a:r>
                  <a:rPr lang="zh-CN" altLang="en-US" sz="2000" dirty="0" smtClean="0">
                    <a:latin typeface="+mn-lt"/>
                  </a:rPr>
                  <a:t> </a:t>
                </a:r>
                <a:r>
                  <a:rPr lang="en-US" altLang="zh-CN" sz="2000" dirty="0" smtClean="0">
                    <a:latin typeface="+mn-lt"/>
                  </a:rPr>
                  <a:t>component</a:t>
                </a:r>
                <a:r>
                  <a:rPr lang="zh-CN" altLang="en-US" sz="2000" dirty="0" smtClean="0">
                    <a:latin typeface="+mn-lt"/>
                  </a:rPr>
                  <a:t> </a:t>
                </a:r>
                <a:r>
                  <a:rPr lang="en-US" altLang="zh-CN" sz="2000" dirty="0" smtClean="0">
                    <a:latin typeface="+mn-lt"/>
                  </a:rPr>
                  <a:t>(with</a:t>
                </a:r>
                <a:r>
                  <a:rPr lang="zh-CN" altLang="en-US" sz="2000" dirty="0" smtClean="0">
                    <a:latin typeface="+mn-lt"/>
                  </a:rPr>
                  <a:t> </a:t>
                </a:r>
                <a:r>
                  <a:rPr lang="en-US" altLang="zh-CN" sz="2000" dirty="0" smtClean="0">
                    <a:latin typeface="+mn-lt"/>
                  </a:rPr>
                  <a:t>frequency</a:t>
                </a:r>
                <a:r>
                  <a:rPr lang="zh-CN" altLang="en-US" sz="2000" dirty="0" smtClean="0">
                    <a:latin typeface="+mn-lt"/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+mn-lt"/>
                  </a:rPr>
                  <a:t>k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+mn-lt"/>
                  </a:rPr>
                  <a:t>).</a:t>
                </a:r>
              </a:p>
              <a:p>
                <a:r>
                  <a:rPr lang="en-US" altLang="zh-CN" sz="2000" dirty="0" smtClean="0">
                    <a:solidFill>
                      <a:srgbClr val="FF0000"/>
                    </a:solidFill>
                    <a:latin typeface="+mn-lt"/>
                  </a:rPr>
                  <a:t>Power</a:t>
                </a:r>
                <a:r>
                  <a:rPr lang="zh-CN" altLang="en-US" sz="2000" dirty="0" smtClean="0">
                    <a:latin typeface="+mn-lt"/>
                  </a:rPr>
                  <a:t> </a:t>
                </a:r>
                <a:r>
                  <a:rPr lang="en-US" altLang="zh-CN" sz="2000" dirty="0" smtClean="0">
                    <a:latin typeface="+mn-lt"/>
                  </a:rPr>
                  <a:t>Density</a:t>
                </a:r>
                <a:r>
                  <a:rPr lang="zh-CN" altLang="en-US" sz="2000" dirty="0" smtClean="0">
                    <a:latin typeface="+mn-lt"/>
                  </a:rPr>
                  <a:t> </a:t>
                </a:r>
                <a:r>
                  <a:rPr lang="en-US" altLang="zh-CN" sz="2000" dirty="0" smtClean="0">
                    <a:latin typeface="+mn-lt"/>
                  </a:rPr>
                  <a:t>Spectrum:</a:t>
                </a:r>
                <a:r>
                  <a:rPr lang="zh-CN" altLang="en-US" sz="2000" dirty="0" smtClean="0">
                    <a:latin typeface="+mn-lt"/>
                  </a:rPr>
                  <a:t> </a:t>
                </a:r>
                <a:r>
                  <a:rPr lang="en-US" altLang="zh-CN" sz="2000" dirty="0" smtClean="0">
                    <a:latin typeface="+mn-lt"/>
                  </a:rPr>
                  <a:t>HW3#5</a:t>
                </a:r>
                <a:endParaRPr lang="en-US" altLang="zh-CN" sz="2000" dirty="0" smtClean="0">
                  <a:latin typeface="+mn-lt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64" y="4544996"/>
                <a:ext cx="7833222" cy="1323439"/>
              </a:xfrm>
              <a:prstGeom prst="rect">
                <a:avLst/>
              </a:prstGeom>
              <a:blipFill rotWithShape="1">
                <a:blip r:embed="rId4"/>
                <a:stretch>
                  <a:fillRect l="-778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96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Text Box 3"/>
              <p:cNvSpPr txBox="1">
                <a:spLocks noChangeArrowheads="1"/>
              </p:cNvSpPr>
              <p:nvPr/>
            </p:nvSpPr>
            <p:spPr bwMode="auto">
              <a:xfrm>
                <a:off x="310575" y="1801277"/>
                <a:ext cx="8144743" cy="37856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600" dirty="0" smtClean="0">
                    <a:solidFill>
                      <a:srgbClr val="CC0000"/>
                    </a:solidFill>
                    <a:latin typeface="+mn-lt"/>
                  </a:rPr>
                  <a:t>☆</a:t>
                </a:r>
                <a:r>
                  <a:rPr lang="en-US" altLang="zh-CN" sz="3600" dirty="0" smtClean="0">
                    <a:latin typeface="+mn-lt"/>
                    <a:sym typeface="+mn-ea"/>
                  </a:rPr>
                  <a:t>Review on Fourier Series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 smtClean="0">
                    <a:latin typeface="+mn-lt"/>
                    <a:sym typeface="+mn-ea"/>
                  </a:rPr>
                  <a:t>3.THD: Total Harmonic Distortion</a:t>
                </a:r>
                <a:r>
                  <a:rPr lang="en-US" altLang="zh-CN" sz="2800" dirty="0">
                    <a:sym typeface="+mn-ea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  <a:sym typeface="+mn-ea"/>
                      </a:rPr>
                      <m:t>∗</m:t>
                    </m:r>
                  </m:oMath>
                </a14:m>
                <a:r>
                  <a:rPr lang="en-US" altLang="zh-CN" sz="2800" dirty="0" smtClean="0">
                    <a:sym typeface="+mn-ea"/>
                  </a:rPr>
                  <a:t>)</a:t>
                </a:r>
              </a:p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latin typeface="+mn-lt"/>
                  </a:rPr>
                  <a:t>A distortion present in all amplifiers is some form of nonlinearity, which will introduce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+mn-lt"/>
                  </a:rPr>
                  <a:t>additional</a:t>
                </a:r>
                <a:r>
                  <a:rPr lang="en-US" altLang="zh-CN" sz="2400" dirty="0">
                    <a:latin typeface="+mn-lt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+mn-lt"/>
                  </a:rPr>
                  <a:t>frequency components</a:t>
                </a:r>
                <a:r>
                  <a:rPr lang="en-US" altLang="zh-CN" sz="2400" dirty="0">
                    <a:latin typeface="+mn-lt"/>
                  </a:rPr>
                  <a:t>, transferring some of the signal power from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+mn-lt"/>
                  </a:rPr>
                  <a:t>fundamental</a:t>
                </a:r>
                <a:r>
                  <a:rPr lang="en-US" altLang="zh-CN" sz="2400" dirty="0">
                    <a:latin typeface="+mn-lt"/>
                  </a:rPr>
                  <a:t> frequency component to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+mn-lt"/>
                  </a:rPr>
                  <a:t>higher</a:t>
                </a:r>
                <a:r>
                  <a:rPr lang="en-US" altLang="zh-CN" sz="2400" dirty="0">
                    <a:latin typeface="+mn-lt"/>
                  </a:rPr>
                  <a:t> harmonics. This is called harmonic distortion</a:t>
                </a:r>
                <a:r>
                  <a:rPr lang="en-US" altLang="zh-CN" sz="2400" dirty="0" smtClean="0">
                    <a:latin typeface="+mn-lt"/>
                  </a:rPr>
                  <a:t>.</a:t>
                </a:r>
              </a:p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</a:rPr>
                  <a:t>HW3 #8</a:t>
                </a:r>
                <a:endParaRPr lang="en-US" altLang="zh-CN" sz="2000" dirty="0" smtClean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307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575" y="1801277"/>
                <a:ext cx="8144743" cy="3785652"/>
              </a:xfrm>
              <a:prstGeom prst="rect">
                <a:avLst/>
              </a:prstGeom>
              <a:blipFill rotWithShape="1">
                <a:blip r:embed="rId2"/>
                <a:stretch>
                  <a:fillRect l="-2320" t="-3221" r="-1123" b="-19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516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ext Box 3"/>
              <p:cNvSpPr txBox="1">
                <a:spLocks noChangeArrowheads="1"/>
              </p:cNvSpPr>
              <p:nvPr/>
            </p:nvSpPr>
            <p:spPr bwMode="auto">
              <a:xfrm>
                <a:off x="310575" y="1801277"/>
                <a:ext cx="8144743" cy="1292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600" dirty="0" smtClean="0">
                    <a:solidFill>
                      <a:srgbClr val="CC0000"/>
                    </a:solidFill>
                    <a:latin typeface="+mn-lt"/>
                  </a:rPr>
                  <a:t>☆</a:t>
                </a:r>
                <a:r>
                  <a:rPr lang="en-US" altLang="zh-CN" sz="3600" dirty="0" smtClean="0">
                    <a:latin typeface="+mn-lt"/>
                    <a:sym typeface="+mn-ea"/>
                  </a:rPr>
                  <a:t>Review on Fourier Series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 smtClean="0">
                    <a:latin typeface="+mn-lt"/>
                    <a:sym typeface="+mn-ea"/>
                  </a:rPr>
                  <a:t>3.THD: Total Harmonic Distortion</a:t>
                </a:r>
                <a:r>
                  <a:rPr lang="en-US" altLang="zh-CN" sz="2800" dirty="0">
                    <a:sym typeface="+mn-ea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  <a:sym typeface="+mn-ea"/>
                      </a:rPr>
                      <m:t>∗</m:t>
                    </m:r>
                  </m:oMath>
                </a14:m>
                <a:r>
                  <a:rPr lang="en-US" altLang="zh-CN" sz="2800" dirty="0" smtClean="0">
                    <a:sym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307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575" y="1801277"/>
                <a:ext cx="8144743" cy="1292662"/>
              </a:xfrm>
              <a:prstGeom prst="rect">
                <a:avLst/>
              </a:prstGeom>
              <a:blipFill rotWithShape="0">
                <a:blip r:embed="rId2"/>
                <a:stretch>
                  <a:fillRect l="-2320" t="-9390" b="-117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140968"/>
            <a:ext cx="5739048" cy="347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0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ext Box 3"/>
              <p:cNvSpPr txBox="1">
                <a:spLocks noChangeArrowheads="1"/>
              </p:cNvSpPr>
              <p:nvPr/>
            </p:nvSpPr>
            <p:spPr bwMode="auto">
              <a:xfrm>
                <a:off x="310575" y="1801277"/>
                <a:ext cx="8144743" cy="3139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600" dirty="0" smtClean="0">
                    <a:solidFill>
                      <a:srgbClr val="CC0000"/>
                    </a:solidFill>
                    <a:latin typeface="+mn-lt"/>
                  </a:rPr>
                  <a:t>☆</a:t>
                </a:r>
                <a:r>
                  <a:rPr lang="en-US" altLang="zh-CN" sz="3600" dirty="0" smtClean="0">
                    <a:latin typeface="+mn-lt"/>
                    <a:sym typeface="+mn-ea"/>
                  </a:rPr>
                  <a:t>Review on Fourier Series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 smtClean="0">
                    <a:latin typeface="+mn-lt"/>
                    <a:sym typeface="+mn-ea"/>
                  </a:rPr>
                  <a:t>4.Filtering </a:t>
                </a:r>
                <a:r>
                  <a:rPr lang="en-US" altLang="zh-CN" sz="2800" dirty="0" smtClean="0">
                    <a:sym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  <a:sym typeface="+mn-ea"/>
                      </a:rPr>
                      <m:t>∗</m:t>
                    </m:r>
                  </m:oMath>
                </a14:m>
                <a:r>
                  <a:rPr lang="en-US" altLang="zh-CN" sz="2800" dirty="0" smtClean="0">
                    <a:sym typeface="+mn-ea"/>
                  </a:rPr>
                  <a:t>)</a:t>
                </a:r>
              </a:p>
              <a:p>
                <a:pPr marL="457200" indent="-457200" eaLnBrk="1" hangingPunct="1">
                  <a:spcBef>
                    <a:spcPct val="50000"/>
                  </a:spcBef>
                  <a:buFont typeface="Wingdings" charset="2"/>
                  <a:buChar char="Ø"/>
                </a:pPr>
                <a:r>
                  <a:rPr lang="en-US" altLang="zh-CN" sz="2000" dirty="0">
                    <a:latin typeface="+mn-lt"/>
                    <a:sym typeface="+mn-ea"/>
                  </a:rPr>
                  <a:t>We are now fully equipped to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+mn-lt"/>
                    <a:sym typeface="+mn-ea"/>
                  </a:rPr>
                  <a:t>decompose</a:t>
                </a:r>
                <a:r>
                  <a:rPr lang="en-US" altLang="zh-CN" sz="2000" dirty="0">
                    <a:latin typeface="+mn-lt"/>
                    <a:sym typeface="+mn-ea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+mn-lt"/>
                    <a:sym typeface="+mn-ea"/>
                  </a:rPr>
                  <a:t>periodic</a:t>
                </a:r>
                <a:r>
                  <a:rPr lang="en-US" altLang="zh-CN" sz="2000" dirty="0">
                    <a:latin typeface="+mn-lt"/>
                    <a:sym typeface="+mn-ea"/>
                  </a:rPr>
                  <a:t> signals into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+mn-lt"/>
                    <a:sym typeface="+mn-ea"/>
                  </a:rPr>
                  <a:t>sinusoidal</a:t>
                </a:r>
                <a:r>
                  <a:rPr lang="en-US" altLang="zh-CN" sz="2000" dirty="0">
                    <a:latin typeface="+mn-lt"/>
                    <a:sym typeface="+mn-ea"/>
                  </a:rPr>
                  <a:t> components, so are finally in position to start looking carefully at what happens when such signals pass through LTI systems, aka filters</a:t>
                </a:r>
                <a:r>
                  <a:rPr lang="en-US" altLang="zh-CN" sz="2000" dirty="0" smtClean="0">
                    <a:latin typeface="+mn-lt"/>
                    <a:sym typeface="+mn-ea"/>
                  </a:rPr>
                  <a:t>.</a:t>
                </a:r>
              </a:p>
              <a:p>
                <a:pPr marL="457200" indent="-457200" eaLnBrk="1" hangingPunct="1">
                  <a:spcBef>
                    <a:spcPct val="50000"/>
                  </a:spcBef>
                  <a:buFont typeface="Wingdings" charset="2"/>
                  <a:buChar char="Ø"/>
                </a:pPr>
                <a:r>
                  <a:rPr lang="en-US" altLang="zh-CN" sz="2000" dirty="0" smtClean="0">
                    <a:latin typeface="+mn-lt"/>
                    <a:sym typeface="+mn-ea"/>
                  </a:rPr>
                  <a:t>-e.g.</a:t>
                </a:r>
              </a:p>
            </p:txBody>
          </p:sp>
        </mc:Choice>
        <mc:Fallback xmlns="">
          <p:sp>
            <p:nvSpPr>
              <p:cNvPr id="307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575" y="1801277"/>
                <a:ext cx="8144743" cy="3139321"/>
              </a:xfrm>
              <a:prstGeom prst="rect">
                <a:avLst/>
              </a:prstGeom>
              <a:blipFill rotWithShape="0">
                <a:blip r:embed="rId2"/>
                <a:stretch>
                  <a:fillRect l="-2320" t="-3883" b="-25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509120"/>
            <a:ext cx="6384028" cy="201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5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ext Box 3"/>
              <p:cNvSpPr txBox="1">
                <a:spLocks noChangeArrowheads="1"/>
              </p:cNvSpPr>
              <p:nvPr/>
            </p:nvSpPr>
            <p:spPr bwMode="auto">
              <a:xfrm>
                <a:off x="310575" y="1801277"/>
                <a:ext cx="8144743" cy="1292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600" dirty="0" smtClean="0">
                    <a:solidFill>
                      <a:srgbClr val="CC0000"/>
                    </a:solidFill>
                    <a:latin typeface="+mn-lt"/>
                  </a:rPr>
                  <a:t>☆</a:t>
                </a:r>
                <a:r>
                  <a:rPr lang="en-US" altLang="zh-CN" sz="3600" dirty="0" smtClean="0">
                    <a:solidFill>
                      <a:srgbClr val="C00000"/>
                    </a:solidFill>
                    <a:latin typeface="+mn-lt"/>
                    <a:sym typeface="+mn-ea"/>
                  </a:rPr>
                  <a:t>Review on Fourier Series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 smtClean="0">
                    <a:latin typeface="+mn-lt"/>
                    <a:sym typeface="+mn-ea"/>
                  </a:rPr>
                  <a:t>4.Filtering </a:t>
                </a:r>
                <a:r>
                  <a:rPr lang="en-US" altLang="zh-CN" sz="2800" dirty="0" smtClean="0">
                    <a:sym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  <a:sym typeface="+mn-ea"/>
                      </a:rPr>
                      <m:t>∗</m:t>
                    </m:r>
                  </m:oMath>
                </a14:m>
                <a:r>
                  <a:rPr lang="en-US" altLang="zh-CN" sz="2800" dirty="0" smtClean="0">
                    <a:sym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307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575" y="1801277"/>
                <a:ext cx="8144743" cy="1292662"/>
              </a:xfrm>
              <a:prstGeom prst="rect">
                <a:avLst/>
              </a:prstGeom>
              <a:blipFill rotWithShape="0">
                <a:blip r:embed="rId2"/>
                <a:stretch>
                  <a:fillRect l="-2320" t="-9390" b="-117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431511" y="3861048"/>
            <a:ext cx="1464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n-lt"/>
              </a:rPr>
              <a:t>Long’s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Slides3 #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246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54711" y="3093939"/>
            <a:ext cx="5864324" cy="3092098"/>
            <a:chOff x="1554711" y="3093939"/>
            <a:chExt cx="5864324" cy="30920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4711" y="3093939"/>
              <a:ext cx="5864324" cy="3092098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1554711" y="5013176"/>
              <a:ext cx="1937169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44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ext Box 3"/>
              <p:cNvSpPr txBox="1">
                <a:spLocks noChangeArrowheads="1"/>
              </p:cNvSpPr>
              <p:nvPr/>
            </p:nvSpPr>
            <p:spPr bwMode="auto">
              <a:xfrm>
                <a:off x="310575" y="1801277"/>
                <a:ext cx="8144743" cy="1292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600" dirty="0" smtClean="0">
                    <a:solidFill>
                      <a:srgbClr val="CC0000"/>
                    </a:solidFill>
                    <a:latin typeface="+mn-lt"/>
                  </a:rPr>
                  <a:t>☆</a:t>
                </a:r>
                <a:r>
                  <a:rPr lang="en-US" altLang="zh-CN" sz="3600" dirty="0" smtClean="0">
                    <a:solidFill>
                      <a:srgbClr val="C00000"/>
                    </a:solidFill>
                    <a:latin typeface="+mn-lt"/>
                    <a:sym typeface="+mn-ea"/>
                  </a:rPr>
                  <a:t>Review on Fourier Series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 smtClean="0">
                    <a:latin typeface="+mn-lt"/>
                    <a:sym typeface="+mn-ea"/>
                  </a:rPr>
                  <a:t>4.Filtering </a:t>
                </a:r>
                <a:r>
                  <a:rPr lang="en-US" altLang="zh-CN" sz="2800" dirty="0" smtClean="0">
                    <a:sym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  <a:sym typeface="+mn-ea"/>
                      </a:rPr>
                      <m:t>∗</m:t>
                    </m:r>
                  </m:oMath>
                </a14:m>
                <a:r>
                  <a:rPr lang="en-US" altLang="zh-CN" sz="2800" dirty="0" smtClean="0">
                    <a:sym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307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575" y="1801277"/>
                <a:ext cx="8144743" cy="1292662"/>
              </a:xfrm>
              <a:prstGeom prst="rect">
                <a:avLst/>
              </a:prstGeom>
              <a:blipFill rotWithShape="0">
                <a:blip r:embed="rId2"/>
                <a:stretch>
                  <a:fillRect l="-2320" t="-9390" b="-117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347864" y="2564904"/>
                <a:ext cx="3868943" cy="47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)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is-IS" altLang="zh-CN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𝑒𝑐𝑜𝑚𝑝𝑜𝑠𝑒</m:t>
                          </m:r>
                        </m:e>
                      </m:groupChr>
                      <m:r>
                        <a:rPr lang="en-US" altLang="zh-CN" b="0" i="1" smtClean="0">
                          <a:latin typeface="Cambria Math" charset="0"/>
                        </a:rPr>
                        <m:t>𝐹𝑆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is-IS" altLang="zh-CN" b="0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b="0" i="1" smtClean="0">
                              <a:latin typeface="Cambria Math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zh-CN" alt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𝑐𝑖𝑟𝑐𝑢𝑖𝑡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:  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)</m:t>
                          </m:r>
                        </m:e>
                      </m:groupChr>
                      <m:r>
                        <a:rPr lang="en-US" altLang="zh-CN" b="0" i="1" smtClean="0">
                          <a:latin typeface="Cambria Math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564904"/>
                <a:ext cx="3868943" cy="4766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158419"/>
            <a:ext cx="6791796" cy="2438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575" y="5661248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b="1" dirty="0" smtClean="0">
                <a:latin typeface="+mn-lt"/>
              </a:rPr>
              <a:t>Phase: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Addition	</a:t>
            </a:r>
            <a:r>
              <a:rPr lang="en-US" b="1" dirty="0" smtClean="0">
                <a:latin typeface="+mn-lt"/>
              </a:rPr>
              <a:t>Magnitude: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094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ext Box 3"/>
              <p:cNvSpPr txBox="1">
                <a:spLocks noChangeArrowheads="1"/>
              </p:cNvSpPr>
              <p:nvPr/>
            </p:nvSpPr>
            <p:spPr bwMode="auto">
              <a:xfrm>
                <a:off x="310575" y="1801277"/>
                <a:ext cx="8144743" cy="25237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600" dirty="0" smtClean="0">
                    <a:solidFill>
                      <a:srgbClr val="CC0000"/>
                    </a:solidFill>
                    <a:latin typeface="+mn-lt"/>
                  </a:rPr>
                  <a:t>☆</a:t>
                </a:r>
                <a:r>
                  <a:rPr lang="en-US" altLang="zh-CN" sz="3600" dirty="0" smtClean="0">
                    <a:solidFill>
                      <a:srgbClr val="C00000"/>
                    </a:solidFill>
                    <a:latin typeface="+mn-lt"/>
                    <a:sym typeface="+mn-ea"/>
                  </a:rPr>
                  <a:t>Review on Fourier Series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 smtClean="0">
                    <a:latin typeface="+mn-lt"/>
                    <a:sym typeface="+mn-ea"/>
                  </a:rPr>
                  <a:t>5.Diffequ of Filter/LTI system </a:t>
                </a:r>
                <a:r>
                  <a:rPr lang="en-US" altLang="zh-CN" sz="2800" dirty="0" smtClean="0">
                    <a:sym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  <a:sym typeface="+mn-ea"/>
                      </a:rPr>
                      <m:t>∗</m:t>
                    </m:r>
                  </m:oMath>
                </a14:m>
                <a:r>
                  <a:rPr lang="en-US" altLang="zh-CN" sz="2800" dirty="0" smtClean="0">
                    <a:sym typeface="+mn-ea"/>
                  </a:rPr>
                  <a:t>)</a:t>
                </a:r>
              </a:p>
              <a:p>
                <a:pPr marL="342900" indent="-342900" eaLnBrk="1" hangingPunct="1">
                  <a:spcBef>
                    <a:spcPct val="50000"/>
                  </a:spcBef>
                  <a:buFont typeface="Wingdings" charset="2"/>
                  <a:buChar char="Ø"/>
                </a:pPr>
                <a:r>
                  <a:rPr lang="en-US" altLang="zh-CN" sz="2000" dirty="0" smtClean="0">
                    <a:latin typeface="+mn-lt"/>
                    <a:sym typeface="+mn-ea"/>
                  </a:rPr>
                  <a:t>However, how to </a:t>
                </a:r>
                <a:r>
                  <a:rPr lang="en-US" altLang="zh-CN" sz="2000" dirty="0" smtClean="0">
                    <a:solidFill>
                      <a:srgbClr val="0070C0"/>
                    </a:solidFill>
                    <a:latin typeface="+mn-lt"/>
                    <a:sym typeface="+mn-ea"/>
                  </a:rPr>
                  <a:t>quickly</a:t>
                </a:r>
                <a:r>
                  <a:rPr lang="en-US" altLang="zh-CN" sz="2000" dirty="0" smtClean="0">
                    <a:latin typeface="+mn-lt"/>
                    <a:sym typeface="+mn-ea"/>
                  </a:rPr>
                  <a:t> find the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+mn-lt"/>
                    <a:sym typeface="+mn-ea"/>
                  </a:rPr>
                  <a:t>transfer function </a:t>
                </a:r>
                <a:r>
                  <a:rPr lang="en-US" altLang="zh-CN" sz="2000" dirty="0" smtClean="0">
                    <a:latin typeface="+mn-lt"/>
                    <a:sym typeface="+mn-ea"/>
                  </a:rPr>
                  <a:t>H of any given RC circuit/Filter circuit?</a:t>
                </a:r>
              </a:p>
              <a:p>
                <a:pPr marL="342900" indent="-342900" eaLnBrk="1" hangingPunct="1">
                  <a:spcBef>
                    <a:spcPct val="50000"/>
                  </a:spcBef>
                  <a:buFont typeface="Wingdings" charset="2"/>
                  <a:buChar char="Ø"/>
                </a:pPr>
                <a:r>
                  <a:rPr lang="en-US" altLang="zh-CN" sz="2000" dirty="0" smtClean="0">
                    <a:solidFill>
                      <a:srgbClr val="0070C0"/>
                    </a:solidFill>
                    <a:latin typeface="+mn-lt"/>
                    <a:sym typeface="+mn-ea"/>
                  </a:rPr>
                  <a:t>Recall</a:t>
                </a:r>
                <a:r>
                  <a:rPr lang="en-US" altLang="zh-CN" sz="2000" dirty="0" smtClean="0">
                    <a:latin typeface="+mn-lt"/>
                    <a:sym typeface="+mn-ea"/>
                  </a:rPr>
                  <a:t> </a:t>
                </a:r>
                <a:r>
                  <a:rPr lang="en-US" altLang="zh-CN" sz="2000" dirty="0" err="1" smtClean="0">
                    <a:solidFill>
                      <a:srgbClr val="FF0000"/>
                    </a:solidFill>
                    <a:latin typeface="+mn-lt"/>
                    <a:sym typeface="+mn-ea"/>
                  </a:rPr>
                  <a:t>eigen</a:t>
                </a:r>
                <a:r>
                  <a:rPr lang="en-US" altLang="zh-CN" sz="2000" dirty="0" err="1" smtClean="0">
                    <a:latin typeface="+mn-lt"/>
                    <a:sym typeface="+mn-ea"/>
                  </a:rPr>
                  <a:t>function</a:t>
                </a:r>
                <a:r>
                  <a:rPr lang="en-US" altLang="zh-CN" sz="2000" dirty="0" smtClean="0">
                    <a:latin typeface="+mn-lt"/>
                    <a:sym typeface="+mn-ea"/>
                  </a:rPr>
                  <a:t> and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+mn-lt"/>
                    <a:sym typeface="+mn-ea"/>
                  </a:rPr>
                  <a:t>eigen</a:t>
                </a:r>
                <a:r>
                  <a:rPr lang="en-US" altLang="zh-CN" sz="2000" dirty="0" smtClean="0">
                    <a:latin typeface="+mn-lt"/>
                    <a:sym typeface="+mn-ea"/>
                  </a:rPr>
                  <a:t>value!</a:t>
                </a:r>
              </a:p>
            </p:txBody>
          </p:sp>
        </mc:Choice>
        <mc:Fallback xmlns="">
          <p:sp>
            <p:nvSpPr>
              <p:cNvPr id="307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575" y="1801277"/>
                <a:ext cx="8144743" cy="2523768"/>
              </a:xfrm>
              <a:prstGeom prst="rect">
                <a:avLst/>
              </a:prstGeom>
              <a:blipFill rotWithShape="0">
                <a:blip r:embed="rId2"/>
                <a:stretch>
                  <a:fillRect l="-2320" t="-4831" b="-33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325045"/>
            <a:ext cx="6091433" cy="201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ext Box 3"/>
              <p:cNvSpPr txBox="1">
                <a:spLocks noChangeArrowheads="1"/>
              </p:cNvSpPr>
              <p:nvPr/>
            </p:nvSpPr>
            <p:spPr bwMode="auto">
              <a:xfrm>
                <a:off x="310575" y="1801277"/>
                <a:ext cx="8144743" cy="1292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600" dirty="0" smtClean="0">
                    <a:solidFill>
                      <a:srgbClr val="CC0000"/>
                    </a:solidFill>
                    <a:latin typeface="+mn-lt"/>
                  </a:rPr>
                  <a:t>☆</a:t>
                </a:r>
                <a:r>
                  <a:rPr lang="en-US" altLang="zh-CN" sz="3600" dirty="0" smtClean="0">
                    <a:solidFill>
                      <a:srgbClr val="C00000"/>
                    </a:solidFill>
                    <a:latin typeface="+mn-lt"/>
                    <a:sym typeface="+mn-ea"/>
                  </a:rPr>
                  <a:t>Review on Fourier Series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 smtClean="0">
                    <a:latin typeface="+mn-lt"/>
                    <a:sym typeface="+mn-ea"/>
                  </a:rPr>
                  <a:t>5.Diffequ of Filter/LTI system </a:t>
                </a:r>
                <a:r>
                  <a:rPr lang="en-US" altLang="zh-CN" sz="2800" dirty="0" smtClean="0">
                    <a:sym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  <a:sym typeface="+mn-ea"/>
                      </a:rPr>
                      <m:t>∗</m:t>
                    </m:r>
                  </m:oMath>
                </a14:m>
                <a:r>
                  <a:rPr lang="en-US" altLang="zh-CN" sz="2800" dirty="0" smtClean="0">
                    <a:sym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307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575" y="1801277"/>
                <a:ext cx="8144743" cy="1292662"/>
              </a:xfrm>
              <a:prstGeom prst="rect">
                <a:avLst/>
              </a:prstGeom>
              <a:blipFill rotWithShape="0">
                <a:blip r:embed="rId2"/>
                <a:stretch>
                  <a:fillRect l="-2320" t="-9390" b="-117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093939"/>
            <a:ext cx="5135098" cy="35319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00192" y="6256553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HW3 #5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994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95288" y="1690689"/>
            <a:ext cx="857110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CC0000"/>
                </a:solidFill>
                <a:latin typeface="+mn-lt"/>
              </a:rPr>
              <a:t>☆Review on Fourier Series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+mn-lt"/>
              </a:rPr>
              <a:t>2</a:t>
            </a:r>
            <a:r>
              <a:rPr lang="en-US" altLang="zh-CN" sz="2800" dirty="0" smtClean="0">
                <a:latin typeface="+mn-lt"/>
              </a:rPr>
              <a:t>. Fourier Series Condition</a:t>
            </a:r>
          </a:p>
          <a:p>
            <a:pPr marL="457200" indent="-457200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dirty="0" smtClean="0">
                <a:latin typeface="+mn-lt"/>
                <a:ea typeface="Cambria Math" charset="0"/>
                <a:cs typeface="Cambria Math" charset="0"/>
              </a:rPr>
              <a:t>Decompose 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Cambria Math" charset="0"/>
                <a:cs typeface="Cambria Math" charset="0"/>
              </a:rPr>
              <a:t>periodic</a:t>
            </a:r>
            <a:r>
              <a:rPr lang="en-US" altLang="zh-CN" sz="2800" dirty="0" smtClean="0">
                <a:latin typeface="+mn-lt"/>
                <a:ea typeface="Cambria Math" charset="0"/>
                <a:cs typeface="Cambria Math" charset="0"/>
              </a:rPr>
              <a:t> signals into 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Cambria Math" charset="0"/>
                <a:cs typeface="Cambria Math" charset="0"/>
              </a:rPr>
              <a:t>sum</a:t>
            </a:r>
            <a:r>
              <a:rPr lang="en-US" altLang="zh-CN" sz="2800" dirty="0" smtClean="0">
                <a:latin typeface="+mn-lt"/>
                <a:ea typeface="Cambria Math" charset="0"/>
                <a:cs typeface="Cambria Math" charset="0"/>
              </a:rPr>
              <a:t> of 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Cambria Math" charset="0"/>
                <a:cs typeface="Cambria Math" charset="0"/>
              </a:rPr>
              <a:t>different frequency</a:t>
            </a:r>
            <a:r>
              <a:rPr lang="en-US" altLang="zh-CN" sz="2800" dirty="0" smtClean="0">
                <a:latin typeface="+mn-lt"/>
                <a:ea typeface="Cambria Math" charset="0"/>
                <a:cs typeface="Cambria Math" charset="0"/>
              </a:rPr>
              <a:t> exponential components (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Cambria Math" charset="0"/>
                <a:cs typeface="Cambria Math" charset="0"/>
              </a:rPr>
              <a:t>discrete</a:t>
            </a:r>
            <a:r>
              <a:rPr lang="en-US" altLang="zh-CN" sz="2800" dirty="0" smtClean="0">
                <a:latin typeface="+mn-lt"/>
                <a:ea typeface="Cambria Math" charset="0"/>
                <a:cs typeface="Cambria Math" charset="0"/>
              </a:rPr>
              <a:t>)</a:t>
            </a:r>
          </a:p>
          <a:p>
            <a:pPr marL="457200" indent="-457200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0" dirty="0" smtClean="0">
                <a:latin typeface="+mn-lt"/>
                <a:ea typeface="Cambria Math" charset="0"/>
                <a:cs typeface="Cambria Math" charset="0"/>
              </a:rPr>
              <a:t>While Fourier Transform extends sum to </a:t>
            </a:r>
            <a:r>
              <a:rPr lang="en-US" altLang="zh-CN" sz="2800" b="0" dirty="0" smtClean="0">
                <a:solidFill>
                  <a:srgbClr val="FF0000"/>
                </a:solidFill>
                <a:latin typeface="+mn-lt"/>
                <a:ea typeface="Cambria Math" charset="0"/>
                <a:cs typeface="Cambria Math" charset="0"/>
              </a:rPr>
              <a:t>integral</a:t>
            </a:r>
            <a:r>
              <a:rPr lang="en-US" altLang="zh-CN" sz="2800" b="0" dirty="0" smtClean="0">
                <a:latin typeface="+mn-lt"/>
                <a:ea typeface="Cambria Math" charset="0"/>
                <a:cs typeface="Cambria Math" charset="0"/>
              </a:rPr>
              <a:t> for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Cambria Math" charset="0"/>
                <a:cs typeface="Cambria Math" charset="0"/>
              </a:rPr>
              <a:t>a</a:t>
            </a:r>
            <a:r>
              <a:rPr lang="en-US" altLang="zh-CN" sz="2800" b="0" dirty="0" smtClean="0">
                <a:solidFill>
                  <a:srgbClr val="FF0000"/>
                </a:solidFill>
                <a:latin typeface="+mn-lt"/>
                <a:ea typeface="Cambria Math" charset="0"/>
                <a:cs typeface="Cambria Math" charset="0"/>
              </a:rPr>
              <a:t>periodic</a:t>
            </a:r>
            <a:r>
              <a:rPr lang="en-US" altLang="zh-CN" sz="2800" b="0" dirty="0" smtClean="0">
                <a:latin typeface="+mn-lt"/>
                <a:ea typeface="Cambria Math" charset="0"/>
                <a:cs typeface="Cambria Math" charset="0"/>
              </a:rPr>
              <a:t> signals (</a:t>
            </a:r>
            <a:r>
              <a:rPr lang="en-US" altLang="zh-CN" sz="2800" b="0" dirty="0" smtClean="0">
                <a:solidFill>
                  <a:srgbClr val="FF0000"/>
                </a:solidFill>
                <a:latin typeface="+mn-lt"/>
                <a:ea typeface="Cambria Math" charset="0"/>
                <a:cs typeface="Cambria Math" charset="0"/>
              </a:rPr>
              <a:t>continuous</a:t>
            </a:r>
            <a:r>
              <a:rPr lang="en-US" altLang="zh-CN" sz="2800" b="0" dirty="0" smtClean="0">
                <a:latin typeface="+mn-lt"/>
                <a:ea typeface="Cambria Math" charset="0"/>
                <a:cs typeface="Cambria Math" charset="0"/>
              </a:rPr>
              <a:t>)</a:t>
            </a:r>
          </a:p>
          <a:p>
            <a:pPr marL="457200" indent="-457200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i="1" dirty="0" err="1" smtClean="0">
                <a:latin typeface="+mn-lt"/>
              </a:rPr>
              <a:t>Dirichlet</a:t>
            </a:r>
            <a:r>
              <a:rPr lang="en-US" altLang="zh-CN" sz="2800" b="0" dirty="0" smtClean="0">
                <a:latin typeface="+mn-lt"/>
              </a:rPr>
              <a:t> Conditions: 4 conditions and their </a:t>
            </a:r>
            <a:r>
              <a:rPr lang="en-US" altLang="zh-CN" sz="2800" b="0" dirty="0" smtClean="0">
                <a:solidFill>
                  <a:srgbClr val="FF0000"/>
                </a:solidFill>
                <a:latin typeface="+mn-lt"/>
              </a:rPr>
              <a:t>counter-examples</a:t>
            </a:r>
            <a:r>
              <a:rPr lang="en-US" altLang="zh-CN" sz="2800" b="0" dirty="0" smtClean="0">
                <a:latin typeface="+mn-lt"/>
              </a:rPr>
              <a:t>, Slide Chapter3 </a:t>
            </a:r>
            <a:r>
              <a:rPr lang="en-US" altLang="zh-CN" sz="2800" b="0" dirty="0" smtClean="0">
                <a:latin typeface="+mn-lt"/>
              </a:rPr>
              <a:t>#129</a:t>
            </a:r>
            <a:r>
              <a:rPr lang="zh-CN" altLang="en-US" sz="2800" b="0" dirty="0" smtClean="0">
                <a:solidFill>
                  <a:srgbClr val="FF0000"/>
                </a:solidFill>
                <a:latin typeface="+mn-lt"/>
              </a:rPr>
              <a:t>（</a:t>
            </a:r>
            <a:r>
              <a:rPr lang="en-US" altLang="zh-CN" sz="2800" b="0" dirty="0" smtClean="0">
                <a:solidFill>
                  <a:srgbClr val="FF0000"/>
                </a:solidFill>
                <a:latin typeface="+mn-lt"/>
              </a:rPr>
              <a:t>Skip</a:t>
            </a:r>
            <a:r>
              <a:rPr lang="zh-CN" altLang="en-US" sz="2800" b="0" dirty="0" smtClean="0">
                <a:solidFill>
                  <a:srgbClr val="FF0000"/>
                </a:solidFill>
                <a:latin typeface="+mn-lt"/>
              </a:rPr>
              <a:t>）</a:t>
            </a:r>
            <a:endParaRPr lang="en-US" altLang="zh-CN" sz="2800" b="0" dirty="0" smtClean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7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83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ext Box 3"/>
              <p:cNvSpPr txBox="1">
                <a:spLocks noChangeArrowheads="1"/>
              </p:cNvSpPr>
              <p:nvPr/>
            </p:nvSpPr>
            <p:spPr bwMode="auto">
              <a:xfrm>
                <a:off x="395288" y="1690689"/>
                <a:ext cx="8571104" cy="36625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600" dirty="0" smtClean="0">
                    <a:solidFill>
                      <a:srgbClr val="CC0000"/>
                    </a:solidFill>
                    <a:latin typeface="+mn-lt"/>
                  </a:rPr>
                  <a:t>☆Review on Fourier Series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>
                    <a:latin typeface="+mn-lt"/>
                  </a:rPr>
                  <a:t>2</a:t>
                </a:r>
                <a:r>
                  <a:rPr lang="en-US" altLang="zh-CN" sz="2800" dirty="0" smtClean="0">
                    <a:latin typeface="+mn-lt"/>
                  </a:rPr>
                  <a:t>. Fourier Series Condition</a:t>
                </a:r>
              </a:p>
              <a:p>
                <a:pPr marL="457200" indent="-457200" eaLnBrk="1" hangingPunct="1">
                  <a:spcBef>
                    <a:spcPct val="50000"/>
                  </a:spcBef>
                  <a:buFont typeface="Wingdings" pitchFamily="2" charset="2"/>
                  <a:buChar char="Ø"/>
                </a:pPr>
                <a:r>
                  <a:rPr lang="en-US" altLang="zh-CN" sz="2800" dirty="0" smtClean="0">
                    <a:latin typeface="+mn-lt"/>
                    <a:ea typeface="Cambria Math" charset="0"/>
                    <a:cs typeface="Cambria Math" charset="0"/>
                  </a:rPr>
                  <a:t>E.g.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</m:d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=1+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cos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⁡(4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zh-CN" sz="2800" dirty="0" smtClean="0">
                  <a:latin typeface="+mn-lt"/>
                  <a:ea typeface="Cambria Math" charset="0"/>
                  <a:cs typeface="Cambria Math" charset="0"/>
                </a:endParaRPr>
              </a:p>
              <a:p>
                <a:pPr marL="457200" indent="-457200" eaLnBrk="1" hangingPunct="1">
                  <a:spcBef>
                    <a:spcPct val="50000"/>
                  </a:spcBef>
                  <a:buFont typeface="Wingdings" pitchFamily="2" charset="2"/>
                  <a:buChar char="Ø"/>
                </a:pPr>
                <a:r>
                  <a:rPr lang="en-US" altLang="zh-CN" sz="2800" b="0" dirty="0" smtClean="0">
                    <a:latin typeface="+mn-lt"/>
                    <a:ea typeface="Cambria Math" charset="0"/>
                    <a:cs typeface="Cambria Math" charset="0"/>
                  </a:rPr>
                  <a:t>Is it a periodic signal? If so, what’s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b="0" dirty="0" smtClean="0">
                    <a:latin typeface="+mn-lt"/>
                    <a:ea typeface="Cambria Math" charset="0"/>
                    <a:cs typeface="Cambria Math" charset="0"/>
                  </a:rPr>
                  <a:t>?</a:t>
                </a:r>
              </a:p>
              <a:p>
                <a:pPr marL="457200" indent="-457200" eaLnBrk="1" hangingPunct="1">
                  <a:spcBef>
                    <a:spcPct val="50000"/>
                  </a:spcBef>
                  <a:buFont typeface="Wingdings" pitchFamily="2" charset="2"/>
                  <a:buChar char="Ø"/>
                </a:pPr>
                <a:r>
                  <a:rPr lang="en-US" altLang="zh-CN" sz="2800" dirty="0" smtClean="0">
                    <a:latin typeface="+mn-lt"/>
                  </a:rPr>
                  <a:t>If it could be represented using FS, what’s the 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+mn-lt"/>
                  </a:rPr>
                  <a:t>?</a:t>
                </a:r>
              </a:p>
            </p:txBody>
          </p:sp>
        </mc:Choice>
        <mc:Fallback xmlns="">
          <p:sp>
            <p:nvSpPr>
              <p:cNvPr id="307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690689"/>
                <a:ext cx="8571104" cy="3662541"/>
              </a:xfrm>
              <a:prstGeom prst="rect">
                <a:avLst/>
              </a:prstGeom>
              <a:blipFill rotWithShape="0">
                <a:blip r:embed="rId2"/>
                <a:stretch>
                  <a:fillRect l="-2205" t="-3328" r="-1494" b="-36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850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ext Box 3"/>
              <p:cNvSpPr txBox="1">
                <a:spLocks noChangeArrowheads="1"/>
              </p:cNvSpPr>
              <p:nvPr/>
            </p:nvSpPr>
            <p:spPr bwMode="auto">
              <a:xfrm>
                <a:off x="395288" y="1690689"/>
                <a:ext cx="8571104" cy="35797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600" dirty="0" smtClean="0">
                    <a:solidFill>
                      <a:srgbClr val="CC0000"/>
                    </a:solidFill>
                    <a:latin typeface="+mn-lt"/>
                  </a:rPr>
                  <a:t>☆Review on Fourier Series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>
                    <a:latin typeface="+mn-lt"/>
                  </a:rPr>
                  <a:t>2</a:t>
                </a:r>
                <a:r>
                  <a:rPr lang="en-US" altLang="zh-CN" sz="2800" dirty="0" smtClean="0">
                    <a:latin typeface="+mn-lt"/>
                  </a:rPr>
                  <a:t>. Fourier Series Condition</a:t>
                </a:r>
              </a:p>
              <a:p>
                <a:pPr marL="457200" indent="-457200" eaLnBrk="1" hangingPunct="1">
                  <a:spcBef>
                    <a:spcPct val="50000"/>
                  </a:spcBef>
                  <a:buFont typeface="Wingdings" pitchFamily="2" charset="2"/>
                  <a:buChar char="Ø"/>
                </a:pPr>
                <a:r>
                  <a:rPr lang="en-US" altLang="zh-CN" sz="2800" b="0" dirty="0" smtClean="0">
                    <a:latin typeface="+mn-lt"/>
                    <a:ea typeface="Cambria Math" charset="0"/>
                    <a:cs typeface="Cambria Math" charset="0"/>
                  </a:rPr>
                  <a:t>Is it a periodic signal? If so, what’s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b="0" dirty="0" smtClean="0">
                    <a:latin typeface="+mn-lt"/>
                    <a:ea typeface="Cambria Math" charset="0"/>
                    <a:cs typeface="Cambria Math" charset="0"/>
                  </a:rPr>
                  <a:t>?</a:t>
                </a:r>
              </a:p>
              <a:p>
                <a:pPr marL="457200" indent="-457200" eaLnBrk="1" hangingPunct="1">
                  <a:spcBef>
                    <a:spcPct val="50000"/>
                  </a:spcBef>
                  <a:buFont typeface="Wingdings" pitchFamily="2" charset="2"/>
                  <a:buChar char="Ø"/>
                </a:pPr>
                <a:r>
                  <a:rPr lang="en-US" altLang="zh-CN" sz="2800" dirty="0" smtClean="0">
                    <a:latin typeface="+mn-lt"/>
                    <a:ea typeface="Cambria Math" charset="0"/>
                    <a:cs typeface="Cambria Math" charset="0"/>
                  </a:rPr>
                  <a:t>Yes.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altLang="zh-CN" sz="2800" b="0" i="1" smtClean="0">
                            <a:latin typeface="Cambria Math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bg-BG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0" i="1" smtClean="0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=4,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=4∗</m:t>
                    </m:r>
                    <m:f>
                      <m:fPr>
                        <m:ctrlPr>
                          <a:rPr lang="bg-BG" altLang="zh-CN" sz="2800" i="1">
                            <a:latin typeface="Cambria Math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bg-BG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en-US" altLang="zh-CN" sz="2800" b="0" dirty="0" smtClean="0">
                    <a:latin typeface="+mn-lt"/>
                    <a:ea typeface="Cambria Math" charset="0"/>
                    <a:cs typeface="Cambria Math" charset="0"/>
                  </a:rPr>
                  <a:t>.</a:t>
                </a:r>
              </a:p>
              <a:p>
                <a:pPr marL="457200" indent="-457200" eaLnBrk="1" hangingPunct="1">
                  <a:spcBef>
                    <a:spcPct val="50000"/>
                  </a:spcBef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=1.</m:t>
                    </m:r>
                  </m:oMath>
                </a14:m>
                <a:endParaRPr lang="en-US" altLang="zh-CN" sz="2800" b="0" dirty="0" smtClean="0">
                  <a:latin typeface="+mn-lt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07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690689"/>
                <a:ext cx="8571104" cy="3579763"/>
              </a:xfrm>
              <a:prstGeom prst="rect">
                <a:avLst/>
              </a:prstGeom>
              <a:blipFill rotWithShape="0">
                <a:blip r:embed="rId2"/>
                <a:stretch>
                  <a:fillRect l="-2205" t="-340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215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ext Box 3"/>
              <p:cNvSpPr txBox="1">
                <a:spLocks noChangeArrowheads="1"/>
              </p:cNvSpPr>
              <p:nvPr/>
            </p:nvSpPr>
            <p:spPr bwMode="auto">
              <a:xfrm>
                <a:off x="395288" y="1690689"/>
                <a:ext cx="8571104" cy="4524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600" dirty="0" smtClean="0">
                    <a:solidFill>
                      <a:srgbClr val="CC0000"/>
                    </a:solidFill>
                    <a:latin typeface="+mn-lt"/>
                  </a:rPr>
                  <a:t>☆Review on Fourier Series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>
                    <a:latin typeface="+mn-lt"/>
                  </a:rPr>
                  <a:t>2</a:t>
                </a:r>
                <a:r>
                  <a:rPr lang="en-US" altLang="zh-CN" sz="2800" dirty="0" smtClean="0">
                    <a:latin typeface="+mn-lt"/>
                  </a:rPr>
                  <a:t>. Fourier Series Condition</a:t>
                </a:r>
              </a:p>
              <a:p>
                <a:pPr marL="457200" indent="-457200" eaLnBrk="1" hangingPunct="1">
                  <a:spcBef>
                    <a:spcPct val="50000"/>
                  </a:spcBef>
                  <a:buFont typeface="Wingdings" pitchFamily="2" charset="2"/>
                  <a:buChar char="Ø"/>
                </a:pPr>
                <a:r>
                  <a:rPr lang="en-US" altLang="zh-CN" sz="2800" dirty="0" smtClean="0">
                    <a:latin typeface="+mn-lt"/>
                    <a:ea typeface="Cambria Math" charset="0"/>
                    <a:cs typeface="Cambria Math" charset="0"/>
                  </a:rPr>
                  <a:t>E.g.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</m:d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=1+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cos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⁡(4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zh-CN" sz="2800" dirty="0" smtClean="0">
                  <a:latin typeface="+mn-lt"/>
                  <a:ea typeface="Cambria Math" charset="0"/>
                  <a:cs typeface="Cambria Math" charset="0"/>
                </a:endParaRPr>
              </a:p>
              <a:p>
                <a:pPr marL="457200" indent="-457200" eaLnBrk="1" hangingPunct="1">
                  <a:spcBef>
                    <a:spcPct val="50000"/>
                  </a:spcBef>
                  <a:buFont typeface="Wingdings" pitchFamily="2" charset="2"/>
                  <a:buChar char="Ø"/>
                </a:pPr>
                <a:r>
                  <a:rPr lang="en-US" altLang="zh-CN" sz="2800" dirty="0" smtClean="0">
                    <a:latin typeface="+mn-lt"/>
                  </a:rPr>
                  <a:t>If it could be represented using FS, what’s the 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+mn-lt"/>
                  </a:rPr>
                  <a:t>?</a:t>
                </a:r>
              </a:p>
              <a:p>
                <a:pPr marL="457200" indent="-457200" eaLnBrk="1" hangingPunct="1">
                  <a:spcBef>
                    <a:spcPct val="50000"/>
                  </a:spcBef>
                  <a:buFont typeface="Wingdings" pitchFamily="2" charset="2"/>
                  <a:buChar char="Ø"/>
                </a:pPr>
                <a:r>
                  <a:rPr lang="en-US" altLang="zh-CN" sz="2800" dirty="0" smtClean="0">
                    <a:latin typeface="+mn-lt"/>
                  </a:rPr>
                  <a:t>It is periodic. And since f(t) is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+mn-lt"/>
                  </a:rPr>
                  <a:t>real</a:t>
                </a:r>
                <a:r>
                  <a:rPr lang="en-US" altLang="zh-CN" sz="2800" dirty="0" smtClean="0">
                    <a:latin typeface="+mn-lt"/>
                  </a:rPr>
                  <a:t> and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+mn-lt"/>
                  </a:rPr>
                  <a:t>even</a:t>
                </a:r>
                <a:r>
                  <a:rPr lang="en-US" altLang="zh-CN" sz="2800" dirty="0" smtClean="0">
                    <a:latin typeface="+mn-lt"/>
                  </a:rPr>
                  <a:t>, we don’t need to plot both its magnitude and phase (that’s for complex signals).</a:t>
                </a:r>
              </a:p>
            </p:txBody>
          </p:sp>
        </mc:Choice>
        <mc:Fallback xmlns="">
          <p:sp>
            <p:nvSpPr>
              <p:cNvPr id="307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690689"/>
                <a:ext cx="8571104" cy="4524315"/>
              </a:xfrm>
              <a:prstGeom prst="rect">
                <a:avLst/>
              </a:prstGeom>
              <a:blipFill rotWithShape="0">
                <a:blip r:embed="rId2"/>
                <a:stretch>
                  <a:fillRect l="-2205" t="-2692" r="-1494" b="-25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66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95288" y="1690689"/>
            <a:ext cx="8571104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CC0000"/>
                </a:solidFill>
                <a:latin typeface="+mn-lt"/>
              </a:rPr>
              <a:t>☆Review on Fourier Series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+mn-lt"/>
              </a:rPr>
              <a:t>2</a:t>
            </a:r>
            <a:r>
              <a:rPr lang="en-US" altLang="zh-CN" sz="2800" dirty="0" smtClean="0">
                <a:latin typeface="+mn-lt"/>
              </a:rPr>
              <a:t>. Fourier Series Condition</a:t>
            </a:r>
          </a:p>
        </p:txBody>
      </p:sp>
      <p:pic>
        <p:nvPicPr>
          <p:cNvPr id="7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896" y="3086422"/>
            <a:ext cx="3563888" cy="182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2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ext Box 3"/>
              <p:cNvSpPr txBox="1">
                <a:spLocks noChangeArrowheads="1"/>
              </p:cNvSpPr>
              <p:nvPr/>
            </p:nvSpPr>
            <p:spPr bwMode="auto">
              <a:xfrm>
                <a:off x="395288" y="1690689"/>
                <a:ext cx="8571104" cy="4524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600" dirty="0" smtClean="0">
                    <a:solidFill>
                      <a:srgbClr val="CC0000"/>
                    </a:solidFill>
                    <a:latin typeface="+mn-lt"/>
                  </a:rPr>
                  <a:t>☆Review on Fourier Series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>
                    <a:latin typeface="+mn-lt"/>
                  </a:rPr>
                  <a:t>3</a:t>
                </a:r>
                <a:r>
                  <a:rPr lang="en-US" altLang="zh-CN" sz="2800" dirty="0" smtClean="0">
                    <a:latin typeface="+mn-lt"/>
                  </a:rPr>
                  <a:t>. How this idea came up?</a:t>
                </a:r>
              </a:p>
              <a:p>
                <a:pPr marL="457200" indent="-457200" eaLnBrk="1" hangingPunct="1">
                  <a:spcBef>
                    <a:spcPct val="50000"/>
                  </a:spcBef>
                  <a:buFont typeface="Wingdings" pitchFamily="2" charset="2"/>
                  <a:buChar char="Ø"/>
                </a:pPr>
                <a:r>
                  <a:rPr lang="en-US" altLang="zh-CN" sz="2800" dirty="0" smtClean="0">
                    <a:solidFill>
                      <a:srgbClr val="FF0000"/>
                    </a:solidFill>
                    <a:latin typeface="+mn-lt"/>
                  </a:rPr>
                  <a:t>LTI systems</a:t>
                </a:r>
                <a:r>
                  <a:rPr lang="en-US" altLang="zh-CN" sz="28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</a:rPr>
                  <a:t>: </a:t>
                </a:r>
                <a:r>
                  <a:rPr lang="en-US" altLang="zh-CN" sz="2800" dirty="0" smtClean="0">
                    <a:latin typeface="+mn-lt"/>
                  </a:rPr>
                  <a:t>output can be computed as the convolution of input and impulse response  	   	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altLang="zh-CN" sz="28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𝑖𝑛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𝑡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)∗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endParaRPr lang="en-US" altLang="zh-CN" sz="2800" dirty="0">
                  <a:latin typeface="+mn-lt"/>
                </a:endParaRPr>
              </a:p>
              <a:p>
                <a:pPr marL="514350" indent="-514350" eaLnBrk="1" hangingPunct="1">
                  <a:spcBef>
                    <a:spcPct val="50000"/>
                  </a:spcBef>
                  <a:buFont typeface="Wingdings" pitchFamily="2" charset="2"/>
                  <a:buChar char="Ø"/>
                </a:pPr>
                <a:r>
                  <a:rPr lang="en-US" altLang="zh-CN" sz="2800" dirty="0" smtClean="0">
                    <a:solidFill>
                      <a:srgbClr val="FF0000"/>
                    </a:solidFill>
                    <a:latin typeface="+mn-lt"/>
                  </a:rPr>
                  <a:t>Linearity</a:t>
                </a:r>
                <a:r>
                  <a:rPr lang="en-US" altLang="zh-CN" sz="2800" dirty="0" smtClean="0">
                    <a:latin typeface="+mn-lt"/>
                  </a:rPr>
                  <a:t> of LTI system (superposition)</a:t>
                </a:r>
              </a:p>
              <a:p>
                <a:pPr marL="514350" indent="-514350" eaLnBrk="1" hangingPunct="1">
                  <a:spcBef>
                    <a:spcPct val="50000"/>
                  </a:spcBef>
                  <a:buFont typeface="Wingdings" pitchFamily="2" charset="2"/>
                  <a:buChar char="Ø"/>
                </a:pPr>
                <a:r>
                  <a:rPr lang="en-US" altLang="zh-CN" sz="2800" dirty="0" smtClean="0">
                    <a:solidFill>
                      <a:srgbClr val="FF0000"/>
                    </a:solidFill>
                    <a:latin typeface="+mn-lt"/>
                  </a:rPr>
                  <a:t>Convolution</a:t>
                </a:r>
                <a:r>
                  <a:rPr lang="en-US" altLang="zh-CN" sz="2800" dirty="0" smtClean="0">
                    <a:latin typeface="+mn-lt"/>
                  </a:rPr>
                  <a:t> in </a:t>
                </a:r>
                <a:r>
                  <a:rPr lang="en-US" altLang="zh-CN" sz="2800" dirty="0">
                    <a:latin typeface="+mn-lt"/>
                  </a:rPr>
                  <a:t>t</a:t>
                </a:r>
                <a:r>
                  <a:rPr lang="en-US" altLang="zh-CN" sz="2800" dirty="0" smtClean="0">
                    <a:latin typeface="+mn-lt"/>
                  </a:rPr>
                  <a:t>ime domain =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+mn-lt"/>
                  </a:rPr>
                  <a:t>Multiplication</a:t>
                </a:r>
                <a:r>
                  <a:rPr lang="en-US" altLang="zh-CN" sz="2800" dirty="0" smtClean="0">
                    <a:latin typeface="+mn-lt"/>
                  </a:rPr>
                  <a:t> in frequency domain, thus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+mn-lt"/>
                  </a:rPr>
                  <a:t>Decoupled</a:t>
                </a:r>
              </a:p>
            </p:txBody>
          </p:sp>
        </mc:Choice>
        <mc:Fallback xmlns="">
          <p:sp>
            <p:nvSpPr>
              <p:cNvPr id="307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690689"/>
                <a:ext cx="8571104" cy="4524315"/>
              </a:xfrm>
              <a:prstGeom prst="rect">
                <a:avLst/>
              </a:prstGeom>
              <a:blipFill rotWithShape="0">
                <a:blip r:embed="rId2"/>
                <a:stretch>
                  <a:fillRect l="-2205" t="-2692" b="-25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225801"/>
            <a:ext cx="4106360" cy="1075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55"/>
          <p:cNvGrpSpPr/>
          <p:nvPr/>
        </p:nvGrpSpPr>
        <p:grpSpPr>
          <a:xfrm>
            <a:off x="4205" y="1469512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6573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740</TotalTime>
  <Words>1373</Words>
  <Application>Microsoft Office PowerPoint</Application>
  <PresentationFormat>全屏显示(4:3)</PresentationFormat>
  <Paragraphs>152</Paragraphs>
  <Slides>37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0" baseType="lpstr">
      <vt:lpstr>主管人员</vt:lpstr>
      <vt:lpstr>Equation.KSEE3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hc</cp:lastModifiedBy>
  <cp:revision>319</cp:revision>
  <dcterms:created xsi:type="dcterms:W3CDTF">2016-02-29T01:58:00Z</dcterms:created>
  <dcterms:modified xsi:type="dcterms:W3CDTF">2018-04-04T09:32:21Z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