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02" r:id="rId2"/>
    <p:sldId id="1141" r:id="rId3"/>
    <p:sldId id="1142" r:id="rId4"/>
    <p:sldId id="1143" r:id="rId5"/>
    <p:sldId id="1144" r:id="rId6"/>
    <p:sldId id="1145" r:id="rId7"/>
    <p:sldId id="1146" r:id="rId8"/>
    <p:sldId id="1147" r:id="rId9"/>
    <p:sldId id="1148" r:id="rId10"/>
    <p:sldId id="1149" r:id="rId11"/>
    <p:sldId id="1150" r:id="rId12"/>
    <p:sldId id="1151" r:id="rId13"/>
    <p:sldId id="1152" r:id="rId14"/>
    <p:sldId id="1153" r:id="rId15"/>
    <p:sldId id="1154" r:id="rId16"/>
    <p:sldId id="1155" r:id="rId17"/>
    <p:sldId id="1049" r:id="rId18"/>
  </p:sldIdLst>
  <p:sldSz cx="9144000" cy="6858000" type="screen4x3"/>
  <p:notesSz cx="6400800" cy="86868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 Tang" initials="AT" lastIdx="3" clrIdx="0"/>
  <p:cmAuthor id="2" name="ZHANG PC" initials="Z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33CC"/>
    <a:srgbClr val="0000FF"/>
    <a:srgbClr val="DCD8C2"/>
    <a:srgbClr val="000000"/>
    <a:srgbClr val="E5E2D1"/>
    <a:srgbClr val="D5D0B5"/>
    <a:srgbClr val="C4BD97"/>
    <a:srgbClr val="FFCC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1" autoAdjust="0"/>
    <p:restoredTop sz="83374" autoAdjust="0"/>
  </p:normalViewPr>
  <p:slideViewPr>
    <p:cSldViewPr snapToGrid="0">
      <p:cViewPr varScale="1">
        <p:scale>
          <a:sx n="74" d="100"/>
          <a:sy n="74" d="100"/>
        </p:scale>
        <p:origin x="1848" y="58"/>
      </p:cViewPr>
      <p:guideLst>
        <p:guide orient="horz" pos="2160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92" y="78"/>
      </p:cViewPr>
      <p:guideLst>
        <p:guide orient="horz" pos="2736"/>
        <p:guide pos="20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t" anchorCtr="0" compatLnSpc="1"/>
          <a:lstStyle>
            <a:lvl1pPr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850" y="0"/>
            <a:ext cx="2771775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t" anchorCtr="0" compatLnSpc="1"/>
          <a:lstStyle>
            <a:lvl1pPr algn="r"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2773363" cy="433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b" anchorCtr="0" compatLnSpc="1"/>
          <a:lstStyle>
            <a:lvl1pPr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850" y="8250238"/>
            <a:ext cx="2771775" cy="433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b" anchorCtr="0" compatLnSpc="1"/>
          <a:lstStyle>
            <a:lvl1pPr algn="r" defTabSz="860425">
              <a:defRPr sz="1100"/>
            </a:lvl1pPr>
          </a:lstStyle>
          <a:p>
            <a:fld id="{EFB33CD5-BBE0-4F8A-AADE-E25BD0DA185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t" anchorCtr="0" compatLnSpc="1"/>
          <a:lstStyle>
            <a:lvl1pPr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1775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t" anchorCtr="0" compatLnSpc="1"/>
          <a:lstStyle>
            <a:lvl1pPr algn="r"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4325"/>
            <a:ext cx="5122862" cy="391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773363" cy="433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b" anchorCtr="0" compatLnSpc="1"/>
          <a:lstStyle>
            <a:lvl1pPr defTabSz="8604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0238"/>
            <a:ext cx="2771775" cy="433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186" tIns="43093" rIns="86186" bIns="43093" numCol="1" anchor="b" anchorCtr="0" compatLnSpc="1"/>
          <a:lstStyle>
            <a:lvl1pPr algn="r" defTabSz="860425">
              <a:defRPr sz="1100"/>
            </a:lvl1pPr>
          </a:lstStyle>
          <a:p>
            <a:fld id="{C79584B7-2BCA-4D3D-BB23-AAFB49D3653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">
          <a:xfrm>
            <a:off x="5334000" y="6226175"/>
            <a:ext cx="1676400" cy="3063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 sz="130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2018.07.09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451600"/>
            <a:ext cx="9144000" cy="406400"/>
          </a:xfrm>
          <a:prstGeom prst="rect">
            <a:avLst/>
          </a:prstGeom>
          <a:solidFill>
            <a:srgbClr val="002B60"/>
          </a:solidFill>
          <a:ln>
            <a:solidFill>
              <a:srgbClr val="002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ED3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" name="图片 8" descr="JI Official Logo_20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8" y="6520834"/>
            <a:ext cx="1768504" cy="29254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black">
          <a:xfrm>
            <a:off x="6423348" y="6508046"/>
            <a:ext cx="1102568" cy="3053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en-US" sz="1300" dirty="0" smtClean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2019.07.07</a:t>
            </a:r>
            <a:endParaRPr lang="en-US" altLang="en-US" sz="1300" dirty="0">
              <a:solidFill>
                <a:srgbClr val="FFFFFF"/>
              </a:solidFill>
              <a:latin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689996-2097-4D82-87C7-A91153CF857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ED94D-FDBE-484B-A62E-920CEDDE4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black">
          <a:xfrm>
            <a:off x="842098" y="6520997"/>
            <a:ext cx="0" cy="279172"/>
          </a:xfrm>
          <a:prstGeom prst="line">
            <a:avLst/>
          </a:prstGeom>
          <a:noFill/>
          <a:ln w="6350">
            <a:solidFill>
              <a:srgbClr val="928B81"/>
            </a:solidFill>
            <a:rou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black">
          <a:xfrm>
            <a:off x="1047559" y="6545985"/>
            <a:ext cx="1828800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sz="1200" dirty="0" err="1" smtClean="0">
                <a:solidFill>
                  <a:srgbClr val="928B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Yijin</a:t>
            </a:r>
            <a:r>
              <a:rPr lang="en-US" altLang="en-US" sz="1200" dirty="0" smtClean="0">
                <a:solidFill>
                  <a:srgbClr val="928B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rgbClr val="928B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</a:t>
            </a:r>
            <a:endParaRPr lang="en-US" altLang="en-US" sz="1200" dirty="0">
              <a:solidFill>
                <a:srgbClr val="928B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black">
          <a:xfrm>
            <a:off x="230549" y="6545984"/>
            <a:ext cx="3810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01C2C9-2250-4010-AC36-A5AC85A5560B}" type="slidenum">
              <a:rPr lang="en-US" altLang="en-US" sz="1200" b="0">
                <a:solidFill>
                  <a:srgbClr val="928B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en-US" sz="1200" b="0" dirty="0">
              <a:solidFill>
                <a:srgbClr val="928B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0312" y="6525343"/>
            <a:ext cx="1750988" cy="318285"/>
          </a:xfrm>
          <a:prstGeom prst="rect">
            <a:avLst/>
          </a:prstGeom>
          <a:solidFill>
            <a:srgbClr val="002B60"/>
          </a:solidFill>
          <a:ln>
            <a:solidFill>
              <a:srgbClr val="002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FED3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图片 10" descr="JI Official Logo_2014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4" y="6553812"/>
            <a:ext cx="1645920" cy="272264"/>
          </a:xfrm>
          <a:prstGeom prst="rect">
            <a:avLst/>
          </a:prstGeom>
        </p:spPr>
      </p:pic>
      <p:cxnSp>
        <p:nvCxnSpPr>
          <p:cNvPr id="12" name="Straight Connector 17"/>
          <p:cNvCxnSpPr/>
          <p:nvPr/>
        </p:nvCxnSpPr>
        <p:spPr bwMode="auto">
          <a:xfrm>
            <a:off x="0" y="6508297"/>
            <a:ext cx="9144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928B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 Box 6"/>
          <p:cNvSpPr txBox="1">
            <a:spLocks noChangeArrowheads="1"/>
          </p:cNvSpPr>
          <p:nvPr userDrawn="1"/>
        </p:nvSpPr>
        <p:spPr bwMode="black">
          <a:xfrm>
            <a:off x="5468938" y="6583363"/>
            <a:ext cx="819150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sz="105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2015.04.15</a:t>
            </a: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black">
          <a:xfrm>
            <a:off x="4904137" y="6540797"/>
            <a:ext cx="24698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Ve320_RC</a:t>
            </a:r>
            <a:endParaRPr lang="en-US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00FF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00FF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00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00FF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00FF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64" y="1293010"/>
            <a:ext cx="8824072" cy="15843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Recitation Class</a:t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Ch</a:t>
            </a:r>
            <a:r>
              <a:rPr lang="en-US" altLang="zh-CN" sz="2800" b="1" dirty="0">
                <a:solidFill>
                  <a:schemeClr val="tx2"/>
                </a:solidFill>
              </a:rPr>
              <a:t>9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,</a:t>
            </a:r>
            <a:r>
              <a:rPr lang="en-US" sz="2800" b="1" dirty="0" smtClean="0">
                <a:solidFill>
                  <a:schemeClr val="tx2"/>
                </a:solidFill>
              </a:rPr>
              <a:t>Ch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12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441" y="3517901"/>
            <a:ext cx="6575118" cy="2319020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Yijin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Rui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of Michigan – Shanghai Jiao Tong University Joint Institute, Shanghai Jiao Tong University, China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Email: iregion@sjtu.edu.cn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9546"/>
            <a:ext cx="8229600" cy="5606618"/>
          </a:xfrm>
        </p:spPr>
        <p:txBody>
          <a:bodyPr/>
          <a:lstStyle/>
          <a:p>
            <a:r>
              <a:rPr lang="en-US" altLang="zh-CN" dirty="0" smtClean="0"/>
              <a:t>Breakdown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53" y="1283513"/>
            <a:ext cx="6050804" cy="254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55" y="4032527"/>
            <a:ext cx="5197290" cy="944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92" y="5181202"/>
            <a:ext cx="339881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9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Ch9 </a:t>
            </a:r>
            <a:r>
              <a:rPr lang="en-US" altLang="zh-CN" dirty="0" err="1"/>
              <a:t>Schottky</a:t>
            </a:r>
            <a:r>
              <a:rPr lang="en-US" altLang="zh-CN" dirty="0"/>
              <a:t> Contact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function and electron affinity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" y="1925329"/>
            <a:ext cx="4717189" cy="2446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7618" b="638"/>
          <a:stretch/>
        </p:blipFill>
        <p:spPr>
          <a:xfrm>
            <a:off x="4800457" y="1811991"/>
            <a:ext cx="4032100" cy="2448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366" y="4649852"/>
            <a:ext cx="3353091" cy="487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1" y="5204874"/>
            <a:ext cx="4244708" cy="525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623" y="4649852"/>
            <a:ext cx="2697714" cy="678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030" y="5361934"/>
            <a:ext cx="3270527" cy="6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510"/>
            <a:ext cx="8229600" cy="6182590"/>
          </a:xfrm>
        </p:spPr>
        <p:txBody>
          <a:bodyPr>
            <a:normAutofit/>
          </a:bodyPr>
          <a:lstStyle/>
          <a:p>
            <a:r>
              <a:rPr lang="en-GB" altLang="zh-CN" dirty="0" err="1"/>
              <a:t>Nonideal</a:t>
            </a:r>
            <a:r>
              <a:rPr lang="en-GB" altLang="zh-CN" dirty="0"/>
              <a:t> </a:t>
            </a:r>
            <a:r>
              <a:rPr lang="en-GB" altLang="zh-CN" dirty="0" smtClean="0"/>
              <a:t>effects</a:t>
            </a:r>
          </a:p>
          <a:p>
            <a:pPr marL="457200" indent="-457200">
              <a:buAutoNum type="arabicPeriod"/>
            </a:pPr>
            <a:r>
              <a:rPr lang="en-GB" altLang="zh-CN" sz="2400" dirty="0" err="1" smtClean="0"/>
              <a:t>Schottky</a:t>
            </a:r>
            <a:r>
              <a:rPr lang="en-GB" altLang="zh-CN" sz="2400" dirty="0" smtClean="0"/>
              <a:t> effect</a:t>
            </a:r>
          </a:p>
          <a:p>
            <a:pPr marL="457200" indent="-457200">
              <a:buAutoNum type="arabicPeriod"/>
            </a:pPr>
            <a:endParaRPr lang="en-GB" altLang="zh-CN" sz="2400" dirty="0"/>
          </a:p>
          <a:p>
            <a:pPr marL="457200" indent="-457200">
              <a:buAutoNum type="arabicPeriod"/>
            </a:pPr>
            <a:endParaRPr lang="en-GB" altLang="zh-CN" sz="2400" dirty="0" smtClean="0"/>
          </a:p>
          <a:p>
            <a:pPr marL="457200" indent="-457200">
              <a:buAutoNum type="arabicPeriod"/>
            </a:pPr>
            <a:endParaRPr lang="en-GB" altLang="zh-CN" sz="2400" dirty="0"/>
          </a:p>
          <a:p>
            <a:pPr marL="457200" indent="-457200">
              <a:buAutoNum type="arabicPeriod"/>
            </a:pPr>
            <a:endParaRPr lang="en-GB" altLang="zh-CN" sz="2400" dirty="0" smtClean="0"/>
          </a:p>
          <a:p>
            <a:pPr marL="457200" indent="-457200">
              <a:buAutoNum type="arabicPeriod"/>
            </a:pPr>
            <a:endParaRPr lang="en-GB" altLang="zh-CN" sz="2400" dirty="0"/>
          </a:p>
          <a:p>
            <a:pPr marL="457200" indent="-457200">
              <a:buAutoNum type="arabicPeriod"/>
            </a:pPr>
            <a:endParaRPr lang="en-GB" altLang="zh-CN" sz="2400" dirty="0" smtClean="0"/>
          </a:p>
          <a:p>
            <a:pPr marL="457200" indent="-457200">
              <a:buAutoNum type="arabicPeriod"/>
            </a:pPr>
            <a:r>
              <a:rPr lang="en-GB" altLang="zh-CN" sz="2400" dirty="0" smtClean="0"/>
              <a:t>Interface states</a:t>
            </a:r>
          </a:p>
          <a:p>
            <a:pPr marL="457200" indent="-457200">
              <a:buAutoNum type="arabicPeriod"/>
            </a:pPr>
            <a:endParaRPr lang="en-GB" altLang="zh-CN" sz="2400" dirty="0"/>
          </a:p>
          <a:p>
            <a:pPr marL="457200" indent="-457200">
              <a:buAutoNum type="arabicPeriod"/>
            </a:pPr>
            <a:endParaRPr lang="en-GB" altLang="zh-CN" sz="2400" dirty="0" smtClean="0"/>
          </a:p>
          <a:p>
            <a:pPr marL="457200" indent="-457200">
              <a:buAutoNum type="arabicPeriod"/>
            </a:pPr>
            <a:endParaRPr lang="en-GB" altLang="zh-CN" sz="2400" dirty="0"/>
          </a:p>
          <a:p>
            <a:pPr marL="0" indent="0">
              <a:buNone/>
            </a:pPr>
            <a:r>
              <a:rPr lang="en-US" altLang="zh-CN" sz="1800" dirty="0"/>
              <a:t>Since the surface state density is not predictable with any degree </a:t>
            </a:r>
            <a:r>
              <a:rPr lang="en-US" altLang="zh-CN" sz="1800" dirty="0" smtClean="0"/>
              <a:t>of certainty</a:t>
            </a:r>
            <a:r>
              <a:rPr lang="en-US" altLang="zh-CN" sz="1800" dirty="0"/>
              <a:t>, the barrier height must be an experimentally determined parameter</a:t>
            </a:r>
            <a:endParaRPr lang="en-GB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31" y="1466049"/>
            <a:ext cx="5403048" cy="2491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06" y="4576471"/>
            <a:ext cx="5159187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074"/>
            <a:ext cx="8229600" cy="5752090"/>
          </a:xfrm>
        </p:spPr>
        <p:txBody>
          <a:bodyPr/>
          <a:lstStyle/>
          <a:p>
            <a:r>
              <a:rPr lang="en-GB" altLang="zh-CN" dirty="0"/>
              <a:t>Current–Voltage </a:t>
            </a:r>
            <a:r>
              <a:rPr lang="en-GB" altLang="zh-CN" dirty="0" smtClean="0"/>
              <a:t>Relationship</a:t>
            </a:r>
          </a:p>
          <a:p>
            <a:endParaRPr lang="en-GB" altLang="zh-CN" dirty="0"/>
          </a:p>
          <a:p>
            <a:endParaRPr lang="en-GB" altLang="zh-CN" dirty="0" smtClean="0"/>
          </a:p>
          <a:p>
            <a:endParaRPr lang="en-GB" altLang="zh-CN" dirty="0"/>
          </a:p>
          <a:p>
            <a:endParaRPr lang="en-GB" altLang="zh-CN" dirty="0" smtClean="0"/>
          </a:p>
          <a:p>
            <a:endParaRPr lang="en-GB" altLang="zh-CN" dirty="0"/>
          </a:p>
          <a:p>
            <a:endParaRPr lang="en-GB" altLang="zh-CN" dirty="0" smtClean="0"/>
          </a:p>
          <a:p>
            <a:endParaRPr lang="en-GB" altLang="zh-CN" dirty="0"/>
          </a:p>
          <a:p>
            <a:pPr marL="0" indent="0">
              <a:buNone/>
            </a:pPr>
            <a:r>
              <a:rPr lang="en-US" altLang="zh-CN" sz="2000" dirty="0" smtClean="0"/>
              <a:t>    Considering </a:t>
            </a:r>
            <a:r>
              <a:rPr lang="en-US" altLang="zh-CN" sz="2000" dirty="0"/>
              <a:t>Image-force lowering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6" y="1147881"/>
            <a:ext cx="5926906" cy="6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3" y="2238080"/>
            <a:ext cx="5049846" cy="7485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12" y="2238080"/>
            <a:ext cx="1796437" cy="748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43" y="3386145"/>
            <a:ext cx="2934846" cy="822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775" y="3434909"/>
            <a:ext cx="3012225" cy="7734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912" y="5076962"/>
            <a:ext cx="4509900" cy="7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3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692"/>
            <a:ext cx="8229600" cy="6001472"/>
          </a:xfrm>
        </p:spPr>
        <p:txBody>
          <a:bodyPr/>
          <a:lstStyle/>
          <a:p>
            <a:r>
              <a:rPr lang="en-GB" altLang="zh-CN" dirty="0" smtClean="0"/>
              <a:t>O</a:t>
            </a:r>
            <a:r>
              <a:rPr lang="en-US" altLang="zh-CN" dirty="0" err="1" smtClean="0"/>
              <a:t>hmic</a:t>
            </a:r>
            <a:r>
              <a:rPr lang="en-GB" altLang="zh-CN" dirty="0" smtClean="0"/>
              <a:t> contacts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71" y="572087"/>
            <a:ext cx="3650296" cy="472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9" y="1044567"/>
            <a:ext cx="9015241" cy="2964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82" y="3793430"/>
            <a:ext cx="6568973" cy="25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8" y="1257152"/>
            <a:ext cx="851989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9" y="710894"/>
            <a:ext cx="8237960" cy="50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6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1760"/>
            <a:ext cx="8229600" cy="3474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44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Ch12 BJT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Basic Principle of Operation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9095"/>
            <a:ext cx="3895488" cy="1777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386" y="2449637"/>
            <a:ext cx="4060715" cy="24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6418"/>
            <a:ext cx="8229600" cy="5689746"/>
          </a:xfrm>
        </p:spPr>
        <p:txBody>
          <a:bodyPr/>
          <a:lstStyle/>
          <a:p>
            <a:r>
              <a:rPr lang="en-US" altLang="zh-CN" dirty="0"/>
              <a:t>Simplified Transistor Current Relation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6" y="990564"/>
            <a:ext cx="5423582" cy="3856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2" y="4664026"/>
            <a:ext cx="5445159" cy="60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716" y="5401298"/>
            <a:ext cx="3948567" cy="5988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22" y="5461916"/>
            <a:ext cx="1882303" cy="594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144" y="4664026"/>
            <a:ext cx="838273" cy="602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800" y="5352425"/>
            <a:ext cx="89161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074"/>
            <a:ext cx="8229600" cy="5752090"/>
          </a:xfrm>
        </p:spPr>
        <p:txBody>
          <a:bodyPr/>
          <a:lstStyle/>
          <a:p>
            <a:r>
              <a:rPr lang="en-GB" altLang="zh-CN" dirty="0"/>
              <a:t>The Modes of Operation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0" y="1401765"/>
            <a:ext cx="8721434" cy="36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257" y="1181984"/>
            <a:ext cx="4183743" cy="3558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793" b="1252"/>
          <a:stretch/>
        </p:blipFill>
        <p:spPr>
          <a:xfrm>
            <a:off x="0" y="1836098"/>
            <a:ext cx="5007484" cy="2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8992"/>
            <a:ext cx="8229600" cy="5887172"/>
          </a:xfrm>
        </p:spPr>
        <p:txBody>
          <a:bodyPr/>
          <a:lstStyle/>
          <a:p>
            <a:r>
              <a:rPr lang="en-GB" altLang="zh-CN" dirty="0"/>
              <a:t>M</a:t>
            </a:r>
            <a:r>
              <a:rPr lang="en-US" altLang="zh-CN" dirty="0" err="1" smtClean="0"/>
              <a:t>inority</a:t>
            </a:r>
            <a:r>
              <a:rPr lang="en-GB" altLang="zh-CN" dirty="0" smtClean="0"/>
              <a:t> carrier distribution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7" y="964944"/>
            <a:ext cx="7917866" cy="5639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7" y="1668034"/>
            <a:ext cx="6569009" cy="11735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30" y="2841616"/>
            <a:ext cx="6690940" cy="17756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271" y="4617230"/>
            <a:ext cx="3750276" cy="18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37" y="607463"/>
            <a:ext cx="5867908" cy="13412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5" y="1948699"/>
            <a:ext cx="4839119" cy="883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375" y="3800519"/>
            <a:ext cx="4450466" cy="746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6255" y="3059102"/>
            <a:ext cx="5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emitter and collector region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75" y="4559575"/>
            <a:ext cx="318543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GB" altLang="zh-CN" dirty="0"/>
              <a:t>Current Gain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66" y="1050294"/>
            <a:ext cx="585266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1728"/>
            <a:ext cx="8229600" cy="5814436"/>
          </a:xfrm>
        </p:spPr>
        <p:txBody>
          <a:bodyPr/>
          <a:lstStyle/>
          <a:p>
            <a:r>
              <a:rPr lang="en-US" altLang="zh-CN" dirty="0" smtClean="0"/>
              <a:t>Early </a:t>
            </a:r>
            <a:r>
              <a:rPr lang="en-US" altLang="zh-CN" dirty="0"/>
              <a:t>effect (Base Width Modulation)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" y="827314"/>
            <a:ext cx="4930567" cy="3436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172" r="6172" b="1888"/>
          <a:stretch/>
        </p:blipFill>
        <p:spPr>
          <a:xfrm>
            <a:off x="4501902" y="1975011"/>
            <a:ext cx="4488873" cy="21608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6" y="4827373"/>
            <a:ext cx="5162331" cy="9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2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SJTU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107</Words>
  <Application>Microsoft Office PowerPoint</Application>
  <PresentationFormat>全屏显示(4:3)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 Unicode MS</vt:lpstr>
      <vt:lpstr>宋体</vt:lpstr>
      <vt:lpstr>Arial</vt:lpstr>
      <vt:lpstr>Calibri</vt:lpstr>
      <vt:lpstr>Wingdings</vt:lpstr>
      <vt:lpstr>SJTU</vt:lpstr>
      <vt:lpstr>Recitation Class Ch9 ,Ch12</vt:lpstr>
      <vt:lpstr>Ch12 BJT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Ch9 Schottky Contact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Nanoelectronics</dc:title>
  <dc:creator>P Wong</dc:creator>
  <dc:description>Blue Onyx Deluxe, Blue Pearl Deluxe:  Generally for "customer-facing" presentations_x000d__x000d__x000d__x000d__x000d__x000d__x000d__x000d__x000d__x000d__x000d__x000d_
-  Blue Pearl Deluxe is useful for one-on-one laptop presentations and for easy printing.  Textures on the opening screen carry through the blue bands on text slides._x000d__x000d__x000d__x000d__x000d__x000d__x000d__x000d__x000d__x000d__x000d__x000d_
-  Blue Onyx Deluxe relies heavily on black for maximum contrast, particularly in projection._x000d__x000d__x000d__x000d__x000d__x000d__x000d__x000d__x000d__x000d__x000d__x000d_
Blue Onyx Basic, Blue Pearl Basic:  Intended for basic internal presentations.  May also be used for customers._x000d__x000d__x000d__x000d__x000d__x000d__x000d__x000d__x000d__x000d__x000d__x000d_
-  Blue Onyx Basic uses black throughout for maximum contrast, particularly in projection._x000d__x000d__x000d__x000d__x000d__x000d__x000d__x000d__x000d__x000d__x000d__x000d_
-  Blue Pearl Basic works well for one-on-one laptop presentations and makes printing easy.</dc:description>
  <cp:lastModifiedBy>ReGion</cp:lastModifiedBy>
  <cp:revision>1163</cp:revision>
  <dcterms:created xsi:type="dcterms:W3CDTF">2004-06-29T18:07:00Z</dcterms:created>
  <dcterms:modified xsi:type="dcterms:W3CDTF">2019-07-07T09:18:35Z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