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embeddedFontLst>
    <p:embeddedFont>
      <p:font typeface="Roboto"/>
      <p:regular r:id="rId48"/>
      <p:bold r:id="rId49"/>
      <p:italic r:id="rId50"/>
      <p:boldItalic r:id="rId51"/>
    </p:embeddedFont>
    <p:embeddedFont>
      <p:font typeface="Roboto Light"/>
      <p:regular r:id="rId52"/>
      <p:bold r:id="rId53"/>
      <p:italic r:id="rId54"/>
      <p:boldItalic r:id="rId55"/>
    </p:embeddedFont>
    <p:embeddedFont>
      <p:font typeface="Merriweather Black"/>
      <p:bold r:id="rId56"/>
      <p:boldItalic r:id="rId57"/>
    </p:embeddedFont>
    <p:embeddedFont>
      <p:font typeface="Merriweather"/>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2" roundtripDataSignature="AMtx7mgpDIjdkydsSNWT5Gq0tX1i1sD+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customschemas.google.com/relationships/presentationmetadata" Target="metadata"/><Relationship Id="rId61" Type="http://schemas.openxmlformats.org/officeDocument/2006/relationships/font" Target="fonts/Merriweather-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Merriweather-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RobotoLight-bold.fntdata"/><Relationship Id="rId52" Type="http://schemas.openxmlformats.org/officeDocument/2006/relationships/font" Target="fonts/RobotoLight-regular.fntdata"/><Relationship Id="rId11" Type="http://schemas.openxmlformats.org/officeDocument/2006/relationships/slide" Target="slides/slide4.xml"/><Relationship Id="rId55" Type="http://schemas.openxmlformats.org/officeDocument/2006/relationships/font" Target="fonts/RobotoLight-boldItalic.fntdata"/><Relationship Id="rId10" Type="http://schemas.openxmlformats.org/officeDocument/2006/relationships/slide" Target="slides/slide3.xml"/><Relationship Id="rId54" Type="http://schemas.openxmlformats.org/officeDocument/2006/relationships/font" Target="fonts/RobotoLight-italic.fntdata"/><Relationship Id="rId13" Type="http://schemas.openxmlformats.org/officeDocument/2006/relationships/slide" Target="slides/slide6.xml"/><Relationship Id="rId57" Type="http://schemas.openxmlformats.org/officeDocument/2006/relationships/font" Target="fonts/MerriweatherBlack-boldItalic.fntdata"/><Relationship Id="rId12" Type="http://schemas.openxmlformats.org/officeDocument/2006/relationships/slide" Target="slides/slide5.xml"/><Relationship Id="rId56" Type="http://schemas.openxmlformats.org/officeDocument/2006/relationships/font" Target="fonts/MerriweatherBlack-bold.fntdata"/><Relationship Id="rId15" Type="http://schemas.openxmlformats.org/officeDocument/2006/relationships/slide" Target="slides/slide8.xml"/><Relationship Id="rId59" Type="http://schemas.openxmlformats.org/officeDocument/2006/relationships/font" Target="fonts/Merriweather-bold.fntdata"/><Relationship Id="rId14" Type="http://schemas.openxmlformats.org/officeDocument/2006/relationships/slide" Target="slides/slide7.xml"/><Relationship Id="rId58" Type="http://schemas.openxmlformats.org/officeDocument/2006/relationships/font" Target="fonts/Merriweather-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30d02ef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e30d02ef1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31b7fb37a_0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1131b7fb37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31b7fb37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131b7fb37a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30d02ef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e30d02ef1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ed11e8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11ed11e81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51897382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518973826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6d8d380a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f6d8d380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6d8d380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f6d8d380a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30d02ef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e30d02ef1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31b7fb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131b7fb3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30d02ef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e30d02ef1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51897382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e518973826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31b7fb37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1131b7fb37a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5189738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e51897382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31b7fb3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131b7fb37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2" name="Google Shape;45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6d8d38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f6d8d380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30d02ef1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e30d02ef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51897382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e518973826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1" name="Google Shape;50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51897382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e518973826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cb6f750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11cb6f750c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31b7fb37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131b7fb37a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31b7fb37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131b7fb37a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31b7fb37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131b7fb37a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9" name="Shape 9"/>
        <p:cNvGrpSpPr/>
        <p:nvPr/>
      </p:nvGrpSpPr>
      <p:grpSpPr>
        <a:xfrm>
          <a:off x="0" y="0"/>
          <a:ext cx="0" cy="0"/>
          <a:chOff x="0" y="0"/>
          <a:chExt cx="0" cy="0"/>
        </a:xfrm>
      </p:grpSpPr>
      <p:sp>
        <p:nvSpPr>
          <p:cNvPr id="10" name="Google Shape;10;p27"/>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7"/>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7"/>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38"/>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7" name="Google Shape;67;p3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68" name="Google Shape;68;p3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38"/>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39"/>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9"/>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74" name="Google Shape;7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75" name="Shape 75"/>
        <p:cNvGrpSpPr/>
        <p:nvPr/>
      </p:nvGrpSpPr>
      <p:grpSpPr>
        <a:xfrm>
          <a:off x="0" y="0"/>
          <a:ext cx="0" cy="0"/>
          <a:chOff x="0" y="0"/>
          <a:chExt cx="0" cy="0"/>
        </a:xfrm>
      </p:grpSpPr>
      <p:sp>
        <p:nvSpPr>
          <p:cNvPr id="76" name="Google Shape;76;p40"/>
          <p:cNvSpPr txBox="1"/>
          <p:nvPr>
            <p:ph hasCustomPrompt="1"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77" name="Google Shape;77;p4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78" name="Google Shape;7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40"/>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 name="Shape 82"/>
        <p:cNvGrpSpPr/>
        <p:nvPr/>
      </p:nvGrpSpPr>
      <p:grpSpPr>
        <a:xfrm>
          <a:off x="0" y="0"/>
          <a:ext cx="0" cy="0"/>
          <a:chOff x="0" y="0"/>
          <a:chExt cx="0" cy="0"/>
        </a:xfrm>
      </p:grpSpPr>
      <p:sp>
        <p:nvSpPr>
          <p:cNvPr id="83" name="Google Shape;83;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4" name="Google Shape;84;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 name="Google Shape;8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86" name="Shape 86"/>
        <p:cNvGrpSpPr/>
        <p:nvPr/>
      </p:nvGrpSpPr>
      <p:grpSpPr>
        <a:xfrm>
          <a:off x="0" y="0"/>
          <a:ext cx="0" cy="0"/>
          <a:chOff x="0" y="0"/>
          <a:chExt cx="0" cy="0"/>
        </a:xfrm>
      </p:grpSpPr>
      <p:sp>
        <p:nvSpPr>
          <p:cNvPr id="87" name="Google Shape;87;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8" name="Google Shape;88;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9" name="Google Shape;8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90" name="Shape 90"/>
        <p:cNvGrpSpPr/>
        <p:nvPr/>
      </p:nvGrpSpPr>
      <p:grpSpPr>
        <a:xfrm>
          <a:off x="0" y="0"/>
          <a:ext cx="0" cy="0"/>
          <a:chOff x="0" y="0"/>
          <a:chExt cx="0" cy="0"/>
        </a:xfrm>
      </p:grpSpPr>
      <p:sp>
        <p:nvSpPr>
          <p:cNvPr id="91" name="Google Shape;91;p4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2" name="Google Shape;92;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3" name="Google Shape;9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11cb6f750c_0_279"/>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11cb6f750c_0_27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1" name="Google Shape;101;g111cb6f750c_0_2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g111cb6f750c_0_266"/>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11cb6f750c_0_26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05" name="Google Shape;105;g111cb6f750c_0_26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106" name="Google Shape;106;g111cb6f750c_0_26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07" name="Google Shape;107;g111cb6f750c_0_26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8" name="Google Shape;108;g111cb6f750c_0_2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9" name="Shape 109"/>
        <p:cNvGrpSpPr/>
        <p:nvPr/>
      </p:nvGrpSpPr>
      <p:grpSpPr>
        <a:xfrm>
          <a:off x="0" y="0"/>
          <a:ext cx="0" cy="0"/>
          <a:chOff x="0" y="0"/>
          <a:chExt cx="0" cy="0"/>
        </a:xfrm>
      </p:grpSpPr>
      <p:sp>
        <p:nvSpPr>
          <p:cNvPr id="110" name="Google Shape;110;g111cb6f750c_0_24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1" name="Google Shape;111;g111cb6f750c_0_245"/>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12" name="Google Shape;112;g111cb6f750c_0_2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g111cb6f750c_0_245"/>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14" name="Google Shape;114;g111cb6f750c_0_245"/>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115" name="Google Shape;115;g111cb6f750c_0_245"/>
          <p:cNvGrpSpPr/>
          <p:nvPr/>
        </p:nvGrpSpPr>
        <p:grpSpPr>
          <a:xfrm>
            <a:off x="311700" y="243697"/>
            <a:ext cx="7773525" cy="2224053"/>
            <a:chOff x="311700" y="243697"/>
            <a:chExt cx="7773525" cy="2224053"/>
          </a:xfrm>
        </p:grpSpPr>
        <p:cxnSp>
          <p:nvCxnSpPr>
            <p:cNvPr id="116" name="Google Shape;116;g111cb6f750c_0_245"/>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117" name="Google Shape;117;g111cb6f750c_0_245"/>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g111cb6f750c_0_245"/>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119" name="Google Shape;119;g111cb6f750c_0_245"/>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g111cb6f750c_0_245"/>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121" name="Google Shape;121;g111cb6f750c_0_245"/>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g111cb6f750c_0_245"/>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123" name="Google Shape;123;g111cb6f750c_0_245"/>
            <p:cNvCxnSpPr>
              <a:stCxn id="121"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124" name="Google Shape;124;g111cb6f750c_0_245"/>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4" name="Shape 14"/>
        <p:cNvGrpSpPr/>
        <p:nvPr/>
      </p:nvGrpSpPr>
      <p:grpSpPr>
        <a:xfrm>
          <a:off x="0" y="0"/>
          <a:ext cx="0" cy="0"/>
          <a:chOff x="0" y="0"/>
          <a:chExt cx="0" cy="0"/>
        </a:xfrm>
      </p:grpSpPr>
      <p:sp>
        <p:nvSpPr>
          <p:cNvPr id="15" name="Google Shape;15;p30"/>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5" name="Shape 125"/>
        <p:cNvGrpSpPr/>
        <p:nvPr/>
      </p:nvGrpSpPr>
      <p:grpSpPr>
        <a:xfrm>
          <a:off x="0" y="0"/>
          <a:ext cx="0" cy="0"/>
          <a:chOff x="0" y="0"/>
          <a:chExt cx="0" cy="0"/>
        </a:xfrm>
      </p:grpSpPr>
      <p:sp>
        <p:nvSpPr>
          <p:cNvPr id="126" name="Google Shape;126;g111cb6f750c_0_261"/>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7" name="Google Shape;127;g111cb6f750c_0_261"/>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128" name="Google Shape;128;g111cb6f750c_0_261"/>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9" name="Google Shape;129;g111cb6f750c_0_2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g111cb6f750c_0_273"/>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132" name="Google Shape;132;g111cb6f750c_0_27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33" name="Google Shape;133;g111cb6f750c_0_27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g111cb6f750c_0_27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5" name="Google Shape;135;g111cb6f750c_0_2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g111cb6f750c_0_283"/>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11cb6f750c_0_283"/>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39" name="Google Shape;139;g111cb6f750c_0_283"/>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40" name="Google Shape;140;g111cb6f750c_0_2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1" name="Google Shape;141;g111cb6f750c_0_283"/>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42" name="Shape 142"/>
        <p:cNvGrpSpPr/>
        <p:nvPr/>
      </p:nvGrpSpPr>
      <p:grpSpPr>
        <a:xfrm>
          <a:off x="0" y="0"/>
          <a:ext cx="0" cy="0"/>
          <a:chOff x="0" y="0"/>
          <a:chExt cx="0" cy="0"/>
        </a:xfrm>
      </p:grpSpPr>
      <p:sp>
        <p:nvSpPr>
          <p:cNvPr id="143" name="Google Shape;143;g111cb6f750c_0_289"/>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44" name="Google Shape;144;g111cb6f750c_0_2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g111cb6f750c_0_292"/>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11cb6f750c_0_29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48" name="Google Shape;148;g111cb6f750c_0_29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149" name="Google Shape;149;g111cb6f750c_0_29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0" name="Google Shape;150;g111cb6f750c_0_2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1" name="Google Shape;151;g111cb6f750c_0_292"/>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g111cb6f750c_0_299"/>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11cb6f750c_0_299"/>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5" name="Google Shape;155;g111cb6f750c_0_2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00274C"/>
        </a:solidFill>
      </p:bgPr>
    </p:bg>
    <p:spTree>
      <p:nvGrpSpPr>
        <p:cNvPr id="156" name="Shape 156"/>
        <p:cNvGrpSpPr/>
        <p:nvPr/>
      </p:nvGrpSpPr>
      <p:grpSpPr>
        <a:xfrm>
          <a:off x="0" y="0"/>
          <a:ext cx="0" cy="0"/>
          <a:chOff x="0" y="0"/>
          <a:chExt cx="0" cy="0"/>
        </a:xfrm>
      </p:grpSpPr>
      <p:sp>
        <p:nvSpPr>
          <p:cNvPr id="157" name="Google Shape;157;g111cb6f750c_0_303"/>
          <p:cNvSpPr txBox="1"/>
          <p:nvPr>
            <p:ph hasCustomPrompt="1"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158" name="Google Shape;158;g111cb6f750c_0_30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159" name="Google Shape;159;g111cb6f750c_0_3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60" name="Google Shape;160;g111cb6f750c_0_303"/>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
        <p:nvSpPr>
          <p:cNvPr id="162" name="Google Shape;162;g111cb6f750c_0_3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63" name="Shape 163"/>
        <p:cNvGrpSpPr/>
        <p:nvPr/>
      </p:nvGrpSpPr>
      <p:grpSpPr>
        <a:xfrm>
          <a:off x="0" y="0"/>
          <a:ext cx="0" cy="0"/>
          <a:chOff x="0" y="0"/>
          <a:chExt cx="0" cy="0"/>
        </a:xfrm>
      </p:grpSpPr>
      <p:sp>
        <p:nvSpPr>
          <p:cNvPr id="164" name="Google Shape;164;g111cb6f750c_0_3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g111cb6f750c_0_3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6" name="Google Shape;166;g111cb6f750c_0_3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67" name="Shape 167"/>
        <p:cNvGrpSpPr/>
        <p:nvPr/>
      </p:nvGrpSpPr>
      <p:grpSpPr>
        <a:xfrm>
          <a:off x="0" y="0"/>
          <a:ext cx="0" cy="0"/>
          <a:chOff x="0" y="0"/>
          <a:chExt cx="0" cy="0"/>
        </a:xfrm>
      </p:grpSpPr>
      <p:sp>
        <p:nvSpPr>
          <p:cNvPr id="168" name="Google Shape;168;g111cb6f750c_0_3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9" name="Google Shape;169;g111cb6f750c_0_3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0" name="Google Shape;170;g111cb6f750c_0_3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8"/>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0" name="Google Shape;20;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21" name="Google Shape;21;p2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 name="Google Shape;22;p2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 name="Google Shape;2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bg>
      <p:bgPr>
        <a:solidFill>
          <a:schemeClr val="dk1"/>
        </a:solidFill>
      </p:bgPr>
    </p:bg>
    <p:spTree>
      <p:nvGrpSpPr>
        <p:cNvPr id="171" name="Shape 171"/>
        <p:cNvGrpSpPr/>
        <p:nvPr/>
      </p:nvGrpSpPr>
      <p:grpSpPr>
        <a:xfrm>
          <a:off x="0" y="0"/>
          <a:ext cx="0" cy="0"/>
          <a:chOff x="0" y="0"/>
          <a:chExt cx="0" cy="0"/>
        </a:xfrm>
      </p:grpSpPr>
      <p:sp>
        <p:nvSpPr>
          <p:cNvPr id="172" name="Google Shape;172;g111cb6f750c_0_318"/>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3" name="Google Shape;173;g111cb6f750c_0_318"/>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74" name="Google Shape;174;g111cb6f750c_0_318"/>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75" name="Google Shape;175;g111cb6f750c_0_3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 point">
    <p:bg>
      <p:bgPr>
        <a:solidFill>
          <a:schemeClr val="accent2"/>
        </a:solidFill>
      </p:bgPr>
    </p:bg>
    <p:spTree>
      <p:nvGrpSpPr>
        <p:cNvPr id="176" name="Shape 176"/>
        <p:cNvGrpSpPr/>
        <p:nvPr/>
      </p:nvGrpSpPr>
      <p:grpSpPr>
        <a:xfrm>
          <a:off x="0" y="0"/>
          <a:ext cx="0" cy="0"/>
          <a:chOff x="0" y="0"/>
          <a:chExt cx="0" cy="0"/>
        </a:xfrm>
      </p:grpSpPr>
      <p:sp>
        <p:nvSpPr>
          <p:cNvPr id="177" name="Google Shape;177;g111cb6f750c_0_32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78" name="Google Shape;178;g111cb6f750c_0_3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3" name="Shape 183"/>
        <p:cNvGrpSpPr/>
        <p:nvPr/>
      </p:nvGrpSpPr>
      <p:grpSpPr>
        <a:xfrm>
          <a:off x="0" y="0"/>
          <a:ext cx="0" cy="0"/>
          <a:chOff x="0" y="0"/>
          <a:chExt cx="0" cy="0"/>
        </a:xfrm>
      </p:grpSpPr>
      <p:sp>
        <p:nvSpPr>
          <p:cNvPr id="184" name="Google Shape;184;p32"/>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85" name="Google Shape;185;p32"/>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186" name="Google Shape;186;p32"/>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2"/>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90" name="Google Shape;19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91" name="Shape 191"/>
        <p:cNvGrpSpPr/>
        <p:nvPr/>
      </p:nvGrpSpPr>
      <p:grpSpPr>
        <a:xfrm>
          <a:off x="0" y="0"/>
          <a:ext cx="0" cy="0"/>
          <a:chOff x="0" y="0"/>
          <a:chExt cx="0" cy="0"/>
        </a:xfrm>
      </p:grpSpPr>
      <p:sp>
        <p:nvSpPr>
          <p:cNvPr id="192" name="Google Shape;192;p4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93" name="Google Shape;193;p45"/>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94" name="Google Shape;19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45"/>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96" name="Google Shape;196;p45"/>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197" name="Google Shape;197;p45"/>
          <p:cNvGrpSpPr/>
          <p:nvPr/>
        </p:nvGrpSpPr>
        <p:grpSpPr>
          <a:xfrm>
            <a:off x="311700" y="243697"/>
            <a:ext cx="7773525" cy="2224053"/>
            <a:chOff x="311700" y="243697"/>
            <a:chExt cx="7773525" cy="2224053"/>
          </a:xfrm>
        </p:grpSpPr>
        <p:cxnSp>
          <p:nvCxnSpPr>
            <p:cNvPr id="198" name="Google Shape;198;p45"/>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199" name="Google Shape;199;p45"/>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45"/>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201" name="Google Shape;201;p45"/>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45"/>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203" name="Google Shape;203;p45"/>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 name="Google Shape;204;p45"/>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205" name="Google Shape;205;p45"/>
            <p:cNvCxnSpPr>
              <a:stCxn id="203"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206" name="Google Shape;206;p45"/>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7" name="Shape 207"/>
        <p:cNvGrpSpPr/>
        <p:nvPr/>
      </p:nvGrpSpPr>
      <p:grpSpPr>
        <a:xfrm>
          <a:off x="0" y="0"/>
          <a:ext cx="0" cy="0"/>
          <a:chOff x="0" y="0"/>
          <a:chExt cx="0" cy="0"/>
        </a:xfrm>
      </p:grpSpPr>
      <p:sp>
        <p:nvSpPr>
          <p:cNvPr id="208" name="Google Shape;208;p46"/>
          <p:cNvSpPr/>
          <p:nvPr/>
        </p:nvSpPr>
        <p:spPr>
          <a:xfrm>
            <a:off x="0" y="0"/>
            <a:ext cx="4314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10" name="Google Shape;210;p4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rgbClr val="00274C"/>
          </a:solidFill>
          <a:ln>
            <a:noFill/>
          </a:ln>
        </p:spPr>
      </p:sp>
      <p:sp>
        <p:nvSpPr>
          <p:cNvPr id="211" name="Google Shape;211;p4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2" name="Google Shape;212;p4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3" name="Google Shape;21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4" name="Shape 214"/>
        <p:cNvGrpSpPr/>
        <p:nvPr/>
      </p:nvGrpSpPr>
      <p:grpSpPr>
        <a:xfrm>
          <a:off x="0" y="0"/>
          <a:ext cx="0" cy="0"/>
          <a:chOff x="0" y="0"/>
          <a:chExt cx="0" cy="0"/>
        </a:xfrm>
      </p:grpSpPr>
      <p:sp>
        <p:nvSpPr>
          <p:cNvPr id="215" name="Google Shape;215;p47"/>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216" name="Google Shape;216;p4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7" name="Google Shape;217;p4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8" name="Google Shape;218;p4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9" name="Google Shape;21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 name="Shape 220"/>
        <p:cNvGrpSpPr/>
        <p:nvPr/>
      </p:nvGrpSpPr>
      <p:grpSpPr>
        <a:xfrm>
          <a:off x="0" y="0"/>
          <a:ext cx="0" cy="0"/>
          <a:chOff x="0" y="0"/>
          <a:chExt cx="0" cy="0"/>
        </a:xfrm>
      </p:grpSpPr>
      <p:sp>
        <p:nvSpPr>
          <p:cNvPr id="221" name="Google Shape;221;p48"/>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3" name="Google Shape;22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24" name="Shape 224"/>
        <p:cNvGrpSpPr/>
        <p:nvPr/>
      </p:nvGrpSpPr>
      <p:grpSpPr>
        <a:xfrm>
          <a:off x="0" y="0"/>
          <a:ext cx="0" cy="0"/>
          <a:chOff x="0" y="0"/>
          <a:chExt cx="0" cy="0"/>
        </a:xfrm>
      </p:grpSpPr>
      <p:sp>
        <p:nvSpPr>
          <p:cNvPr id="225" name="Google Shape;225;p49"/>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7" name="Google Shape;227;p4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228" name="Google Shape;2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29" name="Google Shape;229;p49"/>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30" name="Shape 230"/>
        <p:cNvGrpSpPr/>
        <p:nvPr/>
      </p:nvGrpSpPr>
      <p:grpSpPr>
        <a:xfrm>
          <a:off x="0" y="0"/>
          <a:ext cx="0" cy="0"/>
          <a:chOff x="0" y="0"/>
          <a:chExt cx="0" cy="0"/>
        </a:xfrm>
      </p:grpSpPr>
      <p:sp>
        <p:nvSpPr>
          <p:cNvPr id="231" name="Google Shape;231;p50"/>
          <p:cNvSpPr/>
          <p:nvPr/>
        </p:nvSpPr>
        <p:spPr>
          <a:xfrm>
            <a:off x="0" y="0"/>
            <a:ext cx="45720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3" name="Google Shape;233;p5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234" name="Google Shape;234;p5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5" name="Google Shape;23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36" name="Google Shape;236;p50"/>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 point">
    <p:bg>
      <p:bgPr>
        <a:solidFill>
          <a:schemeClr val="accent2"/>
        </a:solidFill>
      </p:bgPr>
    </p:bg>
    <p:spTree>
      <p:nvGrpSpPr>
        <p:cNvPr id="24" name="Shape 24"/>
        <p:cNvGrpSpPr/>
        <p:nvPr/>
      </p:nvGrpSpPr>
      <p:grpSpPr>
        <a:xfrm>
          <a:off x="0" y="0"/>
          <a:ext cx="0" cy="0"/>
          <a:chOff x="0" y="0"/>
          <a:chExt cx="0" cy="0"/>
        </a:xfrm>
      </p:grpSpPr>
      <p:sp>
        <p:nvSpPr>
          <p:cNvPr id="25" name="Google Shape;25;g1131b7fb37a_0_256"/>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6" name="Google Shape;26;g1131b7fb37a_0_2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37" name="Shape 237"/>
        <p:cNvGrpSpPr/>
        <p:nvPr/>
      </p:nvGrpSpPr>
      <p:grpSpPr>
        <a:xfrm>
          <a:off x="0" y="0"/>
          <a:ext cx="0" cy="0"/>
          <a:chOff x="0" y="0"/>
          <a:chExt cx="0" cy="0"/>
        </a:xfrm>
      </p:grpSpPr>
      <p:sp>
        <p:nvSpPr>
          <p:cNvPr id="238" name="Google Shape;238;p51"/>
          <p:cNvSpPr/>
          <p:nvPr/>
        </p:nvSpPr>
        <p:spPr>
          <a:xfrm>
            <a:off x="0" y="4369000"/>
            <a:ext cx="9144000" cy="7743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1"/>
          <p:cNvSpPr txBox="1"/>
          <p:nvPr>
            <p:ph idx="1" type="body"/>
          </p:nvPr>
        </p:nvSpPr>
        <p:spPr>
          <a:xfrm>
            <a:off x="311700" y="4521400"/>
            <a:ext cx="7979400" cy="460500"/>
          </a:xfrm>
          <a:prstGeom prst="rect">
            <a:avLst/>
          </a:prstGeom>
          <a:solidFill>
            <a:srgbClr val="00274C"/>
          </a:solid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0" name="Google Shape;24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rgbClr val="00274C"/>
        </a:solidFill>
      </p:bgPr>
    </p:bg>
    <p:spTree>
      <p:nvGrpSpPr>
        <p:cNvPr id="241" name="Shape 241"/>
        <p:cNvGrpSpPr/>
        <p:nvPr/>
      </p:nvGrpSpPr>
      <p:grpSpPr>
        <a:xfrm>
          <a:off x="0" y="0"/>
          <a:ext cx="0" cy="0"/>
          <a:chOff x="0" y="0"/>
          <a:chExt cx="0" cy="0"/>
        </a:xfrm>
      </p:grpSpPr>
      <p:sp>
        <p:nvSpPr>
          <p:cNvPr id="242" name="Google Shape;242;p52"/>
          <p:cNvSpPr txBox="1"/>
          <p:nvPr>
            <p:ph type="title"/>
          </p:nvPr>
        </p:nvSpPr>
        <p:spPr>
          <a:xfrm>
            <a:off x="311750" y="831175"/>
            <a:ext cx="5334900" cy="1244700"/>
          </a:xfrm>
          <a:prstGeom prst="rect">
            <a:avLst/>
          </a:prstGeom>
          <a:solidFill>
            <a:srgbClr val="00274C"/>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p:txBody>
      </p:sp>
      <p:sp>
        <p:nvSpPr>
          <p:cNvPr id="243" name="Google Shape;243;p5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244" name="Google Shape;24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45" name="Google Shape;245;p52"/>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
        <p:nvSpPr>
          <p:cNvPr id="247" name="Google Shape;24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248" name="Shape 248"/>
        <p:cNvGrpSpPr/>
        <p:nvPr/>
      </p:nvGrpSpPr>
      <p:grpSpPr>
        <a:xfrm>
          <a:off x="0" y="0"/>
          <a:ext cx="0" cy="0"/>
          <a:chOff x="0" y="0"/>
          <a:chExt cx="0" cy="0"/>
        </a:xfrm>
      </p:grpSpPr>
      <p:sp>
        <p:nvSpPr>
          <p:cNvPr id="249" name="Google Shape;249;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0" name="Google Shape;250;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1" name="Google Shape;251;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252" name="Shape 252"/>
        <p:cNvGrpSpPr/>
        <p:nvPr/>
      </p:nvGrpSpPr>
      <p:grpSpPr>
        <a:xfrm>
          <a:off x="0" y="0"/>
          <a:ext cx="0" cy="0"/>
          <a:chOff x="0" y="0"/>
          <a:chExt cx="0" cy="0"/>
        </a:xfrm>
      </p:grpSpPr>
      <p:sp>
        <p:nvSpPr>
          <p:cNvPr id="253" name="Google Shape;253;p5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4" name="Google Shape;254;p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5" name="Google Shape;25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bg>
      <p:bgPr>
        <a:solidFill>
          <a:schemeClr val="dk1"/>
        </a:solidFill>
      </p:bgPr>
    </p:bg>
    <p:spTree>
      <p:nvGrpSpPr>
        <p:cNvPr id="256" name="Shape 256"/>
        <p:cNvGrpSpPr/>
        <p:nvPr/>
      </p:nvGrpSpPr>
      <p:grpSpPr>
        <a:xfrm>
          <a:off x="0" y="0"/>
          <a:ext cx="0" cy="0"/>
          <a:chOff x="0" y="0"/>
          <a:chExt cx="0" cy="0"/>
        </a:xfrm>
      </p:grpSpPr>
      <p:sp>
        <p:nvSpPr>
          <p:cNvPr id="257" name="Google Shape;257;p5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58" name="Google Shape;258;p56"/>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9" name="Google Shape;259;p56"/>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260" name="Google Shape;26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35"/>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4C"/>
              </a:solidFill>
              <a:highlight>
                <a:srgbClr val="00274C"/>
              </a:highlight>
              <a:latin typeface="Arial"/>
              <a:ea typeface="Arial"/>
              <a:cs typeface="Arial"/>
              <a:sym typeface="Arial"/>
            </a:endParaRPr>
          </a:p>
        </p:txBody>
      </p:sp>
      <p:sp>
        <p:nvSpPr>
          <p:cNvPr id="29" name="Google Shape;29;p3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 name="Google Shape;30;p35"/>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35"/>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6"/>
          <p:cNvSpPr/>
          <p:nvPr/>
        </p:nvSpPr>
        <p:spPr>
          <a:xfrm>
            <a:off x="0" y="0"/>
            <a:ext cx="9144000" cy="12771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7" name="Shape 37"/>
        <p:cNvGrpSpPr/>
        <p:nvPr/>
      </p:nvGrpSpPr>
      <p:grpSpPr>
        <a:xfrm>
          <a:off x="0" y="0"/>
          <a:ext cx="0" cy="0"/>
          <a:chOff x="0" y="0"/>
          <a:chExt cx="0" cy="0"/>
        </a:xfrm>
      </p:grpSpPr>
      <p:sp>
        <p:nvSpPr>
          <p:cNvPr id="38" name="Google Shape;38;p29"/>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9" name="Google Shape;39;p29"/>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2"/>
          </a:solidFill>
          <a:ln>
            <a:noFill/>
          </a:ln>
        </p:spPr>
      </p:sp>
      <p:sp>
        <p:nvSpPr>
          <p:cNvPr id="40" name="Google Shape;40;p29"/>
          <p:cNvSpPr txBox="1"/>
          <p:nvPr>
            <p:ph type="title"/>
          </p:nvPr>
        </p:nvSpPr>
        <p:spPr>
          <a:xfrm>
            <a:off x="311825"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42" name="Shape 42"/>
        <p:cNvGrpSpPr/>
        <p:nvPr/>
      </p:nvGrpSpPr>
      <p:grpSpPr>
        <a:xfrm>
          <a:off x="0" y="0"/>
          <a:ext cx="0" cy="0"/>
          <a:chOff x="0" y="0"/>
          <a:chExt cx="0" cy="0"/>
        </a:xfrm>
      </p:grpSpPr>
      <p:sp>
        <p:nvSpPr>
          <p:cNvPr id="43" name="Google Shape;43;p3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44" name="Google Shape;44;p34"/>
          <p:cNvSpPr txBox="1"/>
          <p:nvPr>
            <p:ph idx="1" type="subTitle"/>
          </p:nvPr>
        </p:nvSpPr>
        <p:spPr>
          <a:xfrm>
            <a:off x="729800" y="1660400"/>
            <a:ext cx="54057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Merriweather"/>
              <a:buNone/>
              <a:defRPr sz="2400">
                <a:solidFill>
                  <a:schemeClr val="dk1"/>
                </a:solidFill>
                <a:latin typeface="Merriweather"/>
                <a:ea typeface="Merriweather"/>
                <a:cs typeface="Merriweather"/>
                <a:sym typeface="Merriweather"/>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34"/>
          <p:cNvSpPr txBox="1"/>
          <p:nvPr>
            <p:ph idx="2" type="subTitle"/>
          </p:nvPr>
        </p:nvSpPr>
        <p:spPr>
          <a:xfrm>
            <a:off x="193525" y="4489003"/>
            <a:ext cx="3951300" cy="5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Roboto Light"/>
              <a:buNone/>
              <a:defRPr sz="1400">
                <a:solidFill>
                  <a:schemeClr val="lt1"/>
                </a:solidFill>
                <a:latin typeface="Roboto Light"/>
                <a:ea typeface="Roboto Light"/>
                <a:cs typeface="Roboto Light"/>
                <a:sym typeface="Roboto Light"/>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7" name="Google Shape;47;p34"/>
          <p:cNvSpPr txBox="1"/>
          <p:nvPr/>
        </p:nvSpPr>
        <p:spPr>
          <a:xfrm>
            <a:off x="311700" y="377900"/>
            <a:ext cx="8520600" cy="1282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 sz="4800" u="none" cap="none" strike="noStrike">
                <a:solidFill>
                  <a:schemeClr val="dk1"/>
                </a:solidFill>
                <a:latin typeface="Merriweather Black"/>
                <a:ea typeface="Merriweather Black"/>
                <a:cs typeface="Merriweather Black"/>
                <a:sym typeface="Merriweather Black"/>
              </a:rPr>
              <a:t>Blockchain at Michigan </a:t>
            </a:r>
            <a:endParaRPr b="0" i="0" sz="4800" u="none" cap="none" strike="noStrike">
              <a:solidFill>
                <a:schemeClr val="dk1"/>
              </a:solidFill>
              <a:latin typeface="Merriweather Black"/>
              <a:ea typeface="Merriweather Black"/>
              <a:cs typeface="Merriweather Black"/>
              <a:sym typeface="Merriweather Black"/>
            </a:endParaRPr>
          </a:p>
        </p:txBody>
      </p:sp>
      <p:grpSp>
        <p:nvGrpSpPr>
          <p:cNvPr id="48" name="Google Shape;48;p34"/>
          <p:cNvGrpSpPr/>
          <p:nvPr/>
        </p:nvGrpSpPr>
        <p:grpSpPr>
          <a:xfrm>
            <a:off x="311700" y="243697"/>
            <a:ext cx="7773525" cy="2224053"/>
            <a:chOff x="311700" y="243697"/>
            <a:chExt cx="7773525" cy="2224053"/>
          </a:xfrm>
        </p:grpSpPr>
        <p:cxnSp>
          <p:nvCxnSpPr>
            <p:cNvPr id="49" name="Google Shape;49;p34"/>
            <p:cNvCxnSpPr/>
            <p:nvPr/>
          </p:nvCxnSpPr>
          <p:spPr>
            <a:xfrm flipH="1" rot="10800000">
              <a:off x="351825" y="1515850"/>
              <a:ext cx="7724400" cy="19800"/>
            </a:xfrm>
            <a:prstGeom prst="straightConnector1">
              <a:avLst/>
            </a:prstGeom>
            <a:noFill/>
            <a:ln cap="flat" cmpd="sng" w="38100">
              <a:solidFill>
                <a:schemeClr val="accent2"/>
              </a:solidFill>
              <a:prstDash val="solid"/>
              <a:round/>
              <a:headEnd len="sm" w="sm" type="none"/>
              <a:tailEnd len="sm" w="sm" type="none"/>
            </a:ln>
          </p:spPr>
        </p:cxnSp>
        <p:sp>
          <p:nvSpPr>
            <p:cNvPr id="50" name="Google Shape;50;p34"/>
            <p:cNvSpPr/>
            <p:nvPr/>
          </p:nvSpPr>
          <p:spPr>
            <a:xfrm>
              <a:off x="311700" y="23579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34"/>
            <p:cNvCxnSpPr/>
            <p:nvPr/>
          </p:nvCxnSpPr>
          <p:spPr>
            <a:xfrm>
              <a:off x="364500" y="1535650"/>
              <a:ext cx="4200" cy="822300"/>
            </a:xfrm>
            <a:prstGeom prst="straightConnector1">
              <a:avLst/>
            </a:prstGeom>
            <a:noFill/>
            <a:ln cap="flat" cmpd="sng" w="38100">
              <a:solidFill>
                <a:schemeClr val="accent2"/>
              </a:solidFill>
              <a:prstDash val="solid"/>
              <a:round/>
              <a:headEnd len="sm" w="sm" type="none"/>
              <a:tailEnd len="sm" w="sm" type="none"/>
            </a:ln>
          </p:spPr>
        </p:cxnSp>
        <p:sp>
          <p:nvSpPr>
            <p:cNvPr id="52" name="Google Shape;52;p34"/>
            <p:cNvSpPr/>
            <p:nvPr/>
          </p:nvSpPr>
          <p:spPr>
            <a:xfrm>
              <a:off x="6343650" y="631650"/>
              <a:ext cx="216600" cy="216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34"/>
            <p:cNvCxnSpPr/>
            <p:nvPr/>
          </p:nvCxnSpPr>
          <p:spPr>
            <a:xfrm>
              <a:off x="6442903" y="261675"/>
              <a:ext cx="1624200" cy="0"/>
            </a:xfrm>
            <a:prstGeom prst="straightConnector1">
              <a:avLst/>
            </a:prstGeom>
            <a:noFill/>
            <a:ln cap="flat" cmpd="sng" w="38100">
              <a:solidFill>
                <a:schemeClr val="accent2"/>
              </a:solidFill>
              <a:prstDash val="solid"/>
              <a:round/>
              <a:headEnd len="sm" w="sm" type="none"/>
              <a:tailEnd len="sm" w="sm" type="none"/>
            </a:ln>
          </p:spPr>
        </p:cxnSp>
        <p:sp>
          <p:nvSpPr>
            <p:cNvPr id="54" name="Google Shape;54;p34"/>
            <p:cNvSpPr/>
            <p:nvPr/>
          </p:nvSpPr>
          <p:spPr>
            <a:xfrm>
              <a:off x="6397050" y="685050"/>
              <a:ext cx="109800" cy="1098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34"/>
            <p:cNvCxnSpPr/>
            <p:nvPr/>
          </p:nvCxnSpPr>
          <p:spPr>
            <a:xfrm rot="10800000">
              <a:off x="8085225" y="243697"/>
              <a:ext cx="0" cy="1281300"/>
            </a:xfrm>
            <a:prstGeom prst="straightConnector1">
              <a:avLst/>
            </a:prstGeom>
            <a:noFill/>
            <a:ln cap="flat" cmpd="sng" w="38100">
              <a:solidFill>
                <a:schemeClr val="accent2"/>
              </a:solidFill>
              <a:prstDash val="solid"/>
              <a:round/>
              <a:headEnd len="sm" w="sm" type="none"/>
              <a:tailEnd len="sm" w="sm" type="none"/>
            </a:ln>
          </p:spPr>
        </p:cxnSp>
        <p:cxnSp>
          <p:nvCxnSpPr>
            <p:cNvPr id="56" name="Google Shape;56;p34"/>
            <p:cNvCxnSpPr>
              <a:stCxn id="54" idx="0"/>
            </p:cNvCxnSpPr>
            <p:nvPr/>
          </p:nvCxnSpPr>
          <p:spPr>
            <a:xfrm flipH="1" rot="10800000">
              <a:off x="6451950" y="270750"/>
              <a:ext cx="9000" cy="414300"/>
            </a:xfrm>
            <a:prstGeom prst="straightConnector1">
              <a:avLst/>
            </a:prstGeom>
            <a:noFill/>
            <a:ln cap="flat" cmpd="sng" w="38100">
              <a:solidFill>
                <a:schemeClr val="accent2"/>
              </a:solidFill>
              <a:prstDash val="solid"/>
              <a:round/>
              <a:headEnd len="sm" w="sm" type="none"/>
              <a:tailEnd len="sm" w="sm" type="none"/>
            </a:ln>
          </p:spPr>
        </p:cxnSp>
      </p:grpSp>
      <p:pic>
        <p:nvPicPr>
          <p:cNvPr id="57" name="Google Shape;57;p34"/>
          <p:cNvPicPr preferRelativeResize="0"/>
          <p:nvPr/>
        </p:nvPicPr>
        <p:blipFill rotWithShape="1">
          <a:blip r:embed="rId2">
            <a:alphaModFix/>
          </a:blip>
          <a:srcRect b="0" l="0" r="0" t="0"/>
          <a:stretch/>
        </p:blipFill>
        <p:spPr>
          <a:xfrm>
            <a:off x="7861500" y="3861000"/>
            <a:ext cx="1282501" cy="12825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37"/>
          <p:cNvSpPr/>
          <p:nvPr/>
        </p:nvSpPr>
        <p:spPr>
          <a:xfrm>
            <a:off x="0" y="0"/>
            <a:ext cx="3764400" cy="5143500"/>
          </a:xfrm>
          <a:prstGeom prst="rect">
            <a:avLst/>
          </a:prstGeom>
          <a:solidFill>
            <a:srgbClr val="0027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1" name="Google Shape;61;p3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62" name="Google Shape;6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37"/>
          <p:cNvPicPr preferRelativeResize="0"/>
          <p:nvPr/>
        </p:nvPicPr>
        <p:blipFill rotWithShape="1">
          <a:blip r:embed="rId2">
            <a:alphaModFix/>
          </a:blip>
          <a:srcRect b="0" l="0" r="0" t="0"/>
          <a:stretch/>
        </p:blipFill>
        <p:spPr>
          <a:xfrm>
            <a:off x="0" y="4683300"/>
            <a:ext cx="460199" cy="4601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5" Type="http://schemas.openxmlformats.org/officeDocument/2006/relationships/theme" Target="../theme/theme1.xml"/><Relationship Id="rId14" Type="http://schemas.openxmlformats.org/officeDocument/2006/relationships/slideLayout" Target="../slideLayouts/slideLayout4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4" name="Shape 94"/>
        <p:cNvGrpSpPr/>
        <p:nvPr/>
      </p:nvGrpSpPr>
      <p:grpSpPr>
        <a:xfrm>
          <a:off x="0" y="0"/>
          <a:ext cx="0" cy="0"/>
          <a:chOff x="0" y="0"/>
          <a:chExt cx="0" cy="0"/>
        </a:xfrm>
      </p:grpSpPr>
      <p:sp>
        <p:nvSpPr>
          <p:cNvPr id="95" name="Google Shape;95;g111cb6f750c_0_2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96" name="Google Shape;96;g111cb6f750c_0_2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97" name="Google Shape;97;g111cb6f750c_0_2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181" name="Google Shape;18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Light"/>
              <a:buChar char="●"/>
              <a:defRPr b="0" i="0" sz="1300" u="none" cap="none" strike="noStrike">
                <a:solidFill>
                  <a:schemeClr val="dk2"/>
                </a:solidFill>
                <a:latin typeface="Roboto Light"/>
                <a:ea typeface="Roboto Light"/>
                <a:cs typeface="Roboto Light"/>
                <a:sym typeface="Roboto Light"/>
              </a:defRPr>
            </a:lvl1pPr>
            <a:lvl2pPr indent="-298450" lvl="1" marL="914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2pPr>
            <a:lvl3pPr indent="-298450" lvl="2" marL="1371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3pPr>
            <a:lvl4pPr indent="-298450" lvl="3" marL="18288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4pPr>
            <a:lvl5pPr indent="-298450" lvl="4" marL="22860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5pPr>
            <a:lvl6pPr indent="-298450" lvl="5" marL="27432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6pPr>
            <a:lvl7pPr indent="-298450" lvl="6" marL="32004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7pPr>
            <a:lvl8pPr indent="-298450" lvl="7" marL="3657600" marR="0" rtl="0" algn="l">
              <a:lnSpc>
                <a:spcPct val="115000"/>
              </a:lnSpc>
              <a:spcBef>
                <a:spcPts val="1600"/>
              </a:spcBef>
              <a:spcAft>
                <a:spcPts val="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8pPr>
            <a:lvl9pPr indent="-298450" lvl="8" marL="4114800" marR="0" rtl="0" algn="l">
              <a:lnSpc>
                <a:spcPct val="115000"/>
              </a:lnSpc>
              <a:spcBef>
                <a:spcPts val="1600"/>
              </a:spcBef>
              <a:spcAft>
                <a:spcPts val="1600"/>
              </a:spcAft>
              <a:buClr>
                <a:schemeClr val="dk2"/>
              </a:buClr>
              <a:buSzPts val="1100"/>
              <a:buFont typeface="Roboto Light"/>
              <a:buChar char="■"/>
              <a:defRPr b="0" i="0" sz="1100" u="none" cap="none" strike="noStrike">
                <a:solidFill>
                  <a:schemeClr val="dk2"/>
                </a:solidFill>
                <a:latin typeface="Roboto Light"/>
                <a:ea typeface="Roboto Light"/>
                <a:cs typeface="Roboto Light"/>
                <a:sym typeface="Roboto Light"/>
              </a:defRPr>
            </a:lvl9pPr>
          </a:lstStyle>
          <a:p/>
        </p:txBody>
      </p:sp>
      <p:sp>
        <p:nvSpPr>
          <p:cNvPr id="182" name="Google Shape;18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nytimes.com/interactive/2021/09/03/climate/bitcoin-carbon-footprint-electricity.html" TargetMode="External"/><Relationship Id="rId4" Type="http://schemas.openxmlformats.org/officeDocument/2006/relationships/image" Target="../media/image7.png"/><Relationship Id="rId5" Type="http://schemas.openxmlformats.org/officeDocument/2006/relationships/hyperlink" Target="https://css.umich.edu/sites/default/files/css_doc/CSS06-14.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blockgeeks.com/guides/ethereum-casp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youtu.be/sRgrn9HDYp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coindesk.com/price/bitcoi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www.jpmorgan.com/solutions/cib/news/digital-coin-payments" TargetMode="External"/><Relationship Id="rId4" Type="http://schemas.openxmlformats.org/officeDocument/2006/relationships/image" Target="../media/image13.jpg"/><Relationship Id="rId5"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newsroom.paypal-corp.com/2020-10-21-PayPal-Launches-New-Service-Enabling-Users-to-Buy-Hold-and-Sell-Cryptocurrency" TargetMode="Externa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thinkadvisor.com/2020/08/28/fidelity-to-launch-inaugural-bitcoin-fund-for-wealthy-investors/"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t>Blockchain at Michigan</a:t>
            </a:r>
            <a:endParaRPr sz="4800"/>
          </a:p>
        </p:txBody>
      </p:sp>
      <p:sp>
        <p:nvSpPr>
          <p:cNvPr id="266" name="Google Shape;266;p1"/>
          <p:cNvSpPr txBox="1"/>
          <p:nvPr>
            <p:ph idx="1" type="subTitle"/>
          </p:nvPr>
        </p:nvSpPr>
        <p:spPr>
          <a:xfrm>
            <a:off x="311700" y="1552400"/>
            <a:ext cx="66288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2400">
                <a:solidFill>
                  <a:schemeClr val="dk2"/>
                </a:solidFill>
                <a:latin typeface="Merriweather"/>
                <a:ea typeface="Merriweather"/>
                <a:cs typeface="Merriweather"/>
                <a:sym typeface="Merriweather"/>
              </a:rPr>
              <a:t>Session 2: Consensus Protocols, Cryptocurrencies, Blockchain and Banking</a:t>
            </a:r>
            <a:endParaRPr sz="2400">
              <a:solidFill>
                <a:schemeClr val="dk2"/>
              </a:solidFill>
              <a:latin typeface="Merriweather"/>
              <a:ea typeface="Merriweather"/>
              <a:cs typeface="Merriweather"/>
              <a:sym typeface="Merriweather"/>
            </a:endParaRPr>
          </a:p>
        </p:txBody>
      </p:sp>
      <p:cxnSp>
        <p:nvCxnSpPr>
          <p:cNvPr id="267" name="Google Shape;267;p1"/>
          <p:cNvCxnSpPr>
            <a:stCxn id="265" idx="0"/>
          </p:cNvCxnSpPr>
          <p:nvPr/>
        </p:nvCxnSpPr>
        <p:spPr>
          <a:xfrm>
            <a:off x="4572000" y="539725"/>
            <a:ext cx="3285900" cy="12900"/>
          </a:xfrm>
          <a:prstGeom prst="straightConnector1">
            <a:avLst/>
          </a:prstGeom>
          <a:noFill/>
          <a:ln cap="flat" cmpd="sng" w="38100">
            <a:solidFill>
              <a:schemeClr val="accent2"/>
            </a:solidFill>
            <a:prstDash val="solid"/>
            <a:round/>
            <a:headEnd len="sm" w="sm" type="none"/>
            <a:tailEnd len="sm" w="sm" type="none"/>
          </a:ln>
        </p:spPr>
      </p:cxnSp>
      <p:cxnSp>
        <p:nvCxnSpPr>
          <p:cNvPr id="268" name="Google Shape;268;p1"/>
          <p:cNvCxnSpPr/>
          <p:nvPr/>
        </p:nvCxnSpPr>
        <p:spPr>
          <a:xfrm>
            <a:off x="7867850" y="542600"/>
            <a:ext cx="10200" cy="1005000"/>
          </a:xfrm>
          <a:prstGeom prst="straightConnector1">
            <a:avLst/>
          </a:prstGeom>
          <a:noFill/>
          <a:ln cap="flat" cmpd="sng" w="38100">
            <a:solidFill>
              <a:schemeClr val="accent2"/>
            </a:solidFill>
            <a:prstDash val="solid"/>
            <a:round/>
            <a:headEnd len="sm" w="sm" type="none"/>
            <a:tailEnd len="sm" w="sm" type="none"/>
          </a:ln>
        </p:spPr>
      </p:cxnSp>
      <p:cxnSp>
        <p:nvCxnSpPr>
          <p:cNvPr id="269" name="Google Shape;269;p1"/>
          <p:cNvCxnSpPr/>
          <p:nvPr/>
        </p:nvCxnSpPr>
        <p:spPr>
          <a:xfrm flipH="1">
            <a:off x="291350" y="1557500"/>
            <a:ext cx="7616700" cy="20100"/>
          </a:xfrm>
          <a:prstGeom prst="straightConnector1">
            <a:avLst/>
          </a:prstGeom>
          <a:noFill/>
          <a:ln cap="flat" cmpd="sng" w="38100">
            <a:solidFill>
              <a:schemeClr val="accent2"/>
            </a:solidFill>
            <a:prstDash val="solid"/>
            <a:round/>
            <a:headEnd len="sm" w="sm" type="none"/>
            <a:tailEnd len="sm" w="sm" type="none"/>
          </a:ln>
        </p:spPr>
      </p:cxnSp>
      <p:cxnSp>
        <p:nvCxnSpPr>
          <p:cNvPr id="270" name="Google Shape;270;p1"/>
          <p:cNvCxnSpPr>
            <a:endCxn id="266" idx="1"/>
          </p:cNvCxnSpPr>
          <p:nvPr/>
        </p:nvCxnSpPr>
        <p:spPr>
          <a:xfrm>
            <a:off x="311400" y="1597550"/>
            <a:ext cx="300" cy="324000"/>
          </a:xfrm>
          <a:prstGeom prst="straightConnector1">
            <a:avLst/>
          </a:prstGeom>
          <a:noFill/>
          <a:ln cap="flat" cmpd="sng" w="38100">
            <a:solidFill>
              <a:schemeClr val="accent2"/>
            </a:solidFill>
            <a:prstDash val="solid"/>
            <a:round/>
            <a:headEnd len="sm" w="sm" type="none"/>
            <a:tailEnd len="sm" w="sm" type="none"/>
          </a:ln>
        </p:spPr>
      </p:cxnSp>
      <p:sp>
        <p:nvSpPr>
          <p:cNvPr id="271" name="Google Shape;271;p1"/>
          <p:cNvSpPr/>
          <p:nvPr/>
        </p:nvSpPr>
        <p:spPr>
          <a:xfrm>
            <a:off x="226300" y="1921700"/>
            <a:ext cx="170700" cy="138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4401300" y="456925"/>
            <a:ext cx="170700" cy="1785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txBox="1"/>
          <p:nvPr/>
        </p:nvSpPr>
        <p:spPr>
          <a:xfrm>
            <a:off x="544350" y="4463725"/>
            <a:ext cx="3399900" cy="3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Merriweather"/>
                <a:ea typeface="Merriweather"/>
                <a:cs typeface="Merriweather"/>
                <a:sym typeface="Merriweather"/>
              </a:rPr>
              <a:t>Tuesday, February 8th, 2021</a:t>
            </a:r>
            <a:endParaRPr b="0" i="0" sz="1800" u="none" cap="none" strike="noStrike">
              <a:solidFill>
                <a:srgbClr val="FFFFFF"/>
              </a:solidFill>
              <a:latin typeface="Merriweather"/>
              <a:ea typeface="Merriweather"/>
              <a:cs typeface="Merriweather"/>
              <a:sym typeface="Merriweather"/>
            </a:endParaRPr>
          </a:p>
        </p:txBody>
      </p:sp>
      <p:pic>
        <p:nvPicPr>
          <p:cNvPr id="274" name="Google Shape;274;p1"/>
          <p:cNvPicPr preferRelativeResize="0"/>
          <p:nvPr/>
        </p:nvPicPr>
        <p:blipFill rotWithShape="1">
          <a:blip r:embed="rId3">
            <a:alphaModFix/>
          </a:blip>
          <a:srcRect b="0" l="0" r="0" t="0"/>
          <a:stretch/>
        </p:blipFill>
        <p:spPr>
          <a:xfrm>
            <a:off x="4752975" y="1344050"/>
            <a:ext cx="4487051" cy="4487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type="title"/>
          </p:nvPr>
        </p:nvSpPr>
        <p:spPr>
          <a:xfrm>
            <a:off x="103325" y="500925"/>
            <a:ext cx="41112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Consensus Protocol 1:</a:t>
            </a:r>
            <a:endParaRPr/>
          </a:p>
          <a:p>
            <a:pPr indent="0" lvl="0" marL="0" rtl="0" algn="l">
              <a:lnSpc>
                <a:spcPct val="100000"/>
              </a:lnSpc>
              <a:spcBef>
                <a:spcPts val="0"/>
              </a:spcBef>
              <a:spcAft>
                <a:spcPts val="0"/>
              </a:spcAft>
              <a:buSzPts val="2800"/>
              <a:buNone/>
            </a:pPr>
            <a:r>
              <a:rPr lang="en"/>
              <a:t>Proof of Work (PoW)</a:t>
            </a:r>
            <a:endParaRPr/>
          </a:p>
        </p:txBody>
      </p:sp>
      <p:sp>
        <p:nvSpPr>
          <p:cNvPr id="332" name="Google Shape;332;p10"/>
          <p:cNvSpPr txBox="1"/>
          <p:nvPr>
            <p:ph idx="1" type="body"/>
          </p:nvPr>
        </p:nvSpPr>
        <p:spPr>
          <a:xfrm>
            <a:off x="4672825" y="41000"/>
            <a:ext cx="4166400" cy="4098600"/>
          </a:xfrm>
          <a:prstGeom prst="rect">
            <a:avLst/>
          </a:prstGeom>
          <a:noFill/>
          <a:ln>
            <a:noFill/>
          </a:ln>
        </p:spPr>
        <p:txBody>
          <a:bodyPr anchorCtr="0" anchor="t" bIns="91425" lIns="91425" spcFirstLastPara="1" rIns="91425" wrap="square" tIns="91425">
            <a:noAutofit/>
          </a:bodyPr>
          <a:lstStyle/>
          <a:p>
            <a:pPr indent="-327025" lvl="0" marL="457200" rtl="0" algn="l">
              <a:lnSpc>
                <a:spcPct val="150000"/>
              </a:lnSpc>
              <a:spcBef>
                <a:spcPts val="0"/>
              </a:spcBef>
              <a:spcAft>
                <a:spcPts val="0"/>
              </a:spcAft>
              <a:buSzPts val="1550"/>
              <a:buChar char="●"/>
            </a:pPr>
            <a:r>
              <a:rPr lang="en" sz="1550"/>
              <a:t>Algorithmic process of verifying blockchain transactions and creating new blocks on the chain. </a:t>
            </a:r>
            <a:endParaRPr sz="1550"/>
          </a:p>
          <a:p>
            <a:pPr indent="-327025" lvl="0" marL="457200" rtl="0" algn="l">
              <a:lnSpc>
                <a:spcPct val="150000"/>
              </a:lnSpc>
              <a:spcBef>
                <a:spcPts val="0"/>
              </a:spcBef>
              <a:spcAft>
                <a:spcPts val="0"/>
              </a:spcAft>
              <a:buSzPts val="1550"/>
              <a:buChar char="●"/>
            </a:pPr>
            <a:r>
              <a:rPr lang="en" sz="1550"/>
              <a:t>Nodes compete with each other to complete transactions on the blockchain in order to recieve rewards</a:t>
            </a:r>
            <a:endParaRPr sz="1550"/>
          </a:p>
          <a:p>
            <a:pPr indent="-327025" lvl="0" marL="457200" rtl="0" algn="l">
              <a:lnSpc>
                <a:spcPct val="150000"/>
              </a:lnSpc>
              <a:spcBef>
                <a:spcPts val="0"/>
              </a:spcBef>
              <a:spcAft>
                <a:spcPts val="0"/>
              </a:spcAft>
              <a:buSzPts val="1550"/>
              <a:buChar char="●"/>
            </a:pPr>
            <a:r>
              <a:rPr lang="en" sz="1550"/>
              <a:t>Hash: Solution for solving PoW problems</a:t>
            </a:r>
            <a:endParaRPr sz="1550"/>
          </a:p>
          <a:p>
            <a:pPr indent="-327025" lvl="0" marL="457200" rtl="0" algn="l">
              <a:lnSpc>
                <a:spcPct val="150000"/>
              </a:lnSpc>
              <a:spcBef>
                <a:spcPts val="0"/>
              </a:spcBef>
              <a:spcAft>
                <a:spcPts val="0"/>
              </a:spcAft>
              <a:buSzPts val="1550"/>
              <a:buChar char="●"/>
            </a:pPr>
            <a:r>
              <a:rPr lang="en" sz="1550"/>
              <a:t>As the number of users on the network grows, more hash power is required due to the increased difficulty of the problems</a:t>
            </a:r>
            <a:endParaRPr sz="1550"/>
          </a:p>
          <a:p>
            <a:pPr indent="-327025" lvl="0" marL="457200" rtl="0" algn="l">
              <a:lnSpc>
                <a:spcPct val="150000"/>
              </a:lnSpc>
              <a:spcBef>
                <a:spcPts val="0"/>
              </a:spcBef>
              <a:spcAft>
                <a:spcPts val="0"/>
              </a:spcAft>
              <a:buSzPts val="1550"/>
              <a:buChar char="●"/>
            </a:pPr>
            <a:r>
              <a:rPr lang="en" sz="1550"/>
              <a:t>Examples: Bitcoin, Litecoin, and Ethereum (originally)</a:t>
            </a:r>
            <a:endParaRPr sz="1550"/>
          </a:p>
          <a:p>
            <a:pPr indent="0" lvl="0" marL="0" rtl="0" algn="l">
              <a:lnSpc>
                <a:spcPct val="150000"/>
              </a:lnSpc>
              <a:spcBef>
                <a:spcPts val="1600"/>
              </a:spcBef>
              <a:spcAft>
                <a:spcPts val="0"/>
              </a:spcAft>
              <a:buSzPts val="1300"/>
              <a:buNone/>
            </a:pPr>
            <a:r>
              <a:t/>
            </a:r>
            <a:endParaRPr sz="1600"/>
          </a:p>
          <a:p>
            <a:pPr indent="0" lvl="0" marL="0" rtl="0" algn="l">
              <a:lnSpc>
                <a:spcPct val="150000"/>
              </a:lnSpc>
              <a:spcBef>
                <a:spcPts val="1600"/>
              </a:spcBef>
              <a:spcAft>
                <a:spcPts val="0"/>
              </a:spcAft>
              <a:buSzPts val="1300"/>
              <a:buNone/>
            </a:pPr>
            <a:r>
              <a:t/>
            </a:r>
            <a:endParaRPr sz="1600"/>
          </a:p>
          <a:p>
            <a:pPr indent="0" lvl="0" marL="457200" rtl="0" algn="l">
              <a:lnSpc>
                <a:spcPct val="150000"/>
              </a:lnSpc>
              <a:spcBef>
                <a:spcPts val="1600"/>
              </a:spcBef>
              <a:spcAft>
                <a:spcPts val="1600"/>
              </a:spcAft>
              <a:buSzPts val="1300"/>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e30d02ef1f_0_29"/>
          <p:cNvSpPr txBox="1"/>
          <p:nvPr>
            <p:ph type="title"/>
          </p:nvPr>
        </p:nvSpPr>
        <p:spPr>
          <a:xfrm>
            <a:off x="311725" y="3347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Proof of Work in detail</a:t>
            </a:r>
            <a:endParaRPr/>
          </a:p>
        </p:txBody>
      </p:sp>
      <p:sp>
        <p:nvSpPr>
          <p:cNvPr id="338" name="Google Shape;338;ge30d02ef1f_0_29"/>
          <p:cNvSpPr txBox="1"/>
          <p:nvPr>
            <p:ph idx="1" type="body"/>
          </p:nvPr>
        </p:nvSpPr>
        <p:spPr>
          <a:xfrm>
            <a:off x="265675" y="1381050"/>
            <a:ext cx="8612700" cy="3330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When a transaction is initiated, the transaction data is fitted into a block with a maximum capacity of 1 megabyte</a:t>
            </a:r>
            <a:endParaRPr sz="1600">
              <a:solidFill>
                <a:srgbClr val="111111"/>
              </a:solidFill>
              <a:highlight>
                <a:srgbClr val="FFFFFF"/>
              </a:highlight>
            </a:endParaRPr>
          </a:p>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Then duplicated across multiple computers or nodes on the network</a:t>
            </a:r>
            <a:endParaRPr sz="1600">
              <a:solidFill>
                <a:srgbClr val="111111"/>
              </a:solidFill>
              <a:highlight>
                <a:srgbClr val="FFFFFF"/>
              </a:highlight>
            </a:endParaRPr>
          </a:p>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The nodes are the administrative body of the blockchain and verify the legitimacy of the transactions in each block</a:t>
            </a:r>
            <a:endParaRPr sz="1600">
              <a:solidFill>
                <a:srgbClr val="111111"/>
              </a:solidFill>
              <a:highlight>
                <a:srgbClr val="FFFFFF"/>
              </a:highlight>
            </a:endParaRPr>
          </a:p>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To carry out the verification step, the nodes or miners would need to solve a computational puzzle, known as the proof of work problem</a:t>
            </a:r>
            <a:endParaRPr sz="1600">
              <a:solidFill>
                <a:srgbClr val="111111"/>
              </a:solidFill>
              <a:highlight>
                <a:srgbClr val="FFFFFF"/>
              </a:highlight>
            </a:endParaRPr>
          </a:p>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The first miner to decrypt each block transaction problem gets rewarded with a coin</a:t>
            </a:r>
            <a:endParaRPr sz="1600">
              <a:solidFill>
                <a:srgbClr val="111111"/>
              </a:solidFill>
              <a:highlight>
                <a:srgbClr val="FFFFFF"/>
              </a:highlight>
            </a:endParaRPr>
          </a:p>
          <a:p>
            <a:pPr indent="-330200" lvl="0" marL="457200" rtl="0" algn="l">
              <a:lnSpc>
                <a:spcPct val="150000"/>
              </a:lnSpc>
              <a:spcBef>
                <a:spcPts val="0"/>
              </a:spcBef>
              <a:spcAft>
                <a:spcPts val="0"/>
              </a:spcAft>
              <a:buSzPts val="1600"/>
              <a:buChar char="●"/>
            </a:pPr>
            <a:r>
              <a:rPr lang="en" sz="1600">
                <a:solidFill>
                  <a:srgbClr val="111111"/>
                </a:solidFill>
                <a:highlight>
                  <a:srgbClr val="FFFFFF"/>
                </a:highlight>
              </a:rPr>
              <a:t>Once a block of transactions has been verified, it is added to the blockchain, a public transparent ledger</a:t>
            </a:r>
            <a:endParaRPr sz="1600">
              <a:solidFill>
                <a:srgbClr val="11111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131b7fb37a_0_510"/>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131b7fb37a_0_518"/>
          <p:cNvSpPr txBox="1"/>
          <p:nvPr>
            <p:ph type="title"/>
          </p:nvPr>
        </p:nvSpPr>
        <p:spPr>
          <a:xfrm>
            <a:off x="319050" y="798600"/>
            <a:ext cx="85059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sz="7000"/>
              <a:t>Think and Answer:</a:t>
            </a:r>
            <a:endParaRPr sz="7000"/>
          </a:p>
          <a:p>
            <a:pPr indent="0" lvl="0" marL="0" rtl="0" algn="ctr">
              <a:lnSpc>
                <a:spcPct val="100000"/>
              </a:lnSpc>
              <a:spcBef>
                <a:spcPts val="0"/>
              </a:spcBef>
              <a:spcAft>
                <a:spcPts val="0"/>
              </a:spcAft>
              <a:buSzPts val="7200"/>
              <a:buNone/>
            </a:pPr>
            <a:r>
              <a:t/>
            </a:r>
            <a:endParaRPr sz="800"/>
          </a:p>
          <a:p>
            <a:pPr indent="0" lvl="0" marL="0" rtl="0" algn="ctr">
              <a:lnSpc>
                <a:spcPct val="100000"/>
              </a:lnSpc>
              <a:spcBef>
                <a:spcPts val="0"/>
              </a:spcBef>
              <a:spcAft>
                <a:spcPts val="0"/>
              </a:spcAft>
              <a:buSzPts val="7200"/>
              <a:buNone/>
            </a:pPr>
            <a:r>
              <a:rPr i="1" lang="en" sz="3600"/>
              <a:t>What problems are present in this design?</a:t>
            </a:r>
            <a:endParaRPr i="1"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e30d02ef1f_0_37"/>
          <p:cNvSpPr txBox="1"/>
          <p:nvPr>
            <p:ph type="title"/>
          </p:nvPr>
        </p:nvSpPr>
        <p:spPr>
          <a:xfrm>
            <a:off x="311700" y="3038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The Energy Problem</a:t>
            </a:r>
            <a:endParaRPr/>
          </a:p>
        </p:txBody>
      </p:sp>
      <p:sp>
        <p:nvSpPr>
          <p:cNvPr id="354" name="Google Shape;354;ge30d02ef1f_0_37"/>
          <p:cNvSpPr txBox="1"/>
          <p:nvPr>
            <p:ph idx="1" type="body"/>
          </p:nvPr>
        </p:nvSpPr>
        <p:spPr>
          <a:xfrm>
            <a:off x="311700" y="1725100"/>
            <a:ext cx="8633100" cy="766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Mining requires a great deal of computing power and energy. What do you think the problems with that could be?</a:t>
            </a:r>
            <a:endParaRPr sz="1600"/>
          </a:p>
        </p:txBody>
      </p:sp>
      <p:sp>
        <p:nvSpPr>
          <p:cNvPr id="355" name="Google Shape;355;ge30d02ef1f_0_37"/>
          <p:cNvSpPr txBox="1"/>
          <p:nvPr/>
        </p:nvSpPr>
        <p:spPr>
          <a:xfrm>
            <a:off x="311700" y="2552000"/>
            <a:ext cx="85206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2"/>
              </a:buClr>
              <a:buSzPts val="1600"/>
              <a:buFont typeface="Roboto Light"/>
              <a:buChar char="●"/>
            </a:pPr>
            <a:r>
              <a:rPr b="0" i="0" lang="en" sz="1600" u="none" cap="none" strike="noStrike">
                <a:solidFill>
                  <a:schemeClr val="dk2"/>
                </a:solidFill>
                <a:latin typeface="Roboto Light"/>
                <a:ea typeface="Roboto Light"/>
                <a:cs typeface="Roboto Light"/>
                <a:sym typeface="Roboto Light"/>
              </a:rPr>
              <a:t>Investopedia: “In 2015, it was estimated that one Bitcoin transaction required the amount of electricity needed to power up 1.57 American households per day”</a:t>
            </a:r>
            <a:endParaRPr b="0" i="0" sz="1600" u="none" cap="none" strike="noStrike">
              <a:solidFill>
                <a:schemeClr val="dk2"/>
              </a:solidFill>
              <a:latin typeface="Roboto Light"/>
              <a:ea typeface="Roboto Light"/>
              <a:cs typeface="Roboto Light"/>
              <a:sym typeface="Roboto Light"/>
            </a:endParaRPr>
          </a:p>
        </p:txBody>
      </p:sp>
      <p:sp>
        <p:nvSpPr>
          <p:cNvPr id="356" name="Google Shape;356;ge30d02ef1f_0_37"/>
          <p:cNvSpPr txBox="1"/>
          <p:nvPr/>
        </p:nvSpPr>
        <p:spPr>
          <a:xfrm>
            <a:off x="311700" y="3373550"/>
            <a:ext cx="81264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2"/>
              </a:buClr>
              <a:buSzPts val="1600"/>
              <a:buFont typeface="Roboto Light"/>
              <a:buChar char="●"/>
            </a:pPr>
            <a:r>
              <a:rPr b="0" i="0" lang="en" sz="1600" u="none" cap="none" strike="noStrike">
                <a:solidFill>
                  <a:schemeClr val="dk2"/>
                </a:solidFill>
                <a:latin typeface="Roboto Light"/>
                <a:ea typeface="Roboto Light"/>
                <a:cs typeface="Roboto Light"/>
                <a:sym typeface="Roboto Light"/>
              </a:rPr>
              <a:t>“According to the University of Cambridge's Bitcoin Electricity Consumption Index, Bitcoin consumes about 119.87 terawatt-hours per year, which is more than countries like the United Arab Emirates and the Netherlands consume annually. To foot the electricity bill, miners would usually sell their awarded coins for fiat money, which would lead to a downward movement in the price of the cryptocurrency.”</a:t>
            </a:r>
            <a:endParaRPr b="0" i="0" sz="1600" u="none" cap="none" strike="noStrike">
              <a:solidFill>
                <a:schemeClr val="dk2"/>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11ed11e81b_0_3"/>
          <p:cNvSpPr txBox="1"/>
          <p:nvPr>
            <p:ph type="title"/>
          </p:nvPr>
        </p:nvSpPr>
        <p:spPr>
          <a:xfrm>
            <a:off x="354100" y="341225"/>
            <a:ext cx="3780000" cy="36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200"/>
              <a:t>From Tech Ed Session 1:</a:t>
            </a:r>
            <a:endParaRPr sz="2200"/>
          </a:p>
          <a:p>
            <a:pPr indent="0" lvl="0" marL="0" rtl="0" algn="l">
              <a:lnSpc>
                <a:spcPct val="100000"/>
              </a:lnSpc>
              <a:spcBef>
                <a:spcPts val="0"/>
              </a:spcBef>
              <a:spcAft>
                <a:spcPts val="0"/>
              </a:spcAft>
              <a:buSzPts val="2800"/>
              <a:buNone/>
            </a:pPr>
            <a:r>
              <a:t/>
            </a:r>
            <a:endParaRPr sz="2200"/>
          </a:p>
        </p:txBody>
      </p:sp>
      <p:sp>
        <p:nvSpPr>
          <p:cNvPr id="362" name="Google Shape;362;g111ed11e81b_0_3"/>
          <p:cNvSpPr txBox="1"/>
          <p:nvPr/>
        </p:nvSpPr>
        <p:spPr>
          <a:xfrm>
            <a:off x="6851300" y="1295925"/>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
        <p:nvSpPr>
          <p:cNvPr id="363" name="Google Shape;363;g111ed11e81b_0_3"/>
          <p:cNvSpPr txBox="1"/>
          <p:nvPr/>
        </p:nvSpPr>
        <p:spPr>
          <a:xfrm>
            <a:off x="6014825" y="1197700"/>
            <a:ext cx="2858100" cy="15855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Light"/>
                <a:ea typeface="Roboto Light"/>
                <a:cs typeface="Roboto Light"/>
                <a:sym typeface="Roboto Light"/>
              </a:rPr>
              <a:t>As of August 2021, Bitcoin used </a:t>
            </a:r>
            <a:r>
              <a:rPr b="1" i="0" lang="en" sz="1600" u="none" cap="none" strike="noStrike">
                <a:solidFill>
                  <a:srgbClr val="000000"/>
                </a:solidFill>
                <a:latin typeface="Roboto"/>
                <a:ea typeface="Roboto"/>
                <a:cs typeface="Roboto"/>
                <a:sym typeface="Roboto"/>
              </a:rPr>
              <a:t>~93 TWh</a:t>
            </a:r>
            <a:r>
              <a:rPr b="0" i="0" lang="en" sz="1600" u="none" cap="none" strike="noStrike">
                <a:solidFill>
                  <a:srgbClr val="000000"/>
                </a:solidFill>
                <a:latin typeface="Roboto Light"/>
                <a:ea typeface="Roboto Light"/>
                <a:cs typeface="Roboto Light"/>
                <a:sym typeface="Roboto Light"/>
              </a:rPr>
              <a:t> per year.</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Light"/>
                <a:ea typeface="Roboto Light"/>
                <a:cs typeface="Roboto Light"/>
                <a:sym typeface="Roboto Light"/>
              </a:rPr>
              <a:t>This is more than the entirety of Finland!</a:t>
            </a:r>
            <a:endParaRPr b="0" i="0" sz="1600" u="none" cap="none" strike="noStrike">
              <a:solidFill>
                <a:srgbClr val="000000"/>
              </a:solidFill>
              <a:latin typeface="Roboto Light"/>
              <a:ea typeface="Roboto Light"/>
              <a:cs typeface="Roboto Light"/>
              <a:sym typeface="Roboto Light"/>
            </a:endParaRPr>
          </a:p>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Light"/>
                <a:ea typeface="Roboto Light"/>
                <a:cs typeface="Roboto Light"/>
                <a:sym typeface="Roboto Light"/>
              </a:rPr>
              <a:t>(</a:t>
            </a:r>
            <a:r>
              <a:rPr b="0" i="0" lang="en" sz="1100" u="sng" cap="none" strike="noStrike">
                <a:solidFill>
                  <a:schemeClr val="hlink"/>
                </a:solidFill>
                <a:latin typeface="Roboto Light"/>
                <a:ea typeface="Roboto Light"/>
                <a:cs typeface="Roboto Light"/>
                <a:sym typeface="Roboto Light"/>
                <a:hlinkClick r:id="rId3"/>
              </a:rPr>
              <a:t>reference</a:t>
            </a:r>
            <a:r>
              <a:rPr b="0" i="0" lang="en" sz="1100" u="none" cap="none" strike="noStrike">
                <a:solidFill>
                  <a:srgbClr val="000000"/>
                </a:solidFill>
                <a:latin typeface="Roboto Light"/>
                <a:ea typeface="Roboto Light"/>
                <a:cs typeface="Roboto Light"/>
                <a:sym typeface="Roboto Light"/>
              </a:rPr>
              <a:t>)</a:t>
            </a:r>
            <a:endParaRPr b="0" i="0" sz="1100" u="none" cap="none" strike="noStrike">
              <a:solidFill>
                <a:srgbClr val="000000"/>
              </a:solidFill>
              <a:latin typeface="Roboto Light"/>
              <a:ea typeface="Roboto Light"/>
              <a:cs typeface="Roboto Light"/>
              <a:sym typeface="Roboto Light"/>
            </a:endParaRPr>
          </a:p>
        </p:txBody>
      </p:sp>
      <p:pic>
        <p:nvPicPr>
          <p:cNvPr id="364" name="Google Shape;364;g111ed11e81b_0_3"/>
          <p:cNvPicPr preferRelativeResize="0"/>
          <p:nvPr/>
        </p:nvPicPr>
        <p:blipFill rotWithShape="1">
          <a:blip r:embed="rId4">
            <a:alphaModFix/>
          </a:blip>
          <a:srcRect b="0" l="0" r="0" t="0"/>
          <a:stretch/>
        </p:blipFill>
        <p:spPr>
          <a:xfrm>
            <a:off x="354100" y="1197700"/>
            <a:ext cx="5416064" cy="3649500"/>
          </a:xfrm>
          <a:prstGeom prst="rect">
            <a:avLst/>
          </a:prstGeom>
          <a:noFill/>
          <a:ln cap="flat" cmpd="sng" w="38100">
            <a:solidFill>
              <a:schemeClr val="accent2"/>
            </a:solidFill>
            <a:prstDash val="solid"/>
            <a:round/>
            <a:headEnd len="sm" w="sm" type="none"/>
            <a:tailEnd len="sm" w="sm" type="none"/>
          </a:ln>
        </p:spPr>
      </p:pic>
      <p:sp>
        <p:nvSpPr>
          <p:cNvPr id="365" name="Google Shape;365;g111ed11e81b_0_3"/>
          <p:cNvSpPr txBox="1"/>
          <p:nvPr/>
        </p:nvSpPr>
        <p:spPr>
          <a:xfrm>
            <a:off x="6014825" y="3020525"/>
            <a:ext cx="2858100" cy="13392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Light"/>
                <a:ea typeface="Roboto Light"/>
                <a:cs typeface="Roboto Light"/>
                <a:sym typeface="Roboto Light"/>
              </a:rPr>
              <a:t>Just for fun!</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Roboto Light"/>
                <a:ea typeface="Roboto Light"/>
                <a:cs typeface="Roboto Light"/>
                <a:sym typeface="Roboto Light"/>
              </a:rPr>
              <a:t>In 2005, UMich used</a:t>
            </a:r>
            <a:endParaRPr b="0" i="0" sz="1600" u="none" cap="none" strike="noStrike">
              <a:solidFill>
                <a:srgbClr val="00000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Roboto"/>
                <a:ea typeface="Roboto"/>
                <a:cs typeface="Roboto"/>
                <a:sym typeface="Roboto"/>
              </a:rPr>
              <a:t>~2.2 TWh</a:t>
            </a:r>
            <a:r>
              <a:rPr b="0" i="0" lang="en" sz="1600" u="none" cap="none" strike="noStrike">
                <a:solidFill>
                  <a:srgbClr val="000000"/>
                </a:solidFill>
                <a:latin typeface="Roboto Light"/>
                <a:ea typeface="Roboto Light"/>
                <a:cs typeface="Roboto Light"/>
                <a:sym typeface="Roboto Light"/>
              </a:rPr>
              <a:t>.</a:t>
            </a:r>
            <a:endParaRPr b="0" i="0" sz="1600" u="none" cap="none" strike="noStrike">
              <a:solidFill>
                <a:srgbClr val="000000"/>
              </a:solidFill>
              <a:latin typeface="Roboto Light"/>
              <a:ea typeface="Roboto Light"/>
              <a:cs typeface="Roboto Light"/>
              <a:sym typeface="Roboto Light"/>
            </a:endParaRPr>
          </a:p>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Roboto Light"/>
                <a:ea typeface="Roboto Light"/>
                <a:cs typeface="Roboto Light"/>
                <a:sym typeface="Roboto Light"/>
              </a:rPr>
              <a:t>(</a:t>
            </a:r>
            <a:r>
              <a:rPr b="0" i="0" lang="en" sz="1100" u="sng" cap="none" strike="noStrike">
                <a:solidFill>
                  <a:schemeClr val="hlink"/>
                </a:solidFill>
                <a:latin typeface="Roboto Light"/>
                <a:ea typeface="Roboto Light"/>
                <a:cs typeface="Roboto Light"/>
                <a:sym typeface="Roboto Light"/>
                <a:hlinkClick r:id="rId5"/>
              </a:rPr>
              <a:t>reference</a:t>
            </a:r>
            <a:r>
              <a:rPr b="0" i="0" lang="en" sz="1100" u="none" cap="none" strike="noStrike">
                <a:solidFill>
                  <a:srgbClr val="000000"/>
                </a:solidFill>
                <a:latin typeface="Roboto Light"/>
                <a:ea typeface="Roboto Light"/>
                <a:cs typeface="Roboto Light"/>
                <a:sym typeface="Roboto Light"/>
              </a:rPr>
              <a:t>)</a:t>
            </a:r>
            <a:endParaRPr b="0" i="0" sz="1100" u="none" cap="none" strike="noStrike">
              <a:solidFill>
                <a:srgbClr val="000000"/>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e518973826_2_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The 51% attack</a:t>
            </a:r>
            <a:endParaRPr/>
          </a:p>
        </p:txBody>
      </p:sp>
      <p:sp>
        <p:nvSpPr>
          <p:cNvPr id="371" name="Google Shape;371;ge518973826_2_9"/>
          <p:cNvSpPr txBox="1"/>
          <p:nvPr>
            <p:ph idx="1" type="body"/>
          </p:nvPr>
        </p:nvSpPr>
        <p:spPr>
          <a:xfrm>
            <a:off x="4572000" y="201350"/>
            <a:ext cx="4166400" cy="4098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Computational power that is available to the blockchain network is responsible for verifying transactions</a:t>
            </a:r>
            <a:endParaRPr sz="1800"/>
          </a:p>
          <a:p>
            <a:pPr indent="-342900" lvl="0" marL="457200" rtl="0" algn="l">
              <a:lnSpc>
                <a:spcPct val="150000"/>
              </a:lnSpc>
              <a:spcBef>
                <a:spcPts val="0"/>
              </a:spcBef>
              <a:spcAft>
                <a:spcPts val="0"/>
              </a:spcAft>
              <a:buSzPts val="1800"/>
              <a:buChar char="●"/>
            </a:pPr>
            <a:r>
              <a:rPr lang="en" sz="1800"/>
              <a:t>Theoretically, what happens when some party acquires control over 51% of said computational power?</a:t>
            </a:r>
            <a:endParaRPr sz="1800"/>
          </a:p>
          <a:p>
            <a:pPr indent="-342900" lvl="0" marL="457200" rtl="0" algn="l">
              <a:lnSpc>
                <a:spcPct val="150000"/>
              </a:lnSpc>
              <a:spcBef>
                <a:spcPts val="0"/>
              </a:spcBef>
              <a:spcAft>
                <a:spcPts val="0"/>
              </a:spcAft>
              <a:buSzPts val="1800"/>
              <a:buChar char="●"/>
            </a:pPr>
            <a:r>
              <a:rPr lang="en" sz="1800"/>
              <a:t>The party in question gets the ability to add fraudulent blocks to the ledger and falsify transactions</a:t>
            </a:r>
            <a:endParaRPr sz="1800"/>
          </a:p>
          <a:p>
            <a:pPr indent="-342900" lvl="0" marL="457200" rtl="0" algn="l">
              <a:lnSpc>
                <a:spcPct val="150000"/>
              </a:lnSpc>
              <a:spcBef>
                <a:spcPts val="0"/>
              </a:spcBef>
              <a:spcAft>
                <a:spcPts val="0"/>
              </a:spcAft>
              <a:buSzPts val="1800"/>
              <a:buChar char="●"/>
            </a:pPr>
            <a:r>
              <a:rPr lang="en" sz="1800"/>
              <a:t>Scientific terms: very bad stuff</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f6d8d380a3_0_12"/>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f6d8d380a3_0_6"/>
          <p:cNvSpPr txBox="1"/>
          <p:nvPr>
            <p:ph type="title"/>
          </p:nvPr>
        </p:nvSpPr>
        <p:spPr>
          <a:xfrm>
            <a:off x="311700" y="135450"/>
            <a:ext cx="8520600" cy="9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t>Think and Answer: Come up with a new consensus algorithm that can resolve these issues</a:t>
            </a:r>
            <a:endParaRPr sz="2500"/>
          </a:p>
        </p:txBody>
      </p:sp>
      <p:sp>
        <p:nvSpPr>
          <p:cNvPr id="382" name="Google Shape;382;gf6d8d380a3_0_6"/>
          <p:cNvSpPr txBox="1"/>
          <p:nvPr/>
        </p:nvSpPr>
        <p:spPr>
          <a:xfrm>
            <a:off x="311700" y="1364850"/>
            <a:ext cx="6827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600"/>
              <a:buFont typeface="Arial"/>
              <a:buNone/>
            </a:pPr>
            <a:r>
              <a:rPr b="0" i="0" lang="en" sz="1600" u="none" cap="none" strike="noStrike">
                <a:solidFill>
                  <a:schemeClr val="dk2"/>
                </a:solidFill>
                <a:latin typeface="Roboto Light"/>
                <a:ea typeface="Roboto Light"/>
                <a:cs typeface="Roboto Light"/>
                <a:sym typeface="Roboto Light"/>
              </a:rPr>
              <a:t>We want to develop a consensus algorithm that:</a:t>
            </a:r>
            <a:endParaRPr b="0" i="0" sz="1600" u="none" cap="none" strike="noStrike">
              <a:solidFill>
                <a:schemeClr val="dk2"/>
              </a:solidFill>
              <a:latin typeface="Roboto Light"/>
              <a:ea typeface="Roboto Light"/>
              <a:cs typeface="Roboto Light"/>
              <a:sym typeface="Roboto Light"/>
            </a:endParaRPr>
          </a:p>
          <a:p>
            <a:pPr indent="-330200" lvl="0" marL="457200" marR="0" rtl="0" algn="l">
              <a:lnSpc>
                <a:spcPct val="200000"/>
              </a:lnSpc>
              <a:spcBef>
                <a:spcPts val="0"/>
              </a:spcBef>
              <a:spcAft>
                <a:spcPts val="0"/>
              </a:spcAft>
              <a:buClr>
                <a:schemeClr val="dk2"/>
              </a:buClr>
              <a:buSzPts val="1600"/>
              <a:buFont typeface="Roboto Light"/>
              <a:buChar char="●"/>
            </a:pPr>
            <a:r>
              <a:rPr b="0" i="0" lang="en" sz="1600" u="none" cap="none" strike="noStrike">
                <a:solidFill>
                  <a:schemeClr val="dk2"/>
                </a:solidFill>
                <a:latin typeface="Roboto Light"/>
                <a:ea typeface="Roboto Light"/>
                <a:cs typeface="Roboto Light"/>
                <a:sym typeface="Roboto Light"/>
              </a:rPr>
              <a:t>Does not require wasting as much energy (can go through the verification process without expending so much computing power)</a:t>
            </a:r>
            <a:endParaRPr b="0" i="0" sz="1600" u="none" cap="none" strike="noStrike">
              <a:solidFill>
                <a:schemeClr val="dk2"/>
              </a:solidFill>
              <a:latin typeface="Roboto Light"/>
              <a:ea typeface="Roboto Light"/>
              <a:cs typeface="Roboto Light"/>
              <a:sym typeface="Roboto Light"/>
            </a:endParaRPr>
          </a:p>
          <a:p>
            <a:pPr indent="-330200" lvl="0" marL="457200" marR="0" rtl="0" algn="l">
              <a:lnSpc>
                <a:spcPct val="200000"/>
              </a:lnSpc>
              <a:spcBef>
                <a:spcPts val="0"/>
              </a:spcBef>
              <a:spcAft>
                <a:spcPts val="0"/>
              </a:spcAft>
              <a:buClr>
                <a:schemeClr val="dk2"/>
              </a:buClr>
              <a:buSzPts val="1600"/>
              <a:buFont typeface="Roboto Light"/>
              <a:buChar char="●"/>
            </a:pPr>
            <a:r>
              <a:rPr b="0" i="0" lang="en" sz="1600" u="none" cap="none" strike="noStrike">
                <a:solidFill>
                  <a:schemeClr val="dk2"/>
                </a:solidFill>
                <a:latin typeface="Roboto Light"/>
                <a:ea typeface="Roboto Light"/>
                <a:cs typeface="Roboto Light"/>
                <a:sym typeface="Roboto Light"/>
              </a:rPr>
              <a:t>Offers better protection against a 51% attack (especially crucial for newer smaller currencies)</a:t>
            </a:r>
            <a:endParaRPr b="0" i="0" sz="1600" u="none" cap="none" strike="noStrike">
              <a:solidFill>
                <a:schemeClr val="dk2"/>
              </a:solidFill>
              <a:latin typeface="Roboto Light"/>
              <a:ea typeface="Roboto Light"/>
              <a:cs typeface="Roboto Light"/>
              <a:sym typeface="Roboto Light"/>
            </a:endParaRPr>
          </a:p>
          <a:p>
            <a:pPr indent="-330200" lvl="0" marL="457200" marR="0" rtl="0" algn="l">
              <a:lnSpc>
                <a:spcPct val="200000"/>
              </a:lnSpc>
              <a:spcBef>
                <a:spcPts val="0"/>
              </a:spcBef>
              <a:spcAft>
                <a:spcPts val="0"/>
              </a:spcAft>
              <a:buClr>
                <a:schemeClr val="dk2"/>
              </a:buClr>
              <a:buSzPts val="1600"/>
              <a:buFont typeface="Roboto Light"/>
              <a:buChar char="●"/>
            </a:pPr>
            <a:r>
              <a:rPr b="0" i="0" lang="en" sz="1600" u="none" cap="none" strike="noStrike">
                <a:solidFill>
                  <a:schemeClr val="dk2"/>
                </a:solidFill>
                <a:latin typeface="Roboto Light"/>
                <a:ea typeface="Roboto Light"/>
                <a:cs typeface="Roboto Light"/>
                <a:sym typeface="Roboto Light"/>
              </a:rPr>
              <a:t>Tip: think about the economics and incentives that go into each of the previous points, don’t try to come up with a groundbreaking technical invention</a:t>
            </a:r>
            <a:endParaRPr b="0" i="0" sz="1600" u="none" cap="none" strike="noStrike">
              <a:solidFill>
                <a:schemeClr val="dk2"/>
              </a:solidFill>
              <a:latin typeface="Roboto Light"/>
              <a:ea typeface="Roboto Light"/>
              <a:cs typeface="Roboto Light"/>
              <a:sym typeface="Roboto Light"/>
            </a:endParaRPr>
          </a:p>
        </p:txBody>
      </p:sp>
      <p:pic>
        <p:nvPicPr>
          <p:cNvPr id="383" name="Google Shape;383;gf6d8d380a3_0_6"/>
          <p:cNvPicPr preferRelativeResize="0"/>
          <p:nvPr/>
        </p:nvPicPr>
        <p:blipFill rotWithShape="1">
          <a:blip r:embed="rId3">
            <a:alphaModFix/>
          </a:blip>
          <a:srcRect b="0" l="0" r="0" t="0"/>
          <a:stretch/>
        </p:blipFill>
        <p:spPr>
          <a:xfrm>
            <a:off x="7286225" y="3645300"/>
            <a:ext cx="1857775" cy="1498200"/>
          </a:xfrm>
          <a:prstGeom prst="rect">
            <a:avLst/>
          </a:prstGeom>
          <a:noFill/>
          <a:ln>
            <a:noFill/>
          </a:ln>
        </p:spPr>
      </p:pic>
      <p:pic>
        <p:nvPicPr>
          <p:cNvPr id="384" name="Google Shape;384;gf6d8d380a3_0_6"/>
          <p:cNvPicPr preferRelativeResize="0"/>
          <p:nvPr/>
        </p:nvPicPr>
        <p:blipFill rotWithShape="1">
          <a:blip r:embed="rId4">
            <a:alphaModFix/>
          </a:blip>
          <a:srcRect b="0" l="0" r="0" t="0"/>
          <a:stretch/>
        </p:blipFill>
        <p:spPr>
          <a:xfrm>
            <a:off x="7286225" y="1293175"/>
            <a:ext cx="1857775" cy="19382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e30d02ef1f_0_9"/>
          <p:cNvSpPr txBox="1"/>
          <p:nvPr>
            <p:ph type="title"/>
          </p:nvPr>
        </p:nvSpPr>
        <p:spPr>
          <a:xfrm>
            <a:off x="645750" y="575725"/>
            <a:ext cx="7852500" cy="234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sz="4400"/>
              <a:t>Microeconomics Time:</a:t>
            </a:r>
            <a:endParaRPr sz="4400"/>
          </a:p>
          <a:p>
            <a:pPr indent="0" lvl="0" marL="0" rtl="0" algn="ctr">
              <a:lnSpc>
                <a:spcPct val="100000"/>
              </a:lnSpc>
              <a:spcBef>
                <a:spcPts val="0"/>
              </a:spcBef>
              <a:spcAft>
                <a:spcPts val="0"/>
              </a:spcAft>
              <a:buSzPts val="7200"/>
              <a:buNone/>
            </a:pPr>
            <a:r>
              <a:t/>
            </a:r>
            <a:endParaRPr sz="2000"/>
          </a:p>
          <a:p>
            <a:pPr indent="0" lvl="0" marL="0" rtl="0" algn="ctr">
              <a:lnSpc>
                <a:spcPct val="100000"/>
              </a:lnSpc>
              <a:spcBef>
                <a:spcPts val="0"/>
              </a:spcBef>
              <a:spcAft>
                <a:spcPts val="0"/>
              </a:spcAft>
              <a:buSzPts val="7200"/>
              <a:buNone/>
            </a:pPr>
            <a:r>
              <a:rPr lang="en" sz="3600"/>
              <a:t>What makes a purchase/action/decision profitable?</a:t>
            </a:r>
            <a:endParaRPr sz="3600"/>
          </a:p>
        </p:txBody>
      </p:sp>
      <p:sp>
        <p:nvSpPr>
          <p:cNvPr id="390" name="Google Shape;390;ge30d02ef1f_0_9"/>
          <p:cNvSpPr txBox="1"/>
          <p:nvPr/>
        </p:nvSpPr>
        <p:spPr>
          <a:xfrm>
            <a:off x="546150" y="3494975"/>
            <a:ext cx="8051700" cy="75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700"/>
              <a:buFont typeface="Arial"/>
              <a:buNone/>
            </a:pPr>
            <a:r>
              <a:rPr b="0" i="1" lang="en" sz="3700" u="none" cap="none" strike="noStrike">
                <a:solidFill>
                  <a:schemeClr val="dk1"/>
                </a:solidFill>
                <a:latin typeface="Merriweather"/>
                <a:ea typeface="Merriweather"/>
                <a:cs typeface="Merriweather"/>
                <a:sym typeface="Merriweather"/>
              </a:rPr>
              <a:t>Profit = Revenue - Cost</a:t>
            </a:r>
            <a:endParaRPr b="0" i="1" sz="3700" u="none" cap="none" strike="noStrike">
              <a:solidFill>
                <a:schemeClr val="dk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31b7fb37a_0_0"/>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7200"/>
              <a:buNone/>
            </a:pPr>
            <a:r>
              <a:rPr lang="en"/>
              <a:t>Review</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1"/>
          <p:cNvSpPr txBox="1"/>
          <p:nvPr>
            <p:ph type="title"/>
          </p:nvPr>
        </p:nvSpPr>
        <p:spPr>
          <a:xfrm>
            <a:off x="140875" y="482175"/>
            <a:ext cx="42144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Consensus Protocol 2:</a:t>
            </a:r>
            <a:endParaRPr/>
          </a:p>
          <a:p>
            <a:pPr indent="0" lvl="0" marL="0" rtl="0" algn="l">
              <a:lnSpc>
                <a:spcPct val="100000"/>
              </a:lnSpc>
              <a:spcBef>
                <a:spcPts val="0"/>
              </a:spcBef>
              <a:spcAft>
                <a:spcPts val="0"/>
              </a:spcAft>
              <a:buSzPts val="2800"/>
              <a:buNone/>
            </a:pPr>
            <a:r>
              <a:rPr lang="en"/>
              <a:t>Proof of Stake (PoS) </a:t>
            </a:r>
            <a:endParaRPr/>
          </a:p>
          <a:p>
            <a:pPr indent="0" lvl="0" marL="0" rtl="0" algn="l">
              <a:lnSpc>
                <a:spcPct val="100000"/>
              </a:lnSpc>
              <a:spcBef>
                <a:spcPts val="0"/>
              </a:spcBef>
              <a:spcAft>
                <a:spcPts val="0"/>
              </a:spcAft>
              <a:buSzPts val="2800"/>
              <a:buNone/>
            </a:pPr>
            <a:r>
              <a:t/>
            </a:r>
            <a:endParaRPr/>
          </a:p>
        </p:txBody>
      </p:sp>
      <p:sp>
        <p:nvSpPr>
          <p:cNvPr id="396" name="Google Shape;396;p11"/>
          <p:cNvSpPr txBox="1"/>
          <p:nvPr>
            <p:ph idx="1" type="body"/>
          </p:nvPr>
        </p:nvSpPr>
        <p:spPr>
          <a:xfrm>
            <a:off x="4572000" y="407850"/>
            <a:ext cx="4166400" cy="43278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Validators stake crypto to win the chance of verifying transactions</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Profit</a:t>
            </a:r>
            <a:r>
              <a:rPr lang="en"/>
              <a:t> is still the main motivator (when is it not?)</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Inflate Potential Value of proper behavior: </a:t>
            </a:r>
            <a:r>
              <a:rPr lang="en"/>
              <a:t>The more money you stake - the higher the monetary reward</a:t>
            </a:r>
            <a:endParaRPr/>
          </a:p>
          <a:p>
            <a:pPr indent="-311150" lvl="0" marL="457200" rtl="0" algn="l">
              <a:lnSpc>
                <a:spcPct val="200000"/>
              </a:lnSpc>
              <a:spcBef>
                <a:spcPts val="0"/>
              </a:spcBef>
              <a:spcAft>
                <a:spcPts val="0"/>
              </a:spcAft>
              <a:buSzPts val="1300"/>
              <a:buChar char="●"/>
            </a:pPr>
            <a:r>
              <a:rPr b="1" i="1" lang="en">
                <a:latin typeface="Roboto"/>
                <a:ea typeface="Roboto"/>
                <a:cs typeface="Roboto"/>
                <a:sym typeface="Roboto"/>
              </a:rPr>
              <a:t>Inflate Potential Cost of bad behavior: </a:t>
            </a:r>
            <a:r>
              <a:rPr lang="en"/>
              <a:t>Economic risks for dishonesty disincentivize attack on the blockchain</a:t>
            </a:r>
            <a:endParaRPr b="1" i="1">
              <a:latin typeface="Roboto"/>
              <a:ea typeface="Roboto"/>
              <a:cs typeface="Roboto"/>
              <a:sym typeface="Roboto"/>
            </a:endParaRPr>
          </a:p>
          <a:p>
            <a:pPr indent="-311150" lvl="0" marL="457200" rtl="0" algn="l">
              <a:lnSpc>
                <a:spcPct val="200000"/>
              </a:lnSpc>
              <a:spcBef>
                <a:spcPts val="0"/>
              </a:spcBef>
              <a:spcAft>
                <a:spcPts val="0"/>
              </a:spcAft>
              <a:buSzPts val="1300"/>
              <a:buChar char="●"/>
            </a:pPr>
            <a:r>
              <a:rPr lang="en"/>
              <a:t>Less energy expended than under PoW</a:t>
            </a:r>
            <a:endParaRPr/>
          </a:p>
          <a:p>
            <a:pPr indent="-311150" lvl="0" marL="457200" rtl="0" algn="l">
              <a:lnSpc>
                <a:spcPct val="200000"/>
              </a:lnSpc>
              <a:spcBef>
                <a:spcPts val="0"/>
              </a:spcBef>
              <a:spcAft>
                <a:spcPts val="0"/>
              </a:spcAft>
              <a:buSzPts val="1300"/>
              <a:buChar char="●"/>
            </a:pPr>
            <a:r>
              <a:rPr lang="en"/>
              <a:t>Example: NXT, Ethereum (</a:t>
            </a:r>
            <a:r>
              <a:rPr lang="en" u="sng">
                <a:solidFill>
                  <a:srgbClr val="0000FF"/>
                </a:solidFill>
                <a:hlinkClick r:id="rId3">
                  <a:extLst>
                    <a:ext uri="{A12FA001-AC4F-418D-AE19-62706E023703}">
                      <ahyp:hlinkClr val="tx"/>
                    </a:ext>
                  </a:extLst>
                </a:hlinkClick>
              </a:rPr>
              <a:t>Casper Protocol</a:t>
            </a:r>
            <a:r>
              <a:rPr lang="en"/>
              <a:t>)</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e30d02ef1f_0_14"/>
          <p:cNvSpPr txBox="1"/>
          <p:nvPr>
            <p:ph type="title"/>
          </p:nvPr>
        </p:nvSpPr>
        <p:spPr>
          <a:xfrm>
            <a:off x="311700" y="3361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High Risk + High Reward</a:t>
            </a:r>
            <a:endParaRPr/>
          </a:p>
        </p:txBody>
      </p:sp>
      <p:sp>
        <p:nvSpPr>
          <p:cNvPr id="402" name="Google Shape;402;ge30d02ef1f_0_14"/>
          <p:cNvSpPr txBox="1"/>
          <p:nvPr>
            <p:ph idx="1" type="body"/>
          </p:nvPr>
        </p:nvSpPr>
        <p:spPr>
          <a:xfrm>
            <a:off x="340500" y="1422650"/>
            <a:ext cx="8463000" cy="36708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1700">
                <a:latin typeface="Roboto"/>
                <a:ea typeface="Roboto"/>
                <a:cs typeface="Roboto"/>
                <a:sym typeface="Roboto"/>
              </a:rPr>
              <a:t>High Risk:</a:t>
            </a:r>
            <a:r>
              <a:rPr lang="en" sz="1700"/>
              <a:t> when the risk of bad actions is not high enough, parties are incentivized to verify incorrect transactions (evil nodes)</a:t>
            </a:r>
            <a:endParaRPr sz="1700"/>
          </a:p>
          <a:p>
            <a:pPr indent="0" lvl="0" marL="457200" rtl="0" algn="l">
              <a:lnSpc>
                <a:spcPct val="200000"/>
              </a:lnSpc>
              <a:spcBef>
                <a:spcPts val="0"/>
              </a:spcBef>
              <a:spcAft>
                <a:spcPts val="0"/>
              </a:spcAft>
              <a:buSzPts val="1300"/>
              <a:buNone/>
            </a:pPr>
            <a:r>
              <a:rPr i="1" lang="en" sz="1700"/>
              <a:t>The risk here is losing your existing stake/decreasing the value of your stake by decreasing the overall value of this particular cryptocurrency</a:t>
            </a:r>
            <a:endParaRPr i="1" sz="1700"/>
          </a:p>
          <a:p>
            <a:pPr indent="-336550" lvl="0" marL="457200" rtl="0" algn="l">
              <a:lnSpc>
                <a:spcPct val="200000"/>
              </a:lnSpc>
              <a:spcBef>
                <a:spcPts val="0"/>
              </a:spcBef>
              <a:spcAft>
                <a:spcPts val="0"/>
              </a:spcAft>
              <a:buSzPts val="1700"/>
              <a:buChar char="●"/>
            </a:pPr>
            <a:r>
              <a:rPr b="1" lang="en" sz="1700">
                <a:latin typeface="Roboto"/>
                <a:ea typeface="Roboto"/>
                <a:cs typeface="Roboto"/>
                <a:sym typeface="Roboto"/>
              </a:rPr>
              <a:t>High Reward:</a:t>
            </a:r>
            <a:r>
              <a:rPr lang="en" sz="1700"/>
              <a:t> potential reward for staking and verifying needs to be high enough to provide an incentive, otherwise crypto can not grow</a:t>
            </a:r>
            <a:endParaRPr sz="1700"/>
          </a:p>
          <a:p>
            <a:pPr indent="0" lvl="0" marL="457200" rtl="0" algn="l">
              <a:lnSpc>
                <a:spcPct val="200000"/>
              </a:lnSpc>
              <a:spcBef>
                <a:spcPts val="0"/>
              </a:spcBef>
              <a:spcAft>
                <a:spcPts val="0"/>
              </a:spcAft>
              <a:buSzPts val="1300"/>
              <a:buNone/>
            </a:pPr>
            <a:r>
              <a:rPr b="1" i="1" lang="en" sz="1700">
                <a:latin typeface="Roboto"/>
                <a:ea typeface="Roboto"/>
                <a:cs typeface="Roboto"/>
                <a:sym typeface="Roboto"/>
              </a:rPr>
              <a:t>Stake = cost, reward = revenue/value</a:t>
            </a:r>
            <a:endParaRPr b="1" i="1" sz="17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e518973826_2_2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Preventing the 51% attack with PoS</a:t>
            </a:r>
            <a:endParaRPr/>
          </a:p>
        </p:txBody>
      </p:sp>
      <p:sp>
        <p:nvSpPr>
          <p:cNvPr id="408" name="Google Shape;408;ge518973826_2_23"/>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700"/>
              <a:t>The malicious party now needs to control 51% of the cryptocurrency, not 51% of the computing power</a:t>
            </a:r>
            <a:endParaRPr sz="1700"/>
          </a:p>
          <a:p>
            <a:pPr indent="-336550" lvl="0" marL="457200" rtl="0" algn="l">
              <a:lnSpc>
                <a:spcPct val="200000"/>
              </a:lnSpc>
              <a:spcBef>
                <a:spcPts val="0"/>
              </a:spcBef>
              <a:spcAft>
                <a:spcPts val="0"/>
              </a:spcAft>
              <a:buSzPts val="1700"/>
              <a:buChar char="●"/>
            </a:pPr>
            <a:r>
              <a:rPr lang="en" sz="1700"/>
              <a:t>This is considerably harder to do</a:t>
            </a:r>
            <a:endParaRPr sz="1700"/>
          </a:p>
          <a:p>
            <a:pPr indent="-330200" lvl="0" marL="457200" rtl="0" algn="l">
              <a:lnSpc>
                <a:spcPct val="200000"/>
              </a:lnSpc>
              <a:spcBef>
                <a:spcPts val="0"/>
              </a:spcBef>
              <a:spcAft>
                <a:spcPts val="0"/>
              </a:spcAft>
              <a:buSzPts val="1600"/>
              <a:buChar char="●"/>
            </a:pPr>
            <a:r>
              <a:rPr lang="en" sz="1700"/>
              <a:t>Beyond that, once a party acquires 51% of a cryptocurrency under POS, they would only harm themselves</a:t>
            </a:r>
            <a:r>
              <a:rPr lang="en" sz="1600"/>
              <a:t> by falsifying new nodes (think: why?)</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497125" y="1263800"/>
            <a:ext cx="8520600" cy="148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300"/>
              <a:buFont typeface="Arial"/>
              <a:buNone/>
            </a:pPr>
            <a:r>
              <a:rPr lang="en"/>
              <a:t>Consensus Protocols explained further:</a:t>
            </a:r>
            <a:endParaRPr b="1" i="1" sz="4800"/>
          </a:p>
        </p:txBody>
      </p:sp>
      <p:sp>
        <p:nvSpPr>
          <p:cNvPr id="414" name="Google Shape;414;p25"/>
          <p:cNvSpPr txBox="1"/>
          <p:nvPr/>
        </p:nvSpPr>
        <p:spPr>
          <a:xfrm>
            <a:off x="4254625" y="3565500"/>
            <a:ext cx="4788900" cy="780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300"/>
              <a:buFont typeface="Arial"/>
              <a:buNone/>
            </a:pPr>
            <a:r>
              <a:rPr b="0" i="1" lang="en" sz="1800" u="sng" cap="none" strike="noStrike">
                <a:solidFill>
                  <a:srgbClr val="FFC000"/>
                </a:solidFill>
                <a:latin typeface="Merriweather"/>
                <a:ea typeface="Merriweather"/>
                <a:cs typeface="Merriweather"/>
                <a:sym typeface="Merriweather"/>
                <a:hlinkClick r:id="rId3">
                  <a:extLst>
                    <a:ext uri="{A12FA001-AC4F-418D-AE19-62706E023703}">
                      <ahyp:hlinkClr val="tx"/>
                    </a:ext>
                  </a:extLst>
                </a:hlinkClick>
              </a:rPr>
              <a:t>https://youtu.be/sRgrn9HDYpM</a:t>
            </a:r>
            <a:endParaRPr b="0" i="1" sz="1800" u="none" cap="none" strike="noStrike">
              <a:solidFill>
                <a:srgbClr val="FFC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C000"/>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2"/>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131b7fb37a_0_430"/>
          <p:cNvSpPr txBox="1"/>
          <p:nvPr>
            <p:ph type="title"/>
          </p:nvPr>
        </p:nvSpPr>
        <p:spPr>
          <a:xfrm>
            <a:off x="376650" y="798600"/>
            <a:ext cx="83907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Cryptocurrencies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
          <p:cNvSpPr txBox="1"/>
          <p:nvPr>
            <p:ph type="title"/>
          </p:nvPr>
        </p:nvSpPr>
        <p:spPr>
          <a:xfrm>
            <a:off x="659000" y="1516553"/>
            <a:ext cx="5660700" cy="80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What is a fiat currency?</a:t>
            </a:r>
            <a:endParaRPr/>
          </a:p>
        </p:txBody>
      </p:sp>
      <p:sp>
        <p:nvSpPr>
          <p:cNvPr id="430" name="Google Shape;430;p3"/>
          <p:cNvSpPr txBox="1"/>
          <p:nvPr/>
        </p:nvSpPr>
        <p:spPr>
          <a:xfrm>
            <a:off x="4371068" y="3377454"/>
            <a:ext cx="45768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n" sz="1800" u="none" cap="none" strike="noStrike">
                <a:solidFill>
                  <a:schemeClr val="accent2"/>
                </a:solidFill>
                <a:latin typeface="Merriweather"/>
                <a:ea typeface="Merriweather"/>
                <a:cs typeface="Merriweather"/>
                <a:sym typeface="Merriweather"/>
              </a:rPr>
              <a:t>A fiat currency is a government-issued currency that is not backed by a commodity such as gold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Examples of fiat currencies</a:t>
            </a:r>
            <a:endParaRPr/>
          </a:p>
        </p:txBody>
      </p:sp>
      <p:sp>
        <p:nvSpPr>
          <p:cNvPr id="436" name="Google Shape;436;p4"/>
          <p:cNvSpPr txBox="1"/>
          <p:nvPr>
            <p:ph idx="1" type="body"/>
          </p:nvPr>
        </p:nvSpPr>
        <p:spPr>
          <a:xfrm>
            <a:off x="4636375" y="235725"/>
            <a:ext cx="4166400" cy="3039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USD</a:t>
            </a:r>
            <a:endParaRPr sz="1600"/>
          </a:p>
          <a:p>
            <a:pPr indent="-330200" lvl="0" marL="457200" rtl="0" algn="l">
              <a:lnSpc>
                <a:spcPct val="150000"/>
              </a:lnSpc>
              <a:spcBef>
                <a:spcPts val="0"/>
              </a:spcBef>
              <a:spcAft>
                <a:spcPts val="0"/>
              </a:spcAft>
              <a:buSzPts val="1600"/>
              <a:buChar char="●"/>
            </a:pPr>
            <a:r>
              <a:rPr lang="en" sz="1600"/>
              <a:t>Pound Sterling</a:t>
            </a:r>
            <a:endParaRPr sz="1600"/>
          </a:p>
          <a:p>
            <a:pPr indent="-330200" lvl="0" marL="457200" rtl="0" algn="l">
              <a:lnSpc>
                <a:spcPct val="150000"/>
              </a:lnSpc>
              <a:spcBef>
                <a:spcPts val="0"/>
              </a:spcBef>
              <a:spcAft>
                <a:spcPts val="0"/>
              </a:spcAft>
              <a:buSzPts val="1600"/>
              <a:buChar char="●"/>
            </a:pPr>
            <a:r>
              <a:rPr lang="en" sz="1600"/>
              <a:t>Yen</a:t>
            </a:r>
            <a:endParaRPr sz="1600"/>
          </a:p>
          <a:p>
            <a:pPr indent="-330200" lvl="0" marL="457200" rtl="0" algn="l">
              <a:lnSpc>
                <a:spcPct val="150000"/>
              </a:lnSpc>
              <a:spcBef>
                <a:spcPts val="0"/>
              </a:spcBef>
              <a:spcAft>
                <a:spcPts val="0"/>
              </a:spcAft>
              <a:buSzPts val="1600"/>
              <a:buChar char="●"/>
            </a:pPr>
            <a:r>
              <a:rPr lang="en" sz="1600"/>
              <a:t>Euro</a:t>
            </a:r>
            <a:endParaRPr sz="1600"/>
          </a:p>
          <a:p>
            <a:pPr indent="-330200" lvl="0" marL="457200" rtl="0" algn="l">
              <a:lnSpc>
                <a:spcPct val="150000"/>
              </a:lnSpc>
              <a:spcBef>
                <a:spcPts val="0"/>
              </a:spcBef>
              <a:spcAft>
                <a:spcPts val="0"/>
              </a:spcAft>
              <a:buSzPts val="1600"/>
              <a:buChar char="●"/>
            </a:pPr>
            <a:r>
              <a:rPr lang="en" sz="1600"/>
              <a:t>Bulgarian Lev</a:t>
            </a:r>
            <a:endParaRPr sz="1600"/>
          </a:p>
          <a:p>
            <a:pPr indent="-330200" lvl="0" marL="457200" rtl="0" algn="l">
              <a:lnSpc>
                <a:spcPct val="150000"/>
              </a:lnSpc>
              <a:spcBef>
                <a:spcPts val="0"/>
              </a:spcBef>
              <a:spcAft>
                <a:spcPts val="0"/>
              </a:spcAft>
              <a:buSzPts val="1600"/>
              <a:buChar char="●"/>
            </a:pPr>
            <a:r>
              <a:rPr lang="en" sz="1600"/>
              <a:t>Australian Dollar</a:t>
            </a:r>
            <a:endParaRPr sz="1600"/>
          </a:p>
          <a:p>
            <a:pPr indent="-330200" lvl="0" marL="457200" rtl="0" algn="l">
              <a:lnSpc>
                <a:spcPct val="150000"/>
              </a:lnSpc>
              <a:spcBef>
                <a:spcPts val="0"/>
              </a:spcBef>
              <a:spcAft>
                <a:spcPts val="0"/>
              </a:spcAft>
              <a:buSzPts val="1600"/>
              <a:buChar char="●"/>
            </a:pPr>
            <a:r>
              <a:rPr lang="en" sz="1600"/>
              <a:t>Russian Ruble</a:t>
            </a:r>
            <a:endParaRPr sz="1600"/>
          </a:p>
          <a:p>
            <a:pPr indent="-330200" lvl="0" marL="457200" rtl="0" algn="l">
              <a:lnSpc>
                <a:spcPct val="150000"/>
              </a:lnSpc>
              <a:spcBef>
                <a:spcPts val="0"/>
              </a:spcBef>
              <a:spcAft>
                <a:spcPts val="0"/>
              </a:spcAft>
              <a:buSzPts val="1600"/>
              <a:buChar char="●"/>
            </a:pPr>
            <a:r>
              <a:rPr lang="en" sz="1600"/>
              <a:t>Yuan</a:t>
            </a:r>
            <a:endParaRPr sz="1600"/>
          </a:p>
        </p:txBody>
      </p:sp>
      <p:pic>
        <p:nvPicPr>
          <p:cNvPr id="437" name="Google Shape;437;p4"/>
          <p:cNvPicPr preferRelativeResize="0"/>
          <p:nvPr/>
        </p:nvPicPr>
        <p:blipFill rotWithShape="1">
          <a:blip r:embed="rId3">
            <a:alphaModFix/>
          </a:blip>
          <a:srcRect b="0" l="0" r="0" t="0"/>
          <a:stretch/>
        </p:blipFill>
        <p:spPr>
          <a:xfrm>
            <a:off x="5160888" y="3275025"/>
            <a:ext cx="3251333" cy="1828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
          <p:cNvSpPr txBox="1"/>
          <p:nvPr>
            <p:ph type="title"/>
          </p:nvPr>
        </p:nvSpPr>
        <p:spPr>
          <a:xfrm>
            <a:off x="407950" y="1510021"/>
            <a:ext cx="6132300" cy="79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is a cryptocurrency?</a:t>
            </a:r>
            <a:endParaRPr/>
          </a:p>
        </p:txBody>
      </p:sp>
      <p:sp>
        <p:nvSpPr>
          <p:cNvPr id="443" name="Google Shape;443;p5"/>
          <p:cNvSpPr txBox="1"/>
          <p:nvPr>
            <p:ph idx="4294967295" type="body"/>
          </p:nvPr>
        </p:nvSpPr>
        <p:spPr>
          <a:xfrm>
            <a:off x="4193242" y="3381172"/>
            <a:ext cx="4831800" cy="1613700"/>
          </a:xfrm>
          <a:prstGeom prst="rect">
            <a:avLst/>
          </a:prstGeom>
          <a:noFill/>
          <a:ln>
            <a:noFill/>
          </a:ln>
        </p:spPr>
        <p:txBody>
          <a:bodyPr anchorCtr="0" anchor="t" bIns="91425" lIns="91425" spcFirstLastPara="1" rIns="91425" wrap="square" tIns="91425">
            <a:noAutofit/>
          </a:bodyPr>
          <a:lstStyle/>
          <a:p>
            <a:pPr indent="0" lvl="0" marL="127000" rtl="0" algn="ctr">
              <a:lnSpc>
                <a:spcPct val="150000"/>
              </a:lnSpc>
              <a:spcBef>
                <a:spcPts val="0"/>
              </a:spcBef>
              <a:spcAft>
                <a:spcPts val="0"/>
              </a:spcAft>
              <a:buSzPts val="1600"/>
              <a:buNone/>
            </a:pPr>
            <a:r>
              <a:rPr lang="en" sz="1800">
                <a:solidFill>
                  <a:schemeClr val="accent2"/>
                </a:solidFill>
                <a:latin typeface="Merriweather"/>
                <a:ea typeface="Merriweather"/>
                <a:cs typeface="Merriweather"/>
                <a:sym typeface="Merriweather"/>
              </a:rPr>
              <a:t>A cryptocurrency is an exchangeable blockchain based digital asset that keeps transaction history on the ledger</a:t>
            </a:r>
            <a:endParaRPr sz="1800">
              <a:solidFill>
                <a:schemeClr val="accent2"/>
              </a:solidFill>
              <a:latin typeface="Merriweather"/>
              <a:ea typeface="Merriweather"/>
              <a:cs typeface="Merriweather"/>
              <a:sym typeface="Merriweather"/>
            </a:endParaRPr>
          </a:p>
          <a:p>
            <a:pPr indent="0" lvl="0" marL="127000" rtl="0" algn="l">
              <a:lnSpc>
                <a:spcPct val="200000"/>
              </a:lnSpc>
              <a:spcBef>
                <a:spcPts val="0"/>
              </a:spcBef>
              <a:spcAft>
                <a:spcPts val="0"/>
              </a:spcAft>
              <a:buClr>
                <a:schemeClr val="dk1"/>
              </a:buClr>
              <a:buSzPts val="1600"/>
              <a:buNone/>
            </a:pPr>
            <a:r>
              <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e518973826_2_0"/>
          <p:cNvSpPr txBox="1"/>
          <p:nvPr>
            <p:ph type="title"/>
          </p:nvPr>
        </p:nvSpPr>
        <p:spPr>
          <a:xfrm>
            <a:off x="311700" y="3132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What is a cryptocurrency?</a:t>
            </a:r>
            <a:endParaRPr/>
          </a:p>
        </p:txBody>
      </p:sp>
      <p:sp>
        <p:nvSpPr>
          <p:cNvPr id="449" name="Google Shape;449;ge518973826_2_0"/>
          <p:cNvSpPr txBox="1"/>
          <p:nvPr>
            <p:ph idx="1" type="body"/>
          </p:nvPr>
        </p:nvSpPr>
        <p:spPr>
          <a:xfrm>
            <a:off x="311700" y="1425800"/>
            <a:ext cx="8633100" cy="30762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700"/>
              <a:t>Digital asset that is stored on a distributed ledger</a:t>
            </a:r>
            <a:endParaRPr sz="1700"/>
          </a:p>
          <a:p>
            <a:pPr indent="-336550" lvl="0" marL="457200" rtl="0" algn="l">
              <a:lnSpc>
                <a:spcPct val="200000"/>
              </a:lnSpc>
              <a:spcBef>
                <a:spcPts val="0"/>
              </a:spcBef>
              <a:spcAft>
                <a:spcPts val="0"/>
              </a:spcAft>
              <a:buSzPts val="1700"/>
              <a:buChar char="●"/>
            </a:pPr>
            <a:r>
              <a:rPr lang="en" sz="1700"/>
              <a:t>A single node is a computer that is part of a blockchain network</a:t>
            </a:r>
            <a:endParaRPr sz="1700"/>
          </a:p>
          <a:p>
            <a:pPr indent="-336550" lvl="0" marL="457200" rtl="0" algn="l">
              <a:lnSpc>
                <a:spcPct val="200000"/>
              </a:lnSpc>
              <a:spcBef>
                <a:spcPts val="0"/>
              </a:spcBef>
              <a:spcAft>
                <a:spcPts val="0"/>
              </a:spcAft>
              <a:buSzPts val="1700"/>
              <a:buChar char="●"/>
            </a:pPr>
            <a:r>
              <a:rPr lang="en" sz="1700"/>
              <a:t>Stored information includes balances and transactions</a:t>
            </a:r>
            <a:endParaRPr sz="1700"/>
          </a:p>
          <a:p>
            <a:pPr indent="-336550" lvl="0" marL="457200" rtl="0" algn="l">
              <a:lnSpc>
                <a:spcPct val="200000"/>
              </a:lnSpc>
              <a:spcBef>
                <a:spcPts val="0"/>
              </a:spcBef>
              <a:spcAft>
                <a:spcPts val="0"/>
              </a:spcAft>
              <a:buSzPts val="1700"/>
              <a:buChar char="●"/>
            </a:pPr>
            <a:r>
              <a:rPr lang="en" sz="1700"/>
              <a:t>Transactional functionality implemented through </a:t>
            </a:r>
            <a:r>
              <a:rPr b="1" i="1" lang="en" sz="1700">
                <a:latin typeface="Roboto"/>
                <a:ea typeface="Roboto"/>
                <a:cs typeface="Roboto"/>
                <a:sym typeface="Roboto"/>
              </a:rPr>
              <a:t>smart contracts</a:t>
            </a:r>
            <a:endParaRPr b="1" i="1" sz="1700">
              <a:latin typeface="Roboto"/>
              <a:ea typeface="Roboto"/>
              <a:cs typeface="Roboto"/>
              <a:sym typeface="Roboto"/>
            </a:endParaRPr>
          </a:p>
          <a:p>
            <a:pPr indent="-336550" lvl="0" marL="457200" rtl="0" algn="l">
              <a:lnSpc>
                <a:spcPct val="200000"/>
              </a:lnSpc>
              <a:spcBef>
                <a:spcPts val="0"/>
              </a:spcBef>
              <a:spcAft>
                <a:spcPts val="0"/>
              </a:spcAft>
              <a:buClr>
                <a:schemeClr val="dk1"/>
              </a:buClr>
              <a:buSzPts val="1700"/>
              <a:buChar char="●"/>
            </a:pPr>
            <a:r>
              <a:rPr lang="en" sz="1700">
                <a:solidFill>
                  <a:schemeClr val="dk1"/>
                </a:solidFill>
              </a:rPr>
              <a:t>While there can theoretically exist a cryptocurrency that backs an actual physical asset like gold or a fiat currency (more on this later), crypto is often purely a product of </a:t>
            </a:r>
            <a:r>
              <a:rPr b="1" i="1" lang="en" sz="1700">
                <a:solidFill>
                  <a:schemeClr val="dk1"/>
                </a:solidFill>
                <a:latin typeface="Roboto"/>
                <a:ea typeface="Roboto"/>
                <a:cs typeface="Roboto"/>
                <a:sym typeface="Roboto"/>
              </a:rPr>
              <a:t>consensus</a:t>
            </a:r>
            <a:endParaRPr b="1" i="1" sz="1700">
              <a:solidFill>
                <a:schemeClr val="dk1"/>
              </a:solidFill>
              <a:latin typeface="Roboto"/>
              <a:ea typeface="Roboto"/>
              <a:cs typeface="Roboto"/>
              <a:sym typeface="Roboto"/>
            </a:endParaRPr>
          </a:p>
          <a:p>
            <a:pPr indent="0" lvl="0" marL="457200" rtl="0" algn="l">
              <a:lnSpc>
                <a:spcPct val="200000"/>
              </a:lnSpc>
              <a:spcBef>
                <a:spcPts val="0"/>
              </a:spcBef>
              <a:spcAft>
                <a:spcPts val="0"/>
              </a:spcAft>
              <a:buSzPts val="13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31b7fb37a_0_9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Last Time...</a:t>
            </a:r>
            <a:endParaRPr/>
          </a:p>
        </p:txBody>
      </p:sp>
      <p:sp>
        <p:nvSpPr>
          <p:cNvPr id="285" name="Google Shape;285;g1131b7fb37a_0_90"/>
          <p:cNvSpPr txBox="1"/>
          <p:nvPr>
            <p:ph idx="1" type="body"/>
          </p:nvPr>
        </p:nvSpPr>
        <p:spPr>
          <a:xfrm>
            <a:off x="4572000" y="163875"/>
            <a:ext cx="4166400" cy="31830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AutoNum type="arabicPeriod"/>
            </a:pPr>
            <a:r>
              <a:rPr lang="en" sz="1500"/>
              <a:t>We learned what (a) blockchain is (Remind me: is it “blockchain” or “a blockchain”?)</a:t>
            </a:r>
            <a:endParaRPr sz="1500"/>
          </a:p>
          <a:p>
            <a:pPr indent="-323850" lvl="0" marL="457200" rtl="0" algn="l">
              <a:lnSpc>
                <a:spcPct val="200000"/>
              </a:lnSpc>
              <a:spcBef>
                <a:spcPts val="0"/>
              </a:spcBef>
              <a:spcAft>
                <a:spcPts val="0"/>
              </a:spcAft>
              <a:buSzPts val="1500"/>
              <a:buAutoNum type="arabicPeriod"/>
            </a:pPr>
            <a:r>
              <a:rPr lang="en" sz="1500"/>
              <a:t>We have discussed issues that are caused by third parties</a:t>
            </a:r>
            <a:endParaRPr sz="1500"/>
          </a:p>
          <a:p>
            <a:pPr indent="-323850" lvl="0" marL="457200" rtl="0" algn="l">
              <a:lnSpc>
                <a:spcPct val="200000"/>
              </a:lnSpc>
              <a:spcBef>
                <a:spcPts val="0"/>
              </a:spcBef>
              <a:spcAft>
                <a:spcPts val="0"/>
              </a:spcAft>
              <a:buSzPts val="1500"/>
              <a:buAutoNum type="arabicPeriod"/>
            </a:pPr>
            <a:r>
              <a:rPr lang="en" sz="1500"/>
              <a:t>We went over the concept of a distributed ledger</a:t>
            </a:r>
            <a:endParaRPr sz="1500"/>
          </a:p>
        </p:txBody>
      </p:sp>
      <p:sp>
        <p:nvSpPr>
          <p:cNvPr id="286" name="Google Shape;286;g1131b7fb37a_0_90"/>
          <p:cNvSpPr txBox="1"/>
          <p:nvPr/>
        </p:nvSpPr>
        <p:spPr>
          <a:xfrm>
            <a:off x="4766050" y="3467425"/>
            <a:ext cx="40986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Roboto Light"/>
                <a:ea typeface="Roboto Light"/>
                <a:cs typeface="Roboto Light"/>
                <a:sym typeface="Roboto Light"/>
              </a:rPr>
              <a:t>From last time: “So, </a:t>
            </a:r>
            <a:r>
              <a:rPr b="1" i="1" lang="en" sz="1500" u="none" cap="none" strike="noStrike">
                <a:solidFill>
                  <a:schemeClr val="dk1"/>
                </a:solidFill>
                <a:latin typeface="Roboto Light"/>
                <a:ea typeface="Roboto Light"/>
                <a:cs typeface="Roboto Light"/>
                <a:sym typeface="Roboto Light"/>
              </a:rPr>
              <a:t>blockchain</a:t>
            </a:r>
            <a:r>
              <a:rPr b="0" i="0" lang="en" sz="1500" u="none" cap="none" strike="noStrike">
                <a:solidFill>
                  <a:schemeClr val="dk1"/>
                </a:solidFill>
                <a:latin typeface="Roboto Light"/>
                <a:ea typeface="Roboto Light"/>
                <a:cs typeface="Roboto Light"/>
                <a:sym typeface="Roboto Light"/>
              </a:rPr>
              <a:t> refers to the distributed ledger technology, while </a:t>
            </a:r>
            <a:r>
              <a:rPr b="1" i="1" lang="en" sz="1500" u="none" cap="none" strike="noStrike">
                <a:solidFill>
                  <a:schemeClr val="dk1"/>
                </a:solidFill>
                <a:latin typeface="Roboto Light"/>
                <a:ea typeface="Roboto Light"/>
                <a:cs typeface="Roboto Light"/>
                <a:sym typeface="Roboto Light"/>
              </a:rPr>
              <a:t>a specific blockchain</a:t>
            </a:r>
            <a:r>
              <a:rPr b="0" i="0" lang="en" sz="1500" u="none" cap="none" strike="noStrike">
                <a:solidFill>
                  <a:schemeClr val="dk1"/>
                </a:solidFill>
                <a:latin typeface="Roboto Light"/>
                <a:ea typeface="Roboto Light"/>
                <a:cs typeface="Roboto Light"/>
                <a:sym typeface="Roboto Light"/>
              </a:rPr>
              <a:t> refers to the information that is being stored”</a:t>
            </a:r>
            <a:endParaRPr b="0" i="0" sz="15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Examples of cryptocurrencies</a:t>
            </a:r>
            <a:endParaRPr/>
          </a:p>
        </p:txBody>
      </p:sp>
      <p:sp>
        <p:nvSpPr>
          <p:cNvPr id="455" name="Google Shape;455;p6"/>
          <p:cNvSpPr txBox="1"/>
          <p:nvPr>
            <p:ph idx="1" type="body"/>
          </p:nvPr>
        </p:nvSpPr>
        <p:spPr>
          <a:xfrm>
            <a:off x="4644675" y="303825"/>
            <a:ext cx="4166400" cy="30849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800"/>
              <a:t>Bitcoin</a:t>
            </a:r>
            <a:endParaRPr/>
          </a:p>
          <a:p>
            <a:pPr indent="-311150" lvl="0" marL="457200" rtl="0" algn="l">
              <a:lnSpc>
                <a:spcPct val="150000"/>
              </a:lnSpc>
              <a:spcBef>
                <a:spcPts val="0"/>
              </a:spcBef>
              <a:spcAft>
                <a:spcPts val="0"/>
              </a:spcAft>
              <a:buSzPts val="1300"/>
              <a:buChar char="●"/>
            </a:pPr>
            <a:r>
              <a:rPr lang="en" sz="1800"/>
              <a:t>Ethereum</a:t>
            </a:r>
            <a:endParaRPr/>
          </a:p>
          <a:p>
            <a:pPr indent="-311150" lvl="0" marL="457200" rtl="0" algn="l">
              <a:lnSpc>
                <a:spcPct val="150000"/>
              </a:lnSpc>
              <a:spcBef>
                <a:spcPts val="0"/>
              </a:spcBef>
              <a:spcAft>
                <a:spcPts val="0"/>
              </a:spcAft>
              <a:buSzPts val="1300"/>
              <a:buChar char="●"/>
            </a:pPr>
            <a:r>
              <a:rPr lang="en" sz="1800"/>
              <a:t>JP coin</a:t>
            </a:r>
            <a:endParaRPr/>
          </a:p>
          <a:p>
            <a:pPr indent="-311150" lvl="0" marL="457200" rtl="0" algn="l">
              <a:lnSpc>
                <a:spcPct val="150000"/>
              </a:lnSpc>
              <a:spcBef>
                <a:spcPts val="0"/>
              </a:spcBef>
              <a:spcAft>
                <a:spcPts val="0"/>
              </a:spcAft>
              <a:buSzPts val="1300"/>
              <a:buChar char="●"/>
            </a:pPr>
            <a:r>
              <a:rPr lang="en" sz="1800"/>
              <a:t>Dogecoin</a:t>
            </a:r>
            <a:endParaRPr/>
          </a:p>
          <a:p>
            <a:pPr indent="-311150" lvl="0" marL="457200" rtl="0" algn="l">
              <a:lnSpc>
                <a:spcPct val="150000"/>
              </a:lnSpc>
              <a:spcBef>
                <a:spcPts val="0"/>
              </a:spcBef>
              <a:spcAft>
                <a:spcPts val="0"/>
              </a:spcAft>
              <a:buSzPts val="1300"/>
              <a:buChar char="●"/>
            </a:pPr>
            <a:r>
              <a:rPr lang="en" sz="1800"/>
              <a:t>Ripple</a:t>
            </a:r>
            <a:endParaRPr/>
          </a:p>
          <a:p>
            <a:pPr indent="-311150" lvl="0" marL="457200" rtl="0" algn="l">
              <a:lnSpc>
                <a:spcPct val="150000"/>
              </a:lnSpc>
              <a:spcBef>
                <a:spcPts val="0"/>
              </a:spcBef>
              <a:spcAft>
                <a:spcPts val="0"/>
              </a:spcAft>
              <a:buSzPts val="1300"/>
              <a:buChar char="●"/>
            </a:pPr>
            <a:r>
              <a:rPr lang="en" sz="1800"/>
              <a:t>Litecoin</a:t>
            </a:r>
            <a:endParaRPr/>
          </a:p>
          <a:p>
            <a:pPr indent="-311150" lvl="0" marL="457200" rtl="0" algn="l">
              <a:lnSpc>
                <a:spcPct val="150000"/>
              </a:lnSpc>
              <a:spcBef>
                <a:spcPts val="0"/>
              </a:spcBef>
              <a:spcAft>
                <a:spcPts val="0"/>
              </a:spcAft>
              <a:buSzPts val="1300"/>
              <a:buChar char="●"/>
            </a:pPr>
            <a:r>
              <a:rPr lang="en" sz="1800"/>
              <a:t>Coinye</a:t>
            </a:r>
            <a:endParaRPr sz="1800"/>
          </a:p>
        </p:txBody>
      </p:sp>
      <p:pic>
        <p:nvPicPr>
          <p:cNvPr id="456" name="Google Shape;456;p6"/>
          <p:cNvPicPr preferRelativeResize="0"/>
          <p:nvPr/>
        </p:nvPicPr>
        <p:blipFill rotWithShape="1">
          <a:blip r:embed="rId3">
            <a:alphaModFix/>
          </a:blip>
          <a:srcRect b="0" l="0" r="0" t="0"/>
          <a:stretch/>
        </p:blipFill>
        <p:spPr>
          <a:xfrm>
            <a:off x="6635100" y="2634600"/>
            <a:ext cx="2508900" cy="25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f6d8d380a3_0_0"/>
          <p:cNvSpPr txBox="1"/>
          <p:nvPr>
            <p:ph type="title"/>
          </p:nvPr>
        </p:nvSpPr>
        <p:spPr>
          <a:xfrm>
            <a:off x="119850" y="1419075"/>
            <a:ext cx="65595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Where does crypto’s value come from?</a:t>
            </a:r>
            <a:endParaRPr/>
          </a:p>
        </p:txBody>
      </p:sp>
      <p:sp>
        <p:nvSpPr>
          <p:cNvPr id="462" name="Google Shape;462;gf6d8d380a3_0_0"/>
          <p:cNvSpPr txBox="1"/>
          <p:nvPr/>
        </p:nvSpPr>
        <p:spPr>
          <a:xfrm>
            <a:off x="3555500" y="3780225"/>
            <a:ext cx="5403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C000"/>
                </a:solidFill>
                <a:latin typeface="Merriweather"/>
                <a:ea typeface="Merriweather"/>
                <a:cs typeface="Merriweather"/>
                <a:sym typeface="Merriweather"/>
              </a:rPr>
              <a:t>Where does fiat currencies’ value come from?</a:t>
            </a:r>
            <a:endParaRPr b="0" i="0" sz="1800" u="none" cap="none" strike="noStrike">
              <a:solidFill>
                <a:srgbClr val="FFC000"/>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Where does cryptocurrencies’ value come from?</a:t>
            </a:r>
            <a:endParaRPr/>
          </a:p>
        </p:txBody>
      </p:sp>
      <p:sp>
        <p:nvSpPr>
          <p:cNvPr id="468" name="Google Shape;468;p7"/>
          <p:cNvSpPr txBox="1"/>
          <p:nvPr>
            <p:ph idx="1" type="body"/>
          </p:nvPr>
        </p:nvSpPr>
        <p:spPr>
          <a:xfrm>
            <a:off x="4632187" y="500929"/>
            <a:ext cx="4166400" cy="4441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Not unlike regular fiat currencies, cryptocurrencies have value because individuals collectively trust them</a:t>
            </a:r>
            <a:endParaRPr/>
          </a:p>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Value comes from collective recognition of crypto as a money alternative</a:t>
            </a:r>
            <a:endParaRPr sz="1800">
              <a:latin typeface="Roboto Light"/>
              <a:ea typeface="Roboto Light"/>
              <a:cs typeface="Roboto Light"/>
              <a:sym typeface="Roboto Light"/>
            </a:endParaRPr>
          </a:p>
          <a:p>
            <a:pPr indent="-330200" lvl="0" marL="457200" rtl="0" algn="l">
              <a:lnSpc>
                <a:spcPct val="150000"/>
              </a:lnSpc>
              <a:spcBef>
                <a:spcPts val="0"/>
              </a:spcBef>
              <a:spcAft>
                <a:spcPts val="0"/>
              </a:spcAft>
              <a:buClr>
                <a:schemeClr val="accent1"/>
              </a:buClr>
              <a:buSzPts val="1600"/>
              <a:buChar char="●"/>
            </a:pPr>
            <a:r>
              <a:rPr lang="en" sz="1800">
                <a:latin typeface="Roboto Light"/>
                <a:ea typeface="Roboto Light"/>
                <a:cs typeface="Roboto Light"/>
                <a:sym typeface="Roboto Light"/>
              </a:rPr>
              <a:t>Crypto always has value denominated in USD</a:t>
            </a:r>
            <a:endParaRPr sz="1800">
              <a:latin typeface="Roboto Light"/>
              <a:ea typeface="Roboto Light"/>
              <a:cs typeface="Roboto Light"/>
              <a:sym typeface="Roboto Light"/>
            </a:endParaRPr>
          </a:p>
          <a:p>
            <a:pPr indent="-330200" lvl="0" marL="457200" rtl="0" algn="l">
              <a:lnSpc>
                <a:spcPct val="150000"/>
              </a:lnSpc>
              <a:spcBef>
                <a:spcPts val="0"/>
              </a:spcBef>
              <a:spcAft>
                <a:spcPts val="0"/>
              </a:spcAft>
              <a:buClr>
                <a:schemeClr val="accent1"/>
              </a:buClr>
              <a:buSzPts val="1600"/>
              <a:buFont typeface="Roboto"/>
              <a:buChar char="●"/>
            </a:pPr>
            <a:r>
              <a:rPr lang="en" sz="1800" u="sng">
                <a:solidFill>
                  <a:srgbClr val="0000FF"/>
                </a:solidFill>
                <a:latin typeface="Roboto Light"/>
                <a:ea typeface="Roboto Light"/>
                <a:cs typeface="Roboto Light"/>
                <a:sym typeface="Roboto Light"/>
                <a:hlinkClick r:id="rId3">
                  <a:extLst>
                    <a:ext uri="{A12FA001-AC4F-418D-AE19-62706E023703}">
                      <ahyp:hlinkClr val="tx"/>
                    </a:ext>
                  </a:extLst>
                </a:hlinkClick>
              </a:rPr>
              <a:t>Bitcoin Price Index </a:t>
            </a:r>
            <a:endParaRPr sz="1800">
              <a:solidFill>
                <a:srgbClr val="0000FF"/>
              </a:solidFill>
              <a:latin typeface="Roboto Light"/>
              <a:ea typeface="Roboto Light"/>
              <a:cs typeface="Roboto Light"/>
              <a:sym typeface="Roboto Light"/>
            </a:endParaRPr>
          </a:p>
          <a:p>
            <a:pPr indent="0" lvl="0" marL="0" rtl="0" algn="l">
              <a:lnSpc>
                <a:spcPct val="200000"/>
              </a:lnSpc>
              <a:spcBef>
                <a:spcPts val="1600"/>
              </a:spcBef>
              <a:spcAft>
                <a:spcPts val="1600"/>
              </a:spcAft>
              <a:buSzPts val="1300"/>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e30d02ef1f_0_20"/>
          <p:cNvSpPr txBox="1"/>
          <p:nvPr>
            <p:ph type="title"/>
          </p:nvPr>
        </p:nvSpPr>
        <p:spPr>
          <a:xfrm>
            <a:off x="1448100" y="798600"/>
            <a:ext cx="62478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Questions?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9"/>
          <p:cNvSpPr txBox="1"/>
          <p:nvPr>
            <p:ph type="title"/>
          </p:nvPr>
        </p:nvSpPr>
        <p:spPr>
          <a:xfrm>
            <a:off x="-60275" y="1404270"/>
            <a:ext cx="7479300" cy="76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Today’s Industry Highlight:</a:t>
            </a:r>
            <a:endParaRPr/>
          </a:p>
        </p:txBody>
      </p:sp>
      <p:sp>
        <p:nvSpPr>
          <p:cNvPr id="479" name="Google Shape;479;p19"/>
          <p:cNvSpPr txBox="1"/>
          <p:nvPr/>
        </p:nvSpPr>
        <p:spPr>
          <a:xfrm>
            <a:off x="3910001" y="3272368"/>
            <a:ext cx="49257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C000"/>
                </a:solidFill>
                <a:latin typeface="Merriweather"/>
                <a:ea typeface="Merriweather"/>
                <a:cs typeface="Merriweather"/>
                <a:sym typeface="Merriweather"/>
              </a:rPr>
              <a:t>Crypto and banking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e518973826_2_28"/>
          <p:cNvSpPr txBox="1"/>
          <p:nvPr>
            <p:ph type="title"/>
          </p:nvPr>
        </p:nvSpPr>
        <p:spPr>
          <a:xfrm>
            <a:off x="274050" y="798600"/>
            <a:ext cx="85959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sz="4800"/>
              <a:t>Think and Answer:</a:t>
            </a:r>
            <a:endParaRPr sz="4800"/>
          </a:p>
          <a:p>
            <a:pPr indent="0" lvl="0" marL="0" rtl="0" algn="ctr">
              <a:lnSpc>
                <a:spcPct val="100000"/>
              </a:lnSpc>
              <a:spcBef>
                <a:spcPts val="0"/>
              </a:spcBef>
              <a:spcAft>
                <a:spcPts val="0"/>
              </a:spcAft>
              <a:buSzPts val="7200"/>
              <a:buNone/>
            </a:pPr>
            <a:r>
              <a:t/>
            </a:r>
            <a:endParaRPr sz="4800"/>
          </a:p>
          <a:p>
            <a:pPr indent="0" lvl="0" marL="0" rtl="0" algn="ctr">
              <a:lnSpc>
                <a:spcPct val="100000"/>
              </a:lnSpc>
              <a:spcBef>
                <a:spcPts val="0"/>
              </a:spcBef>
              <a:spcAft>
                <a:spcPts val="0"/>
              </a:spcAft>
              <a:buSzPts val="7200"/>
              <a:buNone/>
            </a:pPr>
            <a:r>
              <a:rPr lang="en" sz="3900"/>
              <a:t>Why might the banking industry be hesitant to adopt crypto?</a:t>
            </a:r>
            <a:endParaRPr sz="3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8"/>
          <p:cNvSpPr txBox="1"/>
          <p:nvPr>
            <p:ph type="title"/>
          </p:nvPr>
        </p:nvSpPr>
        <p:spPr>
          <a:xfrm>
            <a:off x="311725" y="500925"/>
            <a:ext cx="3706500" cy="94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Stable Coins</a:t>
            </a:r>
            <a:endParaRPr/>
          </a:p>
        </p:txBody>
      </p:sp>
      <p:sp>
        <p:nvSpPr>
          <p:cNvPr id="490" name="Google Shape;490;p1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Less volatile crypto asset backed by a reserve asset (i.e. fiat currencies, commodities, gold, etc)</a:t>
            </a:r>
            <a:endParaRPr sz="1600"/>
          </a:p>
          <a:p>
            <a:pPr indent="-330200" lvl="0" marL="457200" rtl="0" algn="l">
              <a:lnSpc>
                <a:spcPct val="115000"/>
              </a:lnSpc>
              <a:spcBef>
                <a:spcPts val="0"/>
              </a:spcBef>
              <a:spcAft>
                <a:spcPts val="0"/>
              </a:spcAft>
              <a:buSzPts val="1600"/>
              <a:buChar char="●"/>
            </a:pPr>
            <a:r>
              <a:rPr lang="en" sz="1600"/>
              <a:t>Stable coins have their value pegged to an external asset</a:t>
            </a:r>
            <a:endParaRPr sz="1600"/>
          </a:p>
          <a:p>
            <a:pPr indent="0" lvl="0" marL="0" rtl="0" algn="l">
              <a:lnSpc>
                <a:spcPct val="115000"/>
              </a:lnSpc>
              <a:spcBef>
                <a:spcPts val="1600"/>
              </a:spcBef>
              <a:spcAft>
                <a:spcPts val="0"/>
              </a:spcAft>
              <a:buSzPts val="1300"/>
              <a:buNone/>
            </a:pPr>
            <a:r>
              <a:rPr lang="en" sz="1600" u="sng"/>
              <a:t>Price Stability Methods</a:t>
            </a:r>
            <a:endParaRPr sz="1600" u="sng"/>
          </a:p>
          <a:p>
            <a:pPr indent="-330200" lvl="0" marL="457200" rtl="0" algn="l">
              <a:lnSpc>
                <a:spcPct val="115000"/>
              </a:lnSpc>
              <a:spcBef>
                <a:spcPts val="1600"/>
              </a:spcBef>
              <a:spcAft>
                <a:spcPts val="0"/>
              </a:spcAft>
              <a:buSzPts val="1600"/>
              <a:buChar char="●"/>
            </a:pPr>
            <a:r>
              <a:rPr lang="en" sz="1600"/>
              <a:t>Collateralization: maintaining a reserve of fiat currency as collateral in order to issue an appropriate supply of coins</a:t>
            </a:r>
            <a:endParaRPr sz="1600"/>
          </a:p>
          <a:p>
            <a:pPr indent="-330200" lvl="0" marL="457200" rtl="0" algn="l">
              <a:lnSpc>
                <a:spcPct val="115000"/>
              </a:lnSpc>
              <a:spcBef>
                <a:spcPts val="0"/>
              </a:spcBef>
              <a:spcAft>
                <a:spcPts val="0"/>
              </a:spcAft>
              <a:buSzPts val="1600"/>
              <a:buChar char="●"/>
            </a:pPr>
            <a:r>
              <a:rPr lang="en" sz="1600"/>
              <a:t>Algorithmic trading of external asset or its derivatives</a:t>
            </a:r>
            <a:endParaRPr sz="1600"/>
          </a:p>
          <a:p>
            <a:pPr indent="-330200" lvl="0" marL="457200" rtl="0" algn="l">
              <a:lnSpc>
                <a:spcPct val="115000"/>
              </a:lnSpc>
              <a:spcBef>
                <a:spcPts val="0"/>
              </a:spcBef>
              <a:spcAft>
                <a:spcPts val="0"/>
              </a:spcAft>
              <a:buSzPts val="1600"/>
              <a:buChar char="●"/>
            </a:pPr>
            <a:r>
              <a:rPr lang="en" sz="1600"/>
              <a:t>Examples: Libra, Tether (USDT), True USD (TUSD)</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0"/>
          <p:cNvSpPr txBox="1"/>
          <p:nvPr>
            <p:ph type="title"/>
          </p:nvPr>
        </p:nvSpPr>
        <p:spPr>
          <a:xfrm>
            <a:off x="311700" y="31345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JP Coin</a:t>
            </a:r>
            <a:endParaRPr/>
          </a:p>
        </p:txBody>
      </p:sp>
      <p:sp>
        <p:nvSpPr>
          <p:cNvPr id="496" name="Google Shape;496;p20"/>
          <p:cNvSpPr txBox="1"/>
          <p:nvPr>
            <p:ph idx="1" type="body"/>
          </p:nvPr>
        </p:nvSpPr>
        <p:spPr>
          <a:xfrm>
            <a:off x="311700" y="1505700"/>
            <a:ext cx="3999900" cy="3552600"/>
          </a:xfrm>
          <a:prstGeom prst="rect">
            <a:avLst/>
          </a:prstGeom>
          <a:noFill/>
          <a:ln>
            <a:noFill/>
          </a:ln>
        </p:spPr>
        <p:txBody>
          <a:bodyPr anchorCtr="0" anchor="t" bIns="91425" lIns="91425" spcFirstLastPara="1" rIns="91425" wrap="square" tIns="91425">
            <a:noAutofit/>
          </a:bodyPr>
          <a:lstStyle/>
          <a:p>
            <a:pPr indent="-317500" lvl="0" marL="457200" rtl="0" algn="l">
              <a:lnSpc>
                <a:spcPct val="160000"/>
              </a:lnSpc>
              <a:spcBef>
                <a:spcPts val="0"/>
              </a:spcBef>
              <a:spcAft>
                <a:spcPts val="0"/>
              </a:spcAft>
              <a:buSzPts val="1400"/>
              <a:buChar char="●"/>
            </a:pPr>
            <a:r>
              <a:rPr lang="en" sz="1400"/>
              <a:t>First digital currency created and backed by a major U.S. Bank (JP Morgan)</a:t>
            </a:r>
            <a:endParaRPr sz="1400"/>
          </a:p>
          <a:p>
            <a:pPr indent="-317500" lvl="0" marL="457200" rtl="0" algn="l">
              <a:lnSpc>
                <a:spcPct val="160000"/>
              </a:lnSpc>
              <a:spcBef>
                <a:spcPts val="0"/>
              </a:spcBef>
              <a:spcAft>
                <a:spcPts val="0"/>
              </a:spcAft>
              <a:buSzPts val="1400"/>
              <a:buChar char="●"/>
            </a:pPr>
            <a:r>
              <a:rPr lang="en" sz="1400">
                <a:solidFill>
                  <a:schemeClr val="dk1"/>
                </a:solidFill>
                <a:latin typeface="Roboto"/>
                <a:ea typeface="Roboto"/>
                <a:cs typeface="Roboto"/>
                <a:sym typeface="Roboto"/>
              </a:rPr>
              <a:t>Purpose</a:t>
            </a:r>
            <a:r>
              <a:rPr lang="en" sz="1400"/>
              <a:t>: Enables “Instantaneous transfer of payments between institutional clients” (JP Morgan) </a:t>
            </a:r>
            <a:endParaRPr sz="1400"/>
          </a:p>
          <a:p>
            <a:pPr indent="-317500" lvl="0" marL="457200" rtl="0" algn="l">
              <a:lnSpc>
                <a:spcPct val="160000"/>
              </a:lnSpc>
              <a:spcBef>
                <a:spcPts val="0"/>
              </a:spcBef>
              <a:spcAft>
                <a:spcPts val="0"/>
              </a:spcAft>
              <a:buSzPts val="1400"/>
              <a:buChar char="●"/>
            </a:pPr>
            <a:r>
              <a:rPr lang="en" sz="1400"/>
              <a:t>Coin represents 1 U.S. Dollar</a:t>
            </a:r>
            <a:endParaRPr sz="1400"/>
          </a:p>
          <a:p>
            <a:pPr indent="-317500" lvl="0" marL="457200" rtl="0" algn="l">
              <a:lnSpc>
                <a:spcPct val="160000"/>
              </a:lnSpc>
              <a:spcBef>
                <a:spcPts val="0"/>
              </a:spcBef>
              <a:spcAft>
                <a:spcPts val="0"/>
              </a:spcAft>
              <a:buSzPts val="1400"/>
              <a:buChar char="●"/>
            </a:pPr>
            <a:r>
              <a:rPr lang="en" sz="1400">
                <a:latin typeface="Roboto"/>
                <a:ea typeface="Roboto"/>
                <a:cs typeface="Roboto"/>
                <a:sym typeface="Roboto"/>
              </a:rPr>
              <a:t>Significance</a:t>
            </a:r>
            <a:r>
              <a:rPr lang="en" sz="1400"/>
              <a:t>: Opens the door for main stream usage of blockchain among major financial institutions</a:t>
            </a:r>
            <a:endParaRPr sz="1400"/>
          </a:p>
          <a:p>
            <a:pPr indent="-317500" lvl="0" marL="457200" rtl="0" algn="l">
              <a:lnSpc>
                <a:spcPct val="160000"/>
              </a:lnSpc>
              <a:spcBef>
                <a:spcPts val="0"/>
              </a:spcBef>
              <a:spcAft>
                <a:spcPts val="0"/>
              </a:spcAft>
              <a:buClr>
                <a:schemeClr val="dk1"/>
              </a:buClr>
              <a:buSzPts val="1400"/>
              <a:buChar char="●"/>
            </a:pPr>
            <a:r>
              <a:rPr lang="en" sz="1400" u="sng">
                <a:solidFill>
                  <a:srgbClr val="0000FF"/>
                </a:solidFill>
                <a:hlinkClick r:id="rId3">
                  <a:extLst>
                    <a:ext uri="{A12FA001-AC4F-418D-AE19-62706E023703}">
                      <ahyp:hlinkClr val="tx"/>
                    </a:ext>
                  </a:extLst>
                </a:hlinkClick>
              </a:rPr>
              <a:t>Click This</a:t>
            </a:r>
            <a:endParaRPr sz="1400">
              <a:solidFill>
                <a:srgbClr val="0000FF"/>
              </a:solidFill>
            </a:endParaRPr>
          </a:p>
        </p:txBody>
      </p:sp>
      <p:pic>
        <p:nvPicPr>
          <p:cNvPr id="497" name="Google Shape;497;p20"/>
          <p:cNvPicPr preferRelativeResize="0"/>
          <p:nvPr/>
        </p:nvPicPr>
        <p:blipFill rotWithShape="1">
          <a:blip r:embed="rId4">
            <a:alphaModFix/>
          </a:blip>
          <a:srcRect b="0" l="0" r="0" t="0"/>
          <a:stretch/>
        </p:blipFill>
        <p:spPr>
          <a:xfrm>
            <a:off x="4311600" y="1505700"/>
            <a:ext cx="4527600" cy="3302783"/>
          </a:xfrm>
          <a:prstGeom prst="rect">
            <a:avLst/>
          </a:prstGeom>
          <a:noFill/>
          <a:ln>
            <a:noFill/>
          </a:ln>
        </p:spPr>
      </p:pic>
      <p:pic>
        <p:nvPicPr>
          <p:cNvPr id="498" name="Google Shape;498;p20"/>
          <p:cNvPicPr preferRelativeResize="0"/>
          <p:nvPr/>
        </p:nvPicPr>
        <p:blipFill rotWithShape="1">
          <a:blip r:embed="rId5">
            <a:alphaModFix/>
          </a:blip>
          <a:srcRect b="0" l="0" r="0" t="0"/>
          <a:stretch/>
        </p:blipFill>
        <p:spPr>
          <a:xfrm>
            <a:off x="7400913" y="1230913"/>
            <a:ext cx="1743075" cy="1743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1"/>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PayPal and crypto</a:t>
            </a:r>
            <a:endParaRPr/>
          </a:p>
        </p:txBody>
      </p:sp>
      <p:sp>
        <p:nvSpPr>
          <p:cNvPr id="504" name="Google Shape;504;p21"/>
          <p:cNvSpPr txBox="1"/>
          <p:nvPr>
            <p:ph idx="1" type="body"/>
          </p:nvPr>
        </p:nvSpPr>
        <p:spPr>
          <a:xfrm>
            <a:off x="4654050" y="228750"/>
            <a:ext cx="4166400" cy="31479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700"/>
              <a:t>PayPal introduced a new </a:t>
            </a:r>
            <a:r>
              <a:rPr lang="en" sz="1700" u="sng">
                <a:solidFill>
                  <a:srgbClr val="0000FF"/>
                </a:solidFill>
                <a:hlinkClick r:id="rId3">
                  <a:extLst>
                    <a:ext uri="{A12FA001-AC4F-418D-AE19-62706E023703}">
                      <ahyp:hlinkClr val="tx"/>
                    </a:ext>
                  </a:extLst>
                </a:hlinkClick>
              </a:rPr>
              <a:t>service built around crypto</a:t>
            </a:r>
            <a:endParaRPr sz="1700">
              <a:solidFill>
                <a:srgbClr val="0000FF"/>
              </a:solidFill>
            </a:endParaRPr>
          </a:p>
          <a:p>
            <a:pPr indent="-336550" lvl="0" marL="457200" rtl="0" algn="l">
              <a:lnSpc>
                <a:spcPct val="200000"/>
              </a:lnSpc>
              <a:spcBef>
                <a:spcPts val="0"/>
              </a:spcBef>
              <a:spcAft>
                <a:spcPts val="0"/>
              </a:spcAft>
              <a:buSzPts val="1700"/>
              <a:buChar char="●"/>
            </a:pPr>
            <a:r>
              <a:rPr lang="en" sz="1700">
                <a:solidFill>
                  <a:schemeClr val="dk1"/>
                </a:solidFill>
              </a:rPr>
              <a:t>Enables cryptocurrency as a funding source for digital commerce</a:t>
            </a:r>
            <a:endParaRPr sz="1700">
              <a:solidFill>
                <a:schemeClr val="dk1"/>
              </a:solidFill>
            </a:endParaRPr>
          </a:p>
          <a:p>
            <a:pPr indent="-336550" lvl="0" marL="457200" rtl="0" algn="l">
              <a:lnSpc>
                <a:spcPct val="200000"/>
              </a:lnSpc>
              <a:spcBef>
                <a:spcPts val="0"/>
              </a:spcBef>
              <a:spcAft>
                <a:spcPts val="0"/>
              </a:spcAft>
              <a:buSzPts val="1700"/>
              <a:buChar char="●"/>
            </a:pPr>
            <a:r>
              <a:rPr lang="en" sz="1700">
                <a:solidFill>
                  <a:schemeClr val="dk1"/>
                </a:solidFill>
              </a:rPr>
              <a:t>Allows to hold and transfer digital assets</a:t>
            </a:r>
            <a:endParaRPr sz="1700">
              <a:solidFill>
                <a:schemeClr val="dk1"/>
              </a:solidFill>
            </a:endParaRPr>
          </a:p>
        </p:txBody>
      </p:sp>
      <p:pic>
        <p:nvPicPr>
          <p:cNvPr id="505" name="Google Shape;505;p21"/>
          <p:cNvPicPr preferRelativeResize="0"/>
          <p:nvPr/>
        </p:nvPicPr>
        <p:blipFill rotWithShape="1">
          <a:blip r:embed="rId4">
            <a:alphaModFix/>
          </a:blip>
          <a:srcRect b="0" l="0" r="0" t="0"/>
          <a:stretch/>
        </p:blipFill>
        <p:spPr>
          <a:xfrm>
            <a:off x="5113000" y="3237300"/>
            <a:ext cx="3248512" cy="18288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e518973826_2_32"/>
          <p:cNvSpPr txBox="1"/>
          <p:nvPr>
            <p:ph type="title"/>
          </p:nvPr>
        </p:nvSpPr>
        <p:spPr>
          <a:xfrm>
            <a:off x="253575" y="500925"/>
            <a:ext cx="38430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Fidelity Investments go Digital</a:t>
            </a:r>
            <a:endParaRPr/>
          </a:p>
        </p:txBody>
      </p:sp>
      <p:sp>
        <p:nvSpPr>
          <p:cNvPr id="511" name="Google Shape;511;ge518973826_2_32"/>
          <p:cNvSpPr txBox="1"/>
          <p:nvPr>
            <p:ph idx="1" type="body"/>
          </p:nvPr>
        </p:nvSpPr>
        <p:spPr>
          <a:xfrm>
            <a:off x="4644675" y="151925"/>
            <a:ext cx="4166400" cy="29811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u="sng">
                <a:solidFill>
                  <a:srgbClr val="0000FF"/>
                </a:solidFill>
                <a:hlinkClick r:id="rId3">
                  <a:extLst>
                    <a:ext uri="{A12FA001-AC4F-418D-AE19-62706E023703}">
                      <ahyp:hlinkClr val="tx"/>
                    </a:ext>
                  </a:extLst>
                </a:hlinkClick>
              </a:rPr>
              <a:t>Bitcoin Fund</a:t>
            </a:r>
            <a:endParaRPr sz="1800">
              <a:solidFill>
                <a:srgbClr val="0000FF"/>
              </a:solidFill>
            </a:endParaRPr>
          </a:p>
          <a:p>
            <a:pPr indent="-342900" lvl="0" marL="457200" rtl="0" algn="l">
              <a:lnSpc>
                <a:spcPct val="200000"/>
              </a:lnSpc>
              <a:spcBef>
                <a:spcPts val="0"/>
              </a:spcBef>
              <a:spcAft>
                <a:spcPts val="0"/>
              </a:spcAft>
              <a:buSzPts val="1800"/>
              <a:buChar char="●"/>
            </a:pPr>
            <a:r>
              <a:rPr lang="en" sz="1800">
                <a:solidFill>
                  <a:schemeClr val="dk1"/>
                </a:solidFill>
              </a:rPr>
              <a:t>“... Fidelity Digital Assets, a unit meant to manage these products for hedge funds, family offices and trading firms…”</a:t>
            </a:r>
            <a:endParaRPr sz="1800">
              <a:solidFill>
                <a:schemeClr val="dk1"/>
              </a:solidFill>
            </a:endParaRPr>
          </a:p>
          <a:p>
            <a:pPr indent="0" lvl="0" marL="457200" rtl="0" algn="l">
              <a:lnSpc>
                <a:spcPct val="200000"/>
              </a:lnSpc>
              <a:spcBef>
                <a:spcPts val="0"/>
              </a:spcBef>
              <a:spcAft>
                <a:spcPts val="0"/>
              </a:spcAft>
              <a:buSzPts val="1300"/>
              <a:buNone/>
            </a:pPr>
            <a:r>
              <a:t/>
            </a:r>
            <a:endParaRPr sz="1800">
              <a:solidFill>
                <a:schemeClr val="dk1"/>
              </a:solidFill>
            </a:endParaRPr>
          </a:p>
        </p:txBody>
      </p:sp>
      <p:pic>
        <p:nvPicPr>
          <p:cNvPr id="512" name="Google Shape;512;ge518973826_2_32"/>
          <p:cNvPicPr preferRelativeResize="0"/>
          <p:nvPr/>
        </p:nvPicPr>
        <p:blipFill rotWithShape="1">
          <a:blip r:embed="rId4">
            <a:alphaModFix/>
          </a:blip>
          <a:srcRect b="0" l="0" r="0" t="0"/>
          <a:stretch/>
        </p:blipFill>
        <p:spPr>
          <a:xfrm>
            <a:off x="5391975" y="3009825"/>
            <a:ext cx="2743312" cy="182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1cb6f750c_0_168"/>
          <p:cNvSpPr txBox="1"/>
          <p:nvPr>
            <p:ph type="title"/>
          </p:nvPr>
        </p:nvSpPr>
        <p:spPr>
          <a:xfrm>
            <a:off x="311700" y="3684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The Byzantine Generals’ Problem</a:t>
            </a:r>
            <a:endParaRPr/>
          </a:p>
        </p:txBody>
      </p:sp>
      <p:pic>
        <p:nvPicPr>
          <p:cNvPr id="292" name="Google Shape;292;g111cb6f750c_0_168"/>
          <p:cNvPicPr preferRelativeResize="0"/>
          <p:nvPr/>
        </p:nvPicPr>
        <p:blipFill rotWithShape="1">
          <a:blip r:embed="rId3">
            <a:alphaModFix/>
          </a:blip>
          <a:srcRect b="0" l="0" r="0" t="0"/>
          <a:stretch/>
        </p:blipFill>
        <p:spPr>
          <a:xfrm>
            <a:off x="552625" y="1870400"/>
            <a:ext cx="3706499" cy="2573644"/>
          </a:xfrm>
          <a:prstGeom prst="rect">
            <a:avLst/>
          </a:prstGeom>
          <a:noFill/>
          <a:ln>
            <a:noFill/>
          </a:ln>
        </p:spPr>
      </p:pic>
      <p:sp>
        <p:nvSpPr>
          <p:cNvPr id="293" name="Google Shape;293;g111cb6f750c_0_168"/>
          <p:cNvSpPr txBox="1"/>
          <p:nvPr>
            <p:ph idx="4294967295" type="body"/>
          </p:nvPr>
        </p:nvSpPr>
        <p:spPr>
          <a:xfrm>
            <a:off x="4572000" y="1572775"/>
            <a:ext cx="4166400" cy="31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Many allied armies incapable of seamless communication.</a:t>
            </a:r>
            <a:endParaRPr/>
          </a:p>
          <a:p>
            <a:pPr indent="0" lvl="0" marL="0" rtl="0" algn="l">
              <a:lnSpc>
                <a:spcPct val="115000"/>
              </a:lnSpc>
              <a:spcBef>
                <a:spcPts val="1600"/>
              </a:spcBef>
              <a:spcAft>
                <a:spcPts val="0"/>
              </a:spcAft>
              <a:buSzPts val="1300"/>
              <a:buNone/>
            </a:pPr>
            <a:r>
              <a:rPr lang="en"/>
              <a:t>They must coordinate a time to attack the city </a:t>
            </a:r>
            <a:r>
              <a:rPr b="1" lang="en">
                <a:latin typeface="Roboto"/>
                <a:ea typeface="Roboto"/>
                <a:cs typeface="Roboto"/>
                <a:sym typeface="Roboto"/>
              </a:rPr>
              <a:t>simultaneously</a:t>
            </a:r>
            <a:r>
              <a:rPr lang="en"/>
              <a:t>.</a:t>
            </a:r>
            <a:endParaRPr/>
          </a:p>
          <a:p>
            <a:pPr indent="0" lvl="0" marL="0" rtl="0" algn="l">
              <a:lnSpc>
                <a:spcPct val="115000"/>
              </a:lnSpc>
              <a:spcBef>
                <a:spcPts val="1600"/>
              </a:spcBef>
              <a:spcAft>
                <a:spcPts val="0"/>
              </a:spcAft>
              <a:buSzPts val="1300"/>
              <a:buNone/>
            </a:pPr>
            <a:r>
              <a:rPr lang="en"/>
              <a:t>If only some armies attack, the Byzantine forces will the vanquished.</a:t>
            </a:r>
            <a:endParaRPr/>
          </a:p>
          <a:p>
            <a:pPr indent="0" lvl="0" marL="0" rtl="0" algn="l">
              <a:lnSpc>
                <a:spcPct val="115000"/>
              </a:lnSpc>
              <a:spcBef>
                <a:spcPts val="1600"/>
              </a:spcBef>
              <a:spcAft>
                <a:spcPts val="0"/>
              </a:spcAft>
              <a:buSzPts val="1300"/>
              <a:buNone/>
            </a:pPr>
            <a:r>
              <a:rPr lang="en"/>
              <a:t>Some generals might be traitors and attempt to disrupt the siege.</a:t>
            </a:r>
            <a:endParaRPr/>
          </a:p>
          <a:p>
            <a:pPr indent="0" lvl="0" marL="0" rtl="0" algn="l">
              <a:lnSpc>
                <a:spcPct val="115000"/>
              </a:lnSpc>
              <a:spcBef>
                <a:spcPts val="1600"/>
              </a:spcBef>
              <a:spcAft>
                <a:spcPts val="1600"/>
              </a:spcAft>
              <a:buSzPts val="1300"/>
              <a:buNone/>
            </a:pPr>
            <a:r>
              <a:rPr lang="en"/>
              <a:t>The communicate through a messenger, who may or may not be captured.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3"/>
          <p:cNvSpPr txBox="1"/>
          <p:nvPr>
            <p:ph type="title"/>
          </p:nvPr>
        </p:nvSpPr>
        <p:spPr>
          <a:xfrm>
            <a:off x="1015950" y="798600"/>
            <a:ext cx="7112100" cy="354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sz="8200"/>
              <a:t>Thank You</a:t>
            </a:r>
            <a:endParaRPr sz="8200"/>
          </a:p>
          <a:p>
            <a:pPr indent="0" lvl="0" marL="0" rtl="0" algn="ctr">
              <a:lnSpc>
                <a:spcPct val="100000"/>
              </a:lnSpc>
              <a:spcBef>
                <a:spcPts val="0"/>
              </a:spcBef>
              <a:spcAft>
                <a:spcPts val="0"/>
              </a:spcAft>
              <a:buSzPts val="7200"/>
              <a:buNone/>
            </a:pPr>
            <a:r>
              <a:rPr lang="en" sz="8200"/>
              <a:t>:)</a:t>
            </a:r>
            <a:endParaRPr sz="8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131b7fb37a_0_344"/>
          <p:cNvSpPr txBox="1"/>
          <p:nvPr>
            <p:ph type="title"/>
          </p:nvPr>
        </p:nvSpPr>
        <p:spPr>
          <a:xfrm>
            <a:off x="311700" y="291925"/>
            <a:ext cx="8520600" cy="57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Think and Answer:</a:t>
            </a:r>
            <a:endParaRPr/>
          </a:p>
        </p:txBody>
      </p:sp>
      <p:pic>
        <p:nvPicPr>
          <p:cNvPr id="299" name="Google Shape;299;g1131b7fb37a_0_344"/>
          <p:cNvPicPr preferRelativeResize="0"/>
          <p:nvPr/>
        </p:nvPicPr>
        <p:blipFill rotWithShape="1">
          <a:blip r:embed="rId3">
            <a:alphaModFix/>
          </a:blip>
          <a:srcRect b="0" l="0" r="0" t="0"/>
          <a:stretch/>
        </p:blipFill>
        <p:spPr>
          <a:xfrm>
            <a:off x="4900711" y="1341438"/>
            <a:ext cx="3993066" cy="3767274"/>
          </a:xfrm>
          <a:prstGeom prst="rect">
            <a:avLst/>
          </a:prstGeom>
          <a:noFill/>
          <a:ln>
            <a:noFill/>
          </a:ln>
        </p:spPr>
      </p:pic>
      <p:sp>
        <p:nvSpPr>
          <p:cNvPr id="300" name="Google Shape;300;g1131b7fb37a_0_344"/>
          <p:cNvSpPr txBox="1"/>
          <p:nvPr/>
        </p:nvSpPr>
        <p:spPr>
          <a:xfrm>
            <a:off x="256075" y="2271575"/>
            <a:ext cx="4573500" cy="1970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200000"/>
              </a:lnSpc>
              <a:spcBef>
                <a:spcPts val="0"/>
              </a:spcBef>
              <a:spcAft>
                <a:spcPts val="0"/>
              </a:spcAft>
              <a:buClr>
                <a:schemeClr val="dk1"/>
              </a:buClr>
              <a:buSzPts val="1700"/>
              <a:buFont typeface="Roboto Light"/>
              <a:buChar char="●"/>
            </a:pPr>
            <a:r>
              <a:rPr b="0" i="0" lang="en" sz="1700" u="none" cap="none" strike="noStrike">
                <a:solidFill>
                  <a:schemeClr val="dk1"/>
                </a:solidFill>
                <a:latin typeface="Roboto Light"/>
                <a:ea typeface="Roboto Light"/>
                <a:cs typeface="Roboto Light"/>
                <a:sym typeface="Roboto Light"/>
              </a:rPr>
              <a:t>What sort of system can help the loyal Byzantine generals?</a:t>
            </a:r>
            <a:endParaRPr b="0" i="0" sz="1700" u="none" cap="none" strike="noStrike">
              <a:solidFill>
                <a:schemeClr val="dk1"/>
              </a:solidFill>
              <a:latin typeface="Roboto Light"/>
              <a:ea typeface="Roboto Light"/>
              <a:cs typeface="Roboto Light"/>
              <a:sym typeface="Roboto Light"/>
            </a:endParaRPr>
          </a:p>
          <a:p>
            <a:pPr indent="-336550" lvl="0" marL="457200" marR="0" rtl="0" algn="l">
              <a:lnSpc>
                <a:spcPct val="200000"/>
              </a:lnSpc>
              <a:spcBef>
                <a:spcPts val="0"/>
              </a:spcBef>
              <a:spcAft>
                <a:spcPts val="0"/>
              </a:spcAft>
              <a:buClr>
                <a:schemeClr val="dk1"/>
              </a:buClr>
              <a:buSzPts val="1700"/>
              <a:buFont typeface="Roboto Light"/>
              <a:buChar char="●"/>
            </a:pPr>
            <a:r>
              <a:rPr b="0" i="0" lang="en" sz="1700" u="none" cap="none" strike="noStrike">
                <a:solidFill>
                  <a:schemeClr val="dk1"/>
                </a:solidFill>
                <a:latin typeface="Roboto Light"/>
                <a:ea typeface="Roboto Light"/>
                <a:cs typeface="Roboto Light"/>
                <a:sym typeface="Roboto Light"/>
              </a:rPr>
              <a:t> What features does it need to have?</a:t>
            </a:r>
            <a:endParaRPr b="0" i="0" sz="1700" u="none" cap="none" strike="noStrike">
              <a:solidFill>
                <a:schemeClr val="dk1"/>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cxnSp>
        <p:nvCxnSpPr>
          <p:cNvPr id="301" name="Google Shape;301;g1131b7fb37a_0_344"/>
          <p:cNvCxnSpPr/>
          <p:nvPr/>
        </p:nvCxnSpPr>
        <p:spPr>
          <a:xfrm flipH="1">
            <a:off x="4712650" y="1306725"/>
            <a:ext cx="13800" cy="38367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131b7fb37a_0_263"/>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Recall Session 1:</a:t>
            </a:r>
            <a:endParaRPr/>
          </a:p>
        </p:txBody>
      </p:sp>
      <p:sp>
        <p:nvSpPr>
          <p:cNvPr id="307" name="Google Shape;307;g1131b7fb37a_0_263"/>
          <p:cNvSpPr txBox="1"/>
          <p:nvPr>
            <p:ph idx="1" type="body"/>
          </p:nvPr>
        </p:nvSpPr>
        <p:spPr>
          <a:xfrm>
            <a:off x="4572000" y="167425"/>
            <a:ext cx="4166400" cy="45210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en" sz="1700"/>
              <a:t>Remember which general makes which statement and the time that any given statement is made </a:t>
            </a:r>
            <a:r>
              <a:rPr b="1" i="1" lang="en" sz="1700">
                <a:latin typeface="Roboto"/>
                <a:ea typeface="Roboto"/>
                <a:cs typeface="Roboto"/>
                <a:sym typeface="Roboto"/>
              </a:rPr>
              <a:t>at the present point in time</a:t>
            </a:r>
            <a:endParaRPr b="1" i="1" sz="1700">
              <a:latin typeface="Roboto"/>
              <a:ea typeface="Roboto"/>
              <a:cs typeface="Roboto"/>
              <a:sym typeface="Roboto"/>
            </a:endParaRPr>
          </a:p>
          <a:p>
            <a:pPr indent="-336550" lvl="0" marL="457200" rtl="0" algn="l">
              <a:lnSpc>
                <a:spcPct val="150000"/>
              </a:lnSpc>
              <a:spcBef>
                <a:spcPts val="0"/>
              </a:spcBef>
              <a:spcAft>
                <a:spcPts val="0"/>
              </a:spcAft>
              <a:buSzPts val="1700"/>
              <a:buAutoNum type="arabicPeriod"/>
            </a:pPr>
            <a:r>
              <a:rPr lang="en" sz="1700">
                <a:solidFill>
                  <a:schemeClr val="dk1"/>
                </a:solidFill>
              </a:rPr>
              <a:t>Securely store relevant information about each validated statement made </a:t>
            </a:r>
            <a:r>
              <a:rPr b="1" i="1" lang="en" sz="1700">
                <a:solidFill>
                  <a:schemeClr val="dk1"/>
                </a:solidFill>
                <a:latin typeface="Roboto"/>
                <a:ea typeface="Roboto"/>
                <a:cs typeface="Roboto"/>
                <a:sym typeface="Roboto"/>
              </a:rPr>
              <a:t>at the present point in time</a:t>
            </a:r>
            <a:endParaRPr b="1" i="1" sz="1700">
              <a:latin typeface="Roboto"/>
              <a:ea typeface="Roboto"/>
              <a:cs typeface="Roboto"/>
              <a:sym typeface="Roboto"/>
            </a:endParaRPr>
          </a:p>
          <a:p>
            <a:pPr indent="-336550" lvl="0" marL="457200" rtl="0" algn="l">
              <a:lnSpc>
                <a:spcPct val="150000"/>
              </a:lnSpc>
              <a:spcBef>
                <a:spcPts val="0"/>
              </a:spcBef>
              <a:spcAft>
                <a:spcPts val="0"/>
              </a:spcAft>
              <a:buSzPts val="1700"/>
              <a:buAutoNum type="arabicPeriod"/>
            </a:pPr>
            <a:r>
              <a:rPr lang="en" sz="1700"/>
              <a:t>Be able to </a:t>
            </a:r>
            <a:r>
              <a:rPr b="1" i="1" lang="en" sz="1700">
                <a:latin typeface="Roboto"/>
                <a:ea typeface="Roboto"/>
                <a:cs typeface="Roboto"/>
                <a:sym typeface="Roboto"/>
              </a:rPr>
              <a:t>confirm the validity of any new statement</a:t>
            </a:r>
            <a:r>
              <a:rPr lang="en" sz="1700"/>
              <a:t> (did a traitor make it?)</a:t>
            </a:r>
            <a:endParaRPr sz="1700"/>
          </a:p>
          <a:p>
            <a:pPr indent="-336550" lvl="0" marL="457200" rtl="0" algn="l">
              <a:lnSpc>
                <a:spcPct val="150000"/>
              </a:lnSpc>
              <a:spcBef>
                <a:spcPts val="0"/>
              </a:spcBef>
              <a:spcAft>
                <a:spcPts val="0"/>
              </a:spcAft>
              <a:buSzPts val="1700"/>
              <a:buAutoNum type="arabicPeriod"/>
            </a:pPr>
            <a:r>
              <a:rPr lang="en" sz="1700"/>
              <a:t>Either reject or approve the new statement</a:t>
            </a:r>
            <a:endParaRPr sz="1700"/>
          </a:p>
          <a:p>
            <a:pPr indent="-336550" lvl="0" marL="457200" rtl="0" algn="l">
              <a:lnSpc>
                <a:spcPct val="150000"/>
              </a:lnSpc>
              <a:spcBef>
                <a:spcPts val="0"/>
              </a:spcBef>
              <a:spcAft>
                <a:spcPts val="0"/>
              </a:spcAft>
              <a:buSzPts val="1700"/>
              <a:buAutoNum type="arabicPeriod"/>
            </a:pPr>
            <a:r>
              <a:rPr lang="en" sz="1700"/>
              <a:t>Back to step 1</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Trust the system, not any given general!</a:t>
            </a:r>
            <a:endParaRPr/>
          </a:p>
        </p:txBody>
      </p:sp>
      <p:sp>
        <p:nvSpPr>
          <p:cNvPr id="313" name="Google Shape;313;p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Consensus algorithms/protocols – methods of verifying whether a transaction (block) is true or not.</a:t>
            </a:r>
            <a:endParaRPr/>
          </a:p>
          <a:p>
            <a:pPr indent="0" lvl="0" marL="0" rtl="0" algn="l">
              <a:lnSpc>
                <a:spcPct val="115000"/>
              </a:lnSpc>
              <a:spcBef>
                <a:spcPts val="0"/>
              </a:spcBef>
              <a:spcAft>
                <a:spcPts val="0"/>
              </a:spcAft>
              <a:buSzPts val="1300"/>
              <a:buNone/>
            </a:pPr>
            <a:r>
              <a:t/>
            </a:r>
            <a:endParaRPr sz="1800"/>
          </a:p>
          <a:p>
            <a:pPr indent="-342900" lvl="0" marL="457200" rtl="0" algn="l">
              <a:lnSpc>
                <a:spcPct val="115000"/>
              </a:lnSpc>
              <a:spcBef>
                <a:spcPts val="0"/>
              </a:spcBef>
              <a:spcAft>
                <a:spcPts val="0"/>
              </a:spcAft>
              <a:buSzPts val="1800"/>
              <a:buChar char="●"/>
            </a:pPr>
            <a:r>
              <a:rPr lang="en" sz="1800"/>
              <a:t>These protocols need to prevent evil nodes from adding incorrect blocks.</a:t>
            </a:r>
            <a:endParaRPr/>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t/>
            </a:r>
            <a:endParaRPr sz="1800"/>
          </a:p>
        </p:txBody>
      </p:sp>
      <p:pic>
        <p:nvPicPr>
          <p:cNvPr id="314" name="Google Shape;314;p9"/>
          <p:cNvPicPr preferRelativeResize="0"/>
          <p:nvPr/>
        </p:nvPicPr>
        <p:blipFill rotWithShape="1">
          <a:blip r:embed="rId3">
            <a:alphaModFix/>
          </a:blip>
          <a:srcRect b="4130" l="0" r="0" t="-4130"/>
          <a:stretch/>
        </p:blipFill>
        <p:spPr>
          <a:xfrm>
            <a:off x="7110725" y="3107475"/>
            <a:ext cx="2044875" cy="2044875"/>
          </a:xfrm>
          <a:prstGeom prst="rect">
            <a:avLst/>
          </a:prstGeom>
          <a:noFill/>
          <a:ln>
            <a:noFill/>
          </a:ln>
        </p:spPr>
      </p:pic>
      <p:pic>
        <p:nvPicPr>
          <p:cNvPr id="315" name="Google Shape;315;p9"/>
          <p:cNvPicPr preferRelativeResize="0"/>
          <p:nvPr/>
        </p:nvPicPr>
        <p:blipFill rotWithShape="1">
          <a:blip r:embed="rId4">
            <a:alphaModFix/>
          </a:blip>
          <a:srcRect b="0" l="0" r="0" t="0"/>
          <a:stretch/>
        </p:blipFill>
        <p:spPr>
          <a:xfrm>
            <a:off x="4595225" y="3177371"/>
            <a:ext cx="2446836" cy="1905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131b7fb37a_0_434"/>
          <p:cNvSpPr txBox="1"/>
          <p:nvPr>
            <p:ph type="title"/>
          </p:nvPr>
        </p:nvSpPr>
        <p:spPr>
          <a:xfrm>
            <a:off x="0" y="208525"/>
            <a:ext cx="9144000" cy="4505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
              <a:t>Get to know your neighbour!</a:t>
            </a:r>
            <a:endParaRPr/>
          </a:p>
          <a:p>
            <a:pPr indent="0" lvl="0" marL="0" rtl="0" algn="ctr">
              <a:lnSpc>
                <a:spcPct val="100000"/>
              </a:lnSpc>
              <a:spcBef>
                <a:spcPts val="0"/>
              </a:spcBef>
              <a:spcAft>
                <a:spcPts val="0"/>
              </a:spcAft>
              <a:buSzPts val="7200"/>
              <a:buNone/>
            </a:pPr>
            <a:r>
              <a:t/>
            </a:r>
            <a:endParaRPr sz="1200"/>
          </a:p>
          <a:p>
            <a:pPr indent="0" lvl="0" marL="0" rtl="0" algn="ctr">
              <a:lnSpc>
                <a:spcPct val="100000"/>
              </a:lnSpc>
              <a:spcBef>
                <a:spcPts val="0"/>
              </a:spcBef>
              <a:spcAft>
                <a:spcPts val="0"/>
              </a:spcAft>
              <a:buSzPts val="7200"/>
              <a:buNone/>
            </a:pPr>
            <a:r>
              <a:rPr i="1" lang="en" sz="3100"/>
              <a:t>Every session we will give you an opportunity to meet your peers. Talk about your interests in the blockchain space! Your conversation partner might be your project partner in a few weeks’ time</a:t>
            </a:r>
            <a:endParaRPr i="1"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Today...</a:t>
            </a:r>
            <a:endParaRPr/>
          </a:p>
        </p:txBody>
      </p:sp>
      <p:sp>
        <p:nvSpPr>
          <p:cNvPr id="326" name="Google Shape;326;p2"/>
          <p:cNvSpPr txBox="1"/>
          <p:nvPr>
            <p:ph idx="1" type="body"/>
          </p:nvPr>
        </p:nvSpPr>
        <p:spPr>
          <a:xfrm>
            <a:off x="4572000" y="500925"/>
            <a:ext cx="4572000" cy="3928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AutoNum type="arabicPeriod"/>
            </a:pPr>
            <a:r>
              <a:rPr lang="en" sz="1600"/>
              <a:t>Consensus protocols/The trust mechanism behind blockchain</a:t>
            </a:r>
            <a:endParaRPr sz="1600"/>
          </a:p>
          <a:p>
            <a:pPr indent="-355600" lvl="0" marL="457200" rtl="0" algn="l">
              <a:lnSpc>
                <a:spcPct val="200000"/>
              </a:lnSpc>
              <a:spcBef>
                <a:spcPts val="0"/>
              </a:spcBef>
              <a:spcAft>
                <a:spcPts val="0"/>
              </a:spcAft>
              <a:buSzPts val="1600"/>
              <a:buAutoNum type="arabicPeriod"/>
            </a:pPr>
            <a:r>
              <a:rPr lang="en" sz="1600"/>
              <a:t>Proof of Work (and its shortcomings)</a:t>
            </a:r>
            <a:endParaRPr sz="1600"/>
          </a:p>
          <a:p>
            <a:pPr indent="-355600" lvl="0" marL="457200" rtl="0" algn="l">
              <a:lnSpc>
                <a:spcPct val="200000"/>
              </a:lnSpc>
              <a:spcBef>
                <a:spcPts val="0"/>
              </a:spcBef>
              <a:spcAft>
                <a:spcPts val="0"/>
              </a:spcAft>
              <a:buSzPts val="1600"/>
              <a:buAutoNum type="arabicPeriod"/>
            </a:pPr>
            <a:r>
              <a:rPr lang="en" sz="1600"/>
              <a:t>Proof of Stake: trying to address POW’s shortcomings</a:t>
            </a:r>
            <a:endParaRPr sz="1600"/>
          </a:p>
          <a:p>
            <a:pPr indent="-330200" lvl="0" marL="457200" rtl="0" algn="l">
              <a:lnSpc>
                <a:spcPct val="200000"/>
              </a:lnSpc>
              <a:spcBef>
                <a:spcPts val="0"/>
              </a:spcBef>
              <a:spcAft>
                <a:spcPts val="0"/>
              </a:spcAft>
              <a:buSzPts val="1600"/>
              <a:buAutoNum type="arabicPeriod"/>
            </a:pPr>
            <a:r>
              <a:rPr lang="en" sz="1600">
                <a:solidFill>
                  <a:schemeClr val="dk1"/>
                </a:solidFill>
              </a:rPr>
              <a:t>What is a cryptocurrency?</a:t>
            </a:r>
            <a:endParaRPr sz="1600"/>
          </a:p>
          <a:p>
            <a:pPr indent="-355600" lvl="0" marL="457200" rtl="0" algn="l">
              <a:lnSpc>
                <a:spcPct val="200000"/>
              </a:lnSpc>
              <a:spcBef>
                <a:spcPts val="0"/>
              </a:spcBef>
              <a:spcAft>
                <a:spcPts val="0"/>
              </a:spcAft>
              <a:buSzPts val="1600"/>
              <a:buAutoNum type="arabicPeriod"/>
            </a:pPr>
            <a:r>
              <a:rPr b="1" i="1" lang="en" sz="1600">
                <a:latin typeface="Roboto"/>
                <a:ea typeface="Roboto"/>
                <a:cs typeface="Roboto"/>
                <a:sym typeface="Roboto"/>
              </a:rPr>
              <a:t>Today’s Industry Highlight:</a:t>
            </a:r>
            <a:r>
              <a:rPr lang="en" sz="1600"/>
              <a:t> Cryptocurrency in banking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1_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ockchain at Michigan">
  <a:themeElements>
    <a:clrScheme name="Paradigm">
      <a:dk1>
        <a:srgbClr val="0D2A49"/>
      </a:dk1>
      <a:lt1>
        <a:srgbClr val="FFFFFF"/>
      </a:lt1>
      <a:dk2>
        <a:srgbClr val="0D2A49"/>
      </a:dk2>
      <a:lt2>
        <a:srgbClr val="5E5E5E"/>
      </a:lt2>
      <a:accent1>
        <a:srgbClr val="0D2A49"/>
      </a:accent1>
      <a:accent2>
        <a:srgbClr val="F7BF45"/>
      </a:accent2>
      <a:accent3>
        <a:srgbClr val="FFE599"/>
      </a:accent3>
      <a:accent4>
        <a:srgbClr val="9FC5E8"/>
      </a:accent4>
      <a:accent5>
        <a:srgbClr val="CFE2F3"/>
      </a:accent5>
      <a:accent6>
        <a:srgbClr val="FFF2CC"/>
      </a:accent6>
      <a:hlink>
        <a:srgbClr val="434343"/>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Oleg</dc:creator>
</cp:coreProperties>
</file>