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5"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5143500" cx="9144000"/>
  <p:notesSz cx="6858000" cy="9144000"/>
  <p:embeddedFontLst>
    <p:embeddedFont>
      <p:font typeface="Roboto"/>
      <p:regular r:id="rId63"/>
      <p:bold r:id="rId64"/>
      <p:italic r:id="rId65"/>
      <p:boldItalic r:id="rId66"/>
    </p:embeddedFont>
    <p:embeddedFont>
      <p:font typeface="Roboto Light"/>
      <p:regular r:id="rId67"/>
      <p:bold r:id="rId68"/>
      <p:italic r:id="rId69"/>
      <p:boldItalic r:id="rId70"/>
    </p:embeddedFont>
    <p:embeddedFont>
      <p:font typeface="Merriweather Black"/>
      <p:bold r:id="rId71"/>
      <p:boldItalic r:id="rId72"/>
    </p:embeddedFont>
    <p:embeddedFont>
      <p:font typeface="Merriweather"/>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7" roundtripDataSignature="AMtx7mjBNzAcEJ6QLcTy4uRWSHcXtepz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Merriweather-regular.fntdata"/><Relationship Id="rId72" Type="http://schemas.openxmlformats.org/officeDocument/2006/relationships/font" Target="fonts/MerriweatherBlack-boldItalic.fntdata"/><Relationship Id="rId31" Type="http://schemas.openxmlformats.org/officeDocument/2006/relationships/slide" Target="slides/slide24.xml"/><Relationship Id="rId75" Type="http://schemas.openxmlformats.org/officeDocument/2006/relationships/font" Target="fonts/Merriweather-italic.fntdata"/><Relationship Id="rId30" Type="http://schemas.openxmlformats.org/officeDocument/2006/relationships/slide" Target="slides/slide23.xml"/><Relationship Id="rId74" Type="http://schemas.openxmlformats.org/officeDocument/2006/relationships/font" Target="fonts/Merriweather-bold.fntdata"/><Relationship Id="rId33" Type="http://schemas.openxmlformats.org/officeDocument/2006/relationships/slide" Target="slides/slide26.xml"/><Relationship Id="rId77" Type="http://customschemas.google.com/relationships/presentationmetadata" Target="metadata"/><Relationship Id="rId32" Type="http://schemas.openxmlformats.org/officeDocument/2006/relationships/slide" Target="slides/slide25.xml"/><Relationship Id="rId76" Type="http://schemas.openxmlformats.org/officeDocument/2006/relationships/font" Target="fonts/Merriweather-boldItalic.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MerriweatherBlack-bold.fntdata"/><Relationship Id="rId70" Type="http://schemas.openxmlformats.org/officeDocument/2006/relationships/font" Target="fonts/RobotoLight-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5.xml"/><Relationship Id="rId66" Type="http://schemas.openxmlformats.org/officeDocument/2006/relationships/font" Target="fonts/Roboto-boldItalic.fntdata"/><Relationship Id="rId21" Type="http://schemas.openxmlformats.org/officeDocument/2006/relationships/slide" Target="slides/slide14.xml"/><Relationship Id="rId65" Type="http://schemas.openxmlformats.org/officeDocument/2006/relationships/font" Target="fonts/Roboto-italic.fntdata"/><Relationship Id="rId24" Type="http://schemas.openxmlformats.org/officeDocument/2006/relationships/slide" Target="slides/slide17.xml"/><Relationship Id="rId68" Type="http://schemas.openxmlformats.org/officeDocument/2006/relationships/font" Target="fonts/RobotoLight-bold.fntdata"/><Relationship Id="rId23" Type="http://schemas.openxmlformats.org/officeDocument/2006/relationships/slide" Target="slides/slide16.xml"/><Relationship Id="rId67" Type="http://schemas.openxmlformats.org/officeDocument/2006/relationships/font" Target="fonts/RobotoLight-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Light-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8e8adb5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8e8adb5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45c52c27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45c52c27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89843c34e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189843c34e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8e8adb54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8e8adb54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89843c34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89843c34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89843c34e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89843c34e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89843c34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189843c34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89843c34e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189843c34e_0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89843c34e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89843c34e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89843c34e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89843c34e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89843c34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189843c34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89843c34e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1189843c34e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89843c34e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89843c34e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89843c34e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89843c34e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89843c34e_0_5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1189843c34e_0_5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89843c34e_0_7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189843c34e_0_7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89843c34e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1189843c34e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89843c34e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189843c34e_0_6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89843c34e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1189843c34e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89843c34e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89843c34e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89843c34e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89843c34e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89843c34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89843c34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89843c34e_0_8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189843c34e_0_8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89843c34e_0_10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2" name="Google Shape;452;g1189843c34e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189843c34e_0_1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g1189843c34e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89843c34e_0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1189843c34e_0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89843c34e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189843c34e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89843c34e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89843c34e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89843c34e_0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89843c34e_0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89843c34e_0_1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189843c34e_0_1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89843c34e_0_1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189843c34e_0_1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89843c34e_0_18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1189843c34e_0_1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89843c3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89843c3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8edd581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18edd581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189843c34e_0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189843c34e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45c52c27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e45c52c27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45c52c27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e45c52c27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45c52c27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45c52c27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45c52c27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45c52c27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45c52c271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e45c52c27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f8e8adb549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f8e8adb549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89843c34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89843c34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f8e8adb549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f8e8adb549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45c52c27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e45c52c27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189843c34e_0_1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189843c34e_0_1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613f19e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e613f19e8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f8e8adb549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f8e8adb549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18edd581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118edd581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89843c34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89843c34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89843c3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89843c3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89843c3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89843c3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89843c34e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189843c34e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24"/>
          <p:cNvSpPr/>
          <p:nvPr/>
        </p:nvSpPr>
        <p:spPr>
          <a:xfrm>
            <a:off x="0" y="4369000"/>
            <a:ext cx="9144000" cy="7743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4"/>
          <p:cNvSpPr txBox="1"/>
          <p:nvPr>
            <p:ph idx="1" type="body"/>
          </p:nvPr>
        </p:nvSpPr>
        <p:spPr>
          <a:xfrm>
            <a:off x="311700" y="4521400"/>
            <a:ext cx="7979400" cy="460500"/>
          </a:xfrm>
          <a:prstGeom prst="rect">
            <a:avLst/>
          </a:prstGeom>
          <a:solidFill>
            <a:srgbClr val="00274C"/>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71" name="Google Shape;7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0274C"/>
        </a:solidFill>
      </p:bgPr>
    </p:bg>
    <p:spTree>
      <p:nvGrpSpPr>
        <p:cNvPr id="72" name="Shape 72"/>
        <p:cNvGrpSpPr/>
        <p:nvPr/>
      </p:nvGrpSpPr>
      <p:grpSpPr>
        <a:xfrm>
          <a:off x="0" y="0"/>
          <a:ext cx="0" cy="0"/>
          <a:chOff x="0" y="0"/>
          <a:chExt cx="0" cy="0"/>
        </a:xfrm>
      </p:grpSpPr>
      <p:sp>
        <p:nvSpPr>
          <p:cNvPr id="73" name="Google Shape;73;p25"/>
          <p:cNvSpPr txBox="1"/>
          <p:nvPr>
            <p:ph hasCustomPrompt="1" type="title"/>
          </p:nvPr>
        </p:nvSpPr>
        <p:spPr>
          <a:xfrm>
            <a:off x="311750" y="831175"/>
            <a:ext cx="5334900" cy="1244700"/>
          </a:xfrm>
          <a:prstGeom prst="rect">
            <a:avLst/>
          </a:prstGeom>
          <a:solidFill>
            <a:srgbClr val="00274C"/>
          </a:solid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74" name="Google Shape;74;p25"/>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75" name="Google Shape;7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76" name="Google Shape;76;p25"/>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79" name="Shape 79"/>
        <p:cNvGrpSpPr/>
        <p:nvPr/>
      </p:nvGrpSpPr>
      <p:grpSpPr>
        <a:xfrm>
          <a:off x="0" y="0"/>
          <a:ext cx="0" cy="0"/>
          <a:chOff x="0" y="0"/>
          <a:chExt cx="0" cy="0"/>
        </a:xfrm>
      </p:grpSpPr>
      <p:sp>
        <p:nvSpPr>
          <p:cNvPr id="80" name="Google Shape;80;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1" name="Google Shape;81;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2" name="Google Shape;8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83" name="Shape 83"/>
        <p:cNvGrpSpPr/>
        <p:nvPr/>
      </p:nvGrpSpPr>
      <p:grpSpPr>
        <a:xfrm>
          <a:off x="0" y="0"/>
          <a:ext cx="0" cy="0"/>
          <a:chOff x="0" y="0"/>
          <a:chExt cx="0" cy="0"/>
        </a:xfrm>
      </p:grpSpPr>
      <p:sp>
        <p:nvSpPr>
          <p:cNvPr id="84" name="Google Shape;84;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5" name="Google Shape;85;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6" name="Google Shape;8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87" name="Shape 87"/>
        <p:cNvGrpSpPr/>
        <p:nvPr/>
      </p:nvGrpSpPr>
      <p:grpSpPr>
        <a:xfrm>
          <a:off x="0" y="0"/>
          <a:ext cx="0" cy="0"/>
          <a:chOff x="0" y="0"/>
          <a:chExt cx="0" cy="0"/>
        </a:xfrm>
      </p:grpSpPr>
      <p:sp>
        <p:nvSpPr>
          <p:cNvPr id="88" name="Google Shape;88;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9" name="Google Shape;89;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0" name="Google Shape;9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 point">
    <p:bg>
      <p:bgPr>
        <a:solidFill>
          <a:schemeClr val="accent2"/>
        </a:solidFill>
      </p:bgPr>
    </p:bg>
    <p:spTree>
      <p:nvGrpSpPr>
        <p:cNvPr id="91" name="Shape 91"/>
        <p:cNvGrpSpPr/>
        <p:nvPr/>
      </p:nvGrpSpPr>
      <p:grpSpPr>
        <a:xfrm>
          <a:off x="0" y="0"/>
          <a:ext cx="0" cy="0"/>
          <a:chOff x="0" y="0"/>
          <a:chExt cx="0" cy="0"/>
        </a:xfrm>
      </p:grpSpPr>
      <p:sp>
        <p:nvSpPr>
          <p:cNvPr id="92" name="Google Shape;92;g118edd58197_0_92"/>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7200"/>
              <a:buNone/>
              <a:defRPr sz="72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93" name="Google Shape;93;g118edd58197_0_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8" name="Shape 98"/>
        <p:cNvGrpSpPr/>
        <p:nvPr/>
      </p:nvGrpSpPr>
      <p:grpSpPr>
        <a:xfrm>
          <a:off x="0" y="0"/>
          <a:ext cx="0" cy="0"/>
          <a:chOff x="0" y="0"/>
          <a:chExt cx="0" cy="0"/>
        </a:xfrm>
      </p:grpSpPr>
      <p:sp>
        <p:nvSpPr>
          <p:cNvPr id="99" name="Google Shape;99;ge45c52c271_0_15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00" name="Google Shape;100;ge45c52c271_0_15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2"/>
          </a:solidFill>
          <a:ln>
            <a:noFill/>
          </a:ln>
        </p:spPr>
      </p:sp>
      <p:sp>
        <p:nvSpPr>
          <p:cNvPr id="101" name="Google Shape;101;ge45c52c271_0_158"/>
          <p:cNvSpPr txBox="1"/>
          <p:nvPr>
            <p:ph type="title"/>
          </p:nvPr>
        </p:nvSpPr>
        <p:spPr>
          <a:xfrm>
            <a:off x="311825"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02" name="Google Shape;102;ge45c52c271_0_1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2"/>
        </a:solidFill>
      </p:bgPr>
    </p:bg>
    <p:spTree>
      <p:nvGrpSpPr>
        <p:cNvPr id="103" name="Shape 103"/>
        <p:cNvGrpSpPr/>
        <p:nvPr/>
      </p:nvGrpSpPr>
      <p:grpSpPr>
        <a:xfrm>
          <a:off x="0" y="0"/>
          <a:ext cx="0" cy="0"/>
          <a:chOff x="0" y="0"/>
          <a:chExt cx="0" cy="0"/>
        </a:xfrm>
      </p:grpSpPr>
      <p:sp>
        <p:nvSpPr>
          <p:cNvPr id="104" name="Google Shape;104;ge45c52c271_0_163"/>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7200"/>
              <a:buNone/>
              <a:defRPr sz="72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05" name="Google Shape;105;ge45c52c271_0_1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6" name="Shape 106"/>
        <p:cNvGrpSpPr/>
        <p:nvPr/>
      </p:nvGrpSpPr>
      <p:grpSpPr>
        <a:xfrm>
          <a:off x="0" y="0"/>
          <a:ext cx="0" cy="0"/>
          <a:chOff x="0" y="0"/>
          <a:chExt cx="0" cy="0"/>
        </a:xfrm>
      </p:grpSpPr>
      <p:sp>
        <p:nvSpPr>
          <p:cNvPr id="107" name="Google Shape;107;ge45c52c271_0_16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08" name="Google Shape;108;ge45c52c271_0_166"/>
          <p:cNvSpPr txBox="1"/>
          <p:nvPr>
            <p:ph idx="1" type="subTitle"/>
          </p:nvPr>
        </p:nvSpPr>
        <p:spPr>
          <a:xfrm>
            <a:off x="729800" y="1660400"/>
            <a:ext cx="5405700" cy="73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400"/>
              <a:buFont typeface="Merriweather"/>
              <a:buNone/>
              <a:defRPr sz="2400">
                <a:solidFill>
                  <a:schemeClr val="dk1"/>
                </a:solidFill>
                <a:latin typeface="Merriweather"/>
                <a:ea typeface="Merriweather"/>
                <a:cs typeface="Merriweather"/>
                <a:sym typeface="Merriweather"/>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109" name="Google Shape;109;ge45c52c271_0_1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ge45c52c271_0_166"/>
          <p:cNvSpPr txBox="1"/>
          <p:nvPr>
            <p:ph idx="2" type="subTitle"/>
          </p:nvPr>
        </p:nvSpPr>
        <p:spPr>
          <a:xfrm>
            <a:off x="193525" y="4489003"/>
            <a:ext cx="3951300" cy="52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400"/>
              <a:buFont typeface="Roboto Light"/>
              <a:buNone/>
              <a:defRPr sz="1400">
                <a:solidFill>
                  <a:schemeClr val="lt1"/>
                </a:solidFill>
                <a:latin typeface="Roboto Light"/>
                <a:ea typeface="Roboto Light"/>
                <a:cs typeface="Roboto Light"/>
                <a:sym typeface="Roboto Light"/>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111" name="Google Shape;111;ge45c52c271_0_166"/>
          <p:cNvSpPr txBox="1"/>
          <p:nvPr/>
        </p:nvSpPr>
        <p:spPr>
          <a:xfrm>
            <a:off x="311700" y="377900"/>
            <a:ext cx="8520600" cy="128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chemeClr val="dk1"/>
                </a:solidFill>
                <a:latin typeface="Merriweather Black"/>
                <a:ea typeface="Merriweather Black"/>
                <a:cs typeface="Merriweather Black"/>
                <a:sym typeface="Merriweather Black"/>
              </a:rPr>
              <a:t>Blockchain at Michigan </a:t>
            </a:r>
            <a:endParaRPr b="0" i="0" sz="4800" u="none" cap="none" strike="noStrike">
              <a:solidFill>
                <a:schemeClr val="dk1"/>
              </a:solidFill>
              <a:latin typeface="Merriweather Black"/>
              <a:ea typeface="Merriweather Black"/>
              <a:cs typeface="Merriweather Black"/>
              <a:sym typeface="Merriweather Black"/>
            </a:endParaRPr>
          </a:p>
        </p:txBody>
      </p:sp>
      <p:grpSp>
        <p:nvGrpSpPr>
          <p:cNvPr id="112" name="Google Shape;112;ge45c52c271_0_166"/>
          <p:cNvGrpSpPr/>
          <p:nvPr/>
        </p:nvGrpSpPr>
        <p:grpSpPr>
          <a:xfrm>
            <a:off x="311700" y="243697"/>
            <a:ext cx="7773525" cy="2224053"/>
            <a:chOff x="311700" y="243697"/>
            <a:chExt cx="7773525" cy="2224053"/>
          </a:xfrm>
        </p:grpSpPr>
        <p:cxnSp>
          <p:nvCxnSpPr>
            <p:cNvPr id="113" name="Google Shape;113;ge45c52c271_0_166"/>
            <p:cNvCxnSpPr/>
            <p:nvPr/>
          </p:nvCxnSpPr>
          <p:spPr>
            <a:xfrm flipH="1" rot="10800000">
              <a:off x="351825" y="1515850"/>
              <a:ext cx="7724400" cy="19800"/>
            </a:xfrm>
            <a:prstGeom prst="straightConnector1">
              <a:avLst/>
            </a:prstGeom>
            <a:noFill/>
            <a:ln cap="flat" cmpd="sng" w="38100">
              <a:solidFill>
                <a:schemeClr val="accent2"/>
              </a:solidFill>
              <a:prstDash val="solid"/>
              <a:round/>
              <a:headEnd len="sm" w="sm" type="none"/>
              <a:tailEnd len="sm" w="sm" type="none"/>
            </a:ln>
          </p:spPr>
        </p:cxnSp>
        <p:sp>
          <p:nvSpPr>
            <p:cNvPr id="114" name="Google Shape;114;ge45c52c271_0_166"/>
            <p:cNvSpPr/>
            <p:nvPr/>
          </p:nvSpPr>
          <p:spPr>
            <a:xfrm>
              <a:off x="311700" y="23579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 name="Google Shape;115;ge45c52c271_0_166"/>
            <p:cNvCxnSpPr/>
            <p:nvPr/>
          </p:nvCxnSpPr>
          <p:spPr>
            <a:xfrm>
              <a:off x="364500" y="1535650"/>
              <a:ext cx="4200" cy="822300"/>
            </a:xfrm>
            <a:prstGeom prst="straightConnector1">
              <a:avLst/>
            </a:prstGeom>
            <a:noFill/>
            <a:ln cap="flat" cmpd="sng" w="38100">
              <a:solidFill>
                <a:schemeClr val="accent2"/>
              </a:solidFill>
              <a:prstDash val="solid"/>
              <a:round/>
              <a:headEnd len="sm" w="sm" type="none"/>
              <a:tailEnd len="sm" w="sm" type="none"/>
            </a:ln>
          </p:spPr>
        </p:cxnSp>
        <p:sp>
          <p:nvSpPr>
            <p:cNvPr id="116" name="Google Shape;116;ge45c52c271_0_166"/>
            <p:cNvSpPr/>
            <p:nvPr/>
          </p:nvSpPr>
          <p:spPr>
            <a:xfrm>
              <a:off x="6343650" y="631650"/>
              <a:ext cx="216600" cy="216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ge45c52c271_0_166"/>
            <p:cNvCxnSpPr/>
            <p:nvPr/>
          </p:nvCxnSpPr>
          <p:spPr>
            <a:xfrm>
              <a:off x="6442903" y="261675"/>
              <a:ext cx="1624200" cy="0"/>
            </a:xfrm>
            <a:prstGeom prst="straightConnector1">
              <a:avLst/>
            </a:prstGeom>
            <a:noFill/>
            <a:ln cap="flat" cmpd="sng" w="38100">
              <a:solidFill>
                <a:schemeClr val="accent2"/>
              </a:solidFill>
              <a:prstDash val="solid"/>
              <a:round/>
              <a:headEnd len="sm" w="sm" type="none"/>
              <a:tailEnd len="sm" w="sm" type="none"/>
            </a:ln>
          </p:spPr>
        </p:cxnSp>
        <p:sp>
          <p:nvSpPr>
            <p:cNvPr id="118" name="Google Shape;118;ge45c52c271_0_166"/>
            <p:cNvSpPr/>
            <p:nvPr/>
          </p:nvSpPr>
          <p:spPr>
            <a:xfrm>
              <a:off x="6397050" y="6850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 name="Google Shape;119;ge45c52c271_0_166"/>
            <p:cNvCxnSpPr/>
            <p:nvPr/>
          </p:nvCxnSpPr>
          <p:spPr>
            <a:xfrm rot="10800000">
              <a:off x="8085225" y="243697"/>
              <a:ext cx="0" cy="1281300"/>
            </a:xfrm>
            <a:prstGeom prst="straightConnector1">
              <a:avLst/>
            </a:prstGeom>
            <a:noFill/>
            <a:ln cap="flat" cmpd="sng" w="38100">
              <a:solidFill>
                <a:schemeClr val="accent2"/>
              </a:solidFill>
              <a:prstDash val="solid"/>
              <a:round/>
              <a:headEnd len="sm" w="sm" type="none"/>
              <a:tailEnd len="sm" w="sm" type="none"/>
            </a:ln>
          </p:spPr>
        </p:cxnSp>
        <p:cxnSp>
          <p:nvCxnSpPr>
            <p:cNvPr id="120" name="Google Shape;120;ge45c52c271_0_166"/>
            <p:cNvCxnSpPr>
              <a:stCxn id="118" idx="0"/>
            </p:cNvCxnSpPr>
            <p:nvPr/>
          </p:nvCxnSpPr>
          <p:spPr>
            <a:xfrm flipH="1" rot="10800000">
              <a:off x="6451950" y="270750"/>
              <a:ext cx="9000" cy="414300"/>
            </a:xfrm>
            <a:prstGeom prst="straightConnector1">
              <a:avLst/>
            </a:prstGeom>
            <a:noFill/>
            <a:ln cap="flat" cmpd="sng" w="38100">
              <a:solidFill>
                <a:schemeClr val="accent2"/>
              </a:solidFill>
              <a:prstDash val="solid"/>
              <a:round/>
              <a:headEnd len="sm" w="sm" type="none"/>
              <a:tailEnd len="sm" w="sm" type="none"/>
            </a:ln>
          </p:spPr>
        </p:cxnSp>
      </p:grpSp>
      <p:pic>
        <p:nvPicPr>
          <p:cNvPr id="121" name="Google Shape;121;ge45c52c271_0_166"/>
          <p:cNvPicPr preferRelativeResize="0"/>
          <p:nvPr/>
        </p:nvPicPr>
        <p:blipFill rotWithShape="1">
          <a:blip r:embed="rId2">
            <a:alphaModFix/>
          </a:blip>
          <a:srcRect b="0" l="0" r="0" t="0"/>
          <a:stretch/>
        </p:blipFill>
        <p:spPr>
          <a:xfrm>
            <a:off x="7861500" y="3861000"/>
            <a:ext cx="1282501" cy="1282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6"/>
          <p:cNvSpPr/>
          <p:nvPr/>
        </p:nvSpPr>
        <p:spPr>
          <a:xfrm>
            <a:off x="0" y="0"/>
            <a:ext cx="4314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rgbClr val="00274C"/>
          </a:solidFill>
          <a:ln>
            <a:noFill/>
          </a:ln>
        </p:spPr>
      </p:sp>
      <p:sp>
        <p:nvSpPr>
          <p:cNvPr id="18" name="Google Shape;18;p1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1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ge45c52c271_0_182"/>
          <p:cNvSpPr/>
          <p:nvPr/>
        </p:nvSpPr>
        <p:spPr>
          <a:xfrm>
            <a:off x="0" y="0"/>
            <a:ext cx="4314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e45c52c271_0_182"/>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5" name="Google Shape;125;ge45c52c271_0_182"/>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rgbClr val="00274C"/>
          </a:solidFill>
          <a:ln>
            <a:noFill/>
          </a:ln>
        </p:spPr>
      </p:sp>
      <p:sp>
        <p:nvSpPr>
          <p:cNvPr id="126" name="Google Shape;126;ge45c52c271_0_18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27" name="Google Shape;127;ge45c52c271_0_182"/>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28" name="Google Shape;128;ge45c52c271_0_1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9" name="Shape 129"/>
        <p:cNvGrpSpPr/>
        <p:nvPr/>
      </p:nvGrpSpPr>
      <p:grpSpPr>
        <a:xfrm>
          <a:off x="0" y="0"/>
          <a:ext cx="0" cy="0"/>
          <a:chOff x="0" y="0"/>
          <a:chExt cx="0" cy="0"/>
        </a:xfrm>
      </p:grpSpPr>
      <p:sp>
        <p:nvSpPr>
          <p:cNvPr id="130" name="Google Shape;130;ge45c52c271_0_189"/>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4C"/>
              </a:solidFill>
              <a:highlight>
                <a:srgbClr val="00274C"/>
              </a:highlight>
              <a:latin typeface="Arial"/>
              <a:ea typeface="Arial"/>
              <a:cs typeface="Arial"/>
              <a:sym typeface="Arial"/>
            </a:endParaRPr>
          </a:p>
        </p:txBody>
      </p:sp>
      <p:sp>
        <p:nvSpPr>
          <p:cNvPr id="131" name="Google Shape;131;ge45c52c271_0_18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32" name="Google Shape;132;ge45c52c271_0_189"/>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33" name="Google Shape;133;ge45c52c271_0_189"/>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34" name="Google Shape;134;ge45c52c271_0_1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ge45c52c271_0_195"/>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e45c52c271_0_19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38" name="Google Shape;138;ge45c52c271_0_1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39" name="Shape 139"/>
        <p:cNvGrpSpPr/>
        <p:nvPr/>
      </p:nvGrpSpPr>
      <p:grpSpPr>
        <a:xfrm>
          <a:off x="0" y="0"/>
          <a:ext cx="0" cy="0"/>
          <a:chOff x="0" y="0"/>
          <a:chExt cx="0" cy="0"/>
        </a:xfrm>
      </p:grpSpPr>
      <p:sp>
        <p:nvSpPr>
          <p:cNvPr id="140" name="Google Shape;140;ge45c52c271_0_199"/>
          <p:cNvSpPr/>
          <p:nvPr/>
        </p:nvSpPr>
        <p:spPr>
          <a:xfrm>
            <a:off x="0" y="0"/>
            <a:ext cx="37644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e45c52c271_0_199"/>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42" name="Google Shape;142;ge45c52c271_0_199"/>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1600"/>
              </a:spcBef>
              <a:spcAft>
                <a:spcPts val="0"/>
              </a:spcAft>
              <a:buClr>
                <a:schemeClr val="accent2"/>
              </a:buClr>
              <a:buSzPts val="1100"/>
              <a:buChar char="○"/>
              <a:defRPr>
                <a:solidFill>
                  <a:schemeClr val="accent2"/>
                </a:solidFill>
              </a:defRPr>
            </a:lvl2pPr>
            <a:lvl3pPr indent="-298450" lvl="2" marL="1371600" rtl="0" algn="l">
              <a:lnSpc>
                <a:spcPct val="115000"/>
              </a:lnSpc>
              <a:spcBef>
                <a:spcPts val="1600"/>
              </a:spcBef>
              <a:spcAft>
                <a:spcPts val="0"/>
              </a:spcAft>
              <a:buClr>
                <a:schemeClr val="accent2"/>
              </a:buClr>
              <a:buSzPts val="1100"/>
              <a:buChar char="■"/>
              <a:defRPr>
                <a:solidFill>
                  <a:schemeClr val="accent2"/>
                </a:solidFill>
              </a:defRPr>
            </a:lvl3pPr>
            <a:lvl4pPr indent="-298450" lvl="3" marL="1828800" rtl="0" algn="l">
              <a:lnSpc>
                <a:spcPct val="115000"/>
              </a:lnSpc>
              <a:spcBef>
                <a:spcPts val="1600"/>
              </a:spcBef>
              <a:spcAft>
                <a:spcPts val="0"/>
              </a:spcAft>
              <a:buClr>
                <a:schemeClr val="accent2"/>
              </a:buClr>
              <a:buSzPts val="1100"/>
              <a:buChar char="●"/>
              <a:defRPr>
                <a:solidFill>
                  <a:schemeClr val="accent2"/>
                </a:solidFill>
              </a:defRPr>
            </a:lvl4pPr>
            <a:lvl5pPr indent="-298450" lvl="4" marL="2286000" rtl="0" algn="l">
              <a:lnSpc>
                <a:spcPct val="115000"/>
              </a:lnSpc>
              <a:spcBef>
                <a:spcPts val="1600"/>
              </a:spcBef>
              <a:spcAft>
                <a:spcPts val="0"/>
              </a:spcAft>
              <a:buClr>
                <a:schemeClr val="accent2"/>
              </a:buClr>
              <a:buSzPts val="1100"/>
              <a:buChar char="○"/>
              <a:defRPr>
                <a:solidFill>
                  <a:schemeClr val="accent2"/>
                </a:solidFill>
              </a:defRPr>
            </a:lvl5pPr>
            <a:lvl6pPr indent="-298450" lvl="5" marL="2743200" rtl="0" algn="l">
              <a:lnSpc>
                <a:spcPct val="115000"/>
              </a:lnSpc>
              <a:spcBef>
                <a:spcPts val="1600"/>
              </a:spcBef>
              <a:spcAft>
                <a:spcPts val="0"/>
              </a:spcAft>
              <a:buClr>
                <a:schemeClr val="accent2"/>
              </a:buClr>
              <a:buSzPts val="1100"/>
              <a:buChar char="■"/>
              <a:defRPr>
                <a:solidFill>
                  <a:schemeClr val="accent2"/>
                </a:solidFill>
              </a:defRPr>
            </a:lvl6pPr>
            <a:lvl7pPr indent="-298450" lvl="6" marL="3200400" rtl="0" algn="l">
              <a:lnSpc>
                <a:spcPct val="115000"/>
              </a:lnSpc>
              <a:spcBef>
                <a:spcPts val="1600"/>
              </a:spcBef>
              <a:spcAft>
                <a:spcPts val="0"/>
              </a:spcAft>
              <a:buClr>
                <a:schemeClr val="accent2"/>
              </a:buClr>
              <a:buSzPts val="1100"/>
              <a:buChar char="●"/>
              <a:defRPr>
                <a:solidFill>
                  <a:schemeClr val="accent2"/>
                </a:solidFill>
              </a:defRPr>
            </a:lvl7pPr>
            <a:lvl8pPr indent="-298450" lvl="7" marL="3657600" rtl="0" algn="l">
              <a:lnSpc>
                <a:spcPct val="115000"/>
              </a:lnSpc>
              <a:spcBef>
                <a:spcPts val="1600"/>
              </a:spcBef>
              <a:spcAft>
                <a:spcPts val="0"/>
              </a:spcAft>
              <a:buClr>
                <a:schemeClr val="accent2"/>
              </a:buClr>
              <a:buSzPts val="1100"/>
              <a:buChar char="○"/>
              <a:defRPr>
                <a:solidFill>
                  <a:schemeClr val="accent2"/>
                </a:solidFill>
              </a:defRPr>
            </a:lvl8pPr>
            <a:lvl9pPr indent="-298450" lvl="8" marL="4114800" rtl="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143" name="Google Shape;143;ge45c52c271_0_1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4" name="Google Shape;144;ge45c52c271_0_199"/>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45" name="Shape 145"/>
        <p:cNvGrpSpPr/>
        <p:nvPr/>
      </p:nvGrpSpPr>
      <p:grpSpPr>
        <a:xfrm>
          <a:off x="0" y="0"/>
          <a:ext cx="0" cy="0"/>
          <a:chOff x="0" y="0"/>
          <a:chExt cx="0" cy="0"/>
        </a:xfrm>
      </p:grpSpPr>
      <p:sp>
        <p:nvSpPr>
          <p:cNvPr id="146" name="Google Shape;146;ge45c52c271_0_205"/>
          <p:cNvSpPr/>
          <p:nvPr/>
        </p:nvSpPr>
        <p:spPr>
          <a:xfrm>
            <a:off x="0" y="0"/>
            <a:ext cx="4572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e45c52c271_0_205"/>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48" name="Google Shape;148;ge45c52c271_0_205"/>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1600"/>
              <a:buNone/>
              <a:defRPr sz="1600">
                <a:solidFill>
                  <a:schemeClr val="accent2"/>
                </a:solidFill>
              </a:defRPr>
            </a:lvl1pPr>
            <a:lvl2pPr lvl="1" rtl="0" algn="l">
              <a:lnSpc>
                <a:spcPct val="100000"/>
              </a:lnSpc>
              <a:spcBef>
                <a:spcPts val="0"/>
              </a:spcBef>
              <a:spcAft>
                <a:spcPts val="0"/>
              </a:spcAft>
              <a:buClr>
                <a:schemeClr val="accent2"/>
              </a:buClr>
              <a:buSzPts val="1600"/>
              <a:buNone/>
              <a:defRPr sz="1600">
                <a:solidFill>
                  <a:schemeClr val="accent2"/>
                </a:solidFill>
              </a:defRPr>
            </a:lvl2pPr>
            <a:lvl3pPr lvl="2" rtl="0" algn="l">
              <a:lnSpc>
                <a:spcPct val="100000"/>
              </a:lnSpc>
              <a:spcBef>
                <a:spcPts val="0"/>
              </a:spcBef>
              <a:spcAft>
                <a:spcPts val="0"/>
              </a:spcAft>
              <a:buClr>
                <a:schemeClr val="accent2"/>
              </a:buClr>
              <a:buSzPts val="1600"/>
              <a:buNone/>
              <a:defRPr sz="1600">
                <a:solidFill>
                  <a:schemeClr val="accent2"/>
                </a:solidFill>
              </a:defRPr>
            </a:lvl3pPr>
            <a:lvl4pPr lvl="3" rtl="0" algn="l">
              <a:lnSpc>
                <a:spcPct val="100000"/>
              </a:lnSpc>
              <a:spcBef>
                <a:spcPts val="0"/>
              </a:spcBef>
              <a:spcAft>
                <a:spcPts val="0"/>
              </a:spcAft>
              <a:buClr>
                <a:schemeClr val="accent2"/>
              </a:buClr>
              <a:buSzPts val="1600"/>
              <a:buNone/>
              <a:defRPr sz="1600">
                <a:solidFill>
                  <a:schemeClr val="accent2"/>
                </a:solidFill>
              </a:defRPr>
            </a:lvl4pPr>
            <a:lvl5pPr lvl="4" rtl="0" algn="l">
              <a:lnSpc>
                <a:spcPct val="100000"/>
              </a:lnSpc>
              <a:spcBef>
                <a:spcPts val="0"/>
              </a:spcBef>
              <a:spcAft>
                <a:spcPts val="0"/>
              </a:spcAft>
              <a:buClr>
                <a:schemeClr val="accent2"/>
              </a:buClr>
              <a:buSzPts val="1600"/>
              <a:buNone/>
              <a:defRPr sz="1600">
                <a:solidFill>
                  <a:schemeClr val="accent2"/>
                </a:solidFill>
              </a:defRPr>
            </a:lvl5pPr>
            <a:lvl6pPr lvl="5" rtl="0" algn="l">
              <a:lnSpc>
                <a:spcPct val="100000"/>
              </a:lnSpc>
              <a:spcBef>
                <a:spcPts val="0"/>
              </a:spcBef>
              <a:spcAft>
                <a:spcPts val="0"/>
              </a:spcAft>
              <a:buClr>
                <a:schemeClr val="accent2"/>
              </a:buClr>
              <a:buSzPts val="1600"/>
              <a:buNone/>
              <a:defRPr sz="1600">
                <a:solidFill>
                  <a:schemeClr val="accent2"/>
                </a:solidFill>
              </a:defRPr>
            </a:lvl6pPr>
            <a:lvl7pPr lvl="6" rtl="0" algn="l">
              <a:lnSpc>
                <a:spcPct val="100000"/>
              </a:lnSpc>
              <a:spcBef>
                <a:spcPts val="0"/>
              </a:spcBef>
              <a:spcAft>
                <a:spcPts val="0"/>
              </a:spcAft>
              <a:buClr>
                <a:schemeClr val="accent2"/>
              </a:buClr>
              <a:buSzPts val="1600"/>
              <a:buNone/>
              <a:defRPr sz="1600">
                <a:solidFill>
                  <a:schemeClr val="accent2"/>
                </a:solidFill>
              </a:defRPr>
            </a:lvl7pPr>
            <a:lvl8pPr lvl="7" rtl="0" algn="l">
              <a:lnSpc>
                <a:spcPct val="100000"/>
              </a:lnSpc>
              <a:spcBef>
                <a:spcPts val="0"/>
              </a:spcBef>
              <a:spcAft>
                <a:spcPts val="0"/>
              </a:spcAft>
              <a:buClr>
                <a:schemeClr val="accent2"/>
              </a:buClr>
              <a:buSzPts val="1600"/>
              <a:buNone/>
              <a:defRPr sz="1600">
                <a:solidFill>
                  <a:schemeClr val="accent2"/>
                </a:solidFill>
              </a:defRPr>
            </a:lvl8pPr>
            <a:lvl9pPr lvl="8" rtl="0"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149" name="Google Shape;149;ge45c52c271_0_205"/>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50" name="Google Shape;150;ge45c52c271_0_2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1" name="Google Shape;151;ge45c52c271_0_205"/>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52" name="Shape 152"/>
        <p:cNvGrpSpPr/>
        <p:nvPr/>
      </p:nvGrpSpPr>
      <p:grpSpPr>
        <a:xfrm>
          <a:off x="0" y="0"/>
          <a:ext cx="0" cy="0"/>
          <a:chOff x="0" y="0"/>
          <a:chExt cx="0" cy="0"/>
        </a:xfrm>
      </p:grpSpPr>
      <p:sp>
        <p:nvSpPr>
          <p:cNvPr id="153" name="Google Shape;153;ge45c52c271_0_212"/>
          <p:cNvSpPr/>
          <p:nvPr/>
        </p:nvSpPr>
        <p:spPr>
          <a:xfrm>
            <a:off x="0" y="4369000"/>
            <a:ext cx="9144000" cy="7743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e45c52c271_0_212"/>
          <p:cNvSpPr txBox="1"/>
          <p:nvPr>
            <p:ph idx="1" type="body"/>
          </p:nvPr>
        </p:nvSpPr>
        <p:spPr>
          <a:xfrm>
            <a:off x="311700" y="4521400"/>
            <a:ext cx="7979400" cy="460500"/>
          </a:xfrm>
          <a:prstGeom prst="rect">
            <a:avLst/>
          </a:prstGeom>
          <a:solidFill>
            <a:srgbClr val="00274C"/>
          </a:solid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55" name="Google Shape;155;ge45c52c271_0_2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rgbClr val="00274C"/>
        </a:solidFill>
      </p:bgPr>
    </p:bg>
    <p:spTree>
      <p:nvGrpSpPr>
        <p:cNvPr id="156" name="Shape 156"/>
        <p:cNvGrpSpPr/>
        <p:nvPr/>
      </p:nvGrpSpPr>
      <p:grpSpPr>
        <a:xfrm>
          <a:off x="0" y="0"/>
          <a:ext cx="0" cy="0"/>
          <a:chOff x="0" y="0"/>
          <a:chExt cx="0" cy="0"/>
        </a:xfrm>
      </p:grpSpPr>
      <p:sp>
        <p:nvSpPr>
          <p:cNvPr id="157" name="Google Shape;157;ge45c52c271_0_216"/>
          <p:cNvSpPr txBox="1"/>
          <p:nvPr>
            <p:ph type="title"/>
          </p:nvPr>
        </p:nvSpPr>
        <p:spPr>
          <a:xfrm>
            <a:off x="311750" y="831175"/>
            <a:ext cx="5334900" cy="1244700"/>
          </a:xfrm>
          <a:prstGeom prst="rect">
            <a:avLst/>
          </a:prstGeom>
          <a:solidFill>
            <a:srgbClr val="00274C"/>
          </a:solid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0000"/>
              <a:buNone/>
              <a:defRPr sz="10000">
                <a:solidFill>
                  <a:schemeClr val="lt1"/>
                </a:solidFill>
              </a:defRPr>
            </a:lvl1pPr>
            <a:lvl2pPr lvl="1" rtl="0" algn="l">
              <a:lnSpc>
                <a:spcPct val="100000"/>
              </a:lnSpc>
              <a:spcBef>
                <a:spcPts val="0"/>
              </a:spcBef>
              <a:spcAft>
                <a:spcPts val="0"/>
              </a:spcAft>
              <a:buClr>
                <a:schemeClr val="lt1"/>
              </a:buClr>
              <a:buSzPts val="10000"/>
              <a:buNone/>
              <a:defRPr sz="10000">
                <a:solidFill>
                  <a:schemeClr val="lt1"/>
                </a:solidFill>
              </a:defRPr>
            </a:lvl2pPr>
            <a:lvl3pPr lvl="2" rtl="0" algn="l">
              <a:lnSpc>
                <a:spcPct val="100000"/>
              </a:lnSpc>
              <a:spcBef>
                <a:spcPts val="0"/>
              </a:spcBef>
              <a:spcAft>
                <a:spcPts val="0"/>
              </a:spcAft>
              <a:buClr>
                <a:schemeClr val="lt1"/>
              </a:buClr>
              <a:buSzPts val="10000"/>
              <a:buNone/>
              <a:defRPr sz="10000">
                <a:solidFill>
                  <a:schemeClr val="lt1"/>
                </a:solidFill>
              </a:defRPr>
            </a:lvl3pPr>
            <a:lvl4pPr lvl="3" rtl="0" algn="l">
              <a:lnSpc>
                <a:spcPct val="100000"/>
              </a:lnSpc>
              <a:spcBef>
                <a:spcPts val="0"/>
              </a:spcBef>
              <a:spcAft>
                <a:spcPts val="0"/>
              </a:spcAft>
              <a:buClr>
                <a:schemeClr val="lt1"/>
              </a:buClr>
              <a:buSzPts val="10000"/>
              <a:buNone/>
              <a:defRPr sz="10000">
                <a:solidFill>
                  <a:schemeClr val="lt1"/>
                </a:solidFill>
              </a:defRPr>
            </a:lvl4pPr>
            <a:lvl5pPr lvl="4" rtl="0" algn="l">
              <a:lnSpc>
                <a:spcPct val="100000"/>
              </a:lnSpc>
              <a:spcBef>
                <a:spcPts val="0"/>
              </a:spcBef>
              <a:spcAft>
                <a:spcPts val="0"/>
              </a:spcAft>
              <a:buClr>
                <a:schemeClr val="lt1"/>
              </a:buClr>
              <a:buSzPts val="10000"/>
              <a:buNone/>
              <a:defRPr sz="10000">
                <a:solidFill>
                  <a:schemeClr val="lt1"/>
                </a:solidFill>
              </a:defRPr>
            </a:lvl5pPr>
            <a:lvl6pPr lvl="5" rtl="0" algn="l">
              <a:lnSpc>
                <a:spcPct val="100000"/>
              </a:lnSpc>
              <a:spcBef>
                <a:spcPts val="0"/>
              </a:spcBef>
              <a:spcAft>
                <a:spcPts val="0"/>
              </a:spcAft>
              <a:buClr>
                <a:schemeClr val="lt1"/>
              </a:buClr>
              <a:buSzPts val="10000"/>
              <a:buNone/>
              <a:defRPr sz="10000">
                <a:solidFill>
                  <a:schemeClr val="lt1"/>
                </a:solidFill>
              </a:defRPr>
            </a:lvl6pPr>
            <a:lvl7pPr lvl="6" rtl="0" algn="l">
              <a:lnSpc>
                <a:spcPct val="100000"/>
              </a:lnSpc>
              <a:spcBef>
                <a:spcPts val="0"/>
              </a:spcBef>
              <a:spcAft>
                <a:spcPts val="0"/>
              </a:spcAft>
              <a:buClr>
                <a:schemeClr val="lt1"/>
              </a:buClr>
              <a:buSzPts val="10000"/>
              <a:buNone/>
              <a:defRPr sz="10000">
                <a:solidFill>
                  <a:schemeClr val="lt1"/>
                </a:solidFill>
              </a:defRPr>
            </a:lvl7pPr>
            <a:lvl8pPr lvl="7" rtl="0" algn="l">
              <a:lnSpc>
                <a:spcPct val="100000"/>
              </a:lnSpc>
              <a:spcBef>
                <a:spcPts val="0"/>
              </a:spcBef>
              <a:spcAft>
                <a:spcPts val="0"/>
              </a:spcAft>
              <a:buClr>
                <a:schemeClr val="lt1"/>
              </a:buClr>
              <a:buSzPts val="10000"/>
              <a:buNone/>
              <a:defRPr sz="10000">
                <a:solidFill>
                  <a:schemeClr val="lt1"/>
                </a:solidFill>
              </a:defRPr>
            </a:lvl8pPr>
            <a:lvl9pPr lvl="8" rtl="0" algn="l">
              <a:lnSpc>
                <a:spcPct val="100000"/>
              </a:lnSpc>
              <a:spcBef>
                <a:spcPts val="0"/>
              </a:spcBef>
              <a:spcAft>
                <a:spcPts val="0"/>
              </a:spcAft>
              <a:buClr>
                <a:schemeClr val="lt1"/>
              </a:buClr>
              <a:buSzPts val="10000"/>
              <a:buNone/>
              <a:defRPr sz="10000">
                <a:solidFill>
                  <a:schemeClr val="lt1"/>
                </a:solidFill>
              </a:defRPr>
            </a:lvl9pPr>
          </a:lstStyle>
          <a:p/>
        </p:txBody>
      </p:sp>
      <p:sp>
        <p:nvSpPr>
          <p:cNvPr id="158" name="Google Shape;158;ge45c52c271_0_216"/>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1600"/>
              </a:spcBef>
              <a:spcAft>
                <a:spcPts val="0"/>
              </a:spcAft>
              <a:buClr>
                <a:schemeClr val="accent2"/>
              </a:buClr>
              <a:buSzPts val="1100"/>
              <a:buChar char="○"/>
              <a:defRPr>
                <a:solidFill>
                  <a:schemeClr val="accent2"/>
                </a:solidFill>
              </a:defRPr>
            </a:lvl2pPr>
            <a:lvl3pPr indent="-298450" lvl="2" marL="1371600" rtl="0" algn="l">
              <a:lnSpc>
                <a:spcPct val="115000"/>
              </a:lnSpc>
              <a:spcBef>
                <a:spcPts val="1600"/>
              </a:spcBef>
              <a:spcAft>
                <a:spcPts val="0"/>
              </a:spcAft>
              <a:buClr>
                <a:schemeClr val="accent2"/>
              </a:buClr>
              <a:buSzPts val="1100"/>
              <a:buChar char="■"/>
              <a:defRPr>
                <a:solidFill>
                  <a:schemeClr val="accent2"/>
                </a:solidFill>
              </a:defRPr>
            </a:lvl3pPr>
            <a:lvl4pPr indent="-298450" lvl="3" marL="1828800" rtl="0" algn="l">
              <a:lnSpc>
                <a:spcPct val="115000"/>
              </a:lnSpc>
              <a:spcBef>
                <a:spcPts val="1600"/>
              </a:spcBef>
              <a:spcAft>
                <a:spcPts val="0"/>
              </a:spcAft>
              <a:buClr>
                <a:schemeClr val="accent2"/>
              </a:buClr>
              <a:buSzPts val="1100"/>
              <a:buChar char="●"/>
              <a:defRPr>
                <a:solidFill>
                  <a:schemeClr val="accent2"/>
                </a:solidFill>
              </a:defRPr>
            </a:lvl4pPr>
            <a:lvl5pPr indent="-298450" lvl="4" marL="2286000" rtl="0" algn="l">
              <a:lnSpc>
                <a:spcPct val="115000"/>
              </a:lnSpc>
              <a:spcBef>
                <a:spcPts val="1600"/>
              </a:spcBef>
              <a:spcAft>
                <a:spcPts val="0"/>
              </a:spcAft>
              <a:buClr>
                <a:schemeClr val="accent2"/>
              </a:buClr>
              <a:buSzPts val="1100"/>
              <a:buChar char="○"/>
              <a:defRPr>
                <a:solidFill>
                  <a:schemeClr val="accent2"/>
                </a:solidFill>
              </a:defRPr>
            </a:lvl5pPr>
            <a:lvl6pPr indent="-298450" lvl="5" marL="2743200" rtl="0" algn="l">
              <a:lnSpc>
                <a:spcPct val="115000"/>
              </a:lnSpc>
              <a:spcBef>
                <a:spcPts val="1600"/>
              </a:spcBef>
              <a:spcAft>
                <a:spcPts val="0"/>
              </a:spcAft>
              <a:buClr>
                <a:schemeClr val="accent2"/>
              </a:buClr>
              <a:buSzPts val="1100"/>
              <a:buChar char="■"/>
              <a:defRPr>
                <a:solidFill>
                  <a:schemeClr val="accent2"/>
                </a:solidFill>
              </a:defRPr>
            </a:lvl6pPr>
            <a:lvl7pPr indent="-298450" lvl="6" marL="3200400" rtl="0" algn="l">
              <a:lnSpc>
                <a:spcPct val="115000"/>
              </a:lnSpc>
              <a:spcBef>
                <a:spcPts val="1600"/>
              </a:spcBef>
              <a:spcAft>
                <a:spcPts val="0"/>
              </a:spcAft>
              <a:buClr>
                <a:schemeClr val="accent2"/>
              </a:buClr>
              <a:buSzPts val="1100"/>
              <a:buChar char="●"/>
              <a:defRPr>
                <a:solidFill>
                  <a:schemeClr val="accent2"/>
                </a:solidFill>
              </a:defRPr>
            </a:lvl7pPr>
            <a:lvl8pPr indent="-298450" lvl="7" marL="3657600" rtl="0" algn="l">
              <a:lnSpc>
                <a:spcPct val="115000"/>
              </a:lnSpc>
              <a:spcBef>
                <a:spcPts val="1600"/>
              </a:spcBef>
              <a:spcAft>
                <a:spcPts val="0"/>
              </a:spcAft>
              <a:buClr>
                <a:schemeClr val="accent2"/>
              </a:buClr>
              <a:buSzPts val="1100"/>
              <a:buChar char="○"/>
              <a:defRPr>
                <a:solidFill>
                  <a:schemeClr val="accent2"/>
                </a:solidFill>
              </a:defRPr>
            </a:lvl8pPr>
            <a:lvl9pPr indent="-298450" lvl="8" marL="4114800" rtl="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159" name="Google Shape;159;ge45c52c271_0_2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60" name="Google Shape;160;ge45c52c271_0_216"/>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
        <p:nvSpPr>
          <p:cNvPr id="162" name="Google Shape;162;ge45c52c271_0_2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163" name="Shape 163"/>
        <p:cNvGrpSpPr/>
        <p:nvPr/>
      </p:nvGrpSpPr>
      <p:grpSpPr>
        <a:xfrm>
          <a:off x="0" y="0"/>
          <a:ext cx="0" cy="0"/>
          <a:chOff x="0" y="0"/>
          <a:chExt cx="0" cy="0"/>
        </a:xfrm>
      </p:grpSpPr>
      <p:sp>
        <p:nvSpPr>
          <p:cNvPr id="164" name="Google Shape;164;ge45c52c271_0_2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65" name="Google Shape;165;ge45c52c271_0_2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ge45c52c271_0_2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167" name="Shape 167"/>
        <p:cNvGrpSpPr/>
        <p:nvPr/>
      </p:nvGrpSpPr>
      <p:grpSpPr>
        <a:xfrm>
          <a:off x="0" y="0"/>
          <a:ext cx="0" cy="0"/>
          <a:chOff x="0" y="0"/>
          <a:chExt cx="0" cy="0"/>
        </a:xfrm>
      </p:grpSpPr>
      <p:sp>
        <p:nvSpPr>
          <p:cNvPr id="168" name="Google Shape;168;ge45c52c271_0_2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69" name="Google Shape;169;ge45c52c271_0_2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0" name="Google Shape;170;ge45c52c271_0_2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21" name="Shape 21"/>
        <p:cNvGrpSpPr/>
        <p:nvPr/>
      </p:nvGrpSpPr>
      <p:grpSpPr>
        <a:xfrm>
          <a:off x="0" y="0"/>
          <a:ext cx="0" cy="0"/>
          <a:chOff x="0" y="0"/>
          <a:chExt cx="0" cy="0"/>
        </a:xfrm>
      </p:grpSpPr>
      <p:sp>
        <p:nvSpPr>
          <p:cNvPr id="22" name="Google Shape;22;p17"/>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bg>
      <p:bgPr>
        <a:solidFill>
          <a:schemeClr val="dk1"/>
        </a:solidFill>
      </p:bgPr>
    </p:bg>
    <p:spTree>
      <p:nvGrpSpPr>
        <p:cNvPr id="171" name="Shape 171"/>
        <p:cNvGrpSpPr/>
        <p:nvPr/>
      </p:nvGrpSpPr>
      <p:grpSpPr>
        <a:xfrm>
          <a:off x="0" y="0"/>
          <a:ext cx="0" cy="0"/>
          <a:chOff x="0" y="0"/>
          <a:chExt cx="0" cy="0"/>
        </a:xfrm>
      </p:grpSpPr>
      <p:sp>
        <p:nvSpPr>
          <p:cNvPr id="172" name="Google Shape;172;ge45c52c271_0_231"/>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73" name="Google Shape;173;ge45c52c271_0_23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74" name="Google Shape;174;ge45c52c271_0_231"/>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1600"/>
              <a:buNone/>
              <a:defRPr sz="1600">
                <a:solidFill>
                  <a:schemeClr val="lt2"/>
                </a:solidFill>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175" name="Google Shape;175;ge45c52c271_0_2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bg>
      <p:bgPr>
        <a:solidFill>
          <a:schemeClr val="dk1"/>
        </a:solidFill>
      </p:bgPr>
    </p:bg>
    <p:spTree>
      <p:nvGrpSpPr>
        <p:cNvPr id="180" name="Shape 180"/>
        <p:cNvGrpSpPr/>
        <p:nvPr/>
      </p:nvGrpSpPr>
      <p:grpSpPr>
        <a:xfrm>
          <a:off x="0" y="0"/>
          <a:ext cx="0" cy="0"/>
          <a:chOff x="0" y="0"/>
          <a:chExt cx="0" cy="0"/>
        </a:xfrm>
      </p:grpSpPr>
      <p:sp>
        <p:nvSpPr>
          <p:cNvPr id="181" name="Google Shape;181;g1189843c34e_0_1080"/>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82" name="Google Shape;182;g1189843c34e_0_1080"/>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83" name="Google Shape;183;g1189843c34e_0_1080"/>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1600"/>
              <a:buNone/>
              <a:defRPr sz="1600">
                <a:solidFill>
                  <a:schemeClr val="lt2"/>
                </a:solidFill>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184" name="Google Shape;184;g1189843c34e_0_10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5" name="Shape 185"/>
        <p:cNvGrpSpPr/>
        <p:nvPr/>
      </p:nvGrpSpPr>
      <p:grpSpPr>
        <a:xfrm>
          <a:off x="0" y="0"/>
          <a:ext cx="0" cy="0"/>
          <a:chOff x="0" y="0"/>
          <a:chExt cx="0" cy="0"/>
        </a:xfrm>
      </p:grpSpPr>
      <p:sp>
        <p:nvSpPr>
          <p:cNvPr id="186" name="Google Shape;186;g1189843c34e_0_1085"/>
          <p:cNvSpPr/>
          <p:nvPr/>
        </p:nvSpPr>
        <p:spPr>
          <a:xfrm>
            <a:off x="0" y="0"/>
            <a:ext cx="4314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189843c34e_0_1085"/>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88" name="Google Shape;188;g1189843c34e_0_1085"/>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rgbClr val="00274C"/>
          </a:solidFill>
          <a:ln>
            <a:noFill/>
          </a:ln>
        </p:spPr>
      </p:sp>
      <p:sp>
        <p:nvSpPr>
          <p:cNvPr id="189" name="Google Shape;189;g1189843c34e_0_108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90" name="Google Shape;190;g1189843c34e_0_108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91" name="Google Shape;191;g1189843c34e_0_10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0274C"/>
        </a:solidFill>
      </p:bgPr>
    </p:bg>
    <p:spTree>
      <p:nvGrpSpPr>
        <p:cNvPr id="192" name="Shape 192"/>
        <p:cNvGrpSpPr/>
        <p:nvPr/>
      </p:nvGrpSpPr>
      <p:grpSpPr>
        <a:xfrm>
          <a:off x="0" y="0"/>
          <a:ext cx="0" cy="0"/>
          <a:chOff x="0" y="0"/>
          <a:chExt cx="0" cy="0"/>
        </a:xfrm>
      </p:grpSpPr>
      <p:sp>
        <p:nvSpPr>
          <p:cNvPr id="193" name="Google Shape;193;g1189843c34e_0_1092"/>
          <p:cNvSpPr txBox="1"/>
          <p:nvPr>
            <p:ph hasCustomPrompt="1" type="title"/>
          </p:nvPr>
        </p:nvSpPr>
        <p:spPr>
          <a:xfrm>
            <a:off x="311750" y="831175"/>
            <a:ext cx="5334900" cy="1244700"/>
          </a:xfrm>
          <a:prstGeom prst="rect">
            <a:avLst/>
          </a:prstGeom>
          <a:solidFill>
            <a:srgbClr val="00274C"/>
          </a:solid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0000"/>
              <a:buNone/>
              <a:defRPr sz="10000">
                <a:solidFill>
                  <a:schemeClr val="lt1"/>
                </a:solidFill>
              </a:defRPr>
            </a:lvl1pPr>
            <a:lvl2pPr lvl="1" rtl="0" algn="l">
              <a:lnSpc>
                <a:spcPct val="100000"/>
              </a:lnSpc>
              <a:spcBef>
                <a:spcPts val="0"/>
              </a:spcBef>
              <a:spcAft>
                <a:spcPts val="0"/>
              </a:spcAft>
              <a:buClr>
                <a:schemeClr val="lt1"/>
              </a:buClr>
              <a:buSzPts val="10000"/>
              <a:buNone/>
              <a:defRPr sz="10000">
                <a:solidFill>
                  <a:schemeClr val="lt1"/>
                </a:solidFill>
              </a:defRPr>
            </a:lvl2pPr>
            <a:lvl3pPr lvl="2" rtl="0" algn="l">
              <a:lnSpc>
                <a:spcPct val="100000"/>
              </a:lnSpc>
              <a:spcBef>
                <a:spcPts val="0"/>
              </a:spcBef>
              <a:spcAft>
                <a:spcPts val="0"/>
              </a:spcAft>
              <a:buClr>
                <a:schemeClr val="lt1"/>
              </a:buClr>
              <a:buSzPts val="10000"/>
              <a:buNone/>
              <a:defRPr sz="10000">
                <a:solidFill>
                  <a:schemeClr val="lt1"/>
                </a:solidFill>
              </a:defRPr>
            </a:lvl3pPr>
            <a:lvl4pPr lvl="3" rtl="0" algn="l">
              <a:lnSpc>
                <a:spcPct val="100000"/>
              </a:lnSpc>
              <a:spcBef>
                <a:spcPts val="0"/>
              </a:spcBef>
              <a:spcAft>
                <a:spcPts val="0"/>
              </a:spcAft>
              <a:buClr>
                <a:schemeClr val="lt1"/>
              </a:buClr>
              <a:buSzPts val="10000"/>
              <a:buNone/>
              <a:defRPr sz="10000">
                <a:solidFill>
                  <a:schemeClr val="lt1"/>
                </a:solidFill>
              </a:defRPr>
            </a:lvl4pPr>
            <a:lvl5pPr lvl="4" rtl="0" algn="l">
              <a:lnSpc>
                <a:spcPct val="100000"/>
              </a:lnSpc>
              <a:spcBef>
                <a:spcPts val="0"/>
              </a:spcBef>
              <a:spcAft>
                <a:spcPts val="0"/>
              </a:spcAft>
              <a:buClr>
                <a:schemeClr val="lt1"/>
              </a:buClr>
              <a:buSzPts val="10000"/>
              <a:buNone/>
              <a:defRPr sz="10000">
                <a:solidFill>
                  <a:schemeClr val="lt1"/>
                </a:solidFill>
              </a:defRPr>
            </a:lvl5pPr>
            <a:lvl6pPr lvl="5" rtl="0" algn="l">
              <a:lnSpc>
                <a:spcPct val="100000"/>
              </a:lnSpc>
              <a:spcBef>
                <a:spcPts val="0"/>
              </a:spcBef>
              <a:spcAft>
                <a:spcPts val="0"/>
              </a:spcAft>
              <a:buClr>
                <a:schemeClr val="lt1"/>
              </a:buClr>
              <a:buSzPts val="10000"/>
              <a:buNone/>
              <a:defRPr sz="10000">
                <a:solidFill>
                  <a:schemeClr val="lt1"/>
                </a:solidFill>
              </a:defRPr>
            </a:lvl6pPr>
            <a:lvl7pPr lvl="6" rtl="0" algn="l">
              <a:lnSpc>
                <a:spcPct val="100000"/>
              </a:lnSpc>
              <a:spcBef>
                <a:spcPts val="0"/>
              </a:spcBef>
              <a:spcAft>
                <a:spcPts val="0"/>
              </a:spcAft>
              <a:buClr>
                <a:schemeClr val="lt1"/>
              </a:buClr>
              <a:buSzPts val="10000"/>
              <a:buNone/>
              <a:defRPr sz="10000">
                <a:solidFill>
                  <a:schemeClr val="lt1"/>
                </a:solidFill>
              </a:defRPr>
            </a:lvl7pPr>
            <a:lvl8pPr lvl="7" rtl="0" algn="l">
              <a:lnSpc>
                <a:spcPct val="100000"/>
              </a:lnSpc>
              <a:spcBef>
                <a:spcPts val="0"/>
              </a:spcBef>
              <a:spcAft>
                <a:spcPts val="0"/>
              </a:spcAft>
              <a:buClr>
                <a:schemeClr val="lt1"/>
              </a:buClr>
              <a:buSzPts val="10000"/>
              <a:buNone/>
              <a:defRPr sz="10000">
                <a:solidFill>
                  <a:schemeClr val="lt1"/>
                </a:solidFill>
              </a:defRPr>
            </a:lvl8pPr>
            <a:lvl9pPr lvl="8" rtl="0"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194" name="Google Shape;194;g1189843c34e_0_1092"/>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1600"/>
              </a:spcBef>
              <a:spcAft>
                <a:spcPts val="0"/>
              </a:spcAft>
              <a:buClr>
                <a:schemeClr val="accent2"/>
              </a:buClr>
              <a:buSzPts val="1100"/>
              <a:buChar char="○"/>
              <a:defRPr>
                <a:solidFill>
                  <a:schemeClr val="accent2"/>
                </a:solidFill>
              </a:defRPr>
            </a:lvl2pPr>
            <a:lvl3pPr indent="-298450" lvl="2" marL="1371600" rtl="0" algn="l">
              <a:lnSpc>
                <a:spcPct val="115000"/>
              </a:lnSpc>
              <a:spcBef>
                <a:spcPts val="1600"/>
              </a:spcBef>
              <a:spcAft>
                <a:spcPts val="0"/>
              </a:spcAft>
              <a:buClr>
                <a:schemeClr val="accent2"/>
              </a:buClr>
              <a:buSzPts val="1100"/>
              <a:buChar char="■"/>
              <a:defRPr>
                <a:solidFill>
                  <a:schemeClr val="accent2"/>
                </a:solidFill>
              </a:defRPr>
            </a:lvl3pPr>
            <a:lvl4pPr indent="-298450" lvl="3" marL="1828800" rtl="0" algn="l">
              <a:lnSpc>
                <a:spcPct val="115000"/>
              </a:lnSpc>
              <a:spcBef>
                <a:spcPts val="1600"/>
              </a:spcBef>
              <a:spcAft>
                <a:spcPts val="0"/>
              </a:spcAft>
              <a:buClr>
                <a:schemeClr val="accent2"/>
              </a:buClr>
              <a:buSzPts val="1100"/>
              <a:buChar char="●"/>
              <a:defRPr>
                <a:solidFill>
                  <a:schemeClr val="accent2"/>
                </a:solidFill>
              </a:defRPr>
            </a:lvl4pPr>
            <a:lvl5pPr indent="-298450" lvl="4" marL="2286000" rtl="0" algn="l">
              <a:lnSpc>
                <a:spcPct val="115000"/>
              </a:lnSpc>
              <a:spcBef>
                <a:spcPts val="1600"/>
              </a:spcBef>
              <a:spcAft>
                <a:spcPts val="0"/>
              </a:spcAft>
              <a:buClr>
                <a:schemeClr val="accent2"/>
              </a:buClr>
              <a:buSzPts val="1100"/>
              <a:buChar char="○"/>
              <a:defRPr>
                <a:solidFill>
                  <a:schemeClr val="accent2"/>
                </a:solidFill>
              </a:defRPr>
            </a:lvl5pPr>
            <a:lvl6pPr indent="-298450" lvl="5" marL="2743200" rtl="0" algn="l">
              <a:lnSpc>
                <a:spcPct val="115000"/>
              </a:lnSpc>
              <a:spcBef>
                <a:spcPts val="1600"/>
              </a:spcBef>
              <a:spcAft>
                <a:spcPts val="0"/>
              </a:spcAft>
              <a:buClr>
                <a:schemeClr val="accent2"/>
              </a:buClr>
              <a:buSzPts val="1100"/>
              <a:buChar char="■"/>
              <a:defRPr>
                <a:solidFill>
                  <a:schemeClr val="accent2"/>
                </a:solidFill>
              </a:defRPr>
            </a:lvl6pPr>
            <a:lvl7pPr indent="-298450" lvl="6" marL="3200400" rtl="0" algn="l">
              <a:lnSpc>
                <a:spcPct val="115000"/>
              </a:lnSpc>
              <a:spcBef>
                <a:spcPts val="1600"/>
              </a:spcBef>
              <a:spcAft>
                <a:spcPts val="0"/>
              </a:spcAft>
              <a:buClr>
                <a:schemeClr val="accent2"/>
              </a:buClr>
              <a:buSzPts val="1100"/>
              <a:buChar char="●"/>
              <a:defRPr>
                <a:solidFill>
                  <a:schemeClr val="accent2"/>
                </a:solidFill>
              </a:defRPr>
            </a:lvl7pPr>
            <a:lvl8pPr indent="-298450" lvl="7" marL="3657600" rtl="0" algn="l">
              <a:lnSpc>
                <a:spcPct val="115000"/>
              </a:lnSpc>
              <a:spcBef>
                <a:spcPts val="1600"/>
              </a:spcBef>
              <a:spcAft>
                <a:spcPts val="0"/>
              </a:spcAft>
              <a:buClr>
                <a:schemeClr val="accent2"/>
              </a:buClr>
              <a:buSzPts val="1100"/>
              <a:buChar char="○"/>
              <a:defRPr>
                <a:solidFill>
                  <a:schemeClr val="accent2"/>
                </a:solidFill>
              </a:defRPr>
            </a:lvl8pPr>
            <a:lvl9pPr indent="-298450" lvl="8" marL="4114800" rtl="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195" name="Google Shape;195;g1189843c34e_0_10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96" name="Google Shape;196;g1189843c34e_0_1092"/>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7" name="Shape 197"/>
        <p:cNvGrpSpPr/>
        <p:nvPr/>
      </p:nvGrpSpPr>
      <p:grpSpPr>
        <a:xfrm>
          <a:off x="0" y="0"/>
          <a:ext cx="0" cy="0"/>
          <a:chOff x="0" y="0"/>
          <a:chExt cx="0" cy="0"/>
        </a:xfrm>
      </p:grpSpPr>
      <p:sp>
        <p:nvSpPr>
          <p:cNvPr id="198" name="Google Shape;198;g1189843c34e_0_1097"/>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4C"/>
              </a:solidFill>
              <a:highlight>
                <a:srgbClr val="00274C"/>
              </a:highlight>
              <a:latin typeface="Arial"/>
              <a:ea typeface="Arial"/>
              <a:cs typeface="Arial"/>
              <a:sym typeface="Arial"/>
            </a:endParaRPr>
          </a:p>
        </p:txBody>
      </p:sp>
      <p:sp>
        <p:nvSpPr>
          <p:cNvPr id="199" name="Google Shape;199;g1189843c34e_0_109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00" name="Google Shape;200;g1189843c34e_0_1097"/>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01" name="Google Shape;201;g1189843c34e_0_1097"/>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02" name="Google Shape;202;g1189843c34e_0_10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203" name="Shape 203"/>
        <p:cNvGrpSpPr/>
        <p:nvPr/>
      </p:nvGrpSpPr>
      <p:grpSpPr>
        <a:xfrm>
          <a:off x="0" y="0"/>
          <a:ext cx="0" cy="0"/>
          <a:chOff x="0" y="0"/>
          <a:chExt cx="0" cy="0"/>
        </a:xfrm>
      </p:grpSpPr>
      <p:sp>
        <p:nvSpPr>
          <p:cNvPr id="204" name="Google Shape;204;g1189843c34e_0_1103"/>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7200"/>
              <a:buNone/>
              <a:defRPr sz="72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205" name="Google Shape;205;g1189843c34e_0_1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g1189843c34e_0_1106"/>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189843c34e_0_110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09" name="Google Shape;209;g1189843c34e_0_1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0" name="Shape 210"/>
        <p:cNvGrpSpPr/>
        <p:nvPr/>
      </p:nvGrpSpPr>
      <p:grpSpPr>
        <a:xfrm>
          <a:off x="0" y="0"/>
          <a:ext cx="0" cy="0"/>
          <a:chOff x="0" y="0"/>
          <a:chExt cx="0" cy="0"/>
        </a:xfrm>
      </p:grpSpPr>
      <p:sp>
        <p:nvSpPr>
          <p:cNvPr id="211" name="Google Shape;211;g1189843c34e_0_1110"/>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12" name="Google Shape;212;g1189843c34e_0_1110"/>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2"/>
          </a:solidFill>
          <a:ln>
            <a:noFill/>
          </a:ln>
        </p:spPr>
      </p:sp>
      <p:sp>
        <p:nvSpPr>
          <p:cNvPr id="213" name="Google Shape;213;g1189843c34e_0_1110"/>
          <p:cNvSpPr txBox="1"/>
          <p:nvPr>
            <p:ph type="title"/>
          </p:nvPr>
        </p:nvSpPr>
        <p:spPr>
          <a:xfrm>
            <a:off x="311825"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214" name="Google Shape;214;g1189843c34e_0_1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15" name="Shape 215"/>
        <p:cNvGrpSpPr/>
        <p:nvPr/>
      </p:nvGrpSpPr>
      <p:grpSpPr>
        <a:xfrm>
          <a:off x="0" y="0"/>
          <a:ext cx="0" cy="0"/>
          <a:chOff x="0" y="0"/>
          <a:chExt cx="0" cy="0"/>
        </a:xfrm>
      </p:grpSpPr>
      <p:sp>
        <p:nvSpPr>
          <p:cNvPr id="216" name="Google Shape;216;g1189843c34e_0_11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17" name="Google Shape;217;g1189843c34e_0_1115"/>
          <p:cNvSpPr txBox="1"/>
          <p:nvPr>
            <p:ph idx="1" type="subTitle"/>
          </p:nvPr>
        </p:nvSpPr>
        <p:spPr>
          <a:xfrm>
            <a:off x="729800" y="1660400"/>
            <a:ext cx="5405700" cy="73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400"/>
              <a:buFont typeface="Merriweather"/>
              <a:buNone/>
              <a:defRPr sz="2400">
                <a:solidFill>
                  <a:schemeClr val="dk1"/>
                </a:solidFill>
                <a:latin typeface="Merriweather"/>
                <a:ea typeface="Merriweather"/>
                <a:cs typeface="Merriweather"/>
                <a:sym typeface="Merriweather"/>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218" name="Google Shape;218;g1189843c34e_0_1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g1189843c34e_0_1115"/>
          <p:cNvSpPr txBox="1"/>
          <p:nvPr>
            <p:ph idx="2" type="subTitle"/>
          </p:nvPr>
        </p:nvSpPr>
        <p:spPr>
          <a:xfrm>
            <a:off x="193525" y="4489003"/>
            <a:ext cx="3951300" cy="52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400"/>
              <a:buFont typeface="Roboto Light"/>
              <a:buNone/>
              <a:defRPr sz="1400">
                <a:solidFill>
                  <a:schemeClr val="lt1"/>
                </a:solidFill>
                <a:latin typeface="Roboto Light"/>
                <a:ea typeface="Roboto Light"/>
                <a:cs typeface="Roboto Light"/>
                <a:sym typeface="Roboto Light"/>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220" name="Google Shape;220;g1189843c34e_0_1115"/>
          <p:cNvSpPr txBox="1"/>
          <p:nvPr/>
        </p:nvSpPr>
        <p:spPr>
          <a:xfrm>
            <a:off x="311700" y="377900"/>
            <a:ext cx="8520600" cy="128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chemeClr val="dk1"/>
                </a:solidFill>
                <a:latin typeface="Merriweather Black"/>
                <a:ea typeface="Merriweather Black"/>
                <a:cs typeface="Merriweather Black"/>
                <a:sym typeface="Merriweather Black"/>
              </a:rPr>
              <a:t>Blockchain at Michigan </a:t>
            </a:r>
            <a:endParaRPr b="0" i="0" sz="4800" u="none" cap="none" strike="noStrike">
              <a:solidFill>
                <a:schemeClr val="dk1"/>
              </a:solidFill>
              <a:latin typeface="Merriweather Black"/>
              <a:ea typeface="Merriweather Black"/>
              <a:cs typeface="Merriweather Black"/>
              <a:sym typeface="Merriweather Black"/>
            </a:endParaRPr>
          </a:p>
        </p:txBody>
      </p:sp>
      <p:grpSp>
        <p:nvGrpSpPr>
          <p:cNvPr id="221" name="Google Shape;221;g1189843c34e_0_1115"/>
          <p:cNvGrpSpPr/>
          <p:nvPr/>
        </p:nvGrpSpPr>
        <p:grpSpPr>
          <a:xfrm>
            <a:off x="311700" y="243697"/>
            <a:ext cx="7773525" cy="2224053"/>
            <a:chOff x="311700" y="243697"/>
            <a:chExt cx="7773525" cy="2224053"/>
          </a:xfrm>
        </p:grpSpPr>
        <p:cxnSp>
          <p:nvCxnSpPr>
            <p:cNvPr id="222" name="Google Shape;222;g1189843c34e_0_1115"/>
            <p:cNvCxnSpPr/>
            <p:nvPr/>
          </p:nvCxnSpPr>
          <p:spPr>
            <a:xfrm flipH="1" rot="10800000">
              <a:off x="351825" y="1515850"/>
              <a:ext cx="7724400" cy="19800"/>
            </a:xfrm>
            <a:prstGeom prst="straightConnector1">
              <a:avLst/>
            </a:prstGeom>
            <a:noFill/>
            <a:ln cap="flat" cmpd="sng" w="38100">
              <a:solidFill>
                <a:schemeClr val="accent2"/>
              </a:solidFill>
              <a:prstDash val="solid"/>
              <a:round/>
              <a:headEnd len="sm" w="sm" type="none"/>
              <a:tailEnd len="sm" w="sm" type="none"/>
            </a:ln>
          </p:spPr>
        </p:cxnSp>
        <p:sp>
          <p:nvSpPr>
            <p:cNvPr id="223" name="Google Shape;223;g1189843c34e_0_1115"/>
            <p:cNvSpPr/>
            <p:nvPr/>
          </p:nvSpPr>
          <p:spPr>
            <a:xfrm>
              <a:off x="311700" y="23579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4" name="Google Shape;224;g1189843c34e_0_1115"/>
            <p:cNvCxnSpPr/>
            <p:nvPr/>
          </p:nvCxnSpPr>
          <p:spPr>
            <a:xfrm>
              <a:off x="364500" y="1535650"/>
              <a:ext cx="4200" cy="822300"/>
            </a:xfrm>
            <a:prstGeom prst="straightConnector1">
              <a:avLst/>
            </a:prstGeom>
            <a:noFill/>
            <a:ln cap="flat" cmpd="sng" w="38100">
              <a:solidFill>
                <a:schemeClr val="accent2"/>
              </a:solidFill>
              <a:prstDash val="solid"/>
              <a:round/>
              <a:headEnd len="sm" w="sm" type="none"/>
              <a:tailEnd len="sm" w="sm" type="none"/>
            </a:ln>
          </p:spPr>
        </p:cxnSp>
        <p:sp>
          <p:nvSpPr>
            <p:cNvPr id="225" name="Google Shape;225;g1189843c34e_0_1115"/>
            <p:cNvSpPr/>
            <p:nvPr/>
          </p:nvSpPr>
          <p:spPr>
            <a:xfrm>
              <a:off x="6343650" y="631650"/>
              <a:ext cx="216600" cy="216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6" name="Google Shape;226;g1189843c34e_0_1115"/>
            <p:cNvCxnSpPr/>
            <p:nvPr/>
          </p:nvCxnSpPr>
          <p:spPr>
            <a:xfrm>
              <a:off x="6442903" y="261675"/>
              <a:ext cx="1624200" cy="0"/>
            </a:xfrm>
            <a:prstGeom prst="straightConnector1">
              <a:avLst/>
            </a:prstGeom>
            <a:noFill/>
            <a:ln cap="flat" cmpd="sng" w="38100">
              <a:solidFill>
                <a:schemeClr val="accent2"/>
              </a:solidFill>
              <a:prstDash val="solid"/>
              <a:round/>
              <a:headEnd len="sm" w="sm" type="none"/>
              <a:tailEnd len="sm" w="sm" type="none"/>
            </a:ln>
          </p:spPr>
        </p:cxnSp>
        <p:sp>
          <p:nvSpPr>
            <p:cNvPr id="227" name="Google Shape;227;g1189843c34e_0_1115"/>
            <p:cNvSpPr/>
            <p:nvPr/>
          </p:nvSpPr>
          <p:spPr>
            <a:xfrm>
              <a:off x="6397050" y="6850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g1189843c34e_0_1115"/>
            <p:cNvCxnSpPr/>
            <p:nvPr/>
          </p:nvCxnSpPr>
          <p:spPr>
            <a:xfrm rot="10800000">
              <a:off x="8085225" y="243697"/>
              <a:ext cx="0" cy="1281300"/>
            </a:xfrm>
            <a:prstGeom prst="straightConnector1">
              <a:avLst/>
            </a:prstGeom>
            <a:noFill/>
            <a:ln cap="flat" cmpd="sng" w="38100">
              <a:solidFill>
                <a:schemeClr val="accent2"/>
              </a:solidFill>
              <a:prstDash val="solid"/>
              <a:round/>
              <a:headEnd len="sm" w="sm" type="none"/>
              <a:tailEnd len="sm" w="sm" type="none"/>
            </a:ln>
          </p:spPr>
        </p:cxnSp>
        <p:cxnSp>
          <p:nvCxnSpPr>
            <p:cNvPr id="229" name="Google Shape;229;g1189843c34e_0_1115"/>
            <p:cNvCxnSpPr>
              <a:stCxn id="227" idx="0"/>
            </p:cNvCxnSpPr>
            <p:nvPr/>
          </p:nvCxnSpPr>
          <p:spPr>
            <a:xfrm flipH="1" rot="10800000">
              <a:off x="6451950" y="270750"/>
              <a:ext cx="9000" cy="414300"/>
            </a:xfrm>
            <a:prstGeom prst="straightConnector1">
              <a:avLst/>
            </a:prstGeom>
            <a:noFill/>
            <a:ln cap="flat" cmpd="sng" w="38100">
              <a:solidFill>
                <a:schemeClr val="accent2"/>
              </a:solidFill>
              <a:prstDash val="solid"/>
              <a:round/>
              <a:headEnd len="sm" w="sm" type="none"/>
              <a:tailEnd len="sm" w="sm" type="none"/>
            </a:ln>
          </p:spPr>
        </p:cxnSp>
      </p:grpSp>
      <p:pic>
        <p:nvPicPr>
          <p:cNvPr id="230" name="Google Shape;230;g1189843c34e_0_1115"/>
          <p:cNvPicPr preferRelativeResize="0"/>
          <p:nvPr/>
        </p:nvPicPr>
        <p:blipFill rotWithShape="1">
          <a:blip r:embed="rId2">
            <a:alphaModFix/>
          </a:blip>
          <a:srcRect b="0" l="0" r="0" t="0"/>
          <a:stretch/>
        </p:blipFill>
        <p:spPr>
          <a:xfrm>
            <a:off x="7861500" y="3861000"/>
            <a:ext cx="1282501" cy="128250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1" name="Shape 231"/>
        <p:cNvGrpSpPr/>
        <p:nvPr/>
      </p:nvGrpSpPr>
      <p:grpSpPr>
        <a:xfrm>
          <a:off x="0" y="0"/>
          <a:ext cx="0" cy="0"/>
          <a:chOff x="0" y="0"/>
          <a:chExt cx="0" cy="0"/>
        </a:xfrm>
      </p:grpSpPr>
      <p:sp>
        <p:nvSpPr>
          <p:cNvPr id="232" name="Google Shape;232;g1189843c34e_0_1131"/>
          <p:cNvSpPr/>
          <p:nvPr/>
        </p:nvSpPr>
        <p:spPr>
          <a:xfrm>
            <a:off x="0" y="0"/>
            <a:ext cx="37644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189843c34e_0_1131"/>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34" name="Google Shape;234;g1189843c34e_0_1131"/>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1600"/>
              </a:spcBef>
              <a:spcAft>
                <a:spcPts val="0"/>
              </a:spcAft>
              <a:buClr>
                <a:schemeClr val="accent2"/>
              </a:buClr>
              <a:buSzPts val="1100"/>
              <a:buChar char="○"/>
              <a:defRPr>
                <a:solidFill>
                  <a:schemeClr val="accent2"/>
                </a:solidFill>
              </a:defRPr>
            </a:lvl2pPr>
            <a:lvl3pPr indent="-298450" lvl="2" marL="1371600" rtl="0" algn="l">
              <a:lnSpc>
                <a:spcPct val="115000"/>
              </a:lnSpc>
              <a:spcBef>
                <a:spcPts val="1600"/>
              </a:spcBef>
              <a:spcAft>
                <a:spcPts val="0"/>
              </a:spcAft>
              <a:buClr>
                <a:schemeClr val="accent2"/>
              </a:buClr>
              <a:buSzPts val="1100"/>
              <a:buChar char="■"/>
              <a:defRPr>
                <a:solidFill>
                  <a:schemeClr val="accent2"/>
                </a:solidFill>
              </a:defRPr>
            </a:lvl3pPr>
            <a:lvl4pPr indent="-298450" lvl="3" marL="1828800" rtl="0" algn="l">
              <a:lnSpc>
                <a:spcPct val="115000"/>
              </a:lnSpc>
              <a:spcBef>
                <a:spcPts val="1600"/>
              </a:spcBef>
              <a:spcAft>
                <a:spcPts val="0"/>
              </a:spcAft>
              <a:buClr>
                <a:schemeClr val="accent2"/>
              </a:buClr>
              <a:buSzPts val="1100"/>
              <a:buChar char="●"/>
              <a:defRPr>
                <a:solidFill>
                  <a:schemeClr val="accent2"/>
                </a:solidFill>
              </a:defRPr>
            </a:lvl4pPr>
            <a:lvl5pPr indent="-298450" lvl="4" marL="2286000" rtl="0" algn="l">
              <a:lnSpc>
                <a:spcPct val="115000"/>
              </a:lnSpc>
              <a:spcBef>
                <a:spcPts val="1600"/>
              </a:spcBef>
              <a:spcAft>
                <a:spcPts val="0"/>
              </a:spcAft>
              <a:buClr>
                <a:schemeClr val="accent2"/>
              </a:buClr>
              <a:buSzPts val="1100"/>
              <a:buChar char="○"/>
              <a:defRPr>
                <a:solidFill>
                  <a:schemeClr val="accent2"/>
                </a:solidFill>
              </a:defRPr>
            </a:lvl5pPr>
            <a:lvl6pPr indent="-298450" lvl="5" marL="2743200" rtl="0" algn="l">
              <a:lnSpc>
                <a:spcPct val="115000"/>
              </a:lnSpc>
              <a:spcBef>
                <a:spcPts val="1600"/>
              </a:spcBef>
              <a:spcAft>
                <a:spcPts val="0"/>
              </a:spcAft>
              <a:buClr>
                <a:schemeClr val="accent2"/>
              </a:buClr>
              <a:buSzPts val="1100"/>
              <a:buChar char="■"/>
              <a:defRPr>
                <a:solidFill>
                  <a:schemeClr val="accent2"/>
                </a:solidFill>
              </a:defRPr>
            </a:lvl6pPr>
            <a:lvl7pPr indent="-298450" lvl="6" marL="3200400" rtl="0" algn="l">
              <a:lnSpc>
                <a:spcPct val="115000"/>
              </a:lnSpc>
              <a:spcBef>
                <a:spcPts val="1600"/>
              </a:spcBef>
              <a:spcAft>
                <a:spcPts val="0"/>
              </a:spcAft>
              <a:buClr>
                <a:schemeClr val="accent2"/>
              </a:buClr>
              <a:buSzPts val="1100"/>
              <a:buChar char="●"/>
              <a:defRPr>
                <a:solidFill>
                  <a:schemeClr val="accent2"/>
                </a:solidFill>
              </a:defRPr>
            </a:lvl7pPr>
            <a:lvl8pPr indent="-298450" lvl="7" marL="3657600" rtl="0" algn="l">
              <a:lnSpc>
                <a:spcPct val="115000"/>
              </a:lnSpc>
              <a:spcBef>
                <a:spcPts val="1600"/>
              </a:spcBef>
              <a:spcAft>
                <a:spcPts val="0"/>
              </a:spcAft>
              <a:buClr>
                <a:schemeClr val="accent2"/>
              </a:buClr>
              <a:buSzPts val="1100"/>
              <a:buChar char="○"/>
              <a:defRPr>
                <a:solidFill>
                  <a:schemeClr val="accent2"/>
                </a:solidFill>
              </a:defRPr>
            </a:lvl8pPr>
            <a:lvl9pPr indent="-298450" lvl="8" marL="4114800" rtl="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235" name="Google Shape;235;g1189843c34e_0_11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36" name="Google Shape;236;g1189843c34e_0_1131"/>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8"/>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7" name="Shape 237"/>
        <p:cNvGrpSpPr/>
        <p:nvPr/>
      </p:nvGrpSpPr>
      <p:grpSpPr>
        <a:xfrm>
          <a:off x="0" y="0"/>
          <a:ext cx="0" cy="0"/>
          <a:chOff x="0" y="0"/>
          <a:chExt cx="0" cy="0"/>
        </a:xfrm>
      </p:grpSpPr>
      <p:sp>
        <p:nvSpPr>
          <p:cNvPr id="238" name="Google Shape;238;g1189843c34e_0_1137"/>
          <p:cNvSpPr/>
          <p:nvPr/>
        </p:nvSpPr>
        <p:spPr>
          <a:xfrm>
            <a:off x="0" y="0"/>
            <a:ext cx="4572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1189843c34e_0_1137"/>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40" name="Google Shape;240;g1189843c34e_0_1137"/>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1600"/>
              <a:buNone/>
              <a:defRPr sz="1600">
                <a:solidFill>
                  <a:schemeClr val="accent2"/>
                </a:solidFill>
              </a:defRPr>
            </a:lvl1pPr>
            <a:lvl2pPr lvl="1" rtl="0" algn="l">
              <a:lnSpc>
                <a:spcPct val="100000"/>
              </a:lnSpc>
              <a:spcBef>
                <a:spcPts val="0"/>
              </a:spcBef>
              <a:spcAft>
                <a:spcPts val="0"/>
              </a:spcAft>
              <a:buClr>
                <a:schemeClr val="accent2"/>
              </a:buClr>
              <a:buSzPts val="1600"/>
              <a:buNone/>
              <a:defRPr sz="1600">
                <a:solidFill>
                  <a:schemeClr val="accent2"/>
                </a:solidFill>
              </a:defRPr>
            </a:lvl2pPr>
            <a:lvl3pPr lvl="2" rtl="0" algn="l">
              <a:lnSpc>
                <a:spcPct val="100000"/>
              </a:lnSpc>
              <a:spcBef>
                <a:spcPts val="0"/>
              </a:spcBef>
              <a:spcAft>
                <a:spcPts val="0"/>
              </a:spcAft>
              <a:buClr>
                <a:schemeClr val="accent2"/>
              </a:buClr>
              <a:buSzPts val="1600"/>
              <a:buNone/>
              <a:defRPr sz="1600">
                <a:solidFill>
                  <a:schemeClr val="accent2"/>
                </a:solidFill>
              </a:defRPr>
            </a:lvl3pPr>
            <a:lvl4pPr lvl="3" rtl="0" algn="l">
              <a:lnSpc>
                <a:spcPct val="100000"/>
              </a:lnSpc>
              <a:spcBef>
                <a:spcPts val="0"/>
              </a:spcBef>
              <a:spcAft>
                <a:spcPts val="0"/>
              </a:spcAft>
              <a:buClr>
                <a:schemeClr val="accent2"/>
              </a:buClr>
              <a:buSzPts val="1600"/>
              <a:buNone/>
              <a:defRPr sz="1600">
                <a:solidFill>
                  <a:schemeClr val="accent2"/>
                </a:solidFill>
              </a:defRPr>
            </a:lvl4pPr>
            <a:lvl5pPr lvl="4" rtl="0" algn="l">
              <a:lnSpc>
                <a:spcPct val="100000"/>
              </a:lnSpc>
              <a:spcBef>
                <a:spcPts val="0"/>
              </a:spcBef>
              <a:spcAft>
                <a:spcPts val="0"/>
              </a:spcAft>
              <a:buClr>
                <a:schemeClr val="accent2"/>
              </a:buClr>
              <a:buSzPts val="1600"/>
              <a:buNone/>
              <a:defRPr sz="1600">
                <a:solidFill>
                  <a:schemeClr val="accent2"/>
                </a:solidFill>
              </a:defRPr>
            </a:lvl5pPr>
            <a:lvl6pPr lvl="5" rtl="0" algn="l">
              <a:lnSpc>
                <a:spcPct val="100000"/>
              </a:lnSpc>
              <a:spcBef>
                <a:spcPts val="0"/>
              </a:spcBef>
              <a:spcAft>
                <a:spcPts val="0"/>
              </a:spcAft>
              <a:buClr>
                <a:schemeClr val="accent2"/>
              </a:buClr>
              <a:buSzPts val="1600"/>
              <a:buNone/>
              <a:defRPr sz="1600">
                <a:solidFill>
                  <a:schemeClr val="accent2"/>
                </a:solidFill>
              </a:defRPr>
            </a:lvl6pPr>
            <a:lvl7pPr lvl="6" rtl="0" algn="l">
              <a:lnSpc>
                <a:spcPct val="100000"/>
              </a:lnSpc>
              <a:spcBef>
                <a:spcPts val="0"/>
              </a:spcBef>
              <a:spcAft>
                <a:spcPts val="0"/>
              </a:spcAft>
              <a:buClr>
                <a:schemeClr val="accent2"/>
              </a:buClr>
              <a:buSzPts val="1600"/>
              <a:buNone/>
              <a:defRPr sz="1600">
                <a:solidFill>
                  <a:schemeClr val="accent2"/>
                </a:solidFill>
              </a:defRPr>
            </a:lvl7pPr>
            <a:lvl8pPr lvl="7" rtl="0" algn="l">
              <a:lnSpc>
                <a:spcPct val="100000"/>
              </a:lnSpc>
              <a:spcBef>
                <a:spcPts val="0"/>
              </a:spcBef>
              <a:spcAft>
                <a:spcPts val="0"/>
              </a:spcAft>
              <a:buClr>
                <a:schemeClr val="accent2"/>
              </a:buClr>
              <a:buSzPts val="1600"/>
              <a:buNone/>
              <a:defRPr sz="1600">
                <a:solidFill>
                  <a:schemeClr val="accent2"/>
                </a:solidFill>
              </a:defRPr>
            </a:lvl8pPr>
            <a:lvl9pPr lvl="8" rtl="0"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241" name="Google Shape;241;g1189843c34e_0_1137"/>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42" name="Google Shape;242;g1189843c34e_0_11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43" name="Google Shape;243;g1189843c34e_0_1137"/>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4" name="Shape 244"/>
        <p:cNvGrpSpPr/>
        <p:nvPr/>
      </p:nvGrpSpPr>
      <p:grpSpPr>
        <a:xfrm>
          <a:off x="0" y="0"/>
          <a:ext cx="0" cy="0"/>
          <a:chOff x="0" y="0"/>
          <a:chExt cx="0" cy="0"/>
        </a:xfrm>
      </p:grpSpPr>
      <p:sp>
        <p:nvSpPr>
          <p:cNvPr id="245" name="Google Shape;245;g1189843c34e_0_1144"/>
          <p:cNvSpPr/>
          <p:nvPr/>
        </p:nvSpPr>
        <p:spPr>
          <a:xfrm>
            <a:off x="0" y="4369000"/>
            <a:ext cx="9144000" cy="7743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189843c34e_0_1144"/>
          <p:cNvSpPr txBox="1"/>
          <p:nvPr>
            <p:ph idx="1" type="body"/>
          </p:nvPr>
        </p:nvSpPr>
        <p:spPr>
          <a:xfrm>
            <a:off x="311700" y="4521400"/>
            <a:ext cx="7979400" cy="460500"/>
          </a:xfrm>
          <a:prstGeom prst="rect">
            <a:avLst/>
          </a:prstGeom>
          <a:solidFill>
            <a:srgbClr val="00274C"/>
          </a:solid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247" name="Google Shape;247;g1189843c34e_0_11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8" name="Shape 248"/>
        <p:cNvGrpSpPr/>
        <p:nvPr/>
      </p:nvGrpSpPr>
      <p:grpSpPr>
        <a:xfrm>
          <a:off x="0" y="0"/>
          <a:ext cx="0" cy="0"/>
          <a:chOff x="0" y="0"/>
          <a:chExt cx="0" cy="0"/>
        </a:xfrm>
      </p:grpSpPr>
      <p:sp>
        <p:nvSpPr>
          <p:cNvPr id="249" name="Google Shape;249;g1189843c34e_0_11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0" name="Shape 250"/>
        <p:cNvGrpSpPr/>
        <p:nvPr/>
      </p:nvGrpSpPr>
      <p:grpSpPr>
        <a:xfrm>
          <a:off x="0" y="0"/>
          <a:ext cx="0" cy="0"/>
          <a:chOff x="0" y="0"/>
          <a:chExt cx="0" cy="0"/>
        </a:xfrm>
      </p:grpSpPr>
      <p:sp>
        <p:nvSpPr>
          <p:cNvPr id="251" name="Google Shape;251;g1189843c34e_0_115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52" name="Google Shape;252;g1189843c34e_0_115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3" name="Google Shape;253;g1189843c34e_0_11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54" name="Shape 254"/>
        <p:cNvGrpSpPr/>
        <p:nvPr/>
      </p:nvGrpSpPr>
      <p:grpSpPr>
        <a:xfrm>
          <a:off x="0" y="0"/>
          <a:ext cx="0" cy="0"/>
          <a:chOff x="0" y="0"/>
          <a:chExt cx="0" cy="0"/>
        </a:xfrm>
      </p:grpSpPr>
      <p:sp>
        <p:nvSpPr>
          <p:cNvPr id="255" name="Google Shape;255;g1189843c34e_0_11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56" name="Google Shape;256;g1189843c34e_0_11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7" name="Google Shape;257;g1189843c34e_0_11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8" name="Shape 28"/>
        <p:cNvGrpSpPr/>
        <p:nvPr/>
      </p:nvGrpSpPr>
      <p:grpSpPr>
        <a:xfrm>
          <a:off x="0" y="0"/>
          <a:ext cx="0" cy="0"/>
          <a:chOff x="0" y="0"/>
          <a:chExt cx="0" cy="0"/>
        </a:xfrm>
      </p:grpSpPr>
      <p:sp>
        <p:nvSpPr>
          <p:cNvPr id="29" name="Google Shape;29;p19"/>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0" name="Google Shape;30;p19"/>
          <p:cNvSpPr txBox="1"/>
          <p:nvPr>
            <p:ph idx="1" type="subTitle"/>
          </p:nvPr>
        </p:nvSpPr>
        <p:spPr>
          <a:xfrm>
            <a:off x="729800" y="1660400"/>
            <a:ext cx="54057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Merriweather"/>
              <a:buNone/>
              <a:defRPr sz="2400">
                <a:solidFill>
                  <a:schemeClr val="dk1"/>
                </a:solidFill>
                <a:latin typeface="Merriweather"/>
                <a:ea typeface="Merriweather"/>
                <a:cs typeface="Merriweather"/>
                <a:sym typeface="Merriweather"/>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19"/>
          <p:cNvSpPr txBox="1"/>
          <p:nvPr>
            <p:ph idx="2" type="subTitle"/>
          </p:nvPr>
        </p:nvSpPr>
        <p:spPr>
          <a:xfrm>
            <a:off x="193525" y="4489003"/>
            <a:ext cx="3951300" cy="52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Roboto Light"/>
              <a:buNone/>
              <a:defRPr sz="1400">
                <a:solidFill>
                  <a:schemeClr val="lt1"/>
                </a:solidFill>
                <a:latin typeface="Roboto Light"/>
                <a:ea typeface="Roboto Light"/>
                <a:cs typeface="Roboto Light"/>
                <a:sym typeface="Roboto Light"/>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33" name="Google Shape;33;p19"/>
          <p:cNvSpPr txBox="1"/>
          <p:nvPr/>
        </p:nvSpPr>
        <p:spPr>
          <a:xfrm>
            <a:off x="311700" y="377900"/>
            <a:ext cx="8520600" cy="128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chemeClr val="dk1"/>
                </a:solidFill>
                <a:latin typeface="Merriweather Black"/>
                <a:ea typeface="Merriweather Black"/>
                <a:cs typeface="Merriweather Black"/>
                <a:sym typeface="Merriweather Black"/>
              </a:rPr>
              <a:t>Blockchain at Michigan </a:t>
            </a:r>
            <a:endParaRPr b="0" i="0" sz="4800" u="none" cap="none" strike="noStrike">
              <a:solidFill>
                <a:schemeClr val="dk1"/>
              </a:solidFill>
              <a:latin typeface="Merriweather Black"/>
              <a:ea typeface="Merriweather Black"/>
              <a:cs typeface="Merriweather Black"/>
              <a:sym typeface="Merriweather Black"/>
            </a:endParaRPr>
          </a:p>
        </p:txBody>
      </p:sp>
      <p:grpSp>
        <p:nvGrpSpPr>
          <p:cNvPr id="34" name="Google Shape;34;p19"/>
          <p:cNvGrpSpPr/>
          <p:nvPr/>
        </p:nvGrpSpPr>
        <p:grpSpPr>
          <a:xfrm>
            <a:off x="311700" y="243697"/>
            <a:ext cx="7773525" cy="2224053"/>
            <a:chOff x="311700" y="243697"/>
            <a:chExt cx="7773525" cy="2224053"/>
          </a:xfrm>
        </p:grpSpPr>
        <p:cxnSp>
          <p:nvCxnSpPr>
            <p:cNvPr id="35" name="Google Shape;35;p19"/>
            <p:cNvCxnSpPr/>
            <p:nvPr/>
          </p:nvCxnSpPr>
          <p:spPr>
            <a:xfrm flipH="1" rot="10800000">
              <a:off x="351825" y="1515850"/>
              <a:ext cx="7724400" cy="19800"/>
            </a:xfrm>
            <a:prstGeom prst="straightConnector1">
              <a:avLst/>
            </a:prstGeom>
            <a:noFill/>
            <a:ln cap="flat" cmpd="sng" w="38100">
              <a:solidFill>
                <a:schemeClr val="accent2"/>
              </a:solidFill>
              <a:prstDash val="solid"/>
              <a:round/>
              <a:headEnd len="sm" w="sm" type="none"/>
              <a:tailEnd len="sm" w="sm" type="none"/>
            </a:ln>
          </p:spPr>
        </p:cxnSp>
        <p:sp>
          <p:nvSpPr>
            <p:cNvPr id="36" name="Google Shape;36;p19"/>
            <p:cNvSpPr/>
            <p:nvPr/>
          </p:nvSpPr>
          <p:spPr>
            <a:xfrm>
              <a:off x="311700" y="23579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 name="Google Shape;37;p19"/>
            <p:cNvCxnSpPr/>
            <p:nvPr/>
          </p:nvCxnSpPr>
          <p:spPr>
            <a:xfrm>
              <a:off x="364500" y="1535650"/>
              <a:ext cx="4200" cy="822300"/>
            </a:xfrm>
            <a:prstGeom prst="straightConnector1">
              <a:avLst/>
            </a:prstGeom>
            <a:noFill/>
            <a:ln cap="flat" cmpd="sng" w="38100">
              <a:solidFill>
                <a:schemeClr val="accent2"/>
              </a:solidFill>
              <a:prstDash val="solid"/>
              <a:round/>
              <a:headEnd len="sm" w="sm" type="none"/>
              <a:tailEnd len="sm" w="sm" type="none"/>
            </a:ln>
          </p:spPr>
        </p:cxnSp>
        <p:sp>
          <p:nvSpPr>
            <p:cNvPr id="38" name="Google Shape;38;p19"/>
            <p:cNvSpPr/>
            <p:nvPr/>
          </p:nvSpPr>
          <p:spPr>
            <a:xfrm>
              <a:off x="6343650" y="631650"/>
              <a:ext cx="216600" cy="216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19"/>
            <p:cNvCxnSpPr/>
            <p:nvPr/>
          </p:nvCxnSpPr>
          <p:spPr>
            <a:xfrm>
              <a:off x="6442903" y="261675"/>
              <a:ext cx="1624200" cy="0"/>
            </a:xfrm>
            <a:prstGeom prst="straightConnector1">
              <a:avLst/>
            </a:prstGeom>
            <a:noFill/>
            <a:ln cap="flat" cmpd="sng" w="38100">
              <a:solidFill>
                <a:schemeClr val="accent2"/>
              </a:solidFill>
              <a:prstDash val="solid"/>
              <a:round/>
              <a:headEnd len="sm" w="sm" type="none"/>
              <a:tailEnd len="sm" w="sm" type="none"/>
            </a:ln>
          </p:spPr>
        </p:cxnSp>
        <p:sp>
          <p:nvSpPr>
            <p:cNvPr id="40" name="Google Shape;40;p19"/>
            <p:cNvSpPr/>
            <p:nvPr/>
          </p:nvSpPr>
          <p:spPr>
            <a:xfrm>
              <a:off x="6397050" y="6850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19"/>
            <p:cNvCxnSpPr/>
            <p:nvPr/>
          </p:nvCxnSpPr>
          <p:spPr>
            <a:xfrm rot="10800000">
              <a:off x="8085225" y="243697"/>
              <a:ext cx="0" cy="1281300"/>
            </a:xfrm>
            <a:prstGeom prst="straightConnector1">
              <a:avLst/>
            </a:prstGeom>
            <a:noFill/>
            <a:ln cap="flat" cmpd="sng" w="38100">
              <a:solidFill>
                <a:schemeClr val="accent2"/>
              </a:solidFill>
              <a:prstDash val="solid"/>
              <a:round/>
              <a:headEnd len="sm" w="sm" type="none"/>
              <a:tailEnd len="sm" w="sm" type="none"/>
            </a:ln>
          </p:spPr>
        </p:cxnSp>
        <p:cxnSp>
          <p:nvCxnSpPr>
            <p:cNvPr id="42" name="Google Shape;42;p19"/>
            <p:cNvCxnSpPr>
              <a:stCxn id="40" idx="0"/>
            </p:cNvCxnSpPr>
            <p:nvPr/>
          </p:nvCxnSpPr>
          <p:spPr>
            <a:xfrm flipH="1" rot="10800000">
              <a:off x="6451950" y="270750"/>
              <a:ext cx="9000" cy="414300"/>
            </a:xfrm>
            <a:prstGeom prst="straightConnector1">
              <a:avLst/>
            </a:prstGeom>
            <a:noFill/>
            <a:ln cap="flat" cmpd="sng" w="38100">
              <a:solidFill>
                <a:schemeClr val="accent2"/>
              </a:solidFill>
              <a:prstDash val="solid"/>
              <a:round/>
              <a:headEnd len="sm" w="sm" type="none"/>
              <a:tailEnd len="sm" w="sm" type="none"/>
            </a:ln>
          </p:spPr>
        </p:cxnSp>
      </p:grpSp>
      <p:pic>
        <p:nvPicPr>
          <p:cNvPr id="43" name="Google Shape;43;p19"/>
          <p:cNvPicPr preferRelativeResize="0"/>
          <p:nvPr/>
        </p:nvPicPr>
        <p:blipFill rotWithShape="1">
          <a:blip r:embed="rId2">
            <a:alphaModFix/>
          </a:blip>
          <a:srcRect b="0" l="0" r="0" t="0"/>
          <a:stretch/>
        </p:blipFill>
        <p:spPr>
          <a:xfrm>
            <a:off x="7861500" y="3861000"/>
            <a:ext cx="1282501" cy="1282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4" name="Shape 44"/>
        <p:cNvGrpSpPr/>
        <p:nvPr/>
      </p:nvGrpSpPr>
      <p:grpSpPr>
        <a:xfrm>
          <a:off x="0" y="0"/>
          <a:ext cx="0" cy="0"/>
          <a:chOff x="0" y="0"/>
          <a:chExt cx="0" cy="0"/>
        </a:xfrm>
      </p:grpSpPr>
      <p:sp>
        <p:nvSpPr>
          <p:cNvPr id="45" name="Google Shape;45;p20"/>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46" name="Google Shape;46;p20"/>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2"/>
          </a:solidFill>
          <a:ln>
            <a:noFill/>
          </a:ln>
        </p:spPr>
      </p:sp>
      <p:sp>
        <p:nvSpPr>
          <p:cNvPr id="47" name="Google Shape;47;p20"/>
          <p:cNvSpPr txBox="1"/>
          <p:nvPr>
            <p:ph type="title"/>
          </p:nvPr>
        </p:nvSpPr>
        <p:spPr>
          <a:xfrm>
            <a:off x="311825"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8" name="Google Shape;4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21"/>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4C"/>
              </a:solidFill>
              <a:highlight>
                <a:srgbClr val="00274C"/>
              </a:highlight>
              <a:latin typeface="Arial"/>
              <a:ea typeface="Arial"/>
              <a:cs typeface="Arial"/>
              <a:sym typeface="Arial"/>
            </a:endParaRPr>
          </a:p>
        </p:txBody>
      </p:sp>
      <p:sp>
        <p:nvSpPr>
          <p:cNvPr id="51" name="Google Shape;51;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2" name="Google Shape;52;p21"/>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3" name="Google Shape;53;p21"/>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22"/>
          <p:cNvSpPr/>
          <p:nvPr/>
        </p:nvSpPr>
        <p:spPr>
          <a:xfrm>
            <a:off x="0" y="0"/>
            <a:ext cx="37644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2"/>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8" name="Google Shape;58;p22"/>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9" name="Google Shape;5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60" name="Google Shape;60;p22"/>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3"/>
          <p:cNvSpPr/>
          <p:nvPr/>
        </p:nvSpPr>
        <p:spPr>
          <a:xfrm>
            <a:off x="0" y="0"/>
            <a:ext cx="4572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64" name="Google Shape;64;p23"/>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65" name="Google Shape;65;p23"/>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6" name="Google Shape;6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23"/>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slideLayout" Target="../slideLayouts/slideLayout3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5" Type="http://schemas.openxmlformats.org/officeDocument/2006/relationships/theme" Target="../theme/theme4.xml"/><Relationship Id="rId14" Type="http://schemas.openxmlformats.org/officeDocument/2006/relationships/slideLayout" Target="../slideLayouts/slideLayout4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Light"/>
              <a:buChar char="●"/>
              <a:defRPr b="0" i="0" sz="1300" u="none" cap="none" strike="noStrike">
                <a:solidFill>
                  <a:schemeClr val="dk2"/>
                </a:solidFill>
                <a:latin typeface="Roboto Light"/>
                <a:ea typeface="Roboto Light"/>
                <a:cs typeface="Roboto Light"/>
                <a:sym typeface="Roboto Light"/>
              </a:defRPr>
            </a:lvl1pPr>
            <a:lvl2pPr indent="-298450" lvl="1" marL="914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2pPr>
            <a:lvl3pPr indent="-298450" lvl="2" marL="1371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3pPr>
            <a:lvl4pPr indent="-298450" lvl="3" marL="18288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4pPr>
            <a:lvl5pPr indent="-298450" lvl="4" marL="22860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5pPr>
            <a:lvl6pPr indent="-298450" lvl="5" marL="27432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6pPr>
            <a:lvl7pPr indent="-298450" lvl="6" marL="3200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7pPr>
            <a:lvl8pPr indent="-298450" lvl="7" marL="3657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8pPr>
            <a:lvl9pPr indent="-298450" lvl="8" marL="4114800" marR="0" rtl="0" algn="l">
              <a:lnSpc>
                <a:spcPct val="115000"/>
              </a:lnSpc>
              <a:spcBef>
                <a:spcPts val="1600"/>
              </a:spcBef>
              <a:spcAft>
                <a:spcPts val="160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ge45c52c271_0_1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96" name="Google Shape;96;ge45c52c271_0_1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Light"/>
              <a:buChar char="●"/>
              <a:defRPr b="0" i="0" sz="1300" u="none" cap="none" strike="noStrike">
                <a:solidFill>
                  <a:schemeClr val="dk2"/>
                </a:solidFill>
                <a:latin typeface="Roboto Light"/>
                <a:ea typeface="Roboto Light"/>
                <a:cs typeface="Roboto Light"/>
                <a:sym typeface="Roboto Light"/>
              </a:defRPr>
            </a:lvl1pPr>
            <a:lvl2pPr indent="-298450" lvl="1" marL="914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2pPr>
            <a:lvl3pPr indent="-298450" lvl="2" marL="1371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3pPr>
            <a:lvl4pPr indent="-298450" lvl="3" marL="18288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4pPr>
            <a:lvl5pPr indent="-298450" lvl="4" marL="22860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5pPr>
            <a:lvl6pPr indent="-298450" lvl="5" marL="27432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6pPr>
            <a:lvl7pPr indent="-298450" lvl="6" marL="3200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7pPr>
            <a:lvl8pPr indent="-298450" lvl="7" marL="3657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8pPr>
            <a:lvl9pPr indent="-298450" lvl="8" marL="4114800" marR="0" rtl="0" algn="l">
              <a:lnSpc>
                <a:spcPct val="115000"/>
              </a:lnSpc>
              <a:spcBef>
                <a:spcPts val="1600"/>
              </a:spcBef>
              <a:spcAft>
                <a:spcPts val="160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9pPr>
          </a:lstStyle>
          <a:p/>
        </p:txBody>
      </p:sp>
      <p:sp>
        <p:nvSpPr>
          <p:cNvPr id="97" name="Google Shape;97;ge45c52c271_0_1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76" name="Shape 176"/>
        <p:cNvGrpSpPr/>
        <p:nvPr/>
      </p:nvGrpSpPr>
      <p:grpSpPr>
        <a:xfrm>
          <a:off x="0" y="0"/>
          <a:ext cx="0" cy="0"/>
          <a:chOff x="0" y="0"/>
          <a:chExt cx="0" cy="0"/>
        </a:xfrm>
      </p:grpSpPr>
      <p:sp>
        <p:nvSpPr>
          <p:cNvPr id="177" name="Google Shape;177;g1189843c34e_0_10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178" name="Google Shape;178;g1189843c34e_0_10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Light"/>
              <a:buChar char="●"/>
              <a:defRPr b="0" i="0" sz="1300" u="none" cap="none" strike="noStrike">
                <a:solidFill>
                  <a:schemeClr val="dk2"/>
                </a:solidFill>
                <a:latin typeface="Roboto Light"/>
                <a:ea typeface="Roboto Light"/>
                <a:cs typeface="Roboto Light"/>
                <a:sym typeface="Roboto Light"/>
              </a:defRPr>
            </a:lvl1pPr>
            <a:lvl2pPr indent="-298450" lvl="1" marL="914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2pPr>
            <a:lvl3pPr indent="-298450" lvl="2" marL="1371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3pPr>
            <a:lvl4pPr indent="-298450" lvl="3" marL="18288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4pPr>
            <a:lvl5pPr indent="-298450" lvl="4" marL="22860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5pPr>
            <a:lvl6pPr indent="-298450" lvl="5" marL="27432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6pPr>
            <a:lvl7pPr indent="-298450" lvl="6" marL="3200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7pPr>
            <a:lvl8pPr indent="-298450" lvl="7" marL="3657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8pPr>
            <a:lvl9pPr indent="-298450" lvl="8" marL="4114800" marR="0" rtl="0" algn="l">
              <a:lnSpc>
                <a:spcPct val="115000"/>
              </a:lnSpc>
              <a:spcBef>
                <a:spcPts val="1600"/>
              </a:spcBef>
              <a:spcAft>
                <a:spcPts val="160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9pPr>
          </a:lstStyle>
          <a:p/>
        </p:txBody>
      </p:sp>
      <p:sp>
        <p:nvSpPr>
          <p:cNvPr id="179" name="Google Shape;179;g1189843c34e_0_10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nytimes.com/interactive/2021/09/03/climate/bitcoin-carbon-footprint-electricity.html"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blockgeeks.com/guides/ethereum-casp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coindesk.com/price/bitcoi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 Id="rId3"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2.xml"/><Relationship Id="rId3" Type="http://schemas.openxmlformats.org/officeDocument/2006/relationships/hyperlink" Target="https://docs.openzeppelin.com/learn/upgrading-smart-contracts#:~:text=Smart%20contracts%20in%20Ethereum%20are,an%20unbreakable%20contract%20among%20participants" TargetMode="Externa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1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2.xml"/><Relationship Id="rId3" Type="http://schemas.openxmlformats.org/officeDocument/2006/relationships/hyperlink" Target="https://www.predictit.org/"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augur.net/" TargetMode="External"/><Relationship Id="rId4" Type="http://schemas.openxmlformats.org/officeDocument/2006/relationships/hyperlink" Target="https://omen.eth.link/#/liquidity" TargetMode="External"/><Relationship Id="rId5" Type="http://schemas.openxmlformats.org/officeDocument/2006/relationships/hyperlink" Target="https://polymarket.com/?from=old_site" TargetMode="External"/><Relationship Id="rId6" Type="http://schemas.openxmlformats.org/officeDocument/2006/relationships/hyperlink" Target="https://app.plotx.io/market" TargetMode="External"/><Relationship Id="rId7" Type="http://schemas.openxmlformats.org/officeDocument/2006/relationships/image" Target="../media/image20.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
          <p:cNvSpPr txBox="1"/>
          <p:nvPr>
            <p:ph type="ctrTitle"/>
          </p:nvPr>
        </p:nvSpPr>
        <p:spPr>
          <a:xfrm>
            <a:off x="311700" y="511738"/>
            <a:ext cx="8520600" cy="7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Blockchain at Michigan</a:t>
            </a:r>
            <a:endParaRPr sz="4800"/>
          </a:p>
        </p:txBody>
      </p:sp>
      <p:sp>
        <p:nvSpPr>
          <p:cNvPr id="263" name="Google Shape;263;p1"/>
          <p:cNvSpPr txBox="1"/>
          <p:nvPr>
            <p:ph idx="1" type="subTitle"/>
          </p:nvPr>
        </p:nvSpPr>
        <p:spPr>
          <a:xfrm>
            <a:off x="311800" y="1432350"/>
            <a:ext cx="7715400" cy="84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2100">
                <a:solidFill>
                  <a:schemeClr val="accent1"/>
                </a:solidFill>
                <a:latin typeface="Merriweather"/>
                <a:ea typeface="Merriweather"/>
                <a:cs typeface="Merriweather"/>
                <a:sym typeface="Merriweather"/>
              </a:rPr>
              <a:t>Session</a:t>
            </a:r>
            <a:r>
              <a:rPr lang="en" sz="2100">
                <a:solidFill>
                  <a:schemeClr val="accent1"/>
                </a:solidFill>
                <a:latin typeface="Merriweather"/>
                <a:ea typeface="Merriweather"/>
                <a:cs typeface="Merriweather"/>
                <a:sym typeface="Merriweather"/>
              </a:rPr>
              <a:t> 4: Post-Break Review, Intro to Decentralized Applications (DApps)</a:t>
            </a:r>
            <a:endParaRPr sz="2100">
              <a:solidFill>
                <a:srgbClr val="7F6000"/>
              </a:solidFill>
              <a:latin typeface="Merriweather"/>
              <a:ea typeface="Merriweather"/>
              <a:cs typeface="Merriweather"/>
              <a:sym typeface="Merriweather"/>
            </a:endParaRPr>
          </a:p>
        </p:txBody>
      </p:sp>
      <p:cxnSp>
        <p:nvCxnSpPr>
          <p:cNvPr id="264" name="Google Shape;264;p1"/>
          <p:cNvCxnSpPr/>
          <p:nvPr/>
        </p:nvCxnSpPr>
        <p:spPr>
          <a:xfrm>
            <a:off x="4657350" y="430000"/>
            <a:ext cx="3285900" cy="12900"/>
          </a:xfrm>
          <a:prstGeom prst="straightConnector1">
            <a:avLst/>
          </a:prstGeom>
          <a:noFill/>
          <a:ln cap="flat" cmpd="sng" w="38100">
            <a:solidFill>
              <a:schemeClr val="accent2"/>
            </a:solidFill>
            <a:prstDash val="solid"/>
            <a:round/>
            <a:headEnd len="sm" w="sm" type="none"/>
            <a:tailEnd len="sm" w="sm" type="none"/>
          </a:ln>
        </p:spPr>
      </p:cxnSp>
      <p:cxnSp>
        <p:nvCxnSpPr>
          <p:cNvPr id="265" name="Google Shape;265;p1"/>
          <p:cNvCxnSpPr/>
          <p:nvPr/>
        </p:nvCxnSpPr>
        <p:spPr>
          <a:xfrm>
            <a:off x="7928200" y="430000"/>
            <a:ext cx="10200" cy="1005000"/>
          </a:xfrm>
          <a:prstGeom prst="straightConnector1">
            <a:avLst/>
          </a:prstGeom>
          <a:noFill/>
          <a:ln cap="flat" cmpd="sng" w="38100">
            <a:solidFill>
              <a:schemeClr val="accent2"/>
            </a:solidFill>
            <a:prstDash val="solid"/>
            <a:round/>
            <a:headEnd len="sm" w="sm" type="none"/>
            <a:tailEnd len="sm" w="sm" type="none"/>
          </a:ln>
        </p:spPr>
      </p:cxnSp>
      <p:cxnSp>
        <p:nvCxnSpPr>
          <p:cNvPr id="266" name="Google Shape;266;p1"/>
          <p:cNvCxnSpPr/>
          <p:nvPr/>
        </p:nvCxnSpPr>
        <p:spPr>
          <a:xfrm flipH="1">
            <a:off x="311800" y="1434988"/>
            <a:ext cx="7616700" cy="20100"/>
          </a:xfrm>
          <a:prstGeom prst="straightConnector1">
            <a:avLst/>
          </a:prstGeom>
          <a:noFill/>
          <a:ln cap="flat" cmpd="sng" w="38100">
            <a:solidFill>
              <a:schemeClr val="accent2"/>
            </a:solidFill>
            <a:prstDash val="solid"/>
            <a:round/>
            <a:headEnd len="sm" w="sm" type="none"/>
            <a:tailEnd len="sm" w="sm" type="none"/>
          </a:ln>
        </p:spPr>
      </p:cxnSp>
      <p:cxnSp>
        <p:nvCxnSpPr>
          <p:cNvPr id="267" name="Google Shape;267;p1"/>
          <p:cNvCxnSpPr/>
          <p:nvPr/>
        </p:nvCxnSpPr>
        <p:spPr>
          <a:xfrm>
            <a:off x="311500" y="1440888"/>
            <a:ext cx="300" cy="324000"/>
          </a:xfrm>
          <a:prstGeom prst="straightConnector1">
            <a:avLst/>
          </a:prstGeom>
          <a:noFill/>
          <a:ln cap="flat" cmpd="sng" w="38100">
            <a:solidFill>
              <a:schemeClr val="accent2"/>
            </a:solidFill>
            <a:prstDash val="solid"/>
            <a:round/>
            <a:headEnd len="sm" w="sm" type="none"/>
            <a:tailEnd len="sm" w="sm" type="none"/>
          </a:ln>
        </p:spPr>
      </p:cxnSp>
      <p:sp>
        <p:nvSpPr>
          <p:cNvPr id="268" name="Google Shape;268;p1"/>
          <p:cNvSpPr/>
          <p:nvPr/>
        </p:nvSpPr>
        <p:spPr>
          <a:xfrm flipH="1" rot="10800000">
            <a:off x="226300" y="1764896"/>
            <a:ext cx="170700" cy="1812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4486650" y="347200"/>
            <a:ext cx="170700" cy="1785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txBox="1"/>
          <p:nvPr/>
        </p:nvSpPr>
        <p:spPr>
          <a:xfrm>
            <a:off x="552675" y="4416875"/>
            <a:ext cx="3474300" cy="3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Merriweather"/>
                <a:ea typeface="Merriweather"/>
                <a:cs typeface="Merriweather"/>
                <a:sym typeface="Merriweather"/>
              </a:rPr>
              <a:t>Thursday</a:t>
            </a:r>
            <a:r>
              <a:rPr b="0" i="0" lang="en" sz="1800" u="none" cap="none" strike="noStrike">
                <a:solidFill>
                  <a:schemeClr val="lt1"/>
                </a:solidFill>
                <a:latin typeface="Merriweather"/>
                <a:ea typeface="Merriweather"/>
                <a:cs typeface="Merriweather"/>
                <a:sym typeface="Merriweather"/>
              </a:rPr>
              <a:t>, </a:t>
            </a:r>
            <a:r>
              <a:rPr lang="en" sz="1800">
                <a:solidFill>
                  <a:schemeClr val="lt1"/>
                </a:solidFill>
                <a:latin typeface="Merriweather"/>
                <a:ea typeface="Merriweather"/>
                <a:cs typeface="Merriweather"/>
                <a:sym typeface="Merriweather"/>
              </a:rPr>
              <a:t>March 8th</a:t>
            </a:r>
            <a:r>
              <a:rPr b="0" i="0" lang="en" sz="1800" u="none" cap="none" strike="noStrike">
                <a:solidFill>
                  <a:schemeClr val="lt1"/>
                </a:solidFill>
                <a:latin typeface="Merriweather"/>
                <a:ea typeface="Merriweather"/>
                <a:cs typeface="Merriweather"/>
                <a:sym typeface="Merriweather"/>
              </a:rPr>
              <a:t>, 202</a:t>
            </a:r>
            <a:r>
              <a:rPr lang="en" sz="1800">
                <a:solidFill>
                  <a:schemeClr val="lt1"/>
                </a:solidFill>
                <a:latin typeface="Merriweather"/>
                <a:ea typeface="Merriweather"/>
                <a:cs typeface="Merriweather"/>
                <a:sym typeface="Merriweather"/>
              </a:rPr>
              <a:t>2</a:t>
            </a:r>
            <a:endParaRPr b="0" i="0" sz="1800" u="none" cap="none" strike="noStrike">
              <a:solidFill>
                <a:srgbClr val="FFFFFF"/>
              </a:solidFill>
              <a:latin typeface="Merriweather"/>
              <a:ea typeface="Merriweather"/>
              <a:cs typeface="Merriweather"/>
              <a:sym typeface="Merriweather"/>
            </a:endParaRPr>
          </a:p>
        </p:txBody>
      </p:sp>
      <p:pic>
        <p:nvPicPr>
          <p:cNvPr id="271" name="Google Shape;271;p1"/>
          <p:cNvPicPr preferRelativeResize="0"/>
          <p:nvPr/>
        </p:nvPicPr>
        <p:blipFill>
          <a:blip r:embed="rId3">
            <a:alphaModFix/>
          </a:blip>
          <a:stretch>
            <a:fillRect/>
          </a:stretch>
        </p:blipFill>
        <p:spPr>
          <a:xfrm>
            <a:off x="4728000" y="1341675"/>
            <a:ext cx="4553625" cy="455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f8e8adb549_0_0"/>
          <p:cNvSpPr txBox="1"/>
          <p:nvPr>
            <p:ph type="title"/>
          </p:nvPr>
        </p:nvSpPr>
        <p:spPr>
          <a:xfrm>
            <a:off x="1448100" y="798600"/>
            <a:ext cx="6247800" cy="35463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6600"/>
              <a:t>Review:</a:t>
            </a:r>
            <a:endParaRPr sz="6600"/>
          </a:p>
          <a:p>
            <a:pPr indent="0" lvl="0" marL="0" rtl="0" algn="ctr">
              <a:lnSpc>
                <a:spcPct val="150000"/>
              </a:lnSpc>
              <a:spcBef>
                <a:spcPts val="0"/>
              </a:spcBef>
              <a:spcAft>
                <a:spcPts val="0"/>
              </a:spcAft>
              <a:buNone/>
            </a:pPr>
            <a:r>
              <a:rPr i="1" lang="en" sz="3500"/>
              <a:t>Consensus</a:t>
            </a:r>
            <a:endParaRPr i="1" sz="3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e45c52c271_0_267"/>
          <p:cNvSpPr txBox="1"/>
          <p:nvPr>
            <p:ph type="title"/>
          </p:nvPr>
        </p:nvSpPr>
        <p:spPr>
          <a:xfrm>
            <a:off x="311700" y="3254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Think and Answer:</a:t>
            </a:r>
            <a:endParaRPr/>
          </a:p>
          <a:p>
            <a:pPr indent="0" lvl="0" marL="0" rtl="0" algn="ctr">
              <a:spcBef>
                <a:spcPts val="0"/>
              </a:spcBef>
              <a:spcAft>
                <a:spcPts val="0"/>
              </a:spcAft>
              <a:buNone/>
            </a:pPr>
            <a:r>
              <a:t/>
            </a:r>
            <a:endParaRPr/>
          </a:p>
        </p:txBody>
      </p:sp>
      <p:sp>
        <p:nvSpPr>
          <p:cNvPr id="330" name="Google Shape;330;ge45c52c271_0_267"/>
          <p:cNvSpPr txBox="1"/>
          <p:nvPr>
            <p:ph idx="4294967295" type="body"/>
          </p:nvPr>
        </p:nvSpPr>
        <p:spPr>
          <a:xfrm>
            <a:off x="311725" y="1677125"/>
            <a:ext cx="8499300" cy="29223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AutoNum type="arabicPeriod"/>
            </a:pPr>
            <a:r>
              <a:rPr lang="en" sz="2000"/>
              <a:t>What is a consensus algorithm?</a:t>
            </a:r>
            <a:endParaRPr sz="2000"/>
          </a:p>
          <a:p>
            <a:pPr indent="-355600" lvl="0" marL="457200" rtl="0" algn="l">
              <a:lnSpc>
                <a:spcPct val="200000"/>
              </a:lnSpc>
              <a:spcBef>
                <a:spcPts val="0"/>
              </a:spcBef>
              <a:spcAft>
                <a:spcPts val="0"/>
              </a:spcAft>
              <a:buSzPts val="2000"/>
              <a:buAutoNum type="arabicPeriod"/>
            </a:pPr>
            <a:r>
              <a:rPr lang="en" sz="2000"/>
              <a:t>What consensus algorithms are we familiar with?</a:t>
            </a:r>
            <a:endParaRPr sz="2000"/>
          </a:p>
          <a:p>
            <a:pPr indent="-355600" lvl="0" marL="457200" rtl="0" algn="l">
              <a:lnSpc>
                <a:spcPct val="200000"/>
              </a:lnSpc>
              <a:spcBef>
                <a:spcPts val="0"/>
              </a:spcBef>
              <a:spcAft>
                <a:spcPts val="0"/>
              </a:spcAft>
              <a:buSzPts val="2000"/>
              <a:buAutoNum type="arabicPeriod"/>
            </a:pPr>
            <a:r>
              <a:rPr lang="en" sz="2000"/>
              <a:t>What are they called?</a:t>
            </a:r>
            <a:endParaRPr sz="2000"/>
          </a:p>
          <a:p>
            <a:pPr indent="-355600" lvl="0" marL="457200" rtl="0" algn="l">
              <a:lnSpc>
                <a:spcPct val="200000"/>
              </a:lnSpc>
              <a:spcBef>
                <a:spcPts val="0"/>
              </a:spcBef>
              <a:spcAft>
                <a:spcPts val="0"/>
              </a:spcAft>
              <a:buSzPts val="2000"/>
              <a:buAutoNum type="arabicPeriod"/>
            </a:pPr>
            <a:r>
              <a:rPr lang="en" sz="2000"/>
              <a:t>How do they work?</a:t>
            </a:r>
            <a:endParaRPr sz="2000"/>
          </a:p>
          <a:p>
            <a:pPr indent="-355600" lvl="0" marL="457200" rtl="0" algn="l">
              <a:lnSpc>
                <a:spcPct val="200000"/>
              </a:lnSpc>
              <a:spcBef>
                <a:spcPts val="0"/>
              </a:spcBef>
              <a:spcAft>
                <a:spcPts val="0"/>
              </a:spcAft>
              <a:buSzPts val="2000"/>
              <a:buAutoNum type="arabicPeriod"/>
            </a:pPr>
            <a:r>
              <a:rPr lang="en" sz="2000"/>
              <a:t>Are there any known problems with any of these algorithms?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189843c34e_0_18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Trust the system, not any given Byzantine general!</a:t>
            </a:r>
            <a:endParaRPr/>
          </a:p>
        </p:txBody>
      </p:sp>
      <p:sp>
        <p:nvSpPr>
          <p:cNvPr id="336" name="Google Shape;336;g1189843c34e_0_18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Consensus algorithms/protocols – methods of verifying whether a transaction (block) is true or not.</a:t>
            </a:r>
            <a:endParaRPr/>
          </a:p>
          <a:p>
            <a:pPr indent="0" lvl="0" marL="0" rtl="0" algn="l">
              <a:lnSpc>
                <a:spcPct val="115000"/>
              </a:lnSpc>
              <a:spcBef>
                <a:spcPts val="0"/>
              </a:spcBef>
              <a:spcAft>
                <a:spcPts val="0"/>
              </a:spcAft>
              <a:buSzPts val="1300"/>
              <a:buNone/>
            </a:pPr>
            <a:r>
              <a:t/>
            </a:r>
            <a:endParaRPr sz="1800"/>
          </a:p>
          <a:p>
            <a:pPr indent="-342900" lvl="0" marL="457200" rtl="0" algn="l">
              <a:lnSpc>
                <a:spcPct val="115000"/>
              </a:lnSpc>
              <a:spcBef>
                <a:spcPts val="0"/>
              </a:spcBef>
              <a:spcAft>
                <a:spcPts val="0"/>
              </a:spcAft>
              <a:buSzPts val="1800"/>
              <a:buChar char="●"/>
            </a:pPr>
            <a:r>
              <a:rPr lang="en" sz="1800"/>
              <a:t>These protocols need to prevent evil nodes from adding incorrect blocks.</a:t>
            </a:r>
            <a:endParaRPr/>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pic>
        <p:nvPicPr>
          <p:cNvPr id="337" name="Google Shape;337;g1189843c34e_0_188"/>
          <p:cNvPicPr preferRelativeResize="0"/>
          <p:nvPr/>
        </p:nvPicPr>
        <p:blipFill rotWithShape="1">
          <a:blip r:embed="rId3">
            <a:alphaModFix/>
          </a:blip>
          <a:srcRect b="4130" l="0" r="0" t="-4130"/>
          <a:stretch/>
        </p:blipFill>
        <p:spPr>
          <a:xfrm>
            <a:off x="7110725" y="3107475"/>
            <a:ext cx="2044875" cy="2044875"/>
          </a:xfrm>
          <a:prstGeom prst="rect">
            <a:avLst/>
          </a:prstGeom>
          <a:noFill/>
          <a:ln>
            <a:noFill/>
          </a:ln>
        </p:spPr>
      </p:pic>
      <p:pic>
        <p:nvPicPr>
          <p:cNvPr id="338" name="Google Shape;338;g1189843c34e_0_188"/>
          <p:cNvPicPr preferRelativeResize="0"/>
          <p:nvPr/>
        </p:nvPicPr>
        <p:blipFill>
          <a:blip r:embed="rId4">
            <a:alphaModFix/>
          </a:blip>
          <a:stretch>
            <a:fillRect/>
          </a:stretch>
        </p:blipFill>
        <p:spPr>
          <a:xfrm>
            <a:off x="4595225" y="3177371"/>
            <a:ext cx="2446836" cy="19050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f8e8adb549_0_38"/>
          <p:cNvSpPr txBox="1"/>
          <p:nvPr>
            <p:ph type="title"/>
          </p:nvPr>
        </p:nvSpPr>
        <p:spPr>
          <a:xfrm>
            <a:off x="311700" y="1401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POW: Consensus through nodes’ computational power</a:t>
            </a:r>
            <a:endParaRPr/>
          </a:p>
        </p:txBody>
      </p:sp>
      <p:sp>
        <p:nvSpPr>
          <p:cNvPr id="344" name="Google Shape;344;gf8e8adb549_0_38"/>
          <p:cNvSpPr txBox="1"/>
          <p:nvPr>
            <p:ph idx="2" type="body"/>
          </p:nvPr>
        </p:nvSpPr>
        <p:spPr>
          <a:xfrm>
            <a:off x="248550" y="1705600"/>
            <a:ext cx="8646900" cy="3076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2"/>
              </a:buClr>
              <a:buSzPts val="1400"/>
              <a:buChar char="●"/>
            </a:pPr>
            <a:r>
              <a:rPr lang="en" sz="1400"/>
              <a:t>Nodes compete with each other to complete transactions on the blockchain in order to recieve rewards</a:t>
            </a:r>
            <a:endParaRPr sz="1400"/>
          </a:p>
          <a:p>
            <a:pPr indent="-317500" lvl="0" marL="457200" rtl="0" algn="l">
              <a:lnSpc>
                <a:spcPct val="150000"/>
              </a:lnSpc>
              <a:spcBef>
                <a:spcPts val="0"/>
              </a:spcBef>
              <a:spcAft>
                <a:spcPts val="0"/>
              </a:spcAft>
              <a:buClr>
                <a:schemeClr val="dk2"/>
              </a:buClr>
              <a:buSzPts val="1400"/>
              <a:buChar char="●"/>
            </a:pPr>
            <a:r>
              <a:rPr lang="en" sz="1400">
                <a:highlight>
                  <a:schemeClr val="lt1"/>
                </a:highlight>
              </a:rPr>
              <a:t>To carry out the verification step, the nodes would need to solve a computational puzzle, known as the proof of work problem</a:t>
            </a:r>
            <a:endParaRPr sz="1400"/>
          </a:p>
          <a:p>
            <a:pPr indent="-317500" lvl="0" marL="457200" rtl="0" algn="l">
              <a:lnSpc>
                <a:spcPct val="150000"/>
              </a:lnSpc>
              <a:spcBef>
                <a:spcPts val="0"/>
              </a:spcBef>
              <a:spcAft>
                <a:spcPts val="0"/>
              </a:spcAft>
              <a:buClr>
                <a:schemeClr val="dk2"/>
              </a:buClr>
              <a:buSzPts val="1400"/>
              <a:buChar char="●"/>
            </a:pPr>
            <a:r>
              <a:rPr lang="en" sz="1400"/>
              <a:t>Hash: Solution for solving POW problems</a:t>
            </a:r>
            <a:endParaRPr sz="1400"/>
          </a:p>
          <a:p>
            <a:pPr indent="-317500" lvl="0" marL="457200" rtl="0" algn="l">
              <a:lnSpc>
                <a:spcPct val="150000"/>
              </a:lnSpc>
              <a:spcBef>
                <a:spcPts val="0"/>
              </a:spcBef>
              <a:spcAft>
                <a:spcPts val="0"/>
              </a:spcAft>
              <a:buClr>
                <a:schemeClr val="dk2"/>
              </a:buClr>
              <a:buSzPts val="1400"/>
              <a:buChar char="●"/>
            </a:pPr>
            <a:r>
              <a:rPr lang="en" sz="1400"/>
              <a:t>As the number of users on the network grows, more hash power is required due to the increased difficulty of the problems</a:t>
            </a:r>
            <a:endParaRPr sz="1400"/>
          </a:p>
          <a:p>
            <a:pPr indent="-317500" lvl="0" marL="457200" rtl="0" algn="l">
              <a:lnSpc>
                <a:spcPct val="150000"/>
              </a:lnSpc>
              <a:spcBef>
                <a:spcPts val="0"/>
              </a:spcBef>
              <a:spcAft>
                <a:spcPts val="0"/>
              </a:spcAft>
              <a:buClr>
                <a:schemeClr val="dk2"/>
              </a:buClr>
              <a:buSzPts val="1400"/>
              <a:buChar char="●"/>
            </a:pPr>
            <a:r>
              <a:rPr lang="en" sz="1400">
                <a:highlight>
                  <a:schemeClr val="lt1"/>
                </a:highlight>
              </a:rPr>
              <a:t>The first miner to decrypt each block transaction problem gets rewarded with a coin</a:t>
            </a:r>
            <a:endParaRPr sz="1400">
              <a:highlight>
                <a:schemeClr val="lt1"/>
              </a:highlight>
            </a:endParaRPr>
          </a:p>
          <a:p>
            <a:pPr indent="-317500" lvl="0" marL="457200" rtl="0" algn="l">
              <a:lnSpc>
                <a:spcPct val="150000"/>
              </a:lnSpc>
              <a:spcBef>
                <a:spcPts val="0"/>
              </a:spcBef>
              <a:spcAft>
                <a:spcPts val="0"/>
              </a:spcAft>
              <a:buClr>
                <a:schemeClr val="dk2"/>
              </a:buClr>
              <a:buSzPts val="1400"/>
              <a:buChar char="●"/>
            </a:pPr>
            <a:r>
              <a:rPr lang="en" sz="1400">
                <a:highlight>
                  <a:schemeClr val="lt1"/>
                </a:highlight>
              </a:rPr>
              <a:t>Once a block of transactions has been verified, it is added to the blockchain, a public transparent ledger</a:t>
            </a:r>
            <a:endParaRPr sz="1400"/>
          </a:p>
          <a:p>
            <a:pPr indent="0" lvl="0" marL="457200" rtl="0" algn="l">
              <a:lnSpc>
                <a:spcPct val="150000"/>
              </a:lnSpc>
              <a:spcBef>
                <a:spcPts val="0"/>
              </a:spcBef>
              <a:spcAft>
                <a:spcPts val="0"/>
              </a:spcAft>
              <a:buNone/>
            </a:pPr>
            <a:r>
              <a:t/>
            </a:r>
            <a:endParaRPr sz="155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89843c34e_0_382"/>
          <p:cNvSpPr txBox="1"/>
          <p:nvPr>
            <p:ph type="title"/>
          </p:nvPr>
        </p:nvSpPr>
        <p:spPr>
          <a:xfrm>
            <a:off x="311700" y="3038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Energy Problem</a:t>
            </a:r>
            <a:endParaRPr/>
          </a:p>
        </p:txBody>
      </p:sp>
      <p:sp>
        <p:nvSpPr>
          <p:cNvPr id="350" name="Google Shape;350;g1189843c34e_0_382"/>
          <p:cNvSpPr txBox="1"/>
          <p:nvPr>
            <p:ph idx="1" type="body"/>
          </p:nvPr>
        </p:nvSpPr>
        <p:spPr>
          <a:xfrm>
            <a:off x="311700" y="1725100"/>
            <a:ext cx="8633100" cy="76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Mining requires a great deal of computing power and energy. What do you think the problems with that could be?</a:t>
            </a:r>
            <a:endParaRPr sz="1600"/>
          </a:p>
        </p:txBody>
      </p:sp>
      <p:sp>
        <p:nvSpPr>
          <p:cNvPr id="351" name="Google Shape;351;g1189843c34e_0_382"/>
          <p:cNvSpPr txBox="1"/>
          <p:nvPr/>
        </p:nvSpPr>
        <p:spPr>
          <a:xfrm>
            <a:off x="311700" y="2552000"/>
            <a:ext cx="85206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Roboto Light"/>
              <a:buChar char="●"/>
            </a:pPr>
            <a:r>
              <a:rPr lang="en" sz="1600">
                <a:solidFill>
                  <a:schemeClr val="dk2"/>
                </a:solidFill>
                <a:latin typeface="Roboto Light"/>
                <a:ea typeface="Roboto Light"/>
                <a:cs typeface="Roboto Light"/>
                <a:sym typeface="Roboto Light"/>
              </a:rPr>
              <a:t>Investopedia: “In 2015, it was estimated that one Bitcoin transaction required the amount of electricity needed to power up 1.57 American households per day”</a:t>
            </a:r>
            <a:endParaRPr sz="1600">
              <a:solidFill>
                <a:schemeClr val="dk2"/>
              </a:solidFill>
              <a:latin typeface="Roboto Light"/>
              <a:ea typeface="Roboto Light"/>
              <a:cs typeface="Roboto Light"/>
              <a:sym typeface="Roboto Light"/>
            </a:endParaRPr>
          </a:p>
        </p:txBody>
      </p:sp>
      <p:sp>
        <p:nvSpPr>
          <p:cNvPr id="352" name="Google Shape;352;g1189843c34e_0_382"/>
          <p:cNvSpPr txBox="1"/>
          <p:nvPr/>
        </p:nvSpPr>
        <p:spPr>
          <a:xfrm>
            <a:off x="311700" y="3373550"/>
            <a:ext cx="81264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Roboto Light"/>
              <a:buChar char="●"/>
            </a:pPr>
            <a:r>
              <a:rPr lang="en" sz="1600">
                <a:solidFill>
                  <a:schemeClr val="dk2"/>
                </a:solidFill>
                <a:latin typeface="Roboto Light"/>
                <a:ea typeface="Roboto Light"/>
                <a:cs typeface="Roboto Light"/>
                <a:sym typeface="Roboto Light"/>
              </a:rPr>
              <a:t>“According to the University of Cambridge's Bitcoin Electricity Consumption Index, Bitcoin consumes about 119.87 terawatt-hours per year, which is more than countries like the United Arab Emirates and the Netherlands consume annually. To foot the electricity bill, miners would usually sell their awarded coins for fiat money, which would lead to a downward movement in the price of the cryptocurrency.”</a:t>
            </a:r>
            <a:endParaRPr sz="1600">
              <a:solidFill>
                <a:schemeClr val="dk2"/>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189843c34e_0_389"/>
          <p:cNvSpPr txBox="1"/>
          <p:nvPr>
            <p:ph type="title"/>
          </p:nvPr>
        </p:nvSpPr>
        <p:spPr>
          <a:xfrm>
            <a:off x="354100" y="341225"/>
            <a:ext cx="3780000" cy="3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From Tech Ed Session 1:</a:t>
            </a:r>
            <a:endParaRPr sz="2200"/>
          </a:p>
          <a:p>
            <a:pPr indent="0" lvl="0" marL="0" rtl="0" algn="l">
              <a:spcBef>
                <a:spcPts val="0"/>
              </a:spcBef>
              <a:spcAft>
                <a:spcPts val="0"/>
              </a:spcAft>
              <a:buNone/>
            </a:pPr>
            <a:r>
              <a:t/>
            </a:r>
            <a:endParaRPr sz="2200"/>
          </a:p>
        </p:txBody>
      </p:sp>
      <p:sp>
        <p:nvSpPr>
          <p:cNvPr id="358" name="Google Shape;358;g1189843c34e_0_389"/>
          <p:cNvSpPr txBox="1"/>
          <p:nvPr/>
        </p:nvSpPr>
        <p:spPr>
          <a:xfrm>
            <a:off x="6851300" y="12959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Light"/>
              <a:ea typeface="Roboto Light"/>
              <a:cs typeface="Roboto Light"/>
              <a:sym typeface="Roboto Light"/>
            </a:endParaRPr>
          </a:p>
        </p:txBody>
      </p:sp>
      <p:sp>
        <p:nvSpPr>
          <p:cNvPr id="359" name="Google Shape;359;g1189843c34e_0_389"/>
          <p:cNvSpPr txBox="1"/>
          <p:nvPr/>
        </p:nvSpPr>
        <p:spPr>
          <a:xfrm>
            <a:off x="6027075" y="1779000"/>
            <a:ext cx="2858100" cy="1585500"/>
          </a:xfrm>
          <a:prstGeom prst="rect">
            <a:avLst/>
          </a:prstGeom>
          <a:noFill/>
          <a:ln cap="flat" cmpd="sng" w="3810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Light"/>
                <a:ea typeface="Roboto Light"/>
                <a:cs typeface="Roboto Light"/>
                <a:sym typeface="Roboto Light"/>
              </a:rPr>
              <a:t>As of August 2021, Bitcoin used </a:t>
            </a:r>
            <a:r>
              <a:rPr b="1" lang="en" sz="1600">
                <a:latin typeface="Roboto"/>
                <a:ea typeface="Roboto"/>
                <a:cs typeface="Roboto"/>
                <a:sym typeface="Roboto"/>
              </a:rPr>
              <a:t>~93 TWh</a:t>
            </a:r>
            <a:r>
              <a:rPr lang="en" sz="1600">
                <a:latin typeface="Roboto Light"/>
                <a:ea typeface="Roboto Light"/>
                <a:cs typeface="Roboto Light"/>
                <a:sym typeface="Roboto Light"/>
              </a:rPr>
              <a:t> per year.</a:t>
            </a:r>
            <a:endParaRPr sz="1600">
              <a:latin typeface="Roboto Light"/>
              <a:ea typeface="Roboto Light"/>
              <a:cs typeface="Roboto Light"/>
              <a:sym typeface="Roboto Light"/>
            </a:endParaRPr>
          </a:p>
          <a:p>
            <a:pPr indent="0" lvl="0" marL="0" rtl="0" algn="l">
              <a:spcBef>
                <a:spcPts val="0"/>
              </a:spcBef>
              <a:spcAft>
                <a:spcPts val="0"/>
              </a:spcAft>
              <a:buNone/>
            </a:pPr>
            <a:r>
              <a:t/>
            </a:r>
            <a:endParaRPr sz="1600">
              <a:latin typeface="Roboto Light"/>
              <a:ea typeface="Roboto Light"/>
              <a:cs typeface="Roboto Light"/>
              <a:sym typeface="Roboto Light"/>
            </a:endParaRPr>
          </a:p>
          <a:p>
            <a:pPr indent="0" lvl="0" marL="0" rtl="0" algn="l">
              <a:spcBef>
                <a:spcPts val="0"/>
              </a:spcBef>
              <a:spcAft>
                <a:spcPts val="0"/>
              </a:spcAft>
              <a:buNone/>
            </a:pPr>
            <a:r>
              <a:rPr lang="en" sz="1600">
                <a:latin typeface="Roboto Light"/>
                <a:ea typeface="Roboto Light"/>
                <a:cs typeface="Roboto Light"/>
                <a:sym typeface="Roboto Light"/>
              </a:rPr>
              <a:t>This is more than the entirety of Finland!</a:t>
            </a:r>
            <a:endParaRPr sz="1600">
              <a:latin typeface="Roboto Light"/>
              <a:ea typeface="Roboto Light"/>
              <a:cs typeface="Roboto Light"/>
              <a:sym typeface="Roboto Light"/>
            </a:endParaRPr>
          </a:p>
          <a:p>
            <a:pPr indent="0" lvl="0" marL="0" rtl="0" algn="r">
              <a:spcBef>
                <a:spcPts val="0"/>
              </a:spcBef>
              <a:spcAft>
                <a:spcPts val="0"/>
              </a:spcAft>
              <a:buNone/>
            </a:pPr>
            <a:r>
              <a:rPr lang="en" sz="1100">
                <a:latin typeface="Roboto Light"/>
                <a:ea typeface="Roboto Light"/>
                <a:cs typeface="Roboto Light"/>
                <a:sym typeface="Roboto Light"/>
              </a:rPr>
              <a:t>(</a:t>
            </a:r>
            <a:r>
              <a:rPr lang="en" sz="1100" u="sng">
                <a:solidFill>
                  <a:schemeClr val="hlink"/>
                </a:solidFill>
                <a:latin typeface="Roboto Light"/>
                <a:ea typeface="Roboto Light"/>
                <a:cs typeface="Roboto Light"/>
                <a:sym typeface="Roboto Light"/>
                <a:hlinkClick r:id="rId3"/>
              </a:rPr>
              <a:t>reference</a:t>
            </a:r>
            <a:r>
              <a:rPr lang="en" sz="1100">
                <a:latin typeface="Roboto Light"/>
                <a:ea typeface="Roboto Light"/>
                <a:cs typeface="Roboto Light"/>
                <a:sym typeface="Roboto Light"/>
              </a:rPr>
              <a:t>)</a:t>
            </a:r>
            <a:endParaRPr sz="1100">
              <a:latin typeface="Roboto Light"/>
              <a:ea typeface="Roboto Light"/>
              <a:cs typeface="Roboto Light"/>
              <a:sym typeface="Roboto Light"/>
            </a:endParaRPr>
          </a:p>
        </p:txBody>
      </p:sp>
      <p:pic>
        <p:nvPicPr>
          <p:cNvPr id="360" name="Google Shape;360;g1189843c34e_0_389"/>
          <p:cNvPicPr preferRelativeResize="0"/>
          <p:nvPr/>
        </p:nvPicPr>
        <p:blipFill>
          <a:blip r:embed="rId4">
            <a:alphaModFix/>
          </a:blip>
          <a:stretch>
            <a:fillRect/>
          </a:stretch>
        </p:blipFill>
        <p:spPr>
          <a:xfrm>
            <a:off x="354100" y="1197700"/>
            <a:ext cx="5416064" cy="3649500"/>
          </a:xfrm>
          <a:prstGeom prst="rect">
            <a:avLst/>
          </a:prstGeom>
          <a:noFill/>
          <a:ln cap="flat" cmpd="sng" w="38100">
            <a:solidFill>
              <a:schemeClr val="accent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189843c34e_0_39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51% attack</a:t>
            </a:r>
            <a:endParaRPr/>
          </a:p>
        </p:txBody>
      </p:sp>
      <p:sp>
        <p:nvSpPr>
          <p:cNvPr id="366" name="Google Shape;366;g1189843c34e_0_397"/>
          <p:cNvSpPr txBox="1"/>
          <p:nvPr>
            <p:ph idx="1" type="body"/>
          </p:nvPr>
        </p:nvSpPr>
        <p:spPr>
          <a:xfrm>
            <a:off x="4572000" y="201350"/>
            <a:ext cx="4166400" cy="4098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Computational power that is available to the blockchain network is responsible for verifying transactions</a:t>
            </a:r>
            <a:endParaRPr sz="1800"/>
          </a:p>
          <a:p>
            <a:pPr indent="-342900" lvl="0" marL="457200" rtl="0" algn="l">
              <a:lnSpc>
                <a:spcPct val="150000"/>
              </a:lnSpc>
              <a:spcBef>
                <a:spcPts val="0"/>
              </a:spcBef>
              <a:spcAft>
                <a:spcPts val="0"/>
              </a:spcAft>
              <a:buSzPts val="1800"/>
              <a:buChar char="●"/>
            </a:pPr>
            <a:r>
              <a:rPr lang="en" sz="1800"/>
              <a:t>Theoretically, what happens when some party acquires control over 51% of said computational power?</a:t>
            </a:r>
            <a:endParaRPr sz="1800"/>
          </a:p>
          <a:p>
            <a:pPr indent="-342900" lvl="0" marL="457200" rtl="0" algn="l">
              <a:lnSpc>
                <a:spcPct val="150000"/>
              </a:lnSpc>
              <a:spcBef>
                <a:spcPts val="0"/>
              </a:spcBef>
              <a:spcAft>
                <a:spcPts val="0"/>
              </a:spcAft>
              <a:buSzPts val="1800"/>
              <a:buChar char="●"/>
            </a:pPr>
            <a:r>
              <a:rPr lang="en" sz="1800"/>
              <a:t>The party in question gets the ability to add fraudulent blocks to the ledger and falsify transactions</a:t>
            </a:r>
            <a:endParaRPr sz="1800"/>
          </a:p>
          <a:p>
            <a:pPr indent="-342900" lvl="0" marL="457200" rtl="0" algn="l">
              <a:lnSpc>
                <a:spcPct val="150000"/>
              </a:lnSpc>
              <a:spcBef>
                <a:spcPts val="0"/>
              </a:spcBef>
              <a:spcAft>
                <a:spcPts val="0"/>
              </a:spcAft>
              <a:buSzPts val="1800"/>
              <a:buChar char="●"/>
            </a:pPr>
            <a:r>
              <a:rPr lang="en" sz="1800"/>
              <a:t>Scientific terms: very bad stuff</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189843c34e_0_491"/>
          <p:cNvSpPr txBox="1"/>
          <p:nvPr>
            <p:ph type="title"/>
          </p:nvPr>
        </p:nvSpPr>
        <p:spPr>
          <a:xfrm>
            <a:off x="140875" y="482175"/>
            <a:ext cx="42144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Consensus Protocol 2:</a:t>
            </a:r>
            <a:endParaRPr/>
          </a:p>
          <a:p>
            <a:pPr indent="0" lvl="0" marL="0" rtl="0" algn="l">
              <a:lnSpc>
                <a:spcPct val="100000"/>
              </a:lnSpc>
              <a:spcBef>
                <a:spcPts val="0"/>
              </a:spcBef>
              <a:spcAft>
                <a:spcPts val="0"/>
              </a:spcAft>
              <a:buSzPts val="2800"/>
              <a:buNone/>
            </a:pPr>
            <a:r>
              <a:rPr lang="en"/>
              <a:t>Proof of Stake (PoS) </a:t>
            </a:r>
            <a:endParaRPr/>
          </a:p>
          <a:p>
            <a:pPr indent="0" lvl="0" marL="0" rtl="0" algn="l">
              <a:lnSpc>
                <a:spcPct val="100000"/>
              </a:lnSpc>
              <a:spcBef>
                <a:spcPts val="0"/>
              </a:spcBef>
              <a:spcAft>
                <a:spcPts val="0"/>
              </a:spcAft>
              <a:buSzPts val="2800"/>
              <a:buNone/>
            </a:pPr>
            <a:r>
              <a:t/>
            </a:r>
            <a:endParaRPr/>
          </a:p>
        </p:txBody>
      </p:sp>
      <p:sp>
        <p:nvSpPr>
          <p:cNvPr id="372" name="Google Shape;372;g1189843c34e_0_491"/>
          <p:cNvSpPr txBox="1"/>
          <p:nvPr>
            <p:ph idx="1" type="body"/>
          </p:nvPr>
        </p:nvSpPr>
        <p:spPr>
          <a:xfrm>
            <a:off x="4572000" y="407850"/>
            <a:ext cx="4166400" cy="43278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Validators stake crypto to win the chance of verifying transactions</a:t>
            </a:r>
            <a:endParaRPr/>
          </a:p>
          <a:p>
            <a:pPr indent="-311150" lvl="0" marL="457200" rtl="0" algn="l">
              <a:lnSpc>
                <a:spcPct val="200000"/>
              </a:lnSpc>
              <a:spcBef>
                <a:spcPts val="0"/>
              </a:spcBef>
              <a:spcAft>
                <a:spcPts val="0"/>
              </a:spcAft>
              <a:buSzPts val="1300"/>
              <a:buChar char="●"/>
            </a:pPr>
            <a:r>
              <a:rPr b="1" i="1" lang="en">
                <a:latin typeface="Roboto"/>
                <a:ea typeface="Roboto"/>
                <a:cs typeface="Roboto"/>
                <a:sym typeface="Roboto"/>
              </a:rPr>
              <a:t>Profit</a:t>
            </a:r>
            <a:r>
              <a:rPr lang="en"/>
              <a:t> is still the main motivator (when is it not?)</a:t>
            </a:r>
            <a:endParaRPr/>
          </a:p>
          <a:p>
            <a:pPr indent="-311150" lvl="0" marL="457200" rtl="0" algn="l">
              <a:lnSpc>
                <a:spcPct val="200000"/>
              </a:lnSpc>
              <a:spcBef>
                <a:spcPts val="0"/>
              </a:spcBef>
              <a:spcAft>
                <a:spcPts val="0"/>
              </a:spcAft>
              <a:buSzPts val="1300"/>
              <a:buChar char="●"/>
            </a:pPr>
            <a:r>
              <a:rPr b="1" i="1" lang="en">
                <a:latin typeface="Roboto"/>
                <a:ea typeface="Roboto"/>
                <a:cs typeface="Roboto"/>
                <a:sym typeface="Roboto"/>
              </a:rPr>
              <a:t>Inflate Potential Value of proper behavior: </a:t>
            </a:r>
            <a:r>
              <a:rPr lang="en"/>
              <a:t>The more money you stake - the higher the monetary reward</a:t>
            </a:r>
            <a:endParaRPr/>
          </a:p>
          <a:p>
            <a:pPr indent="-311150" lvl="0" marL="457200" rtl="0" algn="l">
              <a:lnSpc>
                <a:spcPct val="200000"/>
              </a:lnSpc>
              <a:spcBef>
                <a:spcPts val="0"/>
              </a:spcBef>
              <a:spcAft>
                <a:spcPts val="0"/>
              </a:spcAft>
              <a:buSzPts val="1300"/>
              <a:buChar char="●"/>
            </a:pPr>
            <a:r>
              <a:rPr b="1" i="1" lang="en">
                <a:latin typeface="Roboto"/>
                <a:ea typeface="Roboto"/>
                <a:cs typeface="Roboto"/>
                <a:sym typeface="Roboto"/>
              </a:rPr>
              <a:t>Inflate Potential Cost of bad behavior: </a:t>
            </a:r>
            <a:r>
              <a:rPr lang="en"/>
              <a:t>Economic risks for dishonesty disincentivize attack on the blockchain</a:t>
            </a:r>
            <a:endParaRPr b="1" i="1">
              <a:latin typeface="Roboto"/>
              <a:ea typeface="Roboto"/>
              <a:cs typeface="Roboto"/>
              <a:sym typeface="Roboto"/>
            </a:endParaRPr>
          </a:p>
          <a:p>
            <a:pPr indent="-311150" lvl="0" marL="457200" rtl="0" algn="l">
              <a:lnSpc>
                <a:spcPct val="200000"/>
              </a:lnSpc>
              <a:spcBef>
                <a:spcPts val="0"/>
              </a:spcBef>
              <a:spcAft>
                <a:spcPts val="0"/>
              </a:spcAft>
              <a:buSzPts val="1300"/>
              <a:buChar char="●"/>
            </a:pPr>
            <a:r>
              <a:rPr lang="en"/>
              <a:t>Less energy expended than under PoW</a:t>
            </a:r>
            <a:endParaRPr/>
          </a:p>
          <a:p>
            <a:pPr indent="-311150" lvl="0" marL="457200" rtl="0" algn="l">
              <a:lnSpc>
                <a:spcPct val="200000"/>
              </a:lnSpc>
              <a:spcBef>
                <a:spcPts val="0"/>
              </a:spcBef>
              <a:spcAft>
                <a:spcPts val="0"/>
              </a:spcAft>
              <a:buSzPts val="1300"/>
              <a:buChar char="●"/>
            </a:pPr>
            <a:r>
              <a:rPr lang="en"/>
              <a:t>Example: NXT, Ethereum (</a:t>
            </a:r>
            <a:r>
              <a:rPr lang="en" u="sng">
                <a:solidFill>
                  <a:srgbClr val="0000FF"/>
                </a:solidFill>
                <a:hlinkClick r:id="rId3">
                  <a:extLst>
                    <a:ext uri="{A12FA001-AC4F-418D-AE19-62706E023703}">
                      <ahyp:hlinkClr val="tx"/>
                    </a:ext>
                  </a:extLst>
                </a:hlinkClick>
              </a:rPr>
              <a:t>Casper Protocol</a:t>
            </a:r>
            <a:r>
              <a:rPr lang="en"/>
              <a:t>)</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189843c34e_0_496"/>
          <p:cNvSpPr txBox="1"/>
          <p:nvPr>
            <p:ph type="title"/>
          </p:nvPr>
        </p:nvSpPr>
        <p:spPr>
          <a:xfrm>
            <a:off x="311700" y="3361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 Risk + High Reward</a:t>
            </a:r>
            <a:endParaRPr/>
          </a:p>
        </p:txBody>
      </p:sp>
      <p:sp>
        <p:nvSpPr>
          <p:cNvPr id="378" name="Google Shape;378;g1189843c34e_0_496"/>
          <p:cNvSpPr txBox="1"/>
          <p:nvPr>
            <p:ph idx="1" type="body"/>
          </p:nvPr>
        </p:nvSpPr>
        <p:spPr>
          <a:xfrm>
            <a:off x="340500" y="1422650"/>
            <a:ext cx="8463000" cy="3670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b="1" lang="en" sz="1700">
                <a:latin typeface="Roboto"/>
                <a:ea typeface="Roboto"/>
                <a:cs typeface="Roboto"/>
                <a:sym typeface="Roboto"/>
              </a:rPr>
              <a:t>High Risk:</a:t>
            </a:r>
            <a:r>
              <a:rPr lang="en" sz="1700"/>
              <a:t> when the risk of bad actions is not high enough, parties are incentivized to verify incorrect transactions (evil nodes)</a:t>
            </a:r>
            <a:endParaRPr sz="1700"/>
          </a:p>
          <a:p>
            <a:pPr indent="0" lvl="0" marL="457200" rtl="0" algn="l">
              <a:lnSpc>
                <a:spcPct val="200000"/>
              </a:lnSpc>
              <a:spcBef>
                <a:spcPts val="0"/>
              </a:spcBef>
              <a:spcAft>
                <a:spcPts val="0"/>
              </a:spcAft>
              <a:buNone/>
            </a:pPr>
            <a:r>
              <a:rPr i="1" lang="en" sz="1700"/>
              <a:t>The risk here is losing your existing stake/decreasing the value of your stake by decreasing the overall value of this particular cryptocurrency</a:t>
            </a:r>
            <a:endParaRPr i="1" sz="1700"/>
          </a:p>
          <a:p>
            <a:pPr indent="-336550" lvl="0" marL="457200" rtl="0" algn="l">
              <a:lnSpc>
                <a:spcPct val="200000"/>
              </a:lnSpc>
              <a:spcBef>
                <a:spcPts val="0"/>
              </a:spcBef>
              <a:spcAft>
                <a:spcPts val="0"/>
              </a:spcAft>
              <a:buSzPts val="1700"/>
              <a:buChar char="●"/>
            </a:pPr>
            <a:r>
              <a:rPr b="1" lang="en" sz="1700">
                <a:latin typeface="Roboto"/>
                <a:ea typeface="Roboto"/>
                <a:cs typeface="Roboto"/>
                <a:sym typeface="Roboto"/>
              </a:rPr>
              <a:t>High Reward:</a:t>
            </a:r>
            <a:r>
              <a:rPr lang="en" sz="1700"/>
              <a:t> potential reward for staking and verifying needs to be high enough to provide an incentive, otherwise crypto can not grow</a:t>
            </a:r>
            <a:endParaRPr sz="1700"/>
          </a:p>
          <a:p>
            <a:pPr indent="0" lvl="0" marL="457200" rtl="0" algn="l">
              <a:lnSpc>
                <a:spcPct val="200000"/>
              </a:lnSpc>
              <a:spcBef>
                <a:spcPts val="0"/>
              </a:spcBef>
              <a:spcAft>
                <a:spcPts val="0"/>
              </a:spcAft>
              <a:buNone/>
            </a:pPr>
            <a:r>
              <a:rPr b="1" i="1" lang="en" sz="1700">
                <a:latin typeface="Roboto"/>
                <a:ea typeface="Roboto"/>
                <a:cs typeface="Roboto"/>
                <a:sym typeface="Roboto"/>
              </a:rPr>
              <a:t>Stake = cost, reward = revenue/value</a:t>
            </a:r>
            <a:endParaRPr b="1" i="1" sz="17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189843c34e_0_50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Preventing the 51% attack with PoS</a:t>
            </a:r>
            <a:endParaRPr/>
          </a:p>
        </p:txBody>
      </p:sp>
      <p:sp>
        <p:nvSpPr>
          <p:cNvPr id="384" name="Google Shape;384;g1189843c34e_0_50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700"/>
              <a:t>The malicious party now needs to control 51% of the cryptocurrency, not 51% of the computing power</a:t>
            </a:r>
            <a:endParaRPr sz="1700"/>
          </a:p>
          <a:p>
            <a:pPr indent="-336550" lvl="0" marL="457200" rtl="0" algn="l">
              <a:lnSpc>
                <a:spcPct val="200000"/>
              </a:lnSpc>
              <a:spcBef>
                <a:spcPts val="0"/>
              </a:spcBef>
              <a:spcAft>
                <a:spcPts val="0"/>
              </a:spcAft>
              <a:buSzPts val="1700"/>
              <a:buChar char="●"/>
            </a:pPr>
            <a:r>
              <a:rPr lang="en" sz="1700"/>
              <a:t>This is considerably harder to do</a:t>
            </a:r>
            <a:endParaRPr sz="1700"/>
          </a:p>
          <a:p>
            <a:pPr indent="-330200" lvl="0" marL="457200" rtl="0" algn="l">
              <a:lnSpc>
                <a:spcPct val="200000"/>
              </a:lnSpc>
              <a:spcBef>
                <a:spcPts val="0"/>
              </a:spcBef>
              <a:spcAft>
                <a:spcPts val="0"/>
              </a:spcAft>
              <a:buSzPts val="1600"/>
              <a:buChar char="●"/>
            </a:pPr>
            <a:r>
              <a:rPr lang="en" sz="1700"/>
              <a:t>Beyond that, once a party acquires 51% of a cryptocurrency under POS, they would only harm themselves</a:t>
            </a:r>
            <a:r>
              <a:rPr lang="en" sz="1600"/>
              <a:t> by falsifying new nodes (think: why?)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189843c34e_0_289"/>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Review:</a:t>
            </a:r>
            <a:endParaRPr/>
          </a:p>
          <a:p>
            <a:pPr indent="0" lvl="0" marL="0" rtl="0" algn="ctr">
              <a:lnSpc>
                <a:spcPct val="100000"/>
              </a:lnSpc>
              <a:spcBef>
                <a:spcPts val="0"/>
              </a:spcBef>
              <a:spcAft>
                <a:spcPts val="0"/>
              </a:spcAft>
              <a:buSzPts val="7200"/>
              <a:buNone/>
            </a:pPr>
            <a:r>
              <a:t/>
            </a:r>
            <a:endParaRPr sz="1400"/>
          </a:p>
          <a:p>
            <a:pPr indent="0" lvl="0" marL="0" rtl="0" algn="ctr">
              <a:lnSpc>
                <a:spcPct val="100000"/>
              </a:lnSpc>
              <a:spcBef>
                <a:spcPts val="0"/>
              </a:spcBef>
              <a:spcAft>
                <a:spcPts val="0"/>
              </a:spcAft>
              <a:buSzPts val="7200"/>
              <a:buNone/>
            </a:pPr>
            <a:r>
              <a:rPr i="1" lang="en" sz="3000"/>
              <a:t>Let’s see how well you remember the first three weeks</a:t>
            </a:r>
            <a:endParaRPr i="1"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189843c34e_0_1527"/>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189843c34e_0_595"/>
          <p:cNvSpPr txBox="1"/>
          <p:nvPr>
            <p:ph type="title"/>
          </p:nvPr>
        </p:nvSpPr>
        <p:spPr>
          <a:xfrm>
            <a:off x="1448100" y="798600"/>
            <a:ext cx="6247800" cy="35463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6600"/>
              <a:t>Review:</a:t>
            </a:r>
            <a:endParaRPr sz="6600"/>
          </a:p>
          <a:p>
            <a:pPr indent="0" lvl="0" marL="0" rtl="0" algn="ctr">
              <a:lnSpc>
                <a:spcPct val="150000"/>
              </a:lnSpc>
              <a:spcBef>
                <a:spcPts val="0"/>
              </a:spcBef>
              <a:spcAft>
                <a:spcPts val="0"/>
              </a:spcAft>
              <a:buNone/>
            </a:pPr>
            <a:r>
              <a:rPr i="1" lang="en" sz="3500"/>
              <a:t>Cryptocurrencies</a:t>
            </a:r>
            <a:endParaRPr i="1" sz="3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189843c34e_0_693"/>
          <p:cNvSpPr txBox="1"/>
          <p:nvPr>
            <p:ph type="title"/>
          </p:nvPr>
        </p:nvSpPr>
        <p:spPr>
          <a:xfrm>
            <a:off x="311700" y="3254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Think and Answer</a:t>
            </a:r>
            <a:r>
              <a:rPr lang="en"/>
              <a:t>:</a:t>
            </a:r>
            <a:endParaRPr/>
          </a:p>
          <a:p>
            <a:pPr indent="0" lvl="0" marL="0" rtl="0" algn="ctr">
              <a:spcBef>
                <a:spcPts val="0"/>
              </a:spcBef>
              <a:spcAft>
                <a:spcPts val="0"/>
              </a:spcAft>
              <a:buNone/>
            </a:pPr>
            <a:r>
              <a:t/>
            </a:r>
            <a:endParaRPr/>
          </a:p>
        </p:txBody>
      </p:sp>
      <p:sp>
        <p:nvSpPr>
          <p:cNvPr id="400" name="Google Shape;400;g1189843c34e_0_693"/>
          <p:cNvSpPr txBox="1"/>
          <p:nvPr>
            <p:ph idx="4294967295" type="body"/>
          </p:nvPr>
        </p:nvSpPr>
        <p:spPr>
          <a:xfrm>
            <a:off x="261125" y="1860850"/>
            <a:ext cx="6258300" cy="29223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AutoNum type="arabicPeriod"/>
            </a:pPr>
            <a:r>
              <a:rPr lang="en" sz="2000"/>
              <a:t>What is a cryptocurrency?</a:t>
            </a:r>
            <a:endParaRPr sz="2000"/>
          </a:p>
          <a:p>
            <a:pPr indent="-355600" lvl="0" marL="457200" rtl="0" algn="l">
              <a:lnSpc>
                <a:spcPct val="200000"/>
              </a:lnSpc>
              <a:spcBef>
                <a:spcPts val="0"/>
              </a:spcBef>
              <a:spcAft>
                <a:spcPts val="0"/>
              </a:spcAft>
              <a:buSzPts val="2000"/>
              <a:buAutoNum type="arabicPeriod"/>
            </a:pPr>
            <a:r>
              <a:rPr lang="en" sz="2000"/>
              <a:t>Where does cryptocurrencies’ value come from?</a:t>
            </a:r>
            <a:endParaRPr sz="2000"/>
          </a:p>
          <a:p>
            <a:pPr indent="-355600" lvl="0" marL="457200" rtl="0" algn="l">
              <a:lnSpc>
                <a:spcPct val="200000"/>
              </a:lnSpc>
              <a:spcBef>
                <a:spcPts val="0"/>
              </a:spcBef>
              <a:spcAft>
                <a:spcPts val="0"/>
              </a:spcAft>
              <a:buSzPts val="2000"/>
              <a:buAutoNum type="arabicPeriod"/>
            </a:pPr>
            <a:r>
              <a:rPr lang="en" sz="2000"/>
              <a:t>What are some examples of a cryptocurrency?</a:t>
            </a:r>
            <a:endParaRPr sz="2000"/>
          </a:p>
          <a:p>
            <a:pPr indent="-355600" lvl="0" marL="457200" rtl="0" algn="l">
              <a:lnSpc>
                <a:spcPct val="200000"/>
              </a:lnSpc>
              <a:spcBef>
                <a:spcPts val="0"/>
              </a:spcBef>
              <a:spcAft>
                <a:spcPts val="0"/>
              </a:spcAft>
              <a:buSzPts val="2000"/>
              <a:buAutoNum type="arabicPeriod"/>
            </a:pPr>
            <a:r>
              <a:rPr lang="en" sz="2000"/>
              <a:t>What is a stable coin?</a:t>
            </a:r>
            <a:endParaRPr sz="2000"/>
          </a:p>
        </p:txBody>
      </p:sp>
      <p:pic>
        <p:nvPicPr>
          <p:cNvPr id="401" name="Google Shape;401;g1189843c34e_0_693"/>
          <p:cNvPicPr preferRelativeResize="0"/>
          <p:nvPr/>
        </p:nvPicPr>
        <p:blipFill>
          <a:blip r:embed="rId3">
            <a:alphaModFix/>
          </a:blip>
          <a:stretch>
            <a:fillRect/>
          </a:stretch>
        </p:blipFill>
        <p:spPr>
          <a:xfrm>
            <a:off x="6519422" y="1479125"/>
            <a:ext cx="2563250" cy="33918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189843c34e_0_599"/>
          <p:cNvSpPr txBox="1"/>
          <p:nvPr>
            <p:ph type="title"/>
          </p:nvPr>
        </p:nvSpPr>
        <p:spPr>
          <a:xfrm>
            <a:off x="407950" y="1510021"/>
            <a:ext cx="6132300" cy="79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is a cryptocurrency?</a:t>
            </a:r>
            <a:endParaRPr/>
          </a:p>
        </p:txBody>
      </p:sp>
      <p:sp>
        <p:nvSpPr>
          <p:cNvPr id="407" name="Google Shape;407;g1189843c34e_0_599"/>
          <p:cNvSpPr txBox="1"/>
          <p:nvPr>
            <p:ph idx="4294967295" type="body"/>
          </p:nvPr>
        </p:nvSpPr>
        <p:spPr>
          <a:xfrm>
            <a:off x="4193242" y="3381172"/>
            <a:ext cx="4831800" cy="1613700"/>
          </a:xfrm>
          <a:prstGeom prst="rect">
            <a:avLst/>
          </a:prstGeom>
          <a:noFill/>
          <a:ln>
            <a:noFill/>
          </a:ln>
        </p:spPr>
        <p:txBody>
          <a:bodyPr anchorCtr="0" anchor="t" bIns="91425" lIns="91425" spcFirstLastPara="1" rIns="91425" wrap="square" tIns="91425">
            <a:noAutofit/>
          </a:bodyPr>
          <a:lstStyle/>
          <a:p>
            <a:pPr indent="0" lvl="0" marL="127000" rtl="0" algn="ctr">
              <a:lnSpc>
                <a:spcPct val="150000"/>
              </a:lnSpc>
              <a:spcBef>
                <a:spcPts val="0"/>
              </a:spcBef>
              <a:spcAft>
                <a:spcPts val="0"/>
              </a:spcAft>
              <a:buSzPts val="1600"/>
              <a:buNone/>
            </a:pPr>
            <a:r>
              <a:rPr lang="en" sz="1800">
                <a:solidFill>
                  <a:schemeClr val="accent2"/>
                </a:solidFill>
                <a:latin typeface="Merriweather"/>
                <a:ea typeface="Merriweather"/>
                <a:cs typeface="Merriweather"/>
                <a:sym typeface="Merriweather"/>
              </a:rPr>
              <a:t>A cryptocurrency is an exchangeable blockchain based digital asset that keeps transaction history on the ledger</a:t>
            </a:r>
            <a:endParaRPr sz="1800">
              <a:solidFill>
                <a:schemeClr val="accent2"/>
              </a:solidFill>
              <a:latin typeface="Merriweather"/>
              <a:ea typeface="Merriweather"/>
              <a:cs typeface="Merriweather"/>
              <a:sym typeface="Merriweather"/>
            </a:endParaRPr>
          </a:p>
          <a:p>
            <a:pPr indent="0" lvl="0" marL="127000" rtl="0" algn="l">
              <a:lnSpc>
                <a:spcPct val="200000"/>
              </a:lnSpc>
              <a:spcBef>
                <a:spcPts val="0"/>
              </a:spcBef>
              <a:spcAft>
                <a:spcPts val="0"/>
              </a:spcAft>
              <a:buClr>
                <a:schemeClr val="dk1"/>
              </a:buClr>
              <a:buSzPts val="1600"/>
              <a:buNone/>
            </a:pPr>
            <a:r>
              <a:t/>
            </a:r>
            <a:endParaRPr sz="1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189843c34e_0_79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Where does cryptocurrencies’ value come from?</a:t>
            </a:r>
            <a:endParaRPr/>
          </a:p>
        </p:txBody>
      </p:sp>
      <p:sp>
        <p:nvSpPr>
          <p:cNvPr id="413" name="Google Shape;413;g1189843c34e_0_792"/>
          <p:cNvSpPr txBox="1"/>
          <p:nvPr>
            <p:ph idx="1" type="body"/>
          </p:nvPr>
        </p:nvSpPr>
        <p:spPr>
          <a:xfrm>
            <a:off x="4632187" y="500929"/>
            <a:ext cx="4166400" cy="44415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1"/>
              </a:buClr>
              <a:buSzPts val="1600"/>
              <a:buChar char="●"/>
            </a:pPr>
            <a:r>
              <a:rPr lang="en" sz="1800">
                <a:latin typeface="Roboto Light"/>
                <a:ea typeface="Roboto Light"/>
                <a:cs typeface="Roboto Light"/>
                <a:sym typeface="Roboto Light"/>
              </a:rPr>
              <a:t>Not unlike regular fiat currencies, cryptocurrencies have value because individuals collectively trust them</a:t>
            </a:r>
            <a:endParaRPr/>
          </a:p>
          <a:p>
            <a:pPr indent="-330200" lvl="0" marL="457200" rtl="0" algn="l">
              <a:lnSpc>
                <a:spcPct val="150000"/>
              </a:lnSpc>
              <a:spcBef>
                <a:spcPts val="0"/>
              </a:spcBef>
              <a:spcAft>
                <a:spcPts val="0"/>
              </a:spcAft>
              <a:buClr>
                <a:schemeClr val="accent1"/>
              </a:buClr>
              <a:buSzPts val="1600"/>
              <a:buChar char="●"/>
            </a:pPr>
            <a:r>
              <a:rPr lang="en" sz="1800">
                <a:latin typeface="Roboto Light"/>
                <a:ea typeface="Roboto Light"/>
                <a:cs typeface="Roboto Light"/>
                <a:sym typeface="Roboto Light"/>
              </a:rPr>
              <a:t>Value comes from collective recognition of crypto as a money alternative</a:t>
            </a:r>
            <a:endParaRPr sz="1800">
              <a:latin typeface="Roboto Light"/>
              <a:ea typeface="Roboto Light"/>
              <a:cs typeface="Roboto Light"/>
              <a:sym typeface="Roboto Light"/>
            </a:endParaRPr>
          </a:p>
          <a:p>
            <a:pPr indent="-330200" lvl="0" marL="457200" rtl="0" algn="l">
              <a:lnSpc>
                <a:spcPct val="150000"/>
              </a:lnSpc>
              <a:spcBef>
                <a:spcPts val="0"/>
              </a:spcBef>
              <a:spcAft>
                <a:spcPts val="0"/>
              </a:spcAft>
              <a:buClr>
                <a:schemeClr val="accent1"/>
              </a:buClr>
              <a:buSzPts val="1600"/>
              <a:buChar char="●"/>
            </a:pPr>
            <a:r>
              <a:rPr lang="en" sz="1800">
                <a:latin typeface="Roboto Light"/>
                <a:ea typeface="Roboto Light"/>
                <a:cs typeface="Roboto Light"/>
                <a:sym typeface="Roboto Light"/>
              </a:rPr>
              <a:t>Crypto always has value denominated in USD</a:t>
            </a:r>
            <a:endParaRPr sz="1800">
              <a:latin typeface="Roboto Light"/>
              <a:ea typeface="Roboto Light"/>
              <a:cs typeface="Roboto Light"/>
              <a:sym typeface="Roboto Light"/>
            </a:endParaRPr>
          </a:p>
          <a:p>
            <a:pPr indent="-330200" lvl="0" marL="457200" rtl="0" algn="l">
              <a:lnSpc>
                <a:spcPct val="150000"/>
              </a:lnSpc>
              <a:spcBef>
                <a:spcPts val="0"/>
              </a:spcBef>
              <a:spcAft>
                <a:spcPts val="0"/>
              </a:spcAft>
              <a:buClr>
                <a:schemeClr val="accent1"/>
              </a:buClr>
              <a:buSzPts val="1600"/>
              <a:buFont typeface="Roboto"/>
              <a:buChar char="●"/>
            </a:pPr>
            <a:r>
              <a:rPr lang="en" sz="1800" u="sng">
                <a:solidFill>
                  <a:srgbClr val="0000FF"/>
                </a:solidFill>
                <a:latin typeface="Roboto Light"/>
                <a:ea typeface="Roboto Light"/>
                <a:cs typeface="Roboto Light"/>
                <a:sym typeface="Roboto Light"/>
                <a:hlinkClick r:id="rId3">
                  <a:extLst>
                    <a:ext uri="{A12FA001-AC4F-418D-AE19-62706E023703}">
                      <ahyp:hlinkClr val="tx"/>
                    </a:ext>
                  </a:extLst>
                </a:hlinkClick>
              </a:rPr>
              <a:t>Bitcoin Price Index </a:t>
            </a:r>
            <a:endParaRPr sz="1800">
              <a:solidFill>
                <a:srgbClr val="0000FF"/>
              </a:solidFill>
              <a:latin typeface="Roboto Light"/>
              <a:ea typeface="Roboto Light"/>
              <a:cs typeface="Roboto Light"/>
              <a:sym typeface="Roboto Light"/>
            </a:endParaRPr>
          </a:p>
          <a:p>
            <a:pPr indent="0" lvl="0" marL="0" rtl="0" algn="l">
              <a:lnSpc>
                <a:spcPct val="200000"/>
              </a:lnSpc>
              <a:spcBef>
                <a:spcPts val="1600"/>
              </a:spcBef>
              <a:spcAft>
                <a:spcPts val="1600"/>
              </a:spcAft>
              <a:buSzPts val="1300"/>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189843c34e_0_124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Examples of cryptocurrencies</a:t>
            </a:r>
            <a:endParaRPr/>
          </a:p>
        </p:txBody>
      </p:sp>
      <p:sp>
        <p:nvSpPr>
          <p:cNvPr id="419" name="Google Shape;419;g1189843c34e_0_1247"/>
          <p:cNvSpPr txBox="1"/>
          <p:nvPr>
            <p:ph idx="1" type="body"/>
          </p:nvPr>
        </p:nvSpPr>
        <p:spPr>
          <a:xfrm>
            <a:off x="4644675" y="303825"/>
            <a:ext cx="4166400" cy="30849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800"/>
              <a:t>Bitcoin</a:t>
            </a:r>
            <a:endParaRPr/>
          </a:p>
          <a:p>
            <a:pPr indent="-311150" lvl="0" marL="457200" rtl="0" algn="l">
              <a:lnSpc>
                <a:spcPct val="150000"/>
              </a:lnSpc>
              <a:spcBef>
                <a:spcPts val="0"/>
              </a:spcBef>
              <a:spcAft>
                <a:spcPts val="0"/>
              </a:spcAft>
              <a:buSzPts val="1300"/>
              <a:buChar char="●"/>
            </a:pPr>
            <a:r>
              <a:rPr lang="en" sz="1800"/>
              <a:t>Ethereum</a:t>
            </a:r>
            <a:endParaRPr/>
          </a:p>
          <a:p>
            <a:pPr indent="-311150" lvl="0" marL="457200" rtl="0" algn="l">
              <a:lnSpc>
                <a:spcPct val="150000"/>
              </a:lnSpc>
              <a:spcBef>
                <a:spcPts val="0"/>
              </a:spcBef>
              <a:spcAft>
                <a:spcPts val="0"/>
              </a:spcAft>
              <a:buSzPts val="1300"/>
              <a:buChar char="●"/>
            </a:pPr>
            <a:r>
              <a:rPr lang="en" sz="1800"/>
              <a:t>JP coin</a:t>
            </a:r>
            <a:endParaRPr/>
          </a:p>
          <a:p>
            <a:pPr indent="-311150" lvl="0" marL="457200" rtl="0" algn="l">
              <a:lnSpc>
                <a:spcPct val="150000"/>
              </a:lnSpc>
              <a:spcBef>
                <a:spcPts val="0"/>
              </a:spcBef>
              <a:spcAft>
                <a:spcPts val="0"/>
              </a:spcAft>
              <a:buSzPts val="1300"/>
              <a:buChar char="●"/>
            </a:pPr>
            <a:r>
              <a:rPr lang="en" sz="1800"/>
              <a:t>Dogecoin</a:t>
            </a:r>
            <a:endParaRPr/>
          </a:p>
          <a:p>
            <a:pPr indent="-311150" lvl="0" marL="457200" rtl="0" algn="l">
              <a:lnSpc>
                <a:spcPct val="150000"/>
              </a:lnSpc>
              <a:spcBef>
                <a:spcPts val="0"/>
              </a:spcBef>
              <a:spcAft>
                <a:spcPts val="0"/>
              </a:spcAft>
              <a:buSzPts val="1300"/>
              <a:buChar char="●"/>
            </a:pPr>
            <a:r>
              <a:rPr lang="en" sz="1800"/>
              <a:t>Ripple</a:t>
            </a:r>
            <a:endParaRPr/>
          </a:p>
          <a:p>
            <a:pPr indent="-311150" lvl="0" marL="457200" rtl="0" algn="l">
              <a:lnSpc>
                <a:spcPct val="150000"/>
              </a:lnSpc>
              <a:spcBef>
                <a:spcPts val="0"/>
              </a:spcBef>
              <a:spcAft>
                <a:spcPts val="0"/>
              </a:spcAft>
              <a:buSzPts val="1300"/>
              <a:buChar char="●"/>
            </a:pPr>
            <a:r>
              <a:rPr lang="en" sz="1800"/>
              <a:t>Litecoin</a:t>
            </a:r>
            <a:endParaRPr/>
          </a:p>
          <a:p>
            <a:pPr indent="-311150" lvl="0" marL="457200" rtl="0" algn="l">
              <a:lnSpc>
                <a:spcPct val="150000"/>
              </a:lnSpc>
              <a:spcBef>
                <a:spcPts val="0"/>
              </a:spcBef>
              <a:spcAft>
                <a:spcPts val="0"/>
              </a:spcAft>
              <a:buSzPts val="1300"/>
              <a:buChar char="●"/>
            </a:pPr>
            <a:r>
              <a:rPr lang="en" sz="1800"/>
              <a:t>Coinye</a:t>
            </a:r>
            <a:endParaRPr sz="1800"/>
          </a:p>
        </p:txBody>
      </p:sp>
      <p:pic>
        <p:nvPicPr>
          <p:cNvPr id="420" name="Google Shape;420;g1189843c34e_0_1247"/>
          <p:cNvPicPr preferRelativeResize="0"/>
          <p:nvPr/>
        </p:nvPicPr>
        <p:blipFill>
          <a:blip r:embed="rId3">
            <a:alphaModFix/>
          </a:blip>
          <a:stretch>
            <a:fillRect/>
          </a:stretch>
        </p:blipFill>
        <p:spPr>
          <a:xfrm>
            <a:off x="6635100" y="2634600"/>
            <a:ext cx="2508900" cy="25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189843c34e_0_698"/>
          <p:cNvSpPr txBox="1"/>
          <p:nvPr>
            <p:ph type="title"/>
          </p:nvPr>
        </p:nvSpPr>
        <p:spPr>
          <a:xfrm>
            <a:off x="311725" y="500925"/>
            <a:ext cx="3706500" cy="94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Stable Coins</a:t>
            </a:r>
            <a:endParaRPr/>
          </a:p>
        </p:txBody>
      </p:sp>
      <p:sp>
        <p:nvSpPr>
          <p:cNvPr id="426" name="Google Shape;426;g1189843c34e_0_69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Less volatile crypto asset backed by a reserve asset (i.e. fiat currencies, commodities, gold, etc)</a:t>
            </a:r>
            <a:endParaRPr sz="1600"/>
          </a:p>
          <a:p>
            <a:pPr indent="-330200" lvl="0" marL="457200" rtl="0" algn="l">
              <a:lnSpc>
                <a:spcPct val="115000"/>
              </a:lnSpc>
              <a:spcBef>
                <a:spcPts val="0"/>
              </a:spcBef>
              <a:spcAft>
                <a:spcPts val="0"/>
              </a:spcAft>
              <a:buSzPts val="1600"/>
              <a:buChar char="●"/>
            </a:pPr>
            <a:r>
              <a:rPr lang="en" sz="1600"/>
              <a:t>Stable coins have their value pegged to an external asset</a:t>
            </a:r>
            <a:endParaRPr sz="1600"/>
          </a:p>
          <a:p>
            <a:pPr indent="0" lvl="0" marL="0" rtl="0" algn="l">
              <a:lnSpc>
                <a:spcPct val="115000"/>
              </a:lnSpc>
              <a:spcBef>
                <a:spcPts val="1600"/>
              </a:spcBef>
              <a:spcAft>
                <a:spcPts val="0"/>
              </a:spcAft>
              <a:buSzPts val="1300"/>
              <a:buNone/>
            </a:pPr>
            <a:r>
              <a:rPr lang="en" sz="1600" u="sng"/>
              <a:t>Price Stability Methods</a:t>
            </a:r>
            <a:endParaRPr sz="1600" u="sng"/>
          </a:p>
          <a:p>
            <a:pPr indent="-330200" lvl="0" marL="457200" rtl="0" algn="l">
              <a:lnSpc>
                <a:spcPct val="115000"/>
              </a:lnSpc>
              <a:spcBef>
                <a:spcPts val="1600"/>
              </a:spcBef>
              <a:spcAft>
                <a:spcPts val="0"/>
              </a:spcAft>
              <a:buSzPts val="1600"/>
              <a:buChar char="●"/>
            </a:pPr>
            <a:r>
              <a:rPr lang="en" sz="1600"/>
              <a:t>Collateralization: maintaining a reserve of fiat currency as collateral in order to issue an appropriate supply of coins</a:t>
            </a:r>
            <a:endParaRPr sz="1600"/>
          </a:p>
          <a:p>
            <a:pPr indent="-330200" lvl="0" marL="457200" rtl="0" algn="l">
              <a:lnSpc>
                <a:spcPct val="115000"/>
              </a:lnSpc>
              <a:spcBef>
                <a:spcPts val="0"/>
              </a:spcBef>
              <a:spcAft>
                <a:spcPts val="0"/>
              </a:spcAft>
              <a:buSzPts val="1600"/>
              <a:buChar char="●"/>
            </a:pPr>
            <a:r>
              <a:rPr lang="en" sz="1600"/>
              <a:t>Algorithmic trading of external asset or its derivatives</a:t>
            </a:r>
            <a:endParaRPr sz="1600"/>
          </a:p>
          <a:p>
            <a:pPr indent="-330200" lvl="0" marL="457200" rtl="0" algn="l">
              <a:lnSpc>
                <a:spcPct val="115000"/>
              </a:lnSpc>
              <a:spcBef>
                <a:spcPts val="0"/>
              </a:spcBef>
              <a:spcAft>
                <a:spcPts val="0"/>
              </a:spcAft>
              <a:buSzPts val="1600"/>
              <a:buChar char="●"/>
            </a:pPr>
            <a:r>
              <a:rPr lang="en" sz="1600"/>
              <a:t>Examples: Libra, Tether (USDT), True USD (TUSD)</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1189843c34e_0_1620"/>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1189843c34e_0_886"/>
          <p:cNvSpPr txBox="1"/>
          <p:nvPr>
            <p:ph type="title"/>
          </p:nvPr>
        </p:nvSpPr>
        <p:spPr>
          <a:xfrm>
            <a:off x="1448100" y="798600"/>
            <a:ext cx="6247800" cy="35463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6600"/>
              <a:t>Review:</a:t>
            </a:r>
            <a:endParaRPr sz="6600"/>
          </a:p>
          <a:p>
            <a:pPr indent="0" lvl="0" marL="0" rtl="0" algn="ctr">
              <a:lnSpc>
                <a:spcPct val="150000"/>
              </a:lnSpc>
              <a:spcBef>
                <a:spcPts val="0"/>
              </a:spcBef>
              <a:spcAft>
                <a:spcPts val="0"/>
              </a:spcAft>
              <a:buNone/>
            </a:pPr>
            <a:r>
              <a:rPr i="1" lang="en" sz="3500"/>
              <a:t>Smart Contracts</a:t>
            </a:r>
            <a:endParaRPr i="1" sz="3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189843c34e_0_977"/>
          <p:cNvSpPr txBox="1"/>
          <p:nvPr>
            <p:ph type="title"/>
          </p:nvPr>
        </p:nvSpPr>
        <p:spPr>
          <a:xfrm>
            <a:off x="311700" y="3254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Think and Answer</a:t>
            </a:r>
            <a:r>
              <a:rPr lang="en"/>
              <a:t>:</a:t>
            </a:r>
            <a:endParaRPr/>
          </a:p>
          <a:p>
            <a:pPr indent="0" lvl="0" marL="0" rtl="0" algn="ctr">
              <a:spcBef>
                <a:spcPts val="0"/>
              </a:spcBef>
              <a:spcAft>
                <a:spcPts val="0"/>
              </a:spcAft>
              <a:buNone/>
            </a:pPr>
            <a:r>
              <a:t/>
            </a:r>
            <a:endParaRPr/>
          </a:p>
        </p:txBody>
      </p:sp>
      <p:sp>
        <p:nvSpPr>
          <p:cNvPr id="442" name="Google Shape;442;g1189843c34e_0_977"/>
          <p:cNvSpPr txBox="1"/>
          <p:nvPr>
            <p:ph idx="4294967295" type="body"/>
          </p:nvPr>
        </p:nvSpPr>
        <p:spPr>
          <a:xfrm>
            <a:off x="311725" y="1677125"/>
            <a:ext cx="8499300" cy="29223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AutoNum type="arabicPeriod"/>
            </a:pPr>
            <a:r>
              <a:rPr lang="en" sz="2000"/>
              <a:t>What is </a:t>
            </a:r>
            <a:r>
              <a:rPr lang="en" sz="2000"/>
              <a:t>a smart</a:t>
            </a:r>
            <a:r>
              <a:rPr lang="en" sz="2000"/>
              <a:t> contract?</a:t>
            </a:r>
            <a:endParaRPr sz="2000"/>
          </a:p>
          <a:p>
            <a:pPr indent="-355600" lvl="0" marL="457200" rtl="0" algn="l">
              <a:lnSpc>
                <a:spcPct val="200000"/>
              </a:lnSpc>
              <a:spcBef>
                <a:spcPts val="0"/>
              </a:spcBef>
              <a:spcAft>
                <a:spcPts val="0"/>
              </a:spcAft>
              <a:buSzPts val="2000"/>
              <a:buAutoNum type="arabicPeriod"/>
            </a:pPr>
            <a:r>
              <a:rPr lang="en" sz="2000"/>
              <a:t>What are the functions and unique properties of a smart contract?</a:t>
            </a:r>
            <a:endParaRPr sz="2000"/>
          </a:p>
          <a:p>
            <a:pPr indent="-355600" lvl="0" marL="457200" rtl="0" algn="l">
              <a:lnSpc>
                <a:spcPct val="200000"/>
              </a:lnSpc>
              <a:spcBef>
                <a:spcPts val="0"/>
              </a:spcBef>
              <a:spcAft>
                <a:spcPts val="0"/>
              </a:spcAft>
              <a:buSzPts val="2000"/>
              <a:buAutoNum type="arabicPeriod"/>
            </a:pPr>
            <a:r>
              <a:rPr lang="en" sz="2000"/>
              <a:t>Why is the use of traditional contracts undesirable in the world of blockchain?</a:t>
            </a:r>
            <a:endParaRPr sz="2000"/>
          </a:p>
        </p:txBody>
      </p:sp>
      <p:pic>
        <p:nvPicPr>
          <p:cNvPr id="443" name="Google Shape;443;g1189843c34e_0_977"/>
          <p:cNvPicPr preferRelativeResize="0"/>
          <p:nvPr/>
        </p:nvPicPr>
        <p:blipFill>
          <a:blip r:embed="rId3">
            <a:alphaModFix/>
          </a:blip>
          <a:stretch>
            <a:fillRect/>
          </a:stretch>
        </p:blipFill>
        <p:spPr>
          <a:xfrm>
            <a:off x="7434925" y="3360364"/>
            <a:ext cx="1709075" cy="17831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189843c34e_0_101"/>
          <p:cNvSpPr txBox="1"/>
          <p:nvPr>
            <p:ph type="title"/>
          </p:nvPr>
        </p:nvSpPr>
        <p:spPr>
          <a:xfrm>
            <a:off x="1448100" y="798600"/>
            <a:ext cx="6247800" cy="35463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6600"/>
              <a:t>Review:</a:t>
            </a:r>
            <a:endParaRPr sz="6600"/>
          </a:p>
          <a:p>
            <a:pPr indent="0" lvl="0" marL="0" rtl="0" algn="ctr">
              <a:lnSpc>
                <a:spcPct val="150000"/>
              </a:lnSpc>
              <a:spcBef>
                <a:spcPts val="0"/>
              </a:spcBef>
              <a:spcAft>
                <a:spcPts val="0"/>
              </a:spcAft>
              <a:buNone/>
            </a:pPr>
            <a:r>
              <a:rPr i="1" lang="en" sz="3500"/>
              <a:t>Blockchain Basics</a:t>
            </a:r>
            <a:endParaRPr i="1" sz="3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1189843c34e_0_890"/>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a Smart Contract?</a:t>
            </a:r>
            <a:endParaRPr/>
          </a:p>
        </p:txBody>
      </p:sp>
      <p:sp>
        <p:nvSpPr>
          <p:cNvPr id="449" name="Google Shape;449;g1189843c34e_0_890"/>
          <p:cNvSpPr txBox="1"/>
          <p:nvPr>
            <p:ph idx="1" type="body"/>
          </p:nvPr>
        </p:nvSpPr>
        <p:spPr>
          <a:xfrm>
            <a:off x="4644675" y="500925"/>
            <a:ext cx="4166400" cy="43854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Definition: Digital agreement between two or more parties stored </a:t>
            </a:r>
            <a:r>
              <a:rPr lang="en" sz="1600">
                <a:extLst>
                  <a:ext uri="http://customooxmlschemas.google.com/">
                    <go:slidesCustomData xmlns:go="http://customooxmlschemas.google.com/" textRoundtripDataId="4"/>
                  </a:ext>
                </a:extLst>
              </a:rPr>
              <a:t>on a blockchain.</a:t>
            </a:r>
            <a:endParaRPr sz="1600"/>
          </a:p>
          <a:p>
            <a:pPr indent="-330200" lvl="1" marL="914400" rtl="0" algn="l">
              <a:lnSpc>
                <a:spcPct val="200000"/>
              </a:lnSpc>
              <a:spcBef>
                <a:spcPts val="0"/>
              </a:spcBef>
              <a:spcAft>
                <a:spcPts val="0"/>
              </a:spcAft>
              <a:buSzPts val="1600"/>
              <a:buChar char="○"/>
            </a:pPr>
            <a:r>
              <a:rPr lang="en" sz="1600"/>
              <a:t>ex. </a:t>
            </a:r>
            <a:r>
              <a:rPr lang="en" sz="1600">
                <a:extLst>
                  <a:ext uri="http://customooxmlschemas.google.com/">
                    <go:slidesCustomData xmlns:go="http://customooxmlschemas.google.com/" textRoundtripDataId="5"/>
                  </a:ext>
                </a:extLst>
              </a:rPr>
              <a:t>Ethereum </a:t>
            </a:r>
            <a:r>
              <a:rPr lang="en" sz="1600"/>
              <a:t>- OG</a:t>
            </a:r>
            <a:endParaRPr sz="1600"/>
          </a:p>
          <a:p>
            <a:pPr indent="-330200" lvl="1" marL="914400" rtl="0" algn="l">
              <a:lnSpc>
                <a:spcPct val="200000"/>
              </a:lnSpc>
              <a:spcBef>
                <a:spcPts val="0"/>
              </a:spcBef>
              <a:spcAft>
                <a:spcPts val="0"/>
              </a:spcAft>
              <a:buSzPts val="1600"/>
              <a:buChar char="○"/>
            </a:pPr>
            <a:r>
              <a:rPr lang="en" sz="1600"/>
              <a:t>Solidity, Rust, etc.</a:t>
            </a:r>
            <a:endParaRPr sz="1600"/>
          </a:p>
          <a:p>
            <a:pPr indent="-330200" lvl="0" marL="457200" rtl="0" algn="l">
              <a:lnSpc>
                <a:spcPct val="200000"/>
              </a:lnSpc>
              <a:spcBef>
                <a:spcPts val="0"/>
              </a:spcBef>
              <a:spcAft>
                <a:spcPts val="0"/>
              </a:spcAft>
              <a:buSzPts val="1600"/>
              <a:buChar char="●"/>
            </a:pPr>
            <a:r>
              <a:rPr lang="en" sz="1600"/>
              <a:t>A self-executing algorithm (a piece of code that does stuff)</a:t>
            </a:r>
            <a:endParaRPr sz="1600"/>
          </a:p>
          <a:p>
            <a:pPr indent="-330200" lvl="0" marL="457200" rtl="0" algn="l">
              <a:lnSpc>
                <a:spcPct val="200000"/>
              </a:lnSpc>
              <a:spcBef>
                <a:spcPts val="0"/>
              </a:spcBef>
              <a:spcAft>
                <a:spcPts val="0"/>
              </a:spcAft>
              <a:buSzPts val="1600"/>
              <a:buChar char="●"/>
            </a:pPr>
            <a:r>
              <a:rPr lang="en" sz="1600"/>
              <a:t>Able to execute transactions</a:t>
            </a:r>
            <a:endParaRPr sz="1600"/>
          </a:p>
          <a:p>
            <a:pPr indent="0" lvl="0" marL="0" rtl="0" algn="l">
              <a:lnSpc>
                <a:spcPct val="200000"/>
              </a:lnSpc>
              <a:spcBef>
                <a:spcPts val="1600"/>
              </a:spcBef>
              <a:spcAft>
                <a:spcPts val="1600"/>
              </a:spcAft>
              <a:buSzPts val="1300"/>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189843c34e_0_1070"/>
          <p:cNvSpPr txBox="1"/>
          <p:nvPr>
            <p:ph type="title"/>
          </p:nvPr>
        </p:nvSpPr>
        <p:spPr>
          <a:xfrm>
            <a:off x="311700" y="3059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2800"/>
              <a:buNone/>
            </a:pPr>
            <a:r>
              <a:rPr lang="en"/>
              <a:t>So, what is wrong with the traditional contract?</a:t>
            </a:r>
            <a:endParaRPr/>
          </a:p>
        </p:txBody>
      </p:sp>
      <p:sp>
        <p:nvSpPr>
          <p:cNvPr id="455" name="Google Shape;455;g1189843c34e_0_1070"/>
          <p:cNvSpPr txBox="1"/>
          <p:nvPr>
            <p:ph idx="1" type="body"/>
          </p:nvPr>
        </p:nvSpPr>
        <p:spPr>
          <a:xfrm>
            <a:off x="311700" y="1516129"/>
            <a:ext cx="3999900" cy="32115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500"/>
              <a:t>Accuracy of terms is left to the diligence participating parties and/or the writer</a:t>
            </a:r>
            <a:endParaRPr sz="1500"/>
          </a:p>
          <a:p>
            <a:pPr indent="-317500" lvl="0" marL="457200" rtl="0" algn="l">
              <a:lnSpc>
                <a:spcPct val="200000"/>
              </a:lnSpc>
              <a:spcBef>
                <a:spcPts val="0"/>
              </a:spcBef>
              <a:spcAft>
                <a:spcPts val="0"/>
              </a:spcAft>
              <a:buSzPts val="1400"/>
              <a:buChar char="●"/>
            </a:pPr>
            <a:r>
              <a:rPr lang="en" sz="1500"/>
              <a:t>Stored by affiliated parties; can be lost</a:t>
            </a:r>
            <a:endParaRPr sz="1500"/>
          </a:p>
          <a:p>
            <a:pPr indent="-317500" lvl="0" marL="457200" rtl="0" algn="l">
              <a:lnSpc>
                <a:spcPct val="200000"/>
              </a:lnSpc>
              <a:spcBef>
                <a:spcPts val="0"/>
              </a:spcBef>
              <a:spcAft>
                <a:spcPts val="0"/>
              </a:spcAft>
              <a:buSzPts val="1400"/>
              <a:buChar char="●"/>
            </a:pPr>
            <a:r>
              <a:rPr lang="en" sz="1500"/>
              <a:t>Risk of tampering</a:t>
            </a:r>
            <a:endParaRPr sz="1400"/>
          </a:p>
          <a:p>
            <a:pPr indent="-317500" lvl="0" marL="457200" rtl="0" algn="l">
              <a:lnSpc>
                <a:spcPct val="200000"/>
              </a:lnSpc>
              <a:spcBef>
                <a:spcPts val="0"/>
              </a:spcBef>
              <a:spcAft>
                <a:spcPts val="0"/>
              </a:spcAft>
              <a:buSzPts val="1400"/>
              <a:buChar char="●"/>
            </a:pPr>
            <a:r>
              <a:rPr lang="en" sz="1500"/>
              <a:t>Requires legal action</a:t>
            </a:r>
            <a:endParaRPr sz="1500"/>
          </a:p>
          <a:p>
            <a:pPr indent="-317500" lvl="0" marL="457200" rtl="0" algn="l">
              <a:lnSpc>
                <a:spcPct val="200000"/>
              </a:lnSpc>
              <a:spcBef>
                <a:spcPts val="0"/>
              </a:spcBef>
              <a:spcAft>
                <a:spcPts val="0"/>
              </a:spcAft>
              <a:buSzPts val="1400"/>
              <a:buChar char="●"/>
            </a:pPr>
            <a:r>
              <a:rPr lang="en" sz="1500"/>
              <a:t>Conflict resolution costs time and money (usually through court)</a:t>
            </a:r>
            <a:endParaRPr sz="1400"/>
          </a:p>
          <a:p>
            <a:pPr indent="-228600" lvl="0" marL="457200" rtl="0" algn="l">
              <a:lnSpc>
                <a:spcPct val="115000"/>
              </a:lnSpc>
              <a:spcBef>
                <a:spcPts val="0"/>
              </a:spcBef>
              <a:spcAft>
                <a:spcPts val="0"/>
              </a:spcAft>
              <a:buSzPts val="1300"/>
              <a:buNone/>
            </a:pPr>
            <a:r>
              <a:t/>
            </a:r>
            <a:endParaRPr/>
          </a:p>
        </p:txBody>
      </p:sp>
      <p:pic>
        <p:nvPicPr>
          <p:cNvPr id="456" name="Google Shape;456;g1189843c34e_0_1070"/>
          <p:cNvPicPr preferRelativeResize="0"/>
          <p:nvPr/>
        </p:nvPicPr>
        <p:blipFill rotWithShape="1">
          <a:blip r:embed="rId3">
            <a:alphaModFix/>
          </a:blip>
          <a:srcRect b="0" l="0" r="0" t="0"/>
          <a:stretch/>
        </p:blipFill>
        <p:spPr>
          <a:xfrm>
            <a:off x="4407700" y="1834463"/>
            <a:ext cx="4621676" cy="2418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189843c34e_0_115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The Smart Contract Addresses These Shortcomings</a:t>
            </a:r>
            <a:endParaRPr/>
          </a:p>
        </p:txBody>
      </p:sp>
      <p:sp>
        <p:nvSpPr>
          <p:cNvPr id="462" name="Google Shape;462;g1189843c34e_0_1158"/>
          <p:cNvSpPr txBox="1"/>
          <p:nvPr>
            <p:ph idx="1" type="body"/>
          </p:nvPr>
        </p:nvSpPr>
        <p:spPr>
          <a:xfrm>
            <a:off x="4641400" y="185698"/>
            <a:ext cx="4166400" cy="47721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sz="1600">
                <a:solidFill>
                  <a:schemeClr val="dk1"/>
                </a:solidFill>
              </a:rPr>
              <a:t>Self-executing algorithm </a:t>
            </a:r>
            <a:r>
              <a:rPr lang="en" sz="1600">
                <a:solidFill>
                  <a:schemeClr val="dk1"/>
                </a:solidFill>
                <a:extLst>
                  <a:ext uri="http://customooxmlschemas.google.com/">
                    <go:slidesCustomData xmlns:go="http://customooxmlschemas.google.com/" textRoundtripDataId="6"/>
                  </a:ext>
                </a:extLst>
              </a:rPr>
              <a:t>with fixed guaranteed outcomes</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rPr>
              <a:t>Able to perform calculations and store data</a:t>
            </a:r>
            <a:endParaRPr sz="1600">
              <a:solidFill>
                <a:schemeClr val="dk1"/>
              </a:solidFill>
            </a:endParaRPr>
          </a:p>
          <a:p>
            <a:pPr indent="-311150" lvl="0" marL="457200" rtl="0" algn="l">
              <a:lnSpc>
                <a:spcPct val="200000"/>
              </a:lnSpc>
              <a:spcBef>
                <a:spcPts val="0"/>
              </a:spcBef>
              <a:spcAft>
                <a:spcPts val="0"/>
              </a:spcAft>
              <a:buSzPts val="1300"/>
              <a:buChar char="●"/>
            </a:pPr>
            <a:r>
              <a:rPr lang="en" sz="1600"/>
              <a:t>Contract</a:t>
            </a:r>
            <a:r>
              <a:rPr b="1" lang="en" sz="1600">
                <a:latin typeface="Roboto"/>
                <a:ea typeface="Roboto"/>
                <a:cs typeface="Roboto"/>
                <a:sym typeface="Roboto"/>
                <a:extLst>
                  <a:ext uri="http://customooxmlschemas.google.com/">
                    <go:slidesCustomData xmlns:go="http://customooxmlschemas.google.com/" textRoundtripDataId="7"/>
                  </a:ext>
                </a:extLst>
              </a:rPr>
              <a:t> publicly available </a:t>
            </a:r>
            <a:r>
              <a:rPr lang="en" sz="1600"/>
              <a:t>and </a:t>
            </a:r>
            <a:r>
              <a:rPr b="1" lang="en" sz="1600" u="sng">
                <a:solidFill>
                  <a:srgbClr val="0000FF"/>
                </a:solidFill>
                <a:latin typeface="Roboto"/>
                <a:ea typeface="Roboto"/>
                <a:cs typeface="Roboto"/>
                <a:sym typeface="Roboto"/>
                <a:hlinkClick r:id="rId3">
                  <a:extLst>
                    <a:ext uri="{A12FA001-AC4F-418D-AE19-62706E023703}">
                      <ahyp:hlinkClr val="tx"/>
                    </a:ext>
                  </a:extLst>
                </a:hlinkClick>
              </a:rPr>
              <a:t>unchangeable</a:t>
            </a:r>
            <a:r>
              <a:rPr lang="en" sz="1600"/>
              <a:t> after deployment</a:t>
            </a:r>
            <a:endParaRPr sz="1600"/>
          </a:p>
          <a:p>
            <a:pPr indent="-311150" lvl="0" marL="457200" rtl="0" algn="l">
              <a:lnSpc>
                <a:spcPct val="200000"/>
              </a:lnSpc>
              <a:spcBef>
                <a:spcPts val="0"/>
              </a:spcBef>
              <a:spcAft>
                <a:spcPts val="0"/>
              </a:spcAft>
              <a:buClr>
                <a:schemeClr val="dk1"/>
              </a:buClr>
              <a:buSzPts val="1300"/>
              <a:buChar char="●"/>
            </a:pPr>
            <a:r>
              <a:rPr lang="en" sz="1600">
                <a:solidFill>
                  <a:schemeClr val="dk1"/>
                </a:solidFill>
              </a:rPr>
              <a:t>Has to be highly detailed and accurate upon deployment</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Audits for crypto exchanges</a:t>
            </a:r>
            <a:endParaRPr sz="16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600">
                <a:solidFill>
                  <a:schemeClr val="dk1"/>
                </a:solidFill>
              </a:rPr>
              <a:t>Deployed and stored</a:t>
            </a:r>
            <a:endParaRPr sz="1600"/>
          </a:p>
        </p:txBody>
      </p:sp>
      <p:pic>
        <p:nvPicPr>
          <p:cNvPr id="463" name="Google Shape;463;g1189843c34e_0_1158"/>
          <p:cNvPicPr preferRelativeResize="0"/>
          <p:nvPr/>
        </p:nvPicPr>
        <p:blipFill rotWithShape="1">
          <a:blip r:embed="rId4">
            <a:alphaModFix/>
          </a:blip>
          <a:srcRect b="0" l="0" r="0" t="0"/>
          <a:stretch/>
        </p:blipFill>
        <p:spPr>
          <a:xfrm>
            <a:off x="610675" y="2655019"/>
            <a:ext cx="3108601" cy="17455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1189843c34e_0_1713"/>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189843c34e_0_1342"/>
          <p:cNvSpPr txBox="1"/>
          <p:nvPr>
            <p:ph type="title"/>
          </p:nvPr>
        </p:nvSpPr>
        <p:spPr>
          <a:xfrm>
            <a:off x="371700" y="798600"/>
            <a:ext cx="8400600" cy="3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Catch your breath…</a:t>
            </a:r>
            <a:endParaRPr sz="6600"/>
          </a:p>
          <a:p>
            <a:pPr indent="0" lvl="0" marL="0" rtl="0" algn="ctr">
              <a:spcBef>
                <a:spcPts val="0"/>
              </a:spcBef>
              <a:spcAft>
                <a:spcPts val="0"/>
              </a:spcAft>
              <a:buNone/>
            </a:pPr>
            <a:r>
              <a:t/>
            </a:r>
            <a:endParaRPr sz="6600"/>
          </a:p>
          <a:p>
            <a:pPr indent="0" lvl="0" marL="0" rtl="0" algn="ctr">
              <a:spcBef>
                <a:spcPts val="0"/>
              </a:spcBef>
              <a:spcAft>
                <a:spcPts val="0"/>
              </a:spcAft>
              <a:buNone/>
            </a:pPr>
            <a:r>
              <a:rPr lang="en" sz="6000"/>
              <a:t>Time for some cohort logistics!</a:t>
            </a:r>
            <a:endParaRPr sz="6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189843c34e_0_1346"/>
          <p:cNvSpPr txBox="1"/>
          <p:nvPr>
            <p:ph type="title"/>
          </p:nvPr>
        </p:nvSpPr>
        <p:spPr>
          <a:xfrm>
            <a:off x="0" y="500925"/>
            <a:ext cx="42798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Education Meeting Dates</a:t>
            </a:r>
            <a:endParaRPr sz="2600"/>
          </a:p>
        </p:txBody>
      </p:sp>
      <p:sp>
        <p:nvSpPr>
          <p:cNvPr id="479" name="Google Shape;479;g1189843c34e_0_1346"/>
          <p:cNvSpPr txBox="1"/>
          <p:nvPr/>
        </p:nvSpPr>
        <p:spPr>
          <a:xfrm>
            <a:off x="4572000" y="135900"/>
            <a:ext cx="4460400" cy="48717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chemeClr val="accent1"/>
              </a:buClr>
              <a:buSzPts val="2100"/>
              <a:buFont typeface="Roboto Light"/>
              <a:buChar char="●"/>
            </a:pPr>
            <a:r>
              <a:rPr lang="en" sz="2100">
                <a:solidFill>
                  <a:schemeClr val="accent1"/>
                </a:solidFill>
                <a:latin typeface="Roboto Light"/>
                <a:ea typeface="Roboto Light"/>
                <a:cs typeface="Roboto Light"/>
                <a:sym typeface="Roboto Light"/>
              </a:rPr>
              <a:t>Meeting 1 - February 1</a:t>
            </a:r>
            <a:endParaRPr sz="2100">
              <a:solidFill>
                <a:schemeClr val="accent1"/>
              </a:solidFill>
              <a:latin typeface="Roboto Light"/>
              <a:ea typeface="Roboto Light"/>
              <a:cs typeface="Roboto Light"/>
              <a:sym typeface="Roboto Light"/>
            </a:endParaRPr>
          </a:p>
          <a:p>
            <a:pPr indent="-361950" lvl="0" marL="457200" rtl="0" algn="l">
              <a:lnSpc>
                <a:spcPct val="150000"/>
              </a:lnSpc>
              <a:spcBef>
                <a:spcPts val="0"/>
              </a:spcBef>
              <a:spcAft>
                <a:spcPts val="0"/>
              </a:spcAft>
              <a:buClr>
                <a:schemeClr val="accent1"/>
              </a:buClr>
              <a:buSzPts val="2100"/>
              <a:buFont typeface="Roboto Light"/>
              <a:buChar char="●"/>
            </a:pPr>
            <a:r>
              <a:rPr lang="en" sz="2100">
                <a:solidFill>
                  <a:schemeClr val="accent1"/>
                </a:solidFill>
                <a:latin typeface="Roboto Light"/>
                <a:ea typeface="Roboto Light"/>
                <a:cs typeface="Roboto Light"/>
                <a:sym typeface="Roboto Light"/>
              </a:rPr>
              <a:t>Meeting 2 - February 8</a:t>
            </a:r>
            <a:endParaRPr sz="2100">
              <a:solidFill>
                <a:schemeClr val="accent1"/>
              </a:solidFill>
              <a:latin typeface="Roboto Light"/>
              <a:ea typeface="Roboto Light"/>
              <a:cs typeface="Roboto Light"/>
              <a:sym typeface="Roboto Light"/>
            </a:endParaRPr>
          </a:p>
          <a:p>
            <a:pPr indent="-361950" lvl="0" marL="457200" rtl="0" algn="l">
              <a:lnSpc>
                <a:spcPct val="150000"/>
              </a:lnSpc>
              <a:spcBef>
                <a:spcPts val="0"/>
              </a:spcBef>
              <a:spcAft>
                <a:spcPts val="0"/>
              </a:spcAft>
              <a:buClr>
                <a:schemeClr val="accent1"/>
              </a:buClr>
              <a:buSzPts val="2100"/>
              <a:buFont typeface="Roboto Light"/>
              <a:buChar char="●"/>
            </a:pPr>
            <a:r>
              <a:rPr lang="en" sz="2100">
                <a:solidFill>
                  <a:schemeClr val="accent1"/>
                </a:solidFill>
                <a:latin typeface="Roboto Light"/>
                <a:ea typeface="Roboto Light"/>
                <a:cs typeface="Roboto Light"/>
                <a:sym typeface="Roboto Light"/>
              </a:rPr>
              <a:t>Meeting 3 - February 15</a:t>
            </a:r>
            <a:endParaRPr sz="2100">
              <a:solidFill>
                <a:schemeClr val="accent1"/>
              </a:solidFill>
              <a:latin typeface="Roboto Light"/>
              <a:ea typeface="Roboto Light"/>
              <a:cs typeface="Roboto Light"/>
              <a:sym typeface="Roboto Light"/>
            </a:endParaRPr>
          </a:p>
          <a:p>
            <a:pPr indent="-361950" lvl="0" marL="457200" rtl="0" algn="l">
              <a:lnSpc>
                <a:spcPct val="150000"/>
              </a:lnSpc>
              <a:spcBef>
                <a:spcPts val="0"/>
              </a:spcBef>
              <a:spcAft>
                <a:spcPts val="0"/>
              </a:spcAft>
              <a:buClr>
                <a:schemeClr val="accent1"/>
              </a:buClr>
              <a:buSzPts val="2100"/>
              <a:buFont typeface="Roboto Light"/>
              <a:buChar char="●"/>
            </a:pPr>
            <a:r>
              <a:rPr lang="en" sz="2100">
                <a:solidFill>
                  <a:schemeClr val="accent1"/>
                </a:solidFill>
                <a:latin typeface="Roboto Light"/>
                <a:ea typeface="Roboto Light"/>
                <a:cs typeface="Roboto Light"/>
                <a:sym typeface="Roboto Light"/>
              </a:rPr>
              <a:t>February 22 - Midterm Break</a:t>
            </a:r>
            <a:endParaRPr sz="2100">
              <a:solidFill>
                <a:schemeClr val="accent1"/>
              </a:solidFill>
              <a:latin typeface="Roboto Light"/>
              <a:ea typeface="Roboto Light"/>
              <a:cs typeface="Roboto Light"/>
              <a:sym typeface="Roboto Light"/>
            </a:endParaRPr>
          </a:p>
          <a:p>
            <a:pPr indent="0" lvl="0" marL="457200" rtl="0" algn="l">
              <a:lnSpc>
                <a:spcPct val="150000"/>
              </a:lnSpc>
              <a:spcBef>
                <a:spcPts val="0"/>
              </a:spcBef>
              <a:spcAft>
                <a:spcPts val="0"/>
              </a:spcAft>
              <a:buNone/>
            </a:pPr>
            <a:r>
              <a:rPr lang="en" sz="2100">
                <a:solidFill>
                  <a:schemeClr val="dk1"/>
                </a:solidFill>
                <a:latin typeface="Roboto Light"/>
                <a:ea typeface="Roboto Light"/>
                <a:cs typeface="Roboto Light"/>
                <a:sym typeface="Roboto Light"/>
              </a:rPr>
              <a:t>(NO MEETING)</a:t>
            </a:r>
            <a:endParaRPr sz="2100">
              <a:solidFill>
                <a:schemeClr val="accent1"/>
              </a:solidFill>
              <a:latin typeface="Roboto Light"/>
              <a:ea typeface="Roboto Light"/>
              <a:cs typeface="Roboto Light"/>
              <a:sym typeface="Roboto Light"/>
            </a:endParaRPr>
          </a:p>
          <a:p>
            <a:pPr indent="-361950" lvl="0" marL="457200" rtl="0" algn="l">
              <a:lnSpc>
                <a:spcPct val="150000"/>
              </a:lnSpc>
              <a:spcBef>
                <a:spcPts val="0"/>
              </a:spcBef>
              <a:spcAft>
                <a:spcPts val="0"/>
              </a:spcAft>
              <a:buClr>
                <a:schemeClr val="accent1"/>
              </a:buClr>
              <a:buSzPts val="2100"/>
              <a:buFont typeface="Roboto Light"/>
              <a:buChar char="●"/>
            </a:pPr>
            <a:r>
              <a:rPr lang="en" sz="2100">
                <a:solidFill>
                  <a:schemeClr val="accent1"/>
                </a:solidFill>
                <a:latin typeface="Roboto Light"/>
                <a:ea typeface="Roboto Light"/>
                <a:cs typeface="Roboto Light"/>
                <a:sym typeface="Roboto Light"/>
              </a:rPr>
              <a:t>Meeting 4 - March 8</a:t>
            </a:r>
            <a:endParaRPr sz="2100">
              <a:solidFill>
                <a:schemeClr val="accent1"/>
              </a:solidFill>
              <a:latin typeface="Roboto Light"/>
              <a:ea typeface="Roboto Light"/>
              <a:cs typeface="Roboto Light"/>
              <a:sym typeface="Roboto Light"/>
            </a:endParaRPr>
          </a:p>
          <a:p>
            <a:pPr indent="-361950" lvl="0" marL="457200" rtl="0" algn="l">
              <a:lnSpc>
                <a:spcPct val="150000"/>
              </a:lnSpc>
              <a:spcBef>
                <a:spcPts val="0"/>
              </a:spcBef>
              <a:spcAft>
                <a:spcPts val="0"/>
              </a:spcAft>
              <a:buClr>
                <a:schemeClr val="accent1"/>
              </a:buClr>
              <a:buSzPts val="2100"/>
              <a:buFont typeface="Roboto Light"/>
              <a:buChar char="●"/>
            </a:pPr>
            <a:r>
              <a:rPr lang="en" sz="2100">
                <a:solidFill>
                  <a:schemeClr val="accent1"/>
                </a:solidFill>
                <a:latin typeface="Roboto Light"/>
                <a:ea typeface="Roboto Light"/>
                <a:cs typeface="Roboto Light"/>
                <a:sym typeface="Roboto Light"/>
              </a:rPr>
              <a:t>Meeting 5 - March 15</a:t>
            </a:r>
            <a:endParaRPr sz="2100">
              <a:solidFill>
                <a:schemeClr val="accent1"/>
              </a:solidFill>
              <a:latin typeface="Roboto Light"/>
              <a:ea typeface="Roboto Light"/>
              <a:cs typeface="Roboto Light"/>
              <a:sym typeface="Roboto Light"/>
            </a:endParaRPr>
          </a:p>
          <a:p>
            <a:pPr indent="-361950" lvl="0" marL="457200" rtl="0" algn="l">
              <a:lnSpc>
                <a:spcPct val="150000"/>
              </a:lnSpc>
              <a:spcBef>
                <a:spcPts val="0"/>
              </a:spcBef>
              <a:spcAft>
                <a:spcPts val="0"/>
              </a:spcAft>
              <a:buClr>
                <a:schemeClr val="accent1"/>
              </a:buClr>
              <a:buSzPts val="2100"/>
              <a:buFont typeface="Roboto Light"/>
              <a:buChar char="●"/>
            </a:pPr>
            <a:r>
              <a:rPr lang="en" sz="2100">
                <a:solidFill>
                  <a:schemeClr val="accent1"/>
                </a:solidFill>
                <a:latin typeface="Roboto Light"/>
                <a:ea typeface="Roboto Light"/>
                <a:cs typeface="Roboto Light"/>
                <a:sym typeface="Roboto Light"/>
              </a:rPr>
              <a:t>Meeting 6 - March 22</a:t>
            </a:r>
            <a:endParaRPr sz="2100">
              <a:solidFill>
                <a:schemeClr val="accent1"/>
              </a:solidFill>
              <a:latin typeface="Roboto Light"/>
              <a:ea typeface="Roboto Light"/>
              <a:cs typeface="Roboto Light"/>
              <a:sym typeface="Roboto Light"/>
            </a:endParaRPr>
          </a:p>
          <a:p>
            <a:pPr indent="-361950" lvl="0" marL="457200" rtl="0" algn="l">
              <a:lnSpc>
                <a:spcPct val="150000"/>
              </a:lnSpc>
              <a:spcBef>
                <a:spcPts val="0"/>
              </a:spcBef>
              <a:spcAft>
                <a:spcPts val="0"/>
              </a:spcAft>
              <a:buClr>
                <a:schemeClr val="accent1"/>
              </a:buClr>
              <a:buSzPts val="2100"/>
              <a:buFont typeface="Roboto Light"/>
              <a:buChar char="●"/>
            </a:pPr>
            <a:r>
              <a:rPr lang="en" sz="2100">
                <a:solidFill>
                  <a:schemeClr val="accent1"/>
                </a:solidFill>
                <a:latin typeface="Roboto Light"/>
                <a:ea typeface="Roboto Light"/>
                <a:cs typeface="Roboto Light"/>
                <a:sym typeface="Roboto Light"/>
              </a:rPr>
              <a:t>Meeting 7 - March 29</a:t>
            </a:r>
            <a:endParaRPr sz="2100">
              <a:solidFill>
                <a:schemeClr val="accent1"/>
              </a:solidFill>
              <a:latin typeface="Roboto Light"/>
              <a:ea typeface="Roboto Light"/>
              <a:cs typeface="Roboto Light"/>
              <a:sym typeface="Roboto Light"/>
            </a:endParaRPr>
          </a:p>
          <a:p>
            <a:pPr indent="-361950" lvl="0" marL="457200" rtl="0" algn="l">
              <a:lnSpc>
                <a:spcPct val="150000"/>
              </a:lnSpc>
              <a:spcBef>
                <a:spcPts val="0"/>
              </a:spcBef>
              <a:spcAft>
                <a:spcPts val="0"/>
              </a:spcAft>
              <a:buClr>
                <a:schemeClr val="accent1"/>
              </a:buClr>
              <a:buSzPts val="2100"/>
              <a:buFont typeface="Roboto Light"/>
              <a:buChar char="●"/>
            </a:pPr>
            <a:r>
              <a:rPr lang="en" sz="2100">
                <a:solidFill>
                  <a:schemeClr val="accent1"/>
                </a:solidFill>
                <a:latin typeface="Roboto Light"/>
                <a:ea typeface="Roboto Light"/>
                <a:cs typeface="Roboto Light"/>
                <a:sym typeface="Roboto Light"/>
              </a:rPr>
              <a:t>Meeting 8 - April 5</a:t>
            </a:r>
            <a:endParaRPr sz="2100">
              <a:solidFill>
                <a:schemeClr val="accent1"/>
              </a:solidFill>
              <a:latin typeface="Roboto Light"/>
              <a:ea typeface="Roboto Light"/>
              <a:cs typeface="Roboto Light"/>
              <a:sym typeface="Roboto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189843c34e_0_14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a:t>
            </a:r>
            <a:endParaRPr/>
          </a:p>
        </p:txBody>
      </p:sp>
      <p:sp>
        <p:nvSpPr>
          <p:cNvPr id="485" name="Google Shape;485;g1189843c34e_0_1429"/>
          <p:cNvSpPr txBox="1"/>
          <p:nvPr>
            <p:ph idx="1" type="body"/>
          </p:nvPr>
        </p:nvSpPr>
        <p:spPr>
          <a:xfrm>
            <a:off x="4644675" y="223025"/>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In order to “graduate” and qualify </a:t>
            </a:r>
            <a:r>
              <a:rPr lang="en"/>
              <a:t>for</a:t>
            </a:r>
            <a:r>
              <a:rPr lang="en"/>
              <a:t> consulting and other opportunities, all of you will prepare a </a:t>
            </a:r>
            <a:r>
              <a:rPr b="1" lang="en">
                <a:latin typeface="Roboto"/>
                <a:ea typeface="Roboto"/>
                <a:cs typeface="Roboto"/>
                <a:sym typeface="Roboto"/>
              </a:rPr>
              <a:t>group project</a:t>
            </a:r>
            <a:r>
              <a:rPr lang="en"/>
              <a:t> by the end of the cohort</a:t>
            </a:r>
            <a:endParaRPr/>
          </a:p>
          <a:p>
            <a:pPr indent="-311150" lvl="0" marL="457200" rtl="0" algn="l">
              <a:lnSpc>
                <a:spcPct val="200000"/>
              </a:lnSpc>
              <a:spcBef>
                <a:spcPts val="0"/>
              </a:spcBef>
              <a:spcAft>
                <a:spcPts val="0"/>
              </a:spcAft>
              <a:buSzPts val="1300"/>
              <a:buChar char="●"/>
            </a:pPr>
            <a:r>
              <a:rPr b="1" lang="en">
                <a:latin typeface="Roboto"/>
                <a:ea typeface="Roboto"/>
                <a:cs typeface="Roboto"/>
                <a:sym typeface="Roboto"/>
              </a:rPr>
              <a:t>Deadline: April 12 - Presentation Day</a:t>
            </a:r>
            <a:endParaRPr b="1">
              <a:latin typeface="Roboto"/>
              <a:ea typeface="Roboto"/>
              <a:cs typeface="Roboto"/>
              <a:sym typeface="Roboto"/>
            </a:endParaRPr>
          </a:p>
          <a:p>
            <a:pPr indent="-311150" lvl="0" marL="457200" rtl="0" algn="l">
              <a:lnSpc>
                <a:spcPct val="200000"/>
              </a:lnSpc>
              <a:spcBef>
                <a:spcPts val="0"/>
              </a:spcBef>
              <a:spcAft>
                <a:spcPts val="0"/>
              </a:spcAft>
              <a:buSzPts val="1300"/>
              <a:buChar char="●"/>
            </a:pPr>
            <a:r>
              <a:rPr lang="en"/>
              <a:t>On April 12th each team will have the opportunity to show off their work during the last cohort meeting</a:t>
            </a:r>
            <a:endParaRPr/>
          </a:p>
          <a:p>
            <a:pPr indent="-311150" lvl="0" marL="457200" rtl="0" algn="l">
              <a:lnSpc>
                <a:spcPct val="200000"/>
              </a:lnSpc>
              <a:spcBef>
                <a:spcPts val="0"/>
              </a:spcBef>
              <a:spcAft>
                <a:spcPts val="0"/>
              </a:spcAft>
              <a:buSzPts val="1300"/>
              <a:buChar char="●"/>
            </a:pPr>
            <a:r>
              <a:rPr b="1" lang="en">
                <a:latin typeface="Roboto"/>
                <a:ea typeface="Roboto"/>
                <a:cs typeface="Roboto"/>
                <a:sym typeface="Roboto"/>
              </a:rPr>
              <a:t>As of today</a:t>
            </a:r>
            <a:r>
              <a:rPr lang="en"/>
              <a:t> you are free to </a:t>
            </a:r>
            <a:r>
              <a:rPr b="1" lang="en">
                <a:latin typeface="Roboto"/>
                <a:ea typeface="Roboto"/>
                <a:cs typeface="Roboto"/>
                <a:sym typeface="Roboto"/>
              </a:rPr>
              <a:t>form and register teams</a:t>
            </a:r>
            <a:r>
              <a:rPr lang="en"/>
              <a:t> and begin working</a:t>
            </a:r>
            <a:endParaRPr/>
          </a:p>
          <a:p>
            <a:pPr indent="-311150" lvl="0" marL="457200" rtl="0" algn="l">
              <a:lnSpc>
                <a:spcPct val="200000"/>
              </a:lnSpc>
              <a:spcBef>
                <a:spcPts val="0"/>
              </a:spcBef>
              <a:spcAft>
                <a:spcPts val="0"/>
              </a:spcAft>
              <a:buSzPts val="1300"/>
              <a:buChar char="●"/>
            </a:pPr>
            <a:r>
              <a:rPr lang="en"/>
              <a:t>All teams </a:t>
            </a:r>
            <a:r>
              <a:rPr b="1" lang="en">
                <a:latin typeface="Roboto"/>
                <a:ea typeface="Roboto"/>
                <a:cs typeface="Roboto"/>
                <a:sym typeface="Roboto"/>
              </a:rPr>
              <a:t>must be registered</a:t>
            </a:r>
            <a:r>
              <a:rPr lang="en"/>
              <a:t> by </a:t>
            </a:r>
            <a:r>
              <a:rPr b="1" lang="en">
                <a:latin typeface="Roboto"/>
                <a:ea typeface="Roboto"/>
                <a:cs typeface="Roboto"/>
                <a:sym typeface="Roboto"/>
              </a:rPr>
              <a:t>Sunday, March 27th</a:t>
            </a:r>
            <a:endParaRPr b="1">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189843c34e_0_1806"/>
          <p:cNvSpPr txBox="1"/>
          <p:nvPr>
            <p:ph type="title"/>
          </p:nvPr>
        </p:nvSpPr>
        <p:spPr>
          <a:xfrm>
            <a:off x="311700" y="2718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the final project, exactly?</a:t>
            </a:r>
            <a:endParaRPr/>
          </a:p>
        </p:txBody>
      </p:sp>
      <p:sp>
        <p:nvSpPr>
          <p:cNvPr id="491" name="Google Shape;491;g1189843c34e_0_1806"/>
          <p:cNvSpPr txBox="1"/>
          <p:nvPr>
            <p:ph idx="1" type="body"/>
          </p:nvPr>
        </p:nvSpPr>
        <p:spPr>
          <a:xfrm>
            <a:off x="374100" y="1520325"/>
            <a:ext cx="8395800" cy="3076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You are free to come up with your own project idea based on your interests, but keep the following in mind:</a:t>
            </a:r>
            <a:endParaRPr/>
          </a:p>
          <a:p>
            <a:pPr indent="-311150" lvl="0" marL="914400" rtl="0" algn="l">
              <a:lnSpc>
                <a:spcPct val="150000"/>
              </a:lnSpc>
              <a:spcBef>
                <a:spcPts val="0"/>
              </a:spcBef>
              <a:spcAft>
                <a:spcPts val="0"/>
              </a:spcAft>
              <a:buSzPts val="1300"/>
              <a:buAutoNum type="arabicPeriod"/>
            </a:pPr>
            <a:r>
              <a:rPr lang="en"/>
              <a:t>The cohort project is an </a:t>
            </a:r>
            <a:r>
              <a:rPr b="1" lang="en">
                <a:latin typeface="Roboto"/>
                <a:ea typeface="Roboto"/>
                <a:cs typeface="Roboto"/>
                <a:sym typeface="Roboto"/>
              </a:rPr>
              <a:t>opportunity to show BAM what you are all about</a:t>
            </a:r>
            <a:r>
              <a:rPr lang="en"/>
              <a:t>, cohort projects are BAM board’s best friend when it comes to choosing participants for competitive consulting projects</a:t>
            </a:r>
            <a:endParaRPr/>
          </a:p>
          <a:p>
            <a:pPr indent="-311150" lvl="0" marL="914400" rtl="0" algn="l">
              <a:lnSpc>
                <a:spcPct val="150000"/>
              </a:lnSpc>
              <a:spcBef>
                <a:spcPts val="0"/>
              </a:spcBef>
              <a:spcAft>
                <a:spcPts val="0"/>
              </a:spcAft>
              <a:buSzPts val="1300"/>
              <a:buAutoNum type="arabicPeriod"/>
            </a:pPr>
            <a:r>
              <a:rPr lang="en"/>
              <a:t>Therefore, for example, if you are interested in coding and building with BAM in the future, you might want to make a deliverable (build a decentralized application, write smart contracts, etc.)</a:t>
            </a:r>
            <a:endParaRPr/>
          </a:p>
          <a:p>
            <a:pPr indent="-311150" lvl="0" marL="914400" rtl="0" algn="l">
              <a:lnSpc>
                <a:spcPct val="150000"/>
              </a:lnSpc>
              <a:spcBef>
                <a:spcPts val="0"/>
              </a:spcBef>
              <a:spcAft>
                <a:spcPts val="0"/>
              </a:spcAft>
              <a:buSzPts val="1300"/>
              <a:buAutoNum type="arabicPeriod"/>
            </a:pPr>
            <a:r>
              <a:rPr lang="en"/>
              <a:t>On the other hand, if you are interested in publishing/research/education, it might be also be a good idea to focus on research and answering complex questions about the blockchain space</a:t>
            </a:r>
            <a:endParaRPr/>
          </a:p>
          <a:p>
            <a:pPr indent="-311150" lvl="0" marL="914400" rtl="0" algn="l">
              <a:lnSpc>
                <a:spcPct val="150000"/>
              </a:lnSpc>
              <a:spcBef>
                <a:spcPts val="0"/>
              </a:spcBef>
              <a:spcAft>
                <a:spcPts val="0"/>
              </a:spcAft>
              <a:buSzPts val="1300"/>
              <a:buAutoNum type="arabicPeriod"/>
            </a:pPr>
            <a:r>
              <a:rPr lang="en"/>
              <a:t>That said, building something from the ground up is very impressive and </a:t>
            </a:r>
            <a:r>
              <a:rPr b="1" lang="en">
                <a:latin typeface="Roboto"/>
                <a:ea typeface="Roboto"/>
                <a:cs typeface="Roboto"/>
                <a:sym typeface="Roboto"/>
              </a:rPr>
              <a:t>never</a:t>
            </a:r>
            <a:r>
              <a:rPr lang="en"/>
              <a:t> a bad idea</a:t>
            </a:r>
            <a:endParaRPr/>
          </a:p>
          <a:p>
            <a:pPr indent="0" lvl="0" marL="914400" rtl="0" algn="l">
              <a:lnSpc>
                <a:spcPct val="150000"/>
              </a:lnSpc>
              <a:spcBef>
                <a:spcPts val="0"/>
              </a:spcBef>
              <a:spcAft>
                <a:spcPts val="0"/>
              </a:spcAft>
              <a:buNone/>
            </a:pPr>
            <a:r>
              <a:t/>
            </a:r>
            <a:endParaRPr/>
          </a:p>
          <a:p>
            <a:pPr indent="-311150" lvl="0" marL="457200" rtl="0" algn="l">
              <a:lnSpc>
                <a:spcPct val="150000"/>
              </a:lnSpc>
              <a:spcBef>
                <a:spcPts val="0"/>
              </a:spcBef>
              <a:spcAft>
                <a:spcPts val="0"/>
              </a:spcAft>
              <a:buSzPts val="1300"/>
              <a:buChar char="●"/>
            </a:pPr>
            <a:r>
              <a:rPr lang="en"/>
              <a:t>We will share a document with project ideas soon: feel free to modify these suggestions or to disregard them entirely, we only provide them as a guideline in the case you feel stuck and unsure what to do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189843c34e_0_181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Registering Teams</a:t>
            </a:r>
            <a:endParaRPr/>
          </a:p>
        </p:txBody>
      </p:sp>
      <p:sp>
        <p:nvSpPr>
          <p:cNvPr id="497" name="Google Shape;497;g1189843c34e_0_181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We will share a spreadsheet for </a:t>
            </a:r>
            <a:r>
              <a:rPr lang="en" sz="1500"/>
              <a:t>team registration</a:t>
            </a:r>
            <a:endParaRPr sz="1500"/>
          </a:p>
          <a:p>
            <a:pPr indent="-323850" lvl="0" marL="457200" rtl="0" algn="l">
              <a:lnSpc>
                <a:spcPct val="200000"/>
              </a:lnSpc>
              <a:spcBef>
                <a:spcPts val="0"/>
              </a:spcBef>
              <a:spcAft>
                <a:spcPts val="0"/>
              </a:spcAft>
              <a:buSzPts val="1500"/>
              <a:buChar char="●"/>
            </a:pPr>
            <a:r>
              <a:rPr lang="en" sz="1500"/>
              <a:t>Once you have a finalized team and project idea, make an entry to the spreadsheet by filling out every required question (column) for your team (row)</a:t>
            </a:r>
            <a:endParaRPr sz="1500"/>
          </a:p>
          <a:p>
            <a:pPr indent="-323850" lvl="0" marL="457200" rtl="0" algn="l">
              <a:lnSpc>
                <a:spcPct val="200000"/>
              </a:lnSpc>
              <a:spcBef>
                <a:spcPts val="0"/>
              </a:spcBef>
              <a:spcAft>
                <a:spcPts val="0"/>
              </a:spcAft>
              <a:buClr>
                <a:schemeClr val="dk1"/>
              </a:buClr>
              <a:buSzPts val="1500"/>
              <a:buChar char="●"/>
            </a:pPr>
            <a:r>
              <a:rPr b="1" lang="en" sz="1500">
                <a:solidFill>
                  <a:schemeClr val="dk1"/>
                </a:solidFill>
                <a:latin typeface="Roboto"/>
                <a:ea typeface="Roboto"/>
                <a:cs typeface="Roboto"/>
                <a:sym typeface="Roboto"/>
              </a:rPr>
              <a:t>All teams must be formed by Sunday, March 27</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189843c34e_0_1823"/>
          <p:cNvSpPr txBox="1"/>
          <p:nvPr>
            <p:ph type="title"/>
          </p:nvPr>
        </p:nvSpPr>
        <p:spPr>
          <a:xfrm>
            <a:off x="378700" y="1505150"/>
            <a:ext cx="7236600" cy="79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The best advice I can give you:</a:t>
            </a:r>
            <a:endParaRPr/>
          </a:p>
        </p:txBody>
      </p:sp>
      <p:sp>
        <p:nvSpPr>
          <p:cNvPr id="503" name="Google Shape;503;g1189843c34e_0_1823"/>
          <p:cNvSpPr txBox="1"/>
          <p:nvPr>
            <p:ph idx="4294967295" type="body"/>
          </p:nvPr>
        </p:nvSpPr>
        <p:spPr>
          <a:xfrm>
            <a:off x="3237225" y="3366525"/>
            <a:ext cx="5858100" cy="1613700"/>
          </a:xfrm>
          <a:prstGeom prst="rect">
            <a:avLst/>
          </a:prstGeom>
          <a:noFill/>
          <a:ln>
            <a:noFill/>
          </a:ln>
        </p:spPr>
        <p:txBody>
          <a:bodyPr anchorCtr="0" anchor="t" bIns="91425" lIns="91425" spcFirstLastPara="1" rIns="91425" wrap="square" tIns="91425">
            <a:noAutofit/>
          </a:bodyPr>
          <a:lstStyle/>
          <a:p>
            <a:pPr indent="0" lvl="0" marL="127000" rtl="0" algn="ctr">
              <a:lnSpc>
                <a:spcPct val="150000"/>
              </a:lnSpc>
              <a:spcBef>
                <a:spcPts val="0"/>
              </a:spcBef>
              <a:spcAft>
                <a:spcPts val="0"/>
              </a:spcAft>
              <a:buSzPts val="1600"/>
              <a:buNone/>
            </a:pPr>
            <a:r>
              <a:rPr lang="en" sz="1800">
                <a:solidFill>
                  <a:schemeClr val="accent2"/>
                </a:solidFill>
                <a:latin typeface="Merriweather"/>
                <a:ea typeface="Merriweather"/>
                <a:cs typeface="Merriweather"/>
                <a:sym typeface="Merriweather"/>
              </a:rPr>
              <a:t>The earlier you start planning - the earlier you will know what you want to do. The earlier you start working towards a well-defined project statement - the better the result will be!</a:t>
            </a:r>
            <a:endParaRPr sz="1800">
              <a:solidFill>
                <a:schemeClr val="accent2"/>
              </a:solidFill>
              <a:latin typeface="Merriweather"/>
              <a:ea typeface="Merriweather"/>
              <a:cs typeface="Merriweather"/>
              <a:sym typeface="Merriweather"/>
            </a:endParaRPr>
          </a:p>
          <a:p>
            <a:pPr indent="0" lvl="0" marL="127000" rtl="0" algn="l">
              <a:lnSpc>
                <a:spcPct val="200000"/>
              </a:lnSpc>
              <a:spcBef>
                <a:spcPts val="0"/>
              </a:spcBef>
              <a:spcAft>
                <a:spcPts val="0"/>
              </a:spcAft>
              <a:buClr>
                <a:schemeClr val="dk1"/>
              </a:buClr>
              <a:buSzPts val="1600"/>
              <a:buNone/>
            </a:pPr>
            <a:r>
              <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189843c34e_0_0"/>
          <p:cNvSpPr txBox="1"/>
          <p:nvPr>
            <p:ph type="title"/>
          </p:nvPr>
        </p:nvSpPr>
        <p:spPr>
          <a:xfrm>
            <a:off x="311700" y="3692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Think and Answer</a:t>
            </a:r>
            <a:r>
              <a:rPr lang="en"/>
              <a:t>:</a:t>
            </a:r>
            <a:endParaRPr/>
          </a:p>
          <a:p>
            <a:pPr indent="0" lvl="0" marL="0" rtl="0" algn="ctr">
              <a:spcBef>
                <a:spcPts val="0"/>
              </a:spcBef>
              <a:spcAft>
                <a:spcPts val="0"/>
              </a:spcAft>
              <a:buNone/>
            </a:pPr>
            <a:r>
              <a:t/>
            </a:r>
            <a:endParaRPr/>
          </a:p>
        </p:txBody>
      </p:sp>
      <p:sp>
        <p:nvSpPr>
          <p:cNvPr id="287" name="Google Shape;287;g1189843c34e_0_0"/>
          <p:cNvSpPr txBox="1"/>
          <p:nvPr>
            <p:ph idx="4294967295" type="body"/>
          </p:nvPr>
        </p:nvSpPr>
        <p:spPr>
          <a:xfrm>
            <a:off x="404650" y="1662500"/>
            <a:ext cx="8561100" cy="3275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sz="1800"/>
              <a:t>What is the definition of </a:t>
            </a:r>
            <a:r>
              <a:rPr lang="en" sz="1800"/>
              <a:t>the</a:t>
            </a:r>
            <a:r>
              <a:rPr lang="en" sz="1800"/>
              <a:t> word “blockchain”?</a:t>
            </a:r>
            <a:endParaRPr sz="1800"/>
          </a:p>
          <a:p>
            <a:pPr indent="0" lvl="0" marL="457200" rtl="0" algn="l">
              <a:lnSpc>
                <a:spcPct val="150000"/>
              </a:lnSpc>
              <a:spcBef>
                <a:spcPts val="0"/>
              </a:spcBef>
              <a:spcAft>
                <a:spcPts val="0"/>
              </a:spcAft>
              <a:buNone/>
            </a:pPr>
            <a:r>
              <a:t/>
            </a:r>
            <a:endParaRPr sz="1800"/>
          </a:p>
          <a:p>
            <a:pPr indent="-342900" lvl="0" marL="457200" rtl="0" algn="l">
              <a:lnSpc>
                <a:spcPct val="150000"/>
              </a:lnSpc>
              <a:spcBef>
                <a:spcPts val="0"/>
              </a:spcBef>
              <a:spcAft>
                <a:spcPts val="0"/>
              </a:spcAft>
              <a:buSzPts val="1800"/>
              <a:buAutoNum type="arabicPeriod"/>
            </a:pPr>
            <a:r>
              <a:rPr lang="en" sz="1800"/>
              <a:t>What is the Byzantine Generals’ Problem and how does blockchain tech help solve it?</a:t>
            </a:r>
            <a:endParaRPr sz="1800"/>
          </a:p>
        </p:txBody>
      </p:sp>
      <p:pic>
        <p:nvPicPr>
          <p:cNvPr id="288" name="Google Shape;288;g1189843c34e_0_0"/>
          <p:cNvPicPr preferRelativeResize="0"/>
          <p:nvPr/>
        </p:nvPicPr>
        <p:blipFill>
          <a:blip r:embed="rId3">
            <a:alphaModFix/>
          </a:blip>
          <a:stretch>
            <a:fillRect/>
          </a:stretch>
        </p:blipFill>
        <p:spPr>
          <a:xfrm>
            <a:off x="7286225" y="3645300"/>
            <a:ext cx="1857775" cy="1498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18edd58197_0_2"/>
          <p:cNvSpPr txBox="1"/>
          <p:nvPr>
            <p:ph type="title"/>
          </p:nvPr>
        </p:nvSpPr>
        <p:spPr>
          <a:xfrm>
            <a:off x="311675" y="798600"/>
            <a:ext cx="8714100" cy="3546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4300"/>
              <a:t>We would like to give you an opportunity to start communicating with your peers about the project…</a:t>
            </a:r>
            <a:endParaRPr sz="4300"/>
          </a:p>
          <a:p>
            <a:pPr indent="0" lvl="0" marL="0" rtl="0" algn="ctr">
              <a:lnSpc>
                <a:spcPct val="115000"/>
              </a:lnSpc>
              <a:spcBef>
                <a:spcPts val="0"/>
              </a:spcBef>
              <a:spcAft>
                <a:spcPts val="0"/>
              </a:spcAft>
              <a:buNone/>
            </a:pPr>
            <a:r>
              <a:t/>
            </a:r>
            <a:endParaRPr sz="4300"/>
          </a:p>
          <a:p>
            <a:pPr indent="0" lvl="0" marL="0" rtl="0" algn="ctr">
              <a:lnSpc>
                <a:spcPct val="115000"/>
              </a:lnSpc>
              <a:spcBef>
                <a:spcPts val="0"/>
              </a:spcBef>
              <a:spcAft>
                <a:spcPts val="0"/>
              </a:spcAft>
              <a:buNone/>
            </a:pPr>
            <a:r>
              <a:rPr lang="en" sz="4300"/>
              <a:t>So let’s have a short break!</a:t>
            </a:r>
            <a:endParaRPr sz="4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1189843c34e_0_1423"/>
          <p:cNvSpPr txBox="1"/>
          <p:nvPr>
            <p:ph type="title"/>
          </p:nvPr>
        </p:nvSpPr>
        <p:spPr>
          <a:xfrm>
            <a:off x="371700" y="798600"/>
            <a:ext cx="8400600" cy="3546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6600"/>
              <a:t>New Material:</a:t>
            </a:r>
            <a:endParaRPr sz="6600"/>
          </a:p>
          <a:p>
            <a:pPr indent="0" lvl="0" marL="0" rtl="0" algn="ctr">
              <a:lnSpc>
                <a:spcPct val="115000"/>
              </a:lnSpc>
              <a:spcBef>
                <a:spcPts val="0"/>
              </a:spcBef>
              <a:spcAft>
                <a:spcPts val="0"/>
              </a:spcAft>
              <a:buNone/>
            </a:pPr>
            <a:r>
              <a:rPr i="1" lang="en" sz="3500"/>
              <a:t>Intro to Decentralized Applications (DApps)</a:t>
            </a:r>
            <a:endParaRPr i="1" sz="3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e45c52c271_0_288"/>
          <p:cNvSpPr txBox="1"/>
          <p:nvPr>
            <p:ph type="title"/>
          </p:nvPr>
        </p:nvSpPr>
        <p:spPr>
          <a:xfrm>
            <a:off x="311700" y="3347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DApps?</a:t>
            </a:r>
            <a:endParaRPr/>
          </a:p>
        </p:txBody>
      </p:sp>
      <p:sp>
        <p:nvSpPr>
          <p:cNvPr id="519" name="Google Shape;519;ge45c52c271_0_288"/>
          <p:cNvSpPr txBox="1"/>
          <p:nvPr>
            <p:ph idx="1" type="body"/>
          </p:nvPr>
        </p:nvSpPr>
        <p:spPr>
          <a:xfrm>
            <a:off x="236550" y="1588800"/>
            <a:ext cx="8670900" cy="3076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Char char="●"/>
            </a:pPr>
            <a:r>
              <a:rPr lang="en" sz="1600">
                <a:solidFill>
                  <a:schemeClr val="dk1"/>
                </a:solidFill>
              </a:rPr>
              <a:t>True to their name, DApps are blockchain-based </a:t>
            </a:r>
            <a:r>
              <a:rPr lang="en" sz="1600">
                <a:solidFill>
                  <a:schemeClr val="dk1"/>
                </a:solidFill>
              </a:rPr>
              <a:t>decentralized</a:t>
            </a:r>
            <a:r>
              <a:rPr lang="en" sz="1600">
                <a:solidFill>
                  <a:schemeClr val="dk1"/>
                </a:solidFill>
              </a:rPr>
              <a:t> applications</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latin typeface="Roboto"/>
                <a:ea typeface="Roboto"/>
                <a:cs typeface="Roboto"/>
                <a:sym typeface="Roboto"/>
              </a:rPr>
              <a:t>Decentralized</a:t>
            </a:r>
            <a:r>
              <a:rPr lang="en" sz="1600">
                <a:solidFill>
                  <a:schemeClr val="dk1"/>
                </a:solidFill>
              </a:rPr>
              <a:t>: No intermediary involved, users are connected directly to providers of goods and services</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latin typeface="Roboto"/>
                <a:ea typeface="Roboto"/>
                <a:cs typeface="Roboto"/>
                <a:sym typeface="Roboto"/>
              </a:rPr>
              <a:t>No central point of failure</a:t>
            </a:r>
            <a:r>
              <a:rPr lang="en" sz="1600">
                <a:solidFill>
                  <a:schemeClr val="dk1"/>
                </a:solidFill>
              </a:rPr>
              <a:t>: There is no single individual or entity with sufficient power to stop the application’s processes because of its decentralized nature</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latin typeface="Roboto"/>
                <a:ea typeface="Roboto"/>
                <a:cs typeface="Roboto"/>
                <a:sym typeface="Roboto"/>
              </a:rPr>
              <a:t>Open Source</a:t>
            </a:r>
            <a:r>
              <a:rPr lang="en" sz="1600">
                <a:solidFill>
                  <a:schemeClr val="dk1"/>
                </a:solidFill>
              </a:rPr>
              <a:t>: decisions are made by consensus of the DAPP’s users. Code is available to the public and can be altered by users</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e45c52c271_0_274"/>
          <p:cNvSpPr txBox="1"/>
          <p:nvPr>
            <p:ph type="title"/>
          </p:nvPr>
        </p:nvSpPr>
        <p:spPr>
          <a:xfrm>
            <a:off x="311700" y="3181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talk about layers</a:t>
            </a:r>
            <a:r>
              <a:rPr lang="en"/>
              <a:t>...</a:t>
            </a:r>
            <a:endParaRPr/>
          </a:p>
        </p:txBody>
      </p:sp>
      <p:sp>
        <p:nvSpPr>
          <p:cNvPr id="525" name="Google Shape;525;ge45c52c271_0_274"/>
          <p:cNvSpPr txBox="1"/>
          <p:nvPr>
            <p:ph idx="1" type="body"/>
          </p:nvPr>
        </p:nvSpPr>
        <p:spPr>
          <a:xfrm>
            <a:off x="311700" y="1339500"/>
            <a:ext cx="8520600" cy="3076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t>DApps consist of two parts that we will refer to as </a:t>
            </a:r>
            <a:r>
              <a:rPr b="1" lang="en" sz="1600">
                <a:latin typeface="Roboto"/>
                <a:ea typeface="Roboto"/>
                <a:cs typeface="Roboto"/>
                <a:sym typeface="Roboto"/>
              </a:rPr>
              <a:t>layers</a:t>
            </a:r>
            <a:r>
              <a:rPr lang="en" sz="1600"/>
              <a:t>:</a:t>
            </a:r>
            <a:endParaRPr sz="1600"/>
          </a:p>
          <a:p>
            <a:pPr indent="-330200" lvl="0" marL="457200" rtl="0" algn="l">
              <a:lnSpc>
                <a:spcPct val="150000"/>
              </a:lnSpc>
              <a:spcBef>
                <a:spcPts val="0"/>
              </a:spcBef>
              <a:spcAft>
                <a:spcPts val="0"/>
              </a:spcAft>
              <a:buSzPts val="1600"/>
              <a:buChar char="●"/>
            </a:pPr>
            <a:r>
              <a:rPr lang="en" sz="1600"/>
              <a:t>Blockchain provides the crucial basis for a DApp that supplies it with all the </a:t>
            </a:r>
            <a:r>
              <a:rPr lang="en" sz="1600"/>
              <a:t>crucial qualities we know to expect from blockchain tech (decentralized, secure, publicly available, etc.) </a:t>
            </a:r>
            <a:r>
              <a:rPr lang="en" sz="1600"/>
              <a:t>- this foundation is referred to as </a:t>
            </a:r>
            <a:r>
              <a:rPr b="1" lang="en" sz="1600">
                <a:latin typeface="Roboto"/>
                <a:ea typeface="Roboto"/>
                <a:cs typeface="Roboto"/>
                <a:sym typeface="Roboto"/>
              </a:rPr>
              <a:t>Layer 1</a:t>
            </a:r>
            <a:endParaRPr b="1" sz="1600">
              <a:latin typeface="Roboto"/>
              <a:ea typeface="Roboto"/>
              <a:cs typeface="Roboto"/>
              <a:sym typeface="Roboto"/>
            </a:endParaRPr>
          </a:p>
          <a:p>
            <a:pPr indent="-330200" lvl="0" marL="457200" rtl="0" algn="l">
              <a:lnSpc>
                <a:spcPct val="150000"/>
              </a:lnSpc>
              <a:spcBef>
                <a:spcPts val="0"/>
              </a:spcBef>
              <a:spcAft>
                <a:spcPts val="0"/>
              </a:spcAft>
              <a:buSzPts val="1600"/>
              <a:buChar char="●"/>
            </a:pPr>
            <a:r>
              <a:rPr lang="en" sz="1600"/>
              <a:t>Another network/technology operates on top of the blockchain layer (Layer 1) to offer additional benefits like time-efficiency, decreased costs, and scalability - this higher level network is known as </a:t>
            </a:r>
            <a:r>
              <a:rPr b="1" lang="en" sz="1600">
                <a:latin typeface="Roboto"/>
                <a:ea typeface="Roboto"/>
                <a:cs typeface="Roboto"/>
                <a:sym typeface="Roboto"/>
              </a:rPr>
              <a:t>Layer 2</a:t>
            </a:r>
            <a:endParaRPr b="1" sz="1600">
              <a:latin typeface="Roboto"/>
              <a:ea typeface="Roboto"/>
              <a:cs typeface="Roboto"/>
              <a:sym typeface="Roboto"/>
            </a:endParaRPr>
          </a:p>
          <a:p>
            <a:pPr indent="-330200" lvl="0" marL="457200" rtl="0" algn="l">
              <a:lnSpc>
                <a:spcPct val="150000"/>
              </a:lnSpc>
              <a:spcBef>
                <a:spcPts val="0"/>
              </a:spcBef>
              <a:spcAft>
                <a:spcPts val="0"/>
              </a:spcAft>
              <a:buSzPts val="1600"/>
              <a:buChar char="●"/>
            </a:pPr>
            <a:r>
              <a:rPr lang="en" sz="1600"/>
              <a:t>To make use of these advantages, most or all of the </a:t>
            </a:r>
            <a:r>
              <a:rPr lang="en" sz="1600"/>
              <a:t>transactional</a:t>
            </a:r>
            <a:r>
              <a:rPr lang="en" sz="1600"/>
              <a:t> functionality is moved from Layer 1 to Layer 2</a:t>
            </a:r>
            <a:endParaRPr sz="1600"/>
          </a:p>
          <a:p>
            <a:pPr indent="-330200" lvl="0" marL="457200" rtl="0" algn="l">
              <a:lnSpc>
                <a:spcPct val="150000"/>
              </a:lnSpc>
              <a:spcBef>
                <a:spcPts val="0"/>
              </a:spcBef>
              <a:spcAft>
                <a:spcPts val="0"/>
              </a:spcAft>
              <a:buSzPts val="1600"/>
              <a:buChar char="●"/>
            </a:pPr>
            <a:r>
              <a:rPr lang="en" sz="1600"/>
              <a:t>Layer 2 can consist of a different nested blockchain or state channels</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e45c52c271_0_29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Blockchains</a:t>
            </a:r>
            <a:endParaRPr/>
          </a:p>
        </p:txBody>
      </p:sp>
      <p:sp>
        <p:nvSpPr>
          <p:cNvPr id="531" name="Google Shape;531;ge45c52c271_0_298"/>
          <p:cNvSpPr txBox="1"/>
          <p:nvPr>
            <p:ph idx="1" type="body"/>
          </p:nvPr>
        </p:nvSpPr>
        <p:spPr>
          <a:xfrm>
            <a:off x="4637450" y="219350"/>
            <a:ext cx="4166400" cy="3238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Multiple distributed ledgers can be used to supplement each other</a:t>
            </a:r>
            <a:endParaRPr sz="1500"/>
          </a:p>
          <a:p>
            <a:pPr indent="-323850" lvl="0" marL="457200" rtl="0" algn="l">
              <a:lnSpc>
                <a:spcPct val="200000"/>
              </a:lnSpc>
              <a:spcBef>
                <a:spcPts val="0"/>
              </a:spcBef>
              <a:spcAft>
                <a:spcPts val="0"/>
              </a:spcAft>
              <a:buSzPts val="1500"/>
              <a:buChar char="●"/>
            </a:pPr>
            <a:r>
              <a:rPr lang="en" sz="1500"/>
              <a:t>Layer 1 stores data and finalizes changes to said data, but does not run most functions and delegates the process of verifying these changes to a separate ledger</a:t>
            </a:r>
            <a:endParaRPr sz="1500"/>
          </a:p>
        </p:txBody>
      </p:sp>
      <p:pic>
        <p:nvPicPr>
          <p:cNvPr id="532" name="Google Shape;532;ge45c52c271_0_298"/>
          <p:cNvPicPr preferRelativeResize="0"/>
          <p:nvPr/>
        </p:nvPicPr>
        <p:blipFill>
          <a:blip r:embed="rId3">
            <a:alphaModFix/>
          </a:blip>
          <a:stretch>
            <a:fillRect/>
          </a:stretch>
        </p:blipFill>
        <p:spPr>
          <a:xfrm>
            <a:off x="5089775" y="3314625"/>
            <a:ext cx="3657751" cy="1828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e45c52c271_0_292"/>
          <p:cNvSpPr txBox="1"/>
          <p:nvPr>
            <p:ph type="title"/>
          </p:nvPr>
        </p:nvSpPr>
        <p:spPr>
          <a:xfrm>
            <a:off x="265025" y="463375"/>
            <a:ext cx="37065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Channels</a:t>
            </a:r>
            <a:endParaRPr/>
          </a:p>
        </p:txBody>
      </p:sp>
      <p:sp>
        <p:nvSpPr>
          <p:cNvPr id="538" name="Google Shape;538;ge45c52c271_0_292"/>
          <p:cNvSpPr txBox="1"/>
          <p:nvPr>
            <p:ph idx="1" type="body"/>
          </p:nvPr>
        </p:nvSpPr>
        <p:spPr>
          <a:xfrm>
            <a:off x="4636350" y="73750"/>
            <a:ext cx="4166400" cy="3099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Pathways for changes to the data stored in a distributed ledger that take place outside said ledger, or “off-chain”</a:t>
            </a:r>
            <a:endParaRPr/>
          </a:p>
          <a:p>
            <a:pPr indent="-311150" lvl="0" marL="457200" rtl="0" algn="l">
              <a:lnSpc>
                <a:spcPct val="150000"/>
              </a:lnSpc>
              <a:spcBef>
                <a:spcPts val="0"/>
              </a:spcBef>
              <a:spcAft>
                <a:spcPts val="0"/>
              </a:spcAft>
              <a:buSzPts val="1300"/>
              <a:buChar char="●"/>
            </a:pPr>
            <a:r>
              <a:rPr lang="en"/>
              <a:t>Layer 1 is, of course, still necessary to get the initial </a:t>
            </a:r>
            <a:r>
              <a:rPr lang="en"/>
              <a:t>state</a:t>
            </a:r>
            <a:r>
              <a:rPr lang="en"/>
              <a:t> of information, and to adopt the final version of new data onto the ledger</a:t>
            </a:r>
            <a:endParaRPr/>
          </a:p>
          <a:p>
            <a:pPr indent="-311150" lvl="0" marL="457200" rtl="0" algn="l">
              <a:lnSpc>
                <a:spcPct val="150000"/>
              </a:lnSpc>
              <a:spcBef>
                <a:spcPts val="0"/>
              </a:spcBef>
              <a:spcAft>
                <a:spcPts val="0"/>
              </a:spcAft>
              <a:buSzPts val="1300"/>
              <a:buChar char="●"/>
            </a:pPr>
            <a:r>
              <a:rPr lang="en"/>
              <a:t>A fee has to be paid upon the opening or closing of a state channel</a:t>
            </a:r>
            <a:endParaRPr/>
          </a:p>
          <a:p>
            <a:pPr indent="-311150" lvl="0" marL="457200" rtl="0" algn="l">
              <a:lnSpc>
                <a:spcPct val="150000"/>
              </a:lnSpc>
              <a:spcBef>
                <a:spcPts val="0"/>
              </a:spcBef>
              <a:spcAft>
                <a:spcPts val="0"/>
              </a:spcAft>
              <a:buSzPts val="1300"/>
              <a:buChar char="●"/>
            </a:pPr>
            <a:r>
              <a:rPr lang="en"/>
              <a:t>State channels decrease costs of transactions as well as the required computational resources</a:t>
            </a:r>
            <a:endParaRPr/>
          </a:p>
        </p:txBody>
      </p:sp>
      <p:pic>
        <p:nvPicPr>
          <p:cNvPr id="539" name="Google Shape;539;ge45c52c271_0_292"/>
          <p:cNvPicPr preferRelativeResize="0"/>
          <p:nvPr/>
        </p:nvPicPr>
        <p:blipFill>
          <a:blip r:embed="rId3">
            <a:alphaModFix/>
          </a:blip>
          <a:stretch>
            <a:fillRect/>
          </a:stretch>
        </p:blipFill>
        <p:spPr>
          <a:xfrm>
            <a:off x="5010300" y="3090325"/>
            <a:ext cx="3643750" cy="205317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e45c52c271_0_327"/>
          <p:cNvSpPr txBox="1"/>
          <p:nvPr>
            <p:ph type="title"/>
          </p:nvPr>
        </p:nvSpPr>
        <p:spPr>
          <a:xfrm>
            <a:off x="311700" y="3513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Layer 2: Advantages</a:t>
            </a:r>
            <a:endParaRPr/>
          </a:p>
        </p:txBody>
      </p:sp>
      <p:sp>
        <p:nvSpPr>
          <p:cNvPr id="545" name="Google Shape;545;ge45c52c271_0_327"/>
          <p:cNvSpPr txBox="1"/>
          <p:nvPr>
            <p:ph idx="1" type="body"/>
          </p:nvPr>
        </p:nvSpPr>
        <p:spPr>
          <a:xfrm>
            <a:off x="311700" y="1834200"/>
            <a:ext cx="8520600" cy="23523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en" sz="2000"/>
              <a:t>Shortening</a:t>
            </a:r>
            <a:r>
              <a:rPr lang="en" sz="2000"/>
              <a:t> time required to process transactions</a:t>
            </a:r>
            <a:endParaRPr sz="2000"/>
          </a:p>
          <a:p>
            <a:pPr indent="-355600" lvl="0" marL="457200" rtl="0" algn="l">
              <a:lnSpc>
                <a:spcPct val="200000"/>
              </a:lnSpc>
              <a:spcBef>
                <a:spcPts val="0"/>
              </a:spcBef>
              <a:spcAft>
                <a:spcPts val="0"/>
              </a:spcAft>
              <a:buSzPts val="2000"/>
              <a:buChar char="●"/>
            </a:pPr>
            <a:r>
              <a:rPr lang="en" sz="2000"/>
              <a:t>Reducing the computational load </a:t>
            </a:r>
            <a:r>
              <a:rPr lang="en" sz="2000"/>
              <a:t>allotted</a:t>
            </a:r>
            <a:r>
              <a:rPr lang="en" sz="2000"/>
              <a:t> to nodes on the main chain</a:t>
            </a:r>
            <a:endParaRPr sz="2000"/>
          </a:p>
          <a:p>
            <a:pPr indent="-355600" lvl="0" marL="457200" rtl="0" algn="l">
              <a:lnSpc>
                <a:spcPct val="200000"/>
              </a:lnSpc>
              <a:spcBef>
                <a:spcPts val="0"/>
              </a:spcBef>
              <a:spcAft>
                <a:spcPts val="0"/>
              </a:spcAft>
              <a:buSzPts val="2000"/>
              <a:buChar char="●"/>
            </a:pPr>
            <a:r>
              <a:rPr lang="en" sz="2000"/>
              <a:t>Decreasing costs associated with running the ledger</a:t>
            </a:r>
            <a:endParaRPr sz="2000"/>
          </a:p>
          <a:p>
            <a:pPr indent="-355600" lvl="0" marL="457200" rtl="0" algn="l">
              <a:lnSpc>
                <a:spcPct val="200000"/>
              </a:lnSpc>
              <a:spcBef>
                <a:spcPts val="0"/>
              </a:spcBef>
              <a:spcAft>
                <a:spcPts val="0"/>
              </a:spcAft>
              <a:buSzPts val="2000"/>
              <a:buChar char="●"/>
            </a:pPr>
            <a:r>
              <a:rPr lang="en" sz="2000"/>
              <a:t>Allowing for greater scalability</a:t>
            </a:r>
            <a:r>
              <a:rPr lang="en" sz="1600"/>
              <a:t> </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f8e8adb549_0_866"/>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Peer to Peer</a:t>
            </a:r>
            <a:endParaRPr/>
          </a:p>
          <a:p>
            <a:pPr indent="0" lvl="0" marL="0" rtl="0" algn="ctr">
              <a:lnSpc>
                <a:spcPct val="100000"/>
              </a:lnSpc>
              <a:spcBef>
                <a:spcPts val="0"/>
              </a:spcBef>
              <a:spcAft>
                <a:spcPts val="0"/>
              </a:spcAft>
              <a:buSzPts val="7200"/>
              <a:buNone/>
            </a:pPr>
            <a:r>
              <a:rPr lang="en"/>
              <a:t>DApps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
          <p:cNvSpPr txBox="1"/>
          <p:nvPr>
            <p:ph type="title"/>
          </p:nvPr>
        </p:nvSpPr>
        <p:spPr>
          <a:xfrm>
            <a:off x="311700" y="34307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Money Management/Peer to peer DApps </a:t>
            </a:r>
            <a:endParaRPr/>
          </a:p>
          <a:p>
            <a:pPr indent="0" lvl="0" marL="0" rtl="0" algn="l">
              <a:lnSpc>
                <a:spcPct val="100000"/>
              </a:lnSpc>
              <a:spcBef>
                <a:spcPts val="0"/>
              </a:spcBef>
              <a:spcAft>
                <a:spcPts val="0"/>
              </a:spcAft>
              <a:buSzPts val="2800"/>
              <a:buNone/>
            </a:pPr>
            <a:r>
              <a:t/>
            </a:r>
            <a:endParaRPr sz="1200"/>
          </a:p>
          <a:p>
            <a:pPr indent="0" lvl="0" marL="0" rtl="0" algn="l">
              <a:lnSpc>
                <a:spcPct val="100000"/>
              </a:lnSpc>
              <a:spcBef>
                <a:spcPts val="0"/>
              </a:spcBef>
              <a:spcAft>
                <a:spcPts val="0"/>
              </a:spcAft>
              <a:buSzPts val="2800"/>
              <a:buNone/>
            </a:pPr>
            <a:r>
              <a:t/>
            </a:r>
            <a:endParaRPr sz="1200"/>
          </a:p>
        </p:txBody>
      </p:sp>
      <p:sp>
        <p:nvSpPr>
          <p:cNvPr id="561" name="Google Shape;561;p6"/>
          <p:cNvSpPr txBox="1"/>
          <p:nvPr>
            <p:ph idx="1" type="body"/>
          </p:nvPr>
        </p:nvSpPr>
        <p:spPr>
          <a:xfrm>
            <a:off x="311700" y="1505700"/>
            <a:ext cx="6069900" cy="3076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300"/>
              <a:buNone/>
            </a:pPr>
            <a:r>
              <a:rPr lang="en"/>
              <a:t>Recall smart contracts (t</a:t>
            </a:r>
            <a:r>
              <a:rPr lang="en"/>
              <a:t>raditional Peer to Peer Money Management):</a:t>
            </a:r>
            <a:endParaRPr/>
          </a:p>
          <a:p>
            <a:pPr indent="-311150" lvl="0" marL="457200" rtl="0" algn="l">
              <a:lnSpc>
                <a:spcPct val="200000"/>
              </a:lnSpc>
              <a:spcBef>
                <a:spcPts val="0"/>
              </a:spcBef>
              <a:spcAft>
                <a:spcPts val="0"/>
              </a:spcAft>
              <a:buSzPts val="1300"/>
              <a:buChar char="●"/>
            </a:pPr>
            <a:r>
              <a:rPr lang="en"/>
              <a:t>Manages the exchange of money or a good according to a smart contract, which specifies terms of agreement</a:t>
            </a:r>
            <a:endParaRPr/>
          </a:p>
          <a:p>
            <a:pPr indent="0" lvl="0" marL="0" rtl="0" algn="l">
              <a:lnSpc>
                <a:spcPct val="200000"/>
              </a:lnSpc>
              <a:spcBef>
                <a:spcPts val="0"/>
              </a:spcBef>
              <a:spcAft>
                <a:spcPts val="0"/>
              </a:spcAft>
              <a:buNone/>
            </a:pPr>
            <a:r>
              <a:rPr lang="en"/>
              <a:t>Money Management that relies on off chain data (i.e. real world occurrences): </a:t>
            </a:r>
            <a:endParaRPr/>
          </a:p>
          <a:p>
            <a:pPr indent="-311150" lvl="0" marL="457200" rtl="0" algn="l">
              <a:lnSpc>
                <a:spcPct val="200000"/>
              </a:lnSpc>
              <a:spcBef>
                <a:spcPts val="0"/>
              </a:spcBef>
              <a:spcAft>
                <a:spcPts val="0"/>
              </a:spcAft>
              <a:buSzPts val="1300"/>
              <a:buChar char="●"/>
            </a:pPr>
            <a:r>
              <a:rPr lang="en"/>
              <a:t>DApp operates in same way as the traditional form, but the smart contracts give directions on asset transfers according to the information received from the oracles</a:t>
            </a:r>
            <a:endParaRPr/>
          </a:p>
          <a:p>
            <a:pPr indent="-311150" lvl="0" marL="457200" rtl="0" algn="l">
              <a:lnSpc>
                <a:spcPct val="200000"/>
              </a:lnSpc>
              <a:spcBef>
                <a:spcPts val="0"/>
              </a:spcBef>
              <a:spcAft>
                <a:spcPts val="0"/>
              </a:spcAft>
              <a:buSzPts val="1300"/>
              <a:buChar char="●"/>
            </a:pPr>
            <a:r>
              <a:rPr b="1" lang="en">
                <a:latin typeface="Roboto"/>
                <a:ea typeface="Roboto"/>
                <a:cs typeface="Roboto"/>
                <a:sym typeface="Roboto"/>
              </a:rPr>
              <a:t>Oracle</a:t>
            </a:r>
            <a:r>
              <a:rPr lang="en"/>
              <a:t>: External authority that captures sends data to the smart contract</a:t>
            </a:r>
            <a:endParaRPr/>
          </a:p>
          <a:p>
            <a:pPr indent="0" lvl="0" marL="0" rtl="0" algn="l">
              <a:lnSpc>
                <a:spcPct val="115000"/>
              </a:lnSpc>
              <a:spcBef>
                <a:spcPts val="1600"/>
              </a:spcBef>
              <a:spcAft>
                <a:spcPts val="1600"/>
              </a:spcAft>
              <a:buSzPts val="1300"/>
              <a:buNone/>
            </a:pPr>
            <a:r>
              <a:t/>
            </a:r>
            <a:endParaRPr sz="1400"/>
          </a:p>
        </p:txBody>
      </p:sp>
      <p:pic>
        <p:nvPicPr>
          <p:cNvPr id="562" name="Google Shape;562;p6"/>
          <p:cNvPicPr preferRelativeResize="0"/>
          <p:nvPr/>
        </p:nvPicPr>
        <p:blipFill rotWithShape="1">
          <a:blip r:embed="rId3">
            <a:alphaModFix/>
          </a:blip>
          <a:srcRect b="0" l="0" r="0" t="0"/>
          <a:stretch/>
        </p:blipFill>
        <p:spPr>
          <a:xfrm>
            <a:off x="6415400" y="1811300"/>
            <a:ext cx="2526670" cy="264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189843c34e_0_10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Blockchain Terminology: </a:t>
            </a:r>
            <a:endParaRPr/>
          </a:p>
          <a:p>
            <a:pPr indent="0" lvl="0" marL="0" rtl="0" algn="l">
              <a:lnSpc>
                <a:spcPct val="115000"/>
              </a:lnSpc>
              <a:spcBef>
                <a:spcPts val="0"/>
              </a:spcBef>
              <a:spcAft>
                <a:spcPts val="0"/>
              </a:spcAft>
              <a:buNone/>
            </a:pPr>
            <a:r>
              <a:rPr lang="en"/>
              <a:t>2 ways to use </a:t>
            </a:r>
            <a:r>
              <a:rPr i="1" lang="en"/>
              <a:t>blockchain</a:t>
            </a:r>
            <a:endParaRPr i="1"/>
          </a:p>
        </p:txBody>
      </p:sp>
      <p:sp>
        <p:nvSpPr>
          <p:cNvPr id="294" name="Google Shape;294;g1189843c34e_0_105"/>
          <p:cNvSpPr txBox="1"/>
          <p:nvPr>
            <p:ph idx="1" type="body"/>
          </p:nvPr>
        </p:nvSpPr>
        <p:spPr>
          <a:xfrm>
            <a:off x="4357150" y="114175"/>
            <a:ext cx="4415400" cy="40986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Blockchain Technology</a:t>
            </a:r>
            <a:endParaRPr sz="1500"/>
          </a:p>
          <a:p>
            <a:pPr indent="-323850" lvl="0" marL="457200" rtl="0" algn="l">
              <a:lnSpc>
                <a:spcPct val="150000"/>
              </a:lnSpc>
              <a:spcBef>
                <a:spcPts val="0"/>
              </a:spcBef>
              <a:spcAft>
                <a:spcPts val="0"/>
              </a:spcAft>
              <a:buSzPts val="1500"/>
              <a:buFont typeface="Roboto"/>
              <a:buChar char="●"/>
            </a:pPr>
            <a:r>
              <a:rPr b="1" i="1" lang="en" sz="1500">
                <a:latin typeface="Roboto"/>
                <a:ea typeface="Roboto"/>
                <a:cs typeface="Roboto"/>
                <a:sym typeface="Roboto"/>
              </a:rPr>
              <a:t>A method of storing information where rather than ONE computer storing information, MANY computers store and update the SAME information CONSTANTLY</a:t>
            </a:r>
            <a:endParaRPr b="1" i="1" sz="1500">
              <a:latin typeface="Roboto"/>
              <a:ea typeface="Roboto"/>
              <a:cs typeface="Roboto"/>
              <a:sym typeface="Roboto"/>
            </a:endParaRPr>
          </a:p>
          <a:p>
            <a:pPr indent="-323850" lvl="0" marL="457200" rtl="0" algn="l">
              <a:lnSpc>
                <a:spcPct val="150000"/>
              </a:lnSpc>
              <a:spcBef>
                <a:spcPts val="0"/>
              </a:spcBef>
              <a:spcAft>
                <a:spcPts val="0"/>
              </a:spcAft>
              <a:buSzPts val="1500"/>
              <a:buChar char="●"/>
            </a:pPr>
            <a:r>
              <a:rPr lang="en" sz="1500"/>
              <a:t>Synonym: </a:t>
            </a:r>
            <a:r>
              <a:rPr b="1" i="1" lang="en" sz="1500">
                <a:latin typeface="Roboto"/>
                <a:ea typeface="Roboto"/>
                <a:cs typeface="Roboto"/>
                <a:sym typeface="Roboto"/>
              </a:rPr>
              <a:t>Distributed Ledger Technology (DLT)</a:t>
            </a:r>
            <a:endParaRPr b="1" i="1" sz="1500">
              <a:latin typeface="Roboto"/>
              <a:ea typeface="Roboto"/>
              <a:cs typeface="Roboto"/>
              <a:sym typeface="Roboto"/>
            </a:endParaRPr>
          </a:p>
          <a:p>
            <a:pPr indent="-323850" lvl="0" marL="457200" rtl="0" algn="l">
              <a:lnSpc>
                <a:spcPct val="150000"/>
              </a:lnSpc>
              <a:spcBef>
                <a:spcPts val="0"/>
              </a:spcBef>
              <a:spcAft>
                <a:spcPts val="0"/>
              </a:spcAft>
              <a:buSzPts val="1500"/>
              <a:buChar char="●"/>
            </a:pPr>
            <a:r>
              <a:rPr lang="en" sz="1500"/>
              <a:t>Similar to how you might use the word “internet”</a:t>
            </a:r>
            <a:endParaRPr sz="1500"/>
          </a:p>
          <a:p>
            <a:pPr indent="-323850" lvl="0" marL="457200" rtl="0" algn="l">
              <a:lnSpc>
                <a:spcPct val="150000"/>
              </a:lnSpc>
              <a:spcBef>
                <a:spcPts val="0"/>
              </a:spcBef>
              <a:spcAft>
                <a:spcPts val="0"/>
              </a:spcAft>
              <a:buSzPts val="1500"/>
              <a:buChar char="●"/>
            </a:pPr>
            <a:r>
              <a:rPr i="1" lang="en" sz="1500"/>
              <a:t>Example: Blockchain might change the way people trade and do business</a:t>
            </a:r>
            <a:endParaRPr sz="15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600"/>
          </a:p>
        </p:txBody>
      </p:sp>
      <p:sp>
        <p:nvSpPr>
          <p:cNvPr id="295" name="Google Shape;295;g1189843c34e_0_105"/>
          <p:cNvSpPr txBox="1"/>
          <p:nvPr/>
        </p:nvSpPr>
        <p:spPr>
          <a:xfrm>
            <a:off x="4572000" y="4212775"/>
            <a:ext cx="43185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Light"/>
                <a:ea typeface="Roboto Light"/>
                <a:cs typeface="Roboto Light"/>
                <a:sym typeface="Roboto Light"/>
              </a:rPr>
              <a:t>So, </a:t>
            </a:r>
            <a:r>
              <a:rPr b="1" i="1" lang="en" sz="1600">
                <a:solidFill>
                  <a:schemeClr val="dk1"/>
                </a:solidFill>
                <a:latin typeface="Roboto Light"/>
                <a:ea typeface="Roboto Light"/>
                <a:cs typeface="Roboto Light"/>
                <a:sym typeface="Roboto Light"/>
              </a:rPr>
              <a:t>blockchain</a:t>
            </a:r>
            <a:r>
              <a:rPr lang="en" sz="1600">
                <a:solidFill>
                  <a:schemeClr val="dk1"/>
                </a:solidFill>
                <a:latin typeface="Roboto Light"/>
                <a:ea typeface="Roboto Light"/>
                <a:cs typeface="Roboto Light"/>
                <a:sym typeface="Roboto Light"/>
              </a:rPr>
              <a:t> refers to the distributed ledger technology...</a:t>
            </a:r>
            <a:endParaRPr>
              <a:latin typeface="Roboto Light"/>
              <a:ea typeface="Roboto Light"/>
              <a:cs typeface="Roboto Light"/>
              <a:sym typeface="Roboto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f8e8adb549_0_758"/>
          <p:cNvSpPr txBox="1"/>
          <p:nvPr>
            <p:ph type="title"/>
          </p:nvPr>
        </p:nvSpPr>
        <p:spPr>
          <a:xfrm>
            <a:off x="311700" y="3507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Oracles</a:t>
            </a:r>
            <a:endParaRPr/>
          </a:p>
        </p:txBody>
      </p:sp>
      <p:sp>
        <p:nvSpPr>
          <p:cNvPr id="568" name="Google Shape;568;gf8e8adb549_0_758"/>
          <p:cNvSpPr txBox="1"/>
          <p:nvPr>
            <p:ph idx="1" type="body"/>
          </p:nvPr>
        </p:nvSpPr>
        <p:spPr>
          <a:xfrm>
            <a:off x="311700" y="1975200"/>
            <a:ext cx="5367000" cy="2496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An oracle is any device or entity that connects a blockchain with off-chain data</a:t>
            </a:r>
            <a:endParaRPr sz="1400"/>
          </a:p>
          <a:p>
            <a:pPr indent="-317500" lvl="0" marL="457200" rtl="0" algn="l">
              <a:lnSpc>
                <a:spcPct val="150000"/>
              </a:lnSpc>
              <a:spcBef>
                <a:spcPts val="0"/>
              </a:spcBef>
              <a:spcAft>
                <a:spcPts val="0"/>
              </a:spcAft>
              <a:buSzPts val="1400"/>
              <a:buChar char="●"/>
            </a:pPr>
            <a:r>
              <a:rPr lang="en" sz="1400"/>
              <a:t>An example of something that most money management DApps need to know and have no way of knowing without oracles is the price of ETH</a:t>
            </a:r>
            <a:endParaRPr sz="1400"/>
          </a:p>
          <a:p>
            <a:pPr indent="-317500" lvl="0" marL="457200" rtl="0" algn="l">
              <a:lnSpc>
                <a:spcPct val="150000"/>
              </a:lnSpc>
              <a:spcBef>
                <a:spcPts val="0"/>
              </a:spcBef>
              <a:spcAft>
                <a:spcPts val="0"/>
              </a:spcAft>
              <a:buSzPts val="1400"/>
              <a:buChar char="●"/>
            </a:pPr>
            <a:r>
              <a:rPr lang="en" sz="1400"/>
              <a:t>Oracles can theoretically be a weak-point in the security of a DApp due to the blind trust that networks are forced to have in them</a:t>
            </a:r>
            <a:endParaRPr sz="1400"/>
          </a:p>
          <a:p>
            <a:pPr indent="0" lvl="0" marL="457200" rtl="0" algn="l">
              <a:lnSpc>
                <a:spcPct val="150000"/>
              </a:lnSpc>
              <a:spcBef>
                <a:spcPts val="0"/>
              </a:spcBef>
              <a:spcAft>
                <a:spcPts val="0"/>
              </a:spcAft>
              <a:buNone/>
            </a:pPr>
            <a:r>
              <a:t/>
            </a:r>
            <a:endParaRPr sz="1600"/>
          </a:p>
        </p:txBody>
      </p:sp>
      <p:pic>
        <p:nvPicPr>
          <p:cNvPr id="569" name="Google Shape;569;gf8e8adb549_0_758"/>
          <p:cNvPicPr preferRelativeResize="0"/>
          <p:nvPr/>
        </p:nvPicPr>
        <p:blipFill>
          <a:blip r:embed="rId3">
            <a:alphaModFix/>
          </a:blip>
          <a:stretch>
            <a:fillRect/>
          </a:stretch>
        </p:blipFill>
        <p:spPr>
          <a:xfrm>
            <a:off x="5849875" y="1643100"/>
            <a:ext cx="3160502" cy="316050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e45c52c271_0_149"/>
          <p:cNvSpPr txBox="1"/>
          <p:nvPr>
            <p:ph type="title"/>
          </p:nvPr>
        </p:nvSpPr>
        <p:spPr>
          <a:xfrm>
            <a:off x="62000" y="1608621"/>
            <a:ext cx="7479300" cy="83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Today’s Industry Highlight:</a:t>
            </a:r>
            <a:endParaRPr/>
          </a:p>
        </p:txBody>
      </p:sp>
      <p:sp>
        <p:nvSpPr>
          <p:cNvPr id="575" name="Google Shape;575;ge45c52c271_0_149"/>
          <p:cNvSpPr txBox="1"/>
          <p:nvPr/>
        </p:nvSpPr>
        <p:spPr>
          <a:xfrm>
            <a:off x="3990951" y="3722543"/>
            <a:ext cx="49257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 sz="3000">
                <a:solidFill>
                  <a:schemeClr val="accent2"/>
                </a:solidFill>
                <a:latin typeface="Merriweather"/>
                <a:ea typeface="Merriweather"/>
                <a:cs typeface="Merriweather"/>
                <a:sym typeface="Merriweather"/>
              </a:rPr>
              <a:t>Prediction Market DApps</a:t>
            </a:r>
            <a:endParaRPr sz="3000">
              <a:solidFill>
                <a:schemeClr val="accent2"/>
              </a:solidFill>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189843c34e_0_18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regular prediction markets work?</a:t>
            </a:r>
            <a:endParaRPr/>
          </a:p>
        </p:txBody>
      </p:sp>
      <p:sp>
        <p:nvSpPr>
          <p:cNvPr id="581" name="Google Shape;581;g1189843c34e_0_1828"/>
          <p:cNvSpPr txBox="1"/>
          <p:nvPr>
            <p:ph idx="1" type="body"/>
          </p:nvPr>
        </p:nvSpPr>
        <p:spPr>
          <a:xfrm>
            <a:off x="4656900" y="317225"/>
            <a:ext cx="4166400" cy="4098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Participants trade contracts that predict future events</a:t>
            </a:r>
            <a:endParaRPr/>
          </a:p>
          <a:p>
            <a:pPr indent="-311150" lvl="0" marL="457200" rtl="0" algn="l">
              <a:lnSpc>
                <a:spcPct val="150000"/>
              </a:lnSpc>
              <a:spcBef>
                <a:spcPts val="0"/>
              </a:spcBef>
              <a:spcAft>
                <a:spcPts val="0"/>
              </a:spcAft>
              <a:buSzPts val="1300"/>
              <a:buChar char="●"/>
            </a:pPr>
            <a:r>
              <a:rPr lang="en"/>
              <a:t>Price is determined by supply and demand, or, in other words, by the likelihood of a contract to correspond to the real outcome</a:t>
            </a:r>
            <a:endParaRPr/>
          </a:p>
          <a:p>
            <a:pPr indent="0" lvl="0" marL="457200" rtl="0" algn="l">
              <a:lnSpc>
                <a:spcPct val="150000"/>
              </a:lnSpc>
              <a:spcBef>
                <a:spcPts val="0"/>
              </a:spcBef>
              <a:spcAft>
                <a:spcPts val="0"/>
              </a:spcAft>
              <a:buNone/>
            </a:pPr>
            <a:r>
              <a:t/>
            </a:r>
            <a:endParaRPr sz="400"/>
          </a:p>
          <a:p>
            <a:pPr indent="0" lvl="0" marL="457200" rtl="0" algn="l">
              <a:lnSpc>
                <a:spcPct val="150000"/>
              </a:lnSpc>
              <a:spcBef>
                <a:spcPts val="0"/>
              </a:spcBef>
              <a:spcAft>
                <a:spcPts val="0"/>
              </a:spcAft>
              <a:buNone/>
            </a:pPr>
            <a:r>
              <a:rPr lang="en"/>
              <a:t>Example: the contract of an </a:t>
            </a:r>
            <a:r>
              <a:rPr lang="en"/>
              <a:t>unlikely</a:t>
            </a:r>
            <a:r>
              <a:rPr lang="en"/>
              <a:t> outcome will not be in high demand, therefore it is very likely to be cheaper compared to the contract that represents a likelier outcome</a:t>
            </a:r>
            <a:endParaRPr/>
          </a:p>
          <a:p>
            <a:pPr indent="0" lvl="0" marL="457200" rtl="0" algn="l">
              <a:lnSpc>
                <a:spcPct val="150000"/>
              </a:lnSpc>
              <a:spcBef>
                <a:spcPts val="0"/>
              </a:spcBef>
              <a:spcAft>
                <a:spcPts val="0"/>
              </a:spcAft>
              <a:buNone/>
            </a:pPr>
            <a:r>
              <a:t/>
            </a:r>
            <a:endParaRPr sz="400"/>
          </a:p>
          <a:p>
            <a:pPr indent="-311150" lvl="0" marL="457200" rtl="0" algn="l">
              <a:lnSpc>
                <a:spcPct val="150000"/>
              </a:lnSpc>
              <a:spcBef>
                <a:spcPts val="0"/>
              </a:spcBef>
              <a:spcAft>
                <a:spcPts val="0"/>
              </a:spcAft>
              <a:buSzPts val="1300"/>
              <a:buChar char="●"/>
            </a:pPr>
            <a:r>
              <a:rPr lang="en"/>
              <a:t>Theoretically better at predicting things than polls, as participants are </a:t>
            </a:r>
            <a:r>
              <a:rPr lang="en"/>
              <a:t>encouraged</a:t>
            </a:r>
            <a:r>
              <a:rPr lang="en"/>
              <a:t> to disregard common biases, like, for example, ideology</a:t>
            </a:r>
            <a:endParaRPr/>
          </a:p>
          <a:p>
            <a:pPr indent="-311150" lvl="0" marL="457200" rtl="0" algn="l">
              <a:lnSpc>
                <a:spcPct val="150000"/>
              </a:lnSpc>
              <a:spcBef>
                <a:spcPts val="0"/>
              </a:spcBef>
              <a:spcAft>
                <a:spcPts val="0"/>
              </a:spcAft>
              <a:buSzPts val="1300"/>
              <a:buChar char="●"/>
            </a:pPr>
            <a:r>
              <a:rPr lang="en" u="sng">
                <a:solidFill>
                  <a:srgbClr val="0000FF"/>
                </a:solidFill>
                <a:hlinkClick r:id="rId3">
                  <a:extLst>
                    <a:ext uri="{A12FA001-AC4F-418D-AE19-62706E023703}">
                      <ahyp:hlinkClr val="tx"/>
                    </a:ext>
                  </a:extLst>
                </a:hlinkClick>
              </a:rPr>
              <a:t>PredictIt</a:t>
            </a:r>
            <a:endParaRPr>
              <a:solidFill>
                <a:srgbClr val="0000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e613f19e86_0_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Markets as peer to peer DApps</a:t>
            </a:r>
            <a:endParaRPr/>
          </a:p>
        </p:txBody>
      </p:sp>
      <p:sp>
        <p:nvSpPr>
          <p:cNvPr id="587" name="Google Shape;587;ge613f19e86_0_23"/>
          <p:cNvSpPr txBox="1"/>
          <p:nvPr>
            <p:ph idx="1" type="body"/>
          </p:nvPr>
        </p:nvSpPr>
        <p:spPr>
          <a:xfrm>
            <a:off x="4636400" y="185175"/>
            <a:ext cx="4166400" cy="2116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chemeClr val="accent1"/>
              </a:buClr>
              <a:buSzPts val="1700"/>
              <a:buChar char="●"/>
            </a:pPr>
            <a:r>
              <a:rPr lang="en" sz="1700" u="sng">
                <a:solidFill>
                  <a:srgbClr val="0000FF"/>
                </a:solidFill>
                <a:hlinkClick r:id="rId3">
                  <a:extLst>
                    <a:ext uri="{A12FA001-AC4F-418D-AE19-62706E023703}">
                      <ahyp:hlinkClr val="tx"/>
                    </a:ext>
                  </a:extLst>
                </a:hlinkClick>
              </a:rPr>
              <a:t>Augur</a:t>
            </a:r>
            <a:endParaRPr sz="1700">
              <a:solidFill>
                <a:srgbClr val="0000FF"/>
              </a:solidFill>
            </a:endParaRPr>
          </a:p>
          <a:p>
            <a:pPr indent="-336550" lvl="0" marL="457200" rtl="0" algn="l">
              <a:lnSpc>
                <a:spcPct val="200000"/>
              </a:lnSpc>
              <a:spcBef>
                <a:spcPts val="0"/>
              </a:spcBef>
              <a:spcAft>
                <a:spcPts val="0"/>
              </a:spcAft>
              <a:buClr>
                <a:schemeClr val="accent1"/>
              </a:buClr>
              <a:buSzPts val="1700"/>
              <a:buChar char="●"/>
            </a:pPr>
            <a:r>
              <a:rPr lang="en" sz="1700" u="sng">
                <a:solidFill>
                  <a:srgbClr val="0000FF"/>
                </a:solidFill>
                <a:hlinkClick r:id="rId4">
                  <a:extLst>
                    <a:ext uri="{A12FA001-AC4F-418D-AE19-62706E023703}">
                      <ahyp:hlinkClr val="tx"/>
                    </a:ext>
                  </a:extLst>
                </a:hlinkClick>
              </a:rPr>
              <a:t>Omen</a:t>
            </a:r>
            <a:endParaRPr sz="1700">
              <a:solidFill>
                <a:srgbClr val="0000FF"/>
              </a:solidFill>
            </a:endParaRPr>
          </a:p>
          <a:p>
            <a:pPr indent="-336550" lvl="0" marL="457200" rtl="0" algn="l">
              <a:lnSpc>
                <a:spcPct val="200000"/>
              </a:lnSpc>
              <a:spcBef>
                <a:spcPts val="0"/>
              </a:spcBef>
              <a:spcAft>
                <a:spcPts val="0"/>
              </a:spcAft>
              <a:buClr>
                <a:schemeClr val="accent1"/>
              </a:buClr>
              <a:buSzPts val="1700"/>
              <a:buChar char="●"/>
            </a:pPr>
            <a:r>
              <a:rPr lang="en" sz="1700" u="sng">
                <a:solidFill>
                  <a:srgbClr val="0000FF"/>
                </a:solidFill>
                <a:hlinkClick r:id="rId5">
                  <a:extLst>
                    <a:ext uri="{A12FA001-AC4F-418D-AE19-62706E023703}">
                      <ahyp:hlinkClr val="tx"/>
                    </a:ext>
                  </a:extLst>
                </a:hlinkClick>
              </a:rPr>
              <a:t>Polymarket</a:t>
            </a:r>
            <a:endParaRPr sz="1700">
              <a:solidFill>
                <a:srgbClr val="0000FF"/>
              </a:solidFill>
            </a:endParaRPr>
          </a:p>
          <a:p>
            <a:pPr indent="-336550" lvl="0" marL="457200" rtl="0" algn="l">
              <a:lnSpc>
                <a:spcPct val="200000"/>
              </a:lnSpc>
              <a:spcBef>
                <a:spcPts val="0"/>
              </a:spcBef>
              <a:spcAft>
                <a:spcPts val="0"/>
              </a:spcAft>
              <a:buClr>
                <a:schemeClr val="accent1"/>
              </a:buClr>
              <a:buSzPts val="1700"/>
              <a:buChar char="●"/>
            </a:pPr>
            <a:r>
              <a:rPr lang="en" sz="1700" u="sng">
                <a:solidFill>
                  <a:srgbClr val="0000FF"/>
                </a:solidFill>
                <a:hlinkClick r:id="rId6">
                  <a:extLst>
                    <a:ext uri="{A12FA001-AC4F-418D-AE19-62706E023703}">
                      <ahyp:hlinkClr val="tx"/>
                    </a:ext>
                  </a:extLst>
                </a:hlinkClick>
              </a:rPr>
              <a:t>PlotX</a:t>
            </a:r>
            <a:endParaRPr sz="1700">
              <a:solidFill>
                <a:srgbClr val="0000FF"/>
              </a:solidFill>
            </a:endParaRPr>
          </a:p>
        </p:txBody>
      </p:sp>
      <p:pic>
        <p:nvPicPr>
          <p:cNvPr id="588" name="Google Shape;588;ge613f19e86_0_23"/>
          <p:cNvPicPr preferRelativeResize="0"/>
          <p:nvPr/>
        </p:nvPicPr>
        <p:blipFill>
          <a:blip r:embed="rId7">
            <a:alphaModFix/>
          </a:blip>
          <a:stretch>
            <a:fillRect/>
          </a:stretch>
        </p:blipFill>
        <p:spPr>
          <a:xfrm>
            <a:off x="4924525" y="2486818"/>
            <a:ext cx="3706500" cy="256933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f8e8adb549_0_1064"/>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118edd58197_0_6"/>
          <p:cNvSpPr txBox="1"/>
          <p:nvPr>
            <p:ph type="title"/>
          </p:nvPr>
        </p:nvSpPr>
        <p:spPr>
          <a:xfrm>
            <a:off x="1015950" y="798600"/>
            <a:ext cx="71121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sz="8200"/>
              <a:t>Thank You</a:t>
            </a:r>
            <a:endParaRPr sz="8200"/>
          </a:p>
          <a:p>
            <a:pPr indent="0" lvl="0" marL="0" rtl="0" algn="ctr">
              <a:lnSpc>
                <a:spcPct val="100000"/>
              </a:lnSpc>
              <a:spcBef>
                <a:spcPts val="0"/>
              </a:spcBef>
              <a:spcAft>
                <a:spcPts val="0"/>
              </a:spcAft>
              <a:buSzPts val="7200"/>
              <a:buNone/>
            </a:pPr>
            <a:r>
              <a:rPr lang="en" sz="8200"/>
              <a:t>:)</a:t>
            </a:r>
            <a:endParaRPr sz="8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189843c34e_0_11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Blockchain Terminology:</a:t>
            </a:r>
            <a:endParaRPr/>
          </a:p>
          <a:p>
            <a:pPr indent="0" lvl="0" marL="0" rtl="0" algn="l">
              <a:lnSpc>
                <a:spcPct val="115000"/>
              </a:lnSpc>
              <a:spcBef>
                <a:spcPts val="0"/>
              </a:spcBef>
              <a:spcAft>
                <a:spcPts val="0"/>
              </a:spcAft>
              <a:buNone/>
            </a:pPr>
            <a:r>
              <a:rPr lang="en"/>
              <a:t>2 ways to use </a:t>
            </a:r>
            <a:r>
              <a:rPr i="1" lang="en"/>
              <a:t>blockchain</a:t>
            </a:r>
            <a:endParaRPr i="1"/>
          </a:p>
        </p:txBody>
      </p:sp>
      <p:sp>
        <p:nvSpPr>
          <p:cNvPr id="301" name="Google Shape;301;g1189843c34e_0_111"/>
          <p:cNvSpPr txBox="1"/>
          <p:nvPr>
            <p:ph idx="1" type="body"/>
          </p:nvPr>
        </p:nvSpPr>
        <p:spPr>
          <a:xfrm>
            <a:off x="4572000" y="500925"/>
            <a:ext cx="4425900" cy="40551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b="1" i="1" lang="en" sz="1900">
                <a:latin typeface="Roboto"/>
                <a:ea typeface="Roboto"/>
                <a:cs typeface="Roboto"/>
                <a:sym typeface="Roboto"/>
                <a:extLst>
                  <a:ext uri="http://customooxmlschemas.google.com/">
                    <go:slidesCustomData xmlns:go="http://customooxmlschemas.google.com/" textRoundtripDataId="0"/>
                  </a:ext>
                </a:extLst>
              </a:rPr>
              <a:t>A</a:t>
            </a:r>
            <a:r>
              <a:rPr lang="en" sz="1900">
                <a:extLst>
                  <a:ext uri="http://customooxmlschemas.google.com/">
                    <go:slidesCustomData xmlns:go="http://customooxmlschemas.google.com/" textRoundtripDataId="1"/>
                  </a:ext>
                </a:extLst>
              </a:rPr>
              <a:t> blockchain</a:t>
            </a:r>
            <a:endParaRPr sz="1900">
              <a:extLst>
                <a:ext uri="http://customooxmlschemas.google.com/">
                  <go:slidesCustomData xmlns:go="http://customooxmlschemas.google.com/" textRoundtripDataId="2"/>
                </a:ext>
              </a:extLst>
            </a:endParaRPr>
          </a:p>
          <a:p>
            <a:pPr indent="-349250" lvl="0" marL="457200" rtl="0" algn="l">
              <a:lnSpc>
                <a:spcPct val="150000"/>
              </a:lnSpc>
              <a:spcBef>
                <a:spcPts val="0"/>
              </a:spcBef>
              <a:spcAft>
                <a:spcPts val="0"/>
              </a:spcAft>
              <a:buSzPts val="1900"/>
              <a:buChar char="●"/>
            </a:pPr>
            <a:r>
              <a:rPr lang="en" sz="1900">
                <a:extLst>
                  <a:ext uri="http://customooxmlschemas.google.com/">
                    <go:slidesCustomData xmlns:go="http://customooxmlschemas.google.com/" textRoundtripDataId="3"/>
                  </a:ext>
                </a:extLst>
              </a:rPr>
              <a:t>Refers to actual information stored by the computers on a given network</a:t>
            </a:r>
            <a:endParaRPr sz="1900"/>
          </a:p>
          <a:p>
            <a:pPr indent="0" lvl="0" marL="0" rtl="0" algn="l">
              <a:lnSpc>
                <a:spcPct val="115000"/>
              </a:lnSpc>
              <a:spcBef>
                <a:spcPts val="0"/>
              </a:spcBef>
              <a:spcAft>
                <a:spcPts val="0"/>
              </a:spcAft>
              <a:buNone/>
            </a:pPr>
            <a:r>
              <a:t/>
            </a:r>
            <a:endParaRPr sz="1900"/>
          </a:p>
          <a:p>
            <a:pPr indent="0" lvl="0" marL="0" rtl="0" algn="l">
              <a:lnSpc>
                <a:spcPct val="150000"/>
              </a:lnSpc>
              <a:spcBef>
                <a:spcPts val="0"/>
              </a:spcBef>
              <a:spcAft>
                <a:spcPts val="0"/>
              </a:spcAft>
              <a:buNone/>
            </a:pPr>
            <a:r>
              <a:rPr lang="en" sz="1900"/>
              <a:t>So, </a:t>
            </a:r>
            <a:r>
              <a:rPr b="1" i="1" lang="en" sz="1900"/>
              <a:t>blockchain</a:t>
            </a:r>
            <a:r>
              <a:rPr lang="en" sz="1900"/>
              <a:t> refers to the distributed ledger technology, while </a:t>
            </a:r>
            <a:r>
              <a:rPr b="1" i="1" lang="en" sz="1900"/>
              <a:t>a specific blockchain</a:t>
            </a:r>
            <a:r>
              <a:rPr lang="en" sz="1900"/>
              <a:t> refers to the information that is being stored</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189843c34e_0_5"/>
          <p:cNvSpPr txBox="1"/>
          <p:nvPr>
            <p:ph type="title"/>
          </p:nvPr>
        </p:nvSpPr>
        <p:spPr>
          <a:xfrm>
            <a:off x="311700" y="3684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Byzantine Generals’ Problem</a:t>
            </a:r>
            <a:endParaRPr/>
          </a:p>
        </p:txBody>
      </p:sp>
      <p:pic>
        <p:nvPicPr>
          <p:cNvPr id="307" name="Google Shape;307;g1189843c34e_0_5"/>
          <p:cNvPicPr preferRelativeResize="0"/>
          <p:nvPr/>
        </p:nvPicPr>
        <p:blipFill>
          <a:blip r:embed="rId3">
            <a:alphaModFix/>
          </a:blip>
          <a:stretch>
            <a:fillRect/>
          </a:stretch>
        </p:blipFill>
        <p:spPr>
          <a:xfrm>
            <a:off x="552625" y="1992875"/>
            <a:ext cx="3706499" cy="2573644"/>
          </a:xfrm>
          <a:prstGeom prst="rect">
            <a:avLst/>
          </a:prstGeom>
          <a:noFill/>
          <a:ln>
            <a:noFill/>
          </a:ln>
        </p:spPr>
      </p:pic>
      <p:sp>
        <p:nvSpPr>
          <p:cNvPr id="308" name="Google Shape;308;g1189843c34e_0_5"/>
          <p:cNvSpPr txBox="1"/>
          <p:nvPr>
            <p:ph idx="4294967295" type="body"/>
          </p:nvPr>
        </p:nvSpPr>
        <p:spPr>
          <a:xfrm>
            <a:off x="4572000" y="1747925"/>
            <a:ext cx="4166400" cy="257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Many allied armies incapable of seamless communication.</a:t>
            </a:r>
            <a:endParaRPr/>
          </a:p>
          <a:p>
            <a:pPr indent="0" lvl="0" marL="0" rtl="0" algn="l">
              <a:lnSpc>
                <a:spcPct val="150000"/>
              </a:lnSpc>
              <a:spcBef>
                <a:spcPts val="0"/>
              </a:spcBef>
              <a:spcAft>
                <a:spcPts val="0"/>
              </a:spcAft>
              <a:buNone/>
            </a:pPr>
            <a:r>
              <a:rPr lang="en"/>
              <a:t>They must coordinate a time to attack the city </a:t>
            </a:r>
            <a:r>
              <a:rPr b="1" lang="en">
                <a:latin typeface="Roboto"/>
                <a:ea typeface="Roboto"/>
                <a:cs typeface="Roboto"/>
                <a:sym typeface="Roboto"/>
              </a:rPr>
              <a:t>simultaneously</a:t>
            </a:r>
            <a:r>
              <a:rPr lang="en"/>
              <a:t>.</a:t>
            </a:r>
            <a:endParaRPr/>
          </a:p>
          <a:p>
            <a:pPr indent="0" lvl="0" marL="0" rtl="0" algn="l">
              <a:lnSpc>
                <a:spcPct val="150000"/>
              </a:lnSpc>
              <a:spcBef>
                <a:spcPts val="0"/>
              </a:spcBef>
              <a:spcAft>
                <a:spcPts val="0"/>
              </a:spcAft>
              <a:buNone/>
            </a:pPr>
            <a:r>
              <a:rPr lang="en"/>
              <a:t>If only some armies attack, the Byzantine forces will be vanquished.</a:t>
            </a:r>
            <a:endParaRPr/>
          </a:p>
          <a:p>
            <a:pPr indent="0" lvl="0" marL="0" rtl="0" algn="l">
              <a:lnSpc>
                <a:spcPct val="150000"/>
              </a:lnSpc>
              <a:spcBef>
                <a:spcPts val="0"/>
              </a:spcBef>
              <a:spcAft>
                <a:spcPts val="0"/>
              </a:spcAft>
              <a:buNone/>
            </a:pPr>
            <a:r>
              <a:rPr lang="en"/>
              <a:t>Some generals are traitors and will attempt to disrupt the siege.</a:t>
            </a:r>
            <a:endParaRPr/>
          </a:p>
          <a:p>
            <a:pPr indent="0" lvl="0" marL="0" rtl="0" algn="l">
              <a:lnSpc>
                <a:spcPct val="150000"/>
              </a:lnSpc>
              <a:spcBef>
                <a:spcPts val="0"/>
              </a:spcBef>
              <a:spcAft>
                <a:spcPts val="0"/>
              </a:spcAft>
              <a:buNone/>
            </a:pPr>
            <a:r>
              <a:rPr lang="en"/>
              <a:t>Communications happen through messengers, who may or may not be captured.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189843c34e_0_1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Session 1:</a:t>
            </a:r>
            <a:endParaRPr/>
          </a:p>
        </p:txBody>
      </p:sp>
      <p:sp>
        <p:nvSpPr>
          <p:cNvPr id="314" name="Google Shape;314;g1189843c34e_0_11"/>
          <p:cNvSpPr txBox="1"/>
          <p:nvPr>
            <p:ph idx="1" type="body"/>
          </p:nvPr>
        </p:nvSpPr>
        <p:spPr>
          <a:xfrm>
            <a:off x="4572000" y="167425"/>
            <a:ext cx="4166400" cy="45210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en" sz="1700"/>
              <a:t>Remember which general makes which statement and the time that any given statement is made </a:t>
            </a:r>
            <a:r>
              <a:rPr b="1" i="1" lang="en" sz="1700">
                <a:latin typeface="Roboto"/>
                <a:ea typeface="Roboto"/>
                <a:cs typeface="Roboto"/>
                <a:sym typeface="Roboto"/>
              </a:rPr>
              <a:t>at the present point in time</a:t>
            </a:r>
            <a:endParaRPr b="1" i="1" sz="1700">
              <a:latin typeface="Roboto"/>
              <a:ea typeface="Roboto"/>
              <a:cs typeface="Roboto"/>
              <a:sym typeface="Roboto"/>
            </a:endParaRPr>
          </a:p>
          <a:p>
            <a:pPr indent="-336550" lvl="0" marL="457200" rtl="0" algn="l">
              <a:lnSpc>
                <a:spcPct val="150000"/>
              </a:lnSpc>
              <a:spcBef>
                <a:spcPts val="0"/>
              </a:spcBef>
              <a:spcAft>
                <a:spcPts val="0"/>
              </a:spcAft>
              <a:buSzPts val="1700"/>
              <a:buAutoNum type="arabicPeriod"/>
            </a:pPr>
            <a:r>
              <a:rPr lang="en" sz="1700">
                <a:solidFill>
                  <a:schemeClr val="dk1"/>
                </a:solidFill>
              </a:rPr>
              <a:t>Securely store relevant information about each validated statement made </a:t>
            </a:r>
            <a:r>
              <a:rPr b="1" i="1" lang="en" sz="1700">
                <a:solidFill>
                  <a:schemeClr val="dk1"/>
                </a:solidFill>
                <a:latin typeface="Roboto"/>
                <a:ea typeface="Roboto"/>
                <a:cs typeface="Roboto"/>
                <a:sym typeface="Roboto"/>
              </a:rPr>
              <a:t>at the present point in time</a:t>
            </a:r>
            <a:endParaRPr b="1" i="1" sz="1700">
              <a:latin typeface="Roboto"/>
              <a:ea typeface="Roboto"/>
              <a:cs typeface="Roboto"/>
              <a:sym typeface="Roboto"/>
            </a:endParaRPr>
          </a:p>
          <a:p>
            <a:pPr indent="-336550" lvl="0" marL="457200" rtl="0" algn="l">
              <a:lnSpc>
                <a:spcPct val="150000"/>
              </a:lnSpc>
              <a:spcBef>
                <a:spcPts val="0"/>
              </a:spcBef>
              <a:spcAft>
                <a:spcPts val="0"/>
              </a:spcAft>
              <a:buSzPts val="1700"/>
              <a:buAutoNum type="arabicPeriod"/>
            </a:pPr>
            <a:r>
              <a:rPr lang="en" sz="1700"/>
              <a:t>Be able to </a:t>
            </a:r>
            <a:r>
              <a:rPr b="1" i="1" lang="en" sz="1700">
                <a:latin typeface="Roboto"/>
                <a:ea typeface="Roboto"/>
                <a:cs typeface="Roboto"/>
                <a:sym typeface="Roboto"/>
              </a:rPr>
              <a:t>confirm the validity of any new statement</a:t>
            </a:r>
            <a:r>
              <a:rPr lang="en" sz="1700"/>
              <a:t> (did a traitor make it?)</a:t>
            </a:r>
            <a:endParaRPr sz="1700"/>
          </a:p>
          <a:p>
            <a:pPr indent="-336550" lvl="0" marL="457200" rtl="0" algn="l">
              <a:lnSpc>
                <a:spcPct val="150000"/>
              </a:lnSpc>
              <a:spcBef>
                <a:spcPts val="0"/>
              </a:spcBef>
              <a:spcAft>
                <a:spcPts val="0"/>
              </a:spcAft>
              <a:buSzPts val="1700"/>
              <a:buAutoNum type="arabicPeriod"/>
            </a:pPr>
            <a:r>
              <a:rPr lang="en" sz="1700"/>
              <a:t>Either reject or approve the new statement</a:t>
            </a:r>
            <a:endParaRPr sz="1700"/>
          </a:p>
          <a:p>
            <a:pPr indent="-336550" lvl="0" marL="457200" rtl="0" algn="l">
              <a:lnSpc>
                <a:spcPct val="150000"/>
              </a:lnSpc>
              <a:spcBef>
                <a:spcPts val="0"/>
              </a:spcBef>
              <a:spcAft>
                <a:spcPts val="0"/>
              </a:spcAft>
              <a:buSzPts val="1700"/>
              <a:buAutoNum type="arabicPeriod"/>
            </a:pPr>
            <a:r>
              <a:rPr lang="en" sz="1700"/>
              <a:t>Back to step 1</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189843c34e_0_1434"/>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ockchain at Michigan">
  <a:themeElements>
    <a:clrScheme name="Paradigm">
      <a:dk1>
        <a:srgbClr val="0D2A49"/>
      </a:dk1>
      <a:lt1>
        <a:srgbClr val="FFFFFF"/>
      </a:lt1>
      <a:dk2>
        <a:srgbClr val="0D2A49"/>
      </a:dk2>
      <a:lt2>
        <a:srgbClr val="5E5E5E"/>
      </a:lt2>
      <a:accent1>
        <a:srgbClr val="0D2A49"/>
      </a:accent1>
      <a:accent2>
        <a:srgbClr val="F7BF45"/>
      </a:accent2>
      <a:accent3>
        <a:srgbClr val="FFE599"/>
      </a:accent3>
      <a:accent4>
        <a:srgbClr val="9FC5E8"/>
      </a:accent4>
      <a:accent5>
        <a:srgbClr val="CFE2F3"/>
      </a:accent5>
      <a:accent6>
        <a:srgbClr val="FFF2CC"/>
      </a:accent6>
      <a:hlink>
        <a:srgbClr val="434343"/>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ockchain at Michigan">
  <a:themeElements>
    <a:clrScheme name="Paradigm">
      <a:dk1>
        <a:srgbClr val="0D2A49"/>
      </a:dk1>
      <a:lt1>
        <a:srgbClr val="FFFFFF"/>
      </a:lt1>
      <a:dk2>
        <a:srgbClr val="0D2A49"/>
      </a:dk2>
      <a:lt2>
        <a:srgbClr val="5E5E5E"/>
      </a:lt2>
      <a:accent1>
        <a:srgbClr val="0D2A49"/>
      </a:accent1>
      <a:accent2>
        <a:srgbClr val="F7BF45"/>
      </a:accent2>
      <a:accent3>
        <a:srgbClr val="FFE599"/>
      </a:accent3>
      <a:accent4>
        <a:srgbClr val="9FC5E8"/>
      </a:accent4>
      <a:accent5>
        <a:srgbClr val="CFE2F3"/>
      </a:accent5>
      <a:accent6>
        <a:srgbClr val="FFF2CC"/>
      </a:accent6>
      <a:hlink>
        <a:srgbClr val="434343"/>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ockchain at Michigan">
  <a:themeElements>
    <a:clrScheme name="Paradigm">
      <a:dk1>
        <a:srgbClr val="0D2A49"/>
      </a:dk1>
      <a:lt1>
        <a:srgbClr val="FFFFFF"/>
      </a:lt1>
      <a:dk2>
        <a:srgbClr val="0D2A49"/>
      </a:dk2>
      <a:lt2>
        <a:srgbClr val="5E5E5E"/>
      </a:lt2>
      <a:accent1>
        <a:srgbClr val="0D2A49"/>
      </a:accent1>
      <a:accent2>
        <a:srgbClr val="F7BF45"/>
      </a:accent2>
      <a:accent3>
        <a:srgbClr val="FFE599"/>
      </a:accent3>
      <a:accent4>
        <a:srgbClr val="9FC5E8"/>
      </a:accent4>
      <a:accent5>
        <a:srgbClr val="CFE2F3"/>
      </a:accent5>
      <a:accent6>
        <a:srgbClr val="FFF2CC"/>
      </a:accent6>
      <a:hlink>
        <a:srgbClr val="434343"/>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Oleg</dc:creator>
</cp:coreProperties>
</file>