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Merriweather Black"/>
      <p:bold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Black-boldItalic.fntdata"/><Relationship Id="rId47" Type="http://schemas.openxmlformats.org/officeDocument/2006/relationships/font" Target="fonts/MerriweatherBlack-bold.fntdata"/><Relationship Id="rId49" Type="http://schemas.openxmlformats.org/officeDocument/2006/relationships/font" Target="fonts/Merriweath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italic.fntdata"/><Relationship Id="rId50" Type="http://schemas.openxmlformats.org/officeDocument/2006/relationships/font" Target="fonts/Merriweather-bold.fntdata"/><Relationship Id="rId52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3ab6fd3b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93ab6fd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dc10c08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dc10c08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c10c08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dc10c08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dc10c08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1dc10c08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c10c08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dc10c08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c10c085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dc10c085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c10c085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1dc10c085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dc10c085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dc10c085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dc10c085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dc10c085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dc10c085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dc10c085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dc10c085d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dc10c085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c10c085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c10c085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c10c085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dc10c085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dc10c085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dc10c085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dc10c085d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1dc10c085d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c10c085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1dc10c085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93ab6fd3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93ab6fd3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3ab6fd3b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193ab6fd3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93ab6fd3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93ab6fd3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93ab6fd3b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193ab6fd3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93ab6fd3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193ab6fd3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93ab6fd3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93ab6fd3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dc10c085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dc10c085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93ab6fd3b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193ab6fd3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dc10c085d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dc10c085d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dc10c085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1dc10c085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dc10c085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dc10c085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c10c085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dc10c085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c10c085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dc10c0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c10c085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c10c085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c10c08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dc10c08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dc10c085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1dc10c08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00274C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8" name="Google Shape;68;p1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11825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729800" y="1660400"/>
            <a:ext cx="5405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None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193525" y="4489003"/>
            <a:ext cx="395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>
            <a:off x="311700" y="37790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Blockchain at Michigan </a:t>
            </a:r>
            <a:endParaRPr b="0" i="0" sz="4800" u="none" cap="none" strike="noStrike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311700" y="243697"/>
            <a:ext cx="7773525" cy="2224053"/>
            <a:chOff x="311700" y="243697"/>
            <a:chExt cx="7773525" cy="2224053"/>
          </a:xfrm>
        </p:grpSpPr>
        <p:cxnSp>
          <p:nvCxnSpPr>
            <p:cNvPr id="81" name="Google Shape;81;p18"/>
            <p:cNvCxnSpPr/>
            <p:nvPr/>
          </p:nvCxnSpPr>
          <p:spPr>
            <a:xfrm flipH="1" rot="10800000">
              <a:off x="351825" y="1515850"/>
              <a:ext cx="7724400" cy="19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8"/>
            <p:cNvSpPr/>
            <p:nvPr/>
          </p:nvSpPr>
          <p:spPr>
            <a:xfrm>
              <a:off x="311700" y="2357950"/>
              <a:ext cx="109800" cy="1098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83;p18"/>
            <p:cNvCxnSpPr/>
            <p:nvPr/>
          </p:nvCxnSpPr>
          <p:spPr>
            <a:xfrm>
              <a:off x="364500" y="1535650"/>
              <a:ext cx="4200" cy="822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8"/>
            <p:cNvSpPr/>
            <p:nvPr/>
          </p:nvSpPr>
          <p:spPr>
            <a:xfrm>
              <a:off x="6343650" y="631650"/>
              <a:ext cx="216600" cy="21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85;p18"/>
            <p:cNvCxnSpPr/>
            <p:nvPr/>
          </p:nvCxnSpPr>
          <p:spPr>
            <a:xfrm>
              <a:off x="6442903" y="261675"/>
              <a:ext cx="1624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8"/>
            <p:cNvSpPr/>
            <p:nvPr/>
          </p:nvSpPr>
          <p:spPr>
            <a:xfrm>
              <a:off x="6397050" y="685050"/>
              <a:ext cx="109800" cy="1098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18"/>
            <p:cNvCxnSpPr/>
            <p:nvPr/>
          </p:nvCxnSpPr>
          <p:spPr>
            <a:xfrm rot="10800000">
              <a:off x="8085225" y="243697"/>
              <a:ext cx="0" cy="1281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8"/>
            <p:cNvCxnSpPr>
              <a:stCxn id="86" idx="0"/>
            </p:cNvCxnSpPr>
            <p:nvPr/>
          </p:nvCxnSpPr>
          <p:spPr>
            <a:xfrm flipH="1" rot="10800000">
              <a:off x="6451950" y="270750"/>
              <a:ext cx="9000" cy="414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1500" y="3861000"/>
            <a:ext cx="1282501" cy="128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74C"/>
              </a:solidFill>
              <a:highlight>
                <a:srgbClr val="00274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0274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3300"/>
            <a:ext cx="460199" cy="4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 point">
    <p:bg>
      <p:bgPr>
        <a:solidFill>
          <a:schemeClr val="accen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Light"/>
              <a:buChar char="●"/>
              <a:defRPr b="0" i="0" sz="13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■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●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■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●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 Light"/>
              <a:buChar char="■"/>
              <a:defRPr b="0" i="0" sz="11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pensea.io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uperworldapp.com/" TargetMode="External"/><Relationship Id="rId4" Type="http://schemas.openxmlformats.org/officeDocument/2006/relationships/hyperlink" Target="https://techcrunch.com/2021/05/25/blockchain-startup-propy-plans-first-ever-auction-of-a-real-apartment-as-a-collectible-nft/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lCcwn6bGUtU" TargetMode="External"/><Relationship Id="rId4" Type="http://schemas.openxmlformats.org/officeDocument/2006/relationships/hyperlink" Target="https://techcrunch.com/2018/01/16/bitconnect-which-has-been-accused-of-running-a-ponzi-scheme-shuts-down/?guccounter=1&amp;guce_referrer=aHR0cHM6Ly93d3cuZ29vZ2xlLmNvbS8&amp;guce_referrer_sig=AQAAAKtHkvLbdVW1hG3oTGeWzWrP68kOnmWkSSvYdYTjPY-ODAf7TpVtSlKXvS14x1CxBeJcbXiJeLiUxtGR7E3x8p_1qxdWzmYuuRL7XST4Fr4SosZwx5JZDzcoFVOeQ9665-qrXgAc_bjyf-aQKBslMN8ockEwH-51LenEcFn5iKB7" TargetMode="External"/><Relationship Id="rId5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Relationship Id="rId4" Type="http://schemas.openxmlformats.org/officeDocument/2006/relationships/hyperlink" Target="https://taxbit.com/blog/understanding-the-cryptocurrency-tax-rate/" TargetMode="External"/><Relationship Id="rId5" Type="http://schemas.openxmlformats.org/officeDocument/2006/relationships/hyperlink" Target="https://www.nytimes.com/2018/01/18/your-money/bitcoin-irs-tax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congress.gov/search?q=%7B%22source%22%3A%22legislation%22%2C%22search%22%3A%22blockchain%22%7D" TargetMode="External"/><Relationship Id="rId4" Type="http://schemas.openxmlformats.org/officeDocument/2006/relationships/hyperlink" Target="https://www.govtech.com/policy/states-are-split-on-how-to-regulate-cryptocurrency.html" TargetMode="External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7GXqgMZpefc" TargetMode="External"/><Relationship Id="rId4" Type="http://schemas.openxmlformats.org/officeDocument/2006/relationships/hyperlink" Target="https://www.investopedia.com/news/what-erc20-and-what-does-it-mean-ethereum/" TargetMode="External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Blockchain at Michigan</a:t>
            </a:r>
            <a:endParaRPr sz="4800"/>
          </a:p>
        </p:txBody>
      </p:sp>
      <p:sp>
        <p:nvSpPr>
          <p:cNvPr id="144" name="Google Shape;144;p30"/>
          <p:cNvSpPr txBox="1"/>
          <p:nvPr>
            <p:ph idx="1" type="subTitle"/>
          </p:nvPr>
        </p:nvSpPr>
        <p:spPr>
          <a:xfrm>
            <a:off x="311700" y="1552400"/>
            <a:ext cx="7596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Session 5: Tokens, DApp Governance, and the Government</a:t>
            </a:r>
            <a:endParaRPr sz="2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5" name="Google Shape;145;p30"/>
          <p:cNvCxnSpPr>
            <a:stCxn id="143" idx="0"/>
          </p:cNvCxnSpPr>
          <p:nvPr/>
        </p:nvCxnSpPr>
        <p:spPr>
          <a:xfrm>
            <a:off x="4572000" y="539725"/>
            <a:ext cx="3285900" cy="12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30"/>
          <p:cNvCxnSpPr/>
          <p:nvPr/>
        </p:nvCxnSpPr>
        <p:spPr>
          <a:xfrm>
            <a:off x="7867850" y="542600"/>
            <a:ext cx="10200" cy="1005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30"/>
          <p:cNvCxnSpPr/>
          <p:nvPr/>
        </p:nvCxnSpPr>
        <p:spPr>
          <a:xfrm flipH="1">
            <a:off x="291350" y="1557500"/>
            <a:ext cx="7616700" cy="2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30"/>
          <p:cNvCxnSpPr>
            <a:endCxn id="144" idx="1"/>
          </p:cNvCxnSpPr>
          <p:nvPr/>
        </p:nvCxnSpPr>
        <p:spPr>
          <a:xfrm>
            <a:off x="311400" y="1597550"/>
            <a:ext cx="300" cy="32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30"/>
          <p:cNvSpPr/>
          <p:nvPr/>
        </p:nvSpPr>
        <p:spPr>
          <a:xfrm>
            <a:off x="226300" y="1921700"/>
            <a:ext cx="170700" cy="138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4401300" y="456925"/>
            <a:ext cx="170700" cy="1785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552675" y="4416875"/>
            <a:ext cx="3336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Tuesday</a:t>
            </a:r>
            <a:r>
              <a:rPr b="0" i="0" lang="en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March 15th</a:t>
            </a:r>
            <a:r>
              <a:rPr b="0" i="0" lang="en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 202</a:t>
            </a: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75" y="1414350"/>
            <a:ext cx="4424325" cy="44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3132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Non-Fungible Tokens (NFTs)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553925"/>
            <a:ext cx="50760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Every token is completely unique and not interchangeable 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Act as proof of ownership of digital assets 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Opens many doors for various industries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ERC - 721 standard</a:t>
            </a:r>
            <a:endParaRPr sz="19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175" y="1276950"/>
            <a:ext cx="3561825" cy="38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-154058" y="1176563"/>
            <a:ext cx="74793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Industry Highlight:</a:t>
            </a:r>
            <a:endParaRPr/>
          </a:p>
        </p:txBody>
      </p:sp>
      <p:sp>
        <p:nvSpPr>
          <p:cNvPr id="220" name="Google Shape;220;p41"/>
          <p:cNvSpPr txBox="1"/>
          <p:nvPr/>
        </p:nvSpPr>
        <p:spPr>
          <a:xfrm>
            <a:off x="4000026" y="3555243"/>
            <a:ext cx="49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3400" u="none" cap="none" strike="noStrike">
                <a:solidFill>
                  <a:srgbClr val="FFC000"/>
                </a:solidFill>
                <a:latin typeface="Merriweather"/>
                <a:ea typeface="Merriweather"/>
                <a:cs typeface="Merriweather"/>
                <a:sym typeface="Merriweather"/>
              </a:rPr>
              <a:t>Token Trading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3601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Digital Art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210325" y="1602053"/>
            <a:ext cx="63792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NFTs allow trade of ownership rights of digital assets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 collecting through Blockchain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you ever played card trading games (Pokemon, etc.)? Now imagine every single card in the global collection being completely unique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</a:t>
            </a:r>
            <a:r>
              <a:rPr lang="en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OpenSea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Beeple recently sold an NFT worth $69.3M</a:t>
            </a:r>
            <a:endParaRPr sz="18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7" name="Google Shape;22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351" y="1323650"/>
            <a:ext cx="2015774" cy="201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575" y="3400075"/>
            <a:ext cx="1743425" cy="1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378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Estate: real and not-quite-real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NFTs allow for trading of </a:t>
            </a:r>
            <a:r>
              <a:rPr lang="en" sz="15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real estate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However, innovation does not stop there, as there have been actual instances of </a:t>
            </a:r>
            <a:r>
              <a:rPr lang="en" sz="15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non-digital real estate being sold as an NFT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development is very new, and it’s hard to see any short-term benefits for the industry</a:t>
            </a:r>
            <a:endParaRPr sz="1500"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400" y="3383952"/>
            <a:ext cx="3004048" cy="16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2400" y="1332775"/>
            <a:ext cx="3004050" cy="200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8000" y="184100"/>
            <a:ext cx="8808000" cy="27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Review: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Layer 1?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Layer 2?</a:t>
            </a:r>
            <a:endParaRPr sz="48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396" y="3006775"/>
            <a:ext cx="3435200" cy="20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318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session, </a:t>
            </a:r>
            <a:r>
              <a:rPr lang="en"/>
              <a:t>Let’s talk about layers...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3395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DApps consist of two parts that we will refer to as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layers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Blockchain provides the crucial basis for a DApp that supplies it with all the crucial qualities we know to expect from blockchain tech (decentralized, secure, publicly available, etc.) - this foundation is referred to as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Layer 1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Another network/technology operates on top of the blockchain layer (Layer 1) to offer additional benefits like time-efficiency, decreased costs, and scalability - this higher level network is known as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Layer 2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make use of these advantages, most or all of the transactional functionality is moved from Layer 1 to Layer 2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Layer 2 can consist of a different nested blockchain or state channels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351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session, </a:t>
            </a:r>
            <a:r>
              <a:rPr lang="en"/>
              <a:t>Layer 2: Advantages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834200"/>
            <a:ext cx="85206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Shortening time required to process transactions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Reducing the computational load allotted to nodes on the main chain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Decreasing costs associated with running the ledger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Allowing for greater scalability</a:t>
            </a:r>
            <a:r>
              <a:rPr lang="en" sz="1600"/>
              <a:t> </a:t>
            </a:r>
            <a:endParaRPr sz="1600"/>
          </a:p>
        </p:txBody>
      </p:sp>
      <p:pic>
        <p:nvPicPr>
          <p:cNvPr id="260" name="Google Shape;2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375" y="3111675"/>
            <a:ext cx="2224624" cy="20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275000" y="4397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beyond crypto transactions</a:t>
            </a:r>
            <a:endParaRPr/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4572000" y="439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 far transactions of crypto have been the only thing that we said can happen outside of Layer 1 in DApps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saw an example of this with predictive market DApps that relied on oracles to trigger transactions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something else commonly transferred outside of Layer 1?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Yes, and the answer is tokens!</a:t>
            </a:r>
            <a:endParaRPr sz="1500"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00" y="3672725"/>
            <a:ext cx="1577150" cy="1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288450" y="798600"/>
            <a:ext cx="85671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Sanity Check:</a:t>
            </a:r>
            <a:endParaRPr sz="6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Final Group Project</a:t>
            </a:r>
            <a:endParaRPr sz="6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3347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Governance DApps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270150" y="1567800"/>
            <a:ext cx="58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 and decide on users’ ability to participate in governance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Usually written in combination with other DApps to provide a way to control them in a democratic decentralized manner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 contracts are used to define rules of governance and can be changed if the program enables changes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Widely used in DeFi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Hypothetically could be used on their own as a way of voting on policies unrelated to distributed ledgers, no real use cases as far as I know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/>
          </a:p>
        </p:txBody>
      </p:sp>
      <p:pic>
        <p:nvPicPr>
          <p:cNvPr id="274" name="Google Shape;2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0750" y="1811850"/>
            <a:ext cx="2830750" cy="26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 Tokens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4661275" y="384600"/>
            <a:ext cx="41664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Recall: tokens act as proof of ownership for a physical or digital asset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case the asset is the ability to propose policy and/or vote on proposals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Without governance tokens, distributed ledgers have to either be completely unable to change and adapt, or get rid of the advantages offered by their decentralized nature in favor of a centralized authority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good example of 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utility token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536850" y="656700"/>
            <a:ext cx="8070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Government: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i="1" lang="en" sz="5500"/>
              <a:t>the need for regulation?</a:t>
            </a:r>
            <a:endParaRPr i="1" sz="5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182350" y="677475"/>
            <a:ext cx="71043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Cryptocurrencies are currently banned in many countries (Egypt, China, Iraq, and others ...)</a:t>
            </a:r>
            <a:endParaRPr/>
          </a:p>
        </p:txBody>
      </p:sp>
      <p:sp>
        <p:nvSpPr>
          <p:cNvPr id="296" name="Google Shape;296;p53"/>
          <p:cNvSpPr txBox="1"/>
          <p:nvPr/>
        </p:nvSpPr>
        <p:spPr>
          <a:xfrm>
            <a:off x="3768279" y="3324282"/>
            <a:ext cx="537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CB33"/>
                </a:solidFill>
                <a:latin typeface="Merriweather"/>
                <a:ea typeface="Merriweather"/>
                <a:cs typeface="Merriweather"/>
                <a:sym typeface="Merriweather"/>
              </a:rPr>
              <a:t>What are the advantages and disadvantages of banning crypto completely?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785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Activity: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Your Thoughts on Blockchain Regulation?</a:t>
            </a:r>
            <a:endParaRPr/>
          </a:p>
        </p:txBody>
      </p:sp>
      <p:sp>
        <p:nvSpPr>
          <p:cNvPr id="302" name="Google Shape;302;p54"/>
          <p:cNvSpPr txBox="1"/>
          <p:nvPr>
            <p:ph idx="1" type="body"/>
          </p:nvPr>
        </p:nvSpPr>
        <p:spPr>
          <a:xfrm>
            <a:off x="311700" y="1520175"/>
            <a:ext cx="5676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Think about the following questions:</a:t>
            </a:r>
            <a:endParaRPr sz="1500"/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/>
              <a:t>What are the potential dangers of not regulating Blockchain technology?</a:t>
            </a:r>
            <a:endParaRPr sz="1500"/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/>
              <a:t>Which aspects of Blockchain technology do you think need to be regulated and why?</a:t>
            </a:r>
            <a:endParaRPr sz="1500"/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/>
              <a:t>Is it important to have multiple different regulating agencies? Why/Why not?</a:t>
            </a:r>
            <a:endParaRPr sz="1500"/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/>
              <a:t>Which agencies do you think regulate (or should regulate) blockchain technology in the US?</a:t>
            </a:r>
            <a:endParaRPr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950" y="1681925"/>
            <a:ext cx="2850900" cy="297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Bitconnect...</a:t>
            </a:r>
            <a:endParaRPr/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4572000" y="0"/>
            <a:ext cx="41664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Bitconnect Opening Ceremony 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Article on the closure of the Bitconnect Ponzi scheme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A crypto lending platform, where initial investors were supposed to receive investment payments in return for backing it with Bitcoin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Run anonymously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Shut down in early 2018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Money = gone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10" name="Google Shape;31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450" y="3726800"/>
            <a:ext cx="2518550" cy="14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Blockchain Regulation in the US: Overview</a:t>
            </a:r>
            <a:endParaRPr/>
          </a:p>
        </p:txBody>
      </p:sp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4703000" y="2"/>
            <a:ext cx="4166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US Regulatory Outlook: Views cryptocurrency as a positive, but requires agency level regulation (i.e. similar to pharmaceuticals, securities, etc.)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Regulating Agencies: Securities and Exchange Commission (SEC), Internal Revenue Service (IRS), Financial Crimes Enforcement Network (FinCEN)</a:t>
            </a:r>
            <a:endParaRPr sz="1500"/>
          </a:p>
        </p:txBody>
      </p:sp>
      <p:pic>
        <p:nvPicPr>
          <p:cNvPr id="317" name="Google Shape;3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675" y="3130500"/>
            <a:ext cx="2731039" cy="19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11700" y="3108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 Cryptocurrency Regulatory Landscape</a:t>
            </a:r>
            <a:endParaRPr/>
          </a:p>
        </p:txBody>
      </p:sp>
      <p:sp>
        <p:nvSpPr>
          <p:cNvPr id="323" name="Google Shape;323;p57"/>
          <p:cNvSpPr txBox="1"/>
          <p:nvPr>
            <p:ph idx="1" type="body"/>
          </p:nvPr>
        </p:nvSpPr>
        <p:spPr>
          <a:xfrm>
            <a:off x="311700" y="1416250"/>
            <a:ext cx="87006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Unlike traditional assets, States are able to issue their own laws regarding cryptocurrency regulation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FinCen: </a:t>
            </a:r>
            <a:endParaRPr sz="15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>
                <a:solidFill>
                  <a:schemeClr val="dk1"/>
                </a:solidFill>
              </a:rPr>
              <a:t>(Financial Crimes Enforcement Network, Department of treasury)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legal tender (i.e. not required to be accepted as payment)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Crypto exchanges are under their jurisdiction because money is being exchanged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IRS: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Considers cryptocurrency “property” (i.e. just like a stock)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Subject to standard long term capital gains treatment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SEC: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Traditional cryptocurrencies are not securities because they are “replacements for sovereign currencies, replace the dollar, the euro, the yen with bitcoin. That type of currency is not a security” (SEC Chairman Jay Clayton)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“A token, or digital asset used in fundraising process known as an initial coin offering, or ICO, are securities” (CNBC)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Crypto - not a security, Token - security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Taxing Crypto</a:t>
            </a:r>
            <a:endParaRPr/>
          </a:p>
        </p:txBody>
      </p:sp>
      <p:pic>
        <p:nvPicPr>
          <p:cNvPr id="329" name="Google Shape;3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026" y="3306025"/>
            <a:ext cx="1162976" cy="18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4365900" y="98125"/>
            <a:ext cx="38814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Cryptocurrency is legal in the US and is used to store monetary value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Therefore it needs to be taxed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The IRS handles taxation of crypto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Crypto traders must pay capital gains taxes on the profits they earn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Present tax rate: 10-37% for short-term capital gains, 0-20% for long-term capital gains (held for more or less than 365 days)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Char char="●"/>
            </a:pPr>
            <a:r>
              <a:rPr lang="en" sz="1450">
                <a:solidFill>
                  <a:srgbClr val="202124"/>
                </a:solidFill>
                <a:highlight>
                  <a:srgbClr val="FFFFFF"/>
                </a:highlight>
              </a:rPr>
              <a:t>Specific percentage determined by income level</a:t>
            </a:r>
            <a:endParaRPr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 u="sng">
                <a:solidFill>
                  <a:srgbClr val="0000FF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 More</a:t>
            </a:r>
            <a:endParaRPr sz="14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●"/>
            </a:pPr>
            <a:r>
              <a:rPr lang="en" sz="1450" u="sng">
                <a:solidFill>
                  <a:srgbClr val="0000FF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NYT article from 2018 on taxing Bitcoin</a:t>
            </a:r>
            <a:endParaRPr sz="145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4644675" y="2230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“graduate” and qualify for consulting and other opportunities, all of you will prepare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group project</a:t>
            </a:r>
            <a:r>
              <a:rPr lang="en"/>
              <a:t> by the end of the cohort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Deadline: April 12 - Presentation 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April 12th each team will have the opportunity to show off their work during the last cohort meeting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As of today</a:t>
            </a:r>
            <a:r>
              <a:rPr lang="en"/>
              <a:t> you are free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form and register teams</a:t>
            </a:r>
            <a:r>
              <a:rPr lang="en"/>
              <a:t> and begin working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teams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must be registered</a:t>
            </a:r>
            <a:r>
              <a:rPr lang="en"/>
              <a:t> 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Sunday, March 27th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259325" y="581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/>
              <a:t>Uncertainty on the Federal Level </a:t>
            </a:r>
            <a:endParaRPr/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4475325" y="171150"/>
            <a:ext cx="41664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</a:rPr>
              <a:t>There are currently </a:t>
            </a:r>
            <a:r>
              <a:rPr lang="en" sz="1700" u="sng">
                <a:solidFill>
                  <a:srgbClr val="0000FF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many bills around blockchain regulation in both the House of Representatives and the Senate</a:t>
            </a:r>
            <a:r>
              <a:rPr lang="en" sz="1700">
                <a:solidFill>
                  <a:srgbClr val="0000FF"/>
                </a:solidFill>
              </a:rPr>
              <a:t> </a:t>
            </a:r>
            <a:endParaRPr sz="1700">
              <a:solidFill>
                <a:schemeClr val="accent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States take radically different stances towards blockchain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</a:rPr>
              <a:t>TLDR: it’s complicated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337" name="Google Shape;33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4775" y="3760825"/>
            <a:ext cx="1324125" cy="1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343050" y="798600"/>
            <a:ext cx="86460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4800"/>
              <a:t>Remember to register for 1:1s!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i="1" lang="en" sz="3600"/>
              <a:t>If you have no idea what I am talking about, check Colin’s message in the cohort slack channel</a:t>
            </a:r>
            <a:endParaRPr i="1"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Thank You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Teams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4572000" y="268650"/>
            <a:ext cx="4166400" cy="4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share a spreadsheet for team registration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you have a finalized team and project idea, make an entry to the spreadsheet by filling out every required question (column) for your team (row)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team should typically consist of 3-4 people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teams must be formed by Sunday, March 27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Tokens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3413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a Token?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449400"/>
            <a:ext cx="8604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en" sz="1800"/>
              <a:t>: A token is a digital asset issued on other cryptocurrencies’ ledger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Potential Uses: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 representation of a company, protocol (i.e. process), or resource pool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of payment or trade in a particular ecosystem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Participation and Access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Proof of Ownership</a:t>
            </a:r>
            <a:endParaRPr sz="1800"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400" y="3672725"/>
            <a:ext cx="1577150" cy="1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coins vs. Tokens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Coins: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Each coin is deployed in its own environment (its own ledger)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Coins represent pure value (like any non-digital currency)</a:t>
            </a:r>
            <a:endParaRPr sz="1800"/>
          </a:p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Tokens: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token is deployed on the ledger of an existing cryptocurrency through smart contracts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Hold some form of value behind them (crypto, company stake, physical asset, or even the ability to do something)</a:t>
            </a:r>
            <a:endParaRPr sz="1800"/>
          </a:p>
        </p:txBody>
      </p:sp>
      <p:cxnSp>
        <p:nvCxnSpPr>
          <p:cNvPr id="189" name="Google Shape;189;p36"/>
          <p:cNvCxnSpPr>
            <a:stCxn id="186" idx="2"/>
          </p:cNvCxnSpPr>
          <p:nvPr/>
        </p:nvCxnSpPr>
        <p:spPr>
          <a:xfrm>
            <a:off x="4572025" y="1124625"/>
            <a:ext cx="8400" cy="40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ERC-20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4738500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ERC-20 is one of the most significant and popular tokens on the Ethereum network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 More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 Even More!</a:t>
            </a:r>
            <a:endParaRPr sz="2000">
              <a:solidFill>
                <a:srgbClr val="0000FF"/>
              </a:solidFill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800" y="2821325"/>
            <a:ext cx="4391550" cy="2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Tokens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644675" y="378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Utility Tokens</a:t>
            </a:r>
            <a:r>
              <a:rPr lang="en" sz="1600"/>
              <a:t>: only valuable on the native network due to its network specific role in aiding the business or the transaction process (Example: 0x)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Commodity Tokens</a:t>
            </a:r>
            <a:r>
              <a:rPr lang="en" sz="1600"/>
              <a:t>: General purpose tokens backed by standard assets with preexisting independent value (Oil, Gold, etc.)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Security Tokens</a:t>
            </a:r>
            <a:r>
              <a:rPr lang="en" sz="1600"/>
              <a:t>: Assets that yield passive revenue and equate to stake in particular company or process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ockchain at Michigan">
  <a:themeElements>
    <a:clrScheme name="Paradigm">
      <a:dk1>
        <a:srgbClr val="0D2A49"/>
      </a:dk1>
      <a:lt1>
        <a:srgbClr val="FFFFFF"/>
      </a:lt1>
      <a:dk2>
        <a:srgbClr val="0D2A49"/>
      </a:dk2>
      <a:lt2>
        <a:srgbClr val="5E5E5E"/>
      </a:lt2>
      <a:accent1>
        <a:srgbClr val="0D2A49"/>
      </a:accent1>
      <a:accent2>
        <a:srgbClr val="F7BF45"/>
      </a:accent2>
      <a:accent3>
        <a:srgbClr val="FFE599"/>
      </a:accent3>
      <a:accent4>
        <a:srgbClr val="9FC5E8"/>
      </a:accent4>
      <a:accent5>
        <a:srgbClr val="CFE2F3"/>
      </a:accent5>
      <a:accent6>
        <a:srgbClr val="FFF2CC"/>
      </a:accent6>
      <a:hlink>
        <a:srgbClr val="434343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