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Merriweather Black"/>
      <p:bold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4" Type="http://schemas.openxmlformats.org/officeDocument/2006/relationships/font" Target="fonts/MerriweatherBlack-bold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MerriweatherBlack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lidity.readthedocs.io/en/v0.6.8/structure-of-a-contract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times.co.uk/pwc-blockchain-expert-pinpoints-sources-ambiguity-smart-contracts-157577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0cd5253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0cd5253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3f1b667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3f1b667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28e34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28e34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Structure of a Contract — Solidity 0.6.8 documentation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28e34d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28e34d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PwC blockchain expert pinpoints sources of ambiguity in smart contracts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28e34d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28e34d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28e34d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28e34d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28e34d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28e34d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28e34d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28e34d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28e34d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28e34d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28e34d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28e34d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800" y="1660400"/>
            <a:ext cx="5405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93525" y="4489003"/>
            <a:ext cx="39513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11700" y="37790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Blockchain at Michigan </a:t>
            </a:r>
            <a:endParaRPr sz="48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311700" y="243697"/>
            <a:ext cx="7773525" cy="2224053"/>
            <a:chOff x="311700" y="243697"/>
            <a:chExt cx="7773525" cy="2224053"/>
          </a:xfrm>
        </p:grpSpPr>
        <p:cxnSp>
          <p:nvCxnSpPr>
            <p:cNvPr id="16" name="Google Shape;16;p2"/>
            <p:cNvCxnSpPr/>
            <p:nvPr/>
          </p:nvCxnSpPr>
          <p:spPr>
            <a:xfrm flipH="1" rot="10800000">
              <a:off x="351825" y="1515850"/>
              <a:ext cx="7724400" cy="19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" name="Google Shape;17;p2"/>
            <p:cNvSpPr/>
            <p:nvPr/>
          </p:nvSpPr>
          <p:spPr>
            <a:xfrm>
              <a:off x="311700" y="2357950"/>
              <a:ext cx="109800" cy="1098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364500" y="1535650"/>
              <a:ext cx="4200" cy="822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" name="Google Shape;19;p2"/>
            <p:cNvSpPr/>
            <p:nvPr/>
          </p:nvSpPr>
          <p:spPr>
            <a:xfrm>
              <a:off x="6343650" y="631650"/>
              <a:ext cx="216600" cy="21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>
              <a:off x="6442903" y="261675"/>
              <a:ext cx="1624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" name="Google Shape;21;p2"/>
            <p:cNvSpPr/>
            <p:nvPr/>
          </p:nvSpPr>
          <p:spPr>
            <a:xfrm>
              <a:off x="6397050" y="685050"/>
              <a:ext cx="109800" cy="1098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" name="Google Shape;22;p2"/>
            <p:cNvCxnSpPr/>
            <p:nvPr/>
          </p:nvCxnSpPr>
          <p:spPr>
            <a:xfrm rot="10800000">
              <a:off x="8085225" y="243697"/>
              <a:ext cx="0" cy="12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>
              <a:stCxn id="21" idx="0"/>
            </p:cNvCxnSpPr>
            <p:nvPr/>
          </p:nvCxnSpPr>
          <p:spPr>
            <a:xfrm flipH="1" rot="10800000">
              <a:off x="6451950" y="270750"/>
              <a:ext cx="9000" cy="414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" name="Google Shape;2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1500" y="3861000"/>
            <a:ext cx="1282501" cy="128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274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solidFill>
            <a:srgbClr val="00274C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311825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" name="Google Shape;3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0274C"/>
          </a:solidFill>
          <a:ln>
            <a:noFill/>
          </a:ln>
        </p:spPr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74C"/>
              </a:solidFill>
              <a:highlight>
                <a:srgbClr val="00274C"/>
              </a:highlight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solidFill>
            <a:srgbClr val="00274C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Light"/>
              <a:buChar char="●"/>
              <a:defRPr sz="13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■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●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■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●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 Light"/>
              <a:buChar char="■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itepoint.com/solidity-for-beginners-a-guide-to-getting-started/" TargetMode="External"/><Relationship Id="rId4" Type="http://schemas.openxmlformats.org/officeDocument/2006/relationships/hyperlink" Target="https://ethereum.org/en/developers/" TargetMode="External"/><Relationship Id="rId5" Type="http://schemas.openxmlformats.org/officeDocument/2006/relationships/hyperlink" Target="https://www.preethikasireddy.com/post/how-does-ethereum-work-anyway" TargetMode="External"/><Relationship Id="rId6" Type="http://schemas.openxmlformats.org/officeDocument/2006/relationships/hyperlink" Target="https://docs.google.com/presentation/d/1eWUxHEi_Snxfi1elMGqBbmubA1GBdndhhgzLZWK6DIA/edit?usp=sharing" TargetMode="External"/><Relationship Id="rId7" Type="http://schemas.openxmlformats.org/officeDocument/2006/relationships/hyperlink" Target="https://blogs.mulesoft.com/biz/tech-ramblings-biz/what-are-apis-how-do-apis-work/" TargetMode="External"/><Relationship Id="rId8" Type="http://schemas.openxmlformats.org/officeDocument/2006/relationships/hyperlink" Target="https://github.com/Blockchain-at-Michigan/Smart-Contract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pTB0EiLXUC8" TargetMode="External"/><Relationship Id="rId4" Type="http://schemas.openxmlformats.org/officeDocument/2006/relationships/hyperlink" Target="https://simple.wikipedia.org/wiki/Turing_comple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etherscan.io/" TargetMode="External"/><Relationship Id="rId5" Type="http://schemas.openxmlformats.org/officeDocument/2006/relationships/hyperlink" Target="https://blogs.mulesoft.com/biz/tech-ramblings-biz/what-are-apis-how-do-apis-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preethikasireddy.com/post/how-does-ethereum-work-anyw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Blockchain at Michigan</a:t>
            </a:r>
            <a:endParaRPr sz="4800"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1552400"/>
            <a:ext cx="7616700" cy="73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Session 2: Overview of smart contracts</a:t>
            </a:r>
            <a:endParaRPr sz="2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93" name="Google Shape;93;p16"/>
          <p:cNvCxnSpPr>
            <a:stCxn id="91" idx="0"/>
          </p:cNvCxnSpPr>
          <p:nvPr/>
        </p:nvCxnSpPr>
        <p:spPr>
          <a:xfrm>
            <a:off x="4572000" y="539725"/>
            <a:ext cx="3285900" cy="12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7867850" y="542600"/>
            <a:ext cx="10200" cy="1005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311700" y="1587500"/>
            <a:ext cx="7616700" cy="2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endCxn id="92" idx="1"/>
          </p:cNvCxnSpPr>
          <p:nvPr/>
        </p:nvCxnSpPr>
        <p:spPr>
          <a:xfrm>
            <a:off x="311400" y="1597550"/>
            <a:ext cx="300" cy="32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226300" y="1921700"/>
            <a:ext cx="170700" cy="138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401300" y="456925"/>
            <a:ext cx="170700" cy="1785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52675" y="4416875"/>
            <a:ext cx="3155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Friday, July 16th, 2021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125" y="1366775"/>
            <a:ext cx="4365049" cy="436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4250150" y="267525"/>
            <a:ext cx="44712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Solidity for Beginners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(might help more for those of you who don’t spend much/any time coding)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Ethereum developer tools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How does Ethereum work? (a technical deep dive)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A more simple Ethereum deep dive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(written by Alex and past President Nisreen!)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What is an API?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If you want to get ahead,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8"/>
              </a:rPr>
              <a:t>a smart contract tutorial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that will help you setup your machine for local development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Solidity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Smart contract concepts &amp;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 modifiers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Enum types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 Overview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Object-Oriented Programming (OOP) language for writing smart contracts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Video to help explain object oriented programming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Solidity is also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Turing-Complete language</a:t>
            </a:r>
            <a:r>
              <a:rPr lang="en" sz="1400"/>
              <a:t>, meaning that it can computate any computable function if the code is written correctly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Contracts =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Classes are a specific aspect of OOP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variables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2470"/>
            <a:ext cx="9144000" cy="254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505700"/>
            <a:ext cx="8520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that belong to a specific smart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accessed by any function within the contract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Equivalent to member variables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2299950"/>
            <a:ext cx="9144000" cy="28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25" y="1433525"/>
            <a:ext cx="8612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Performs a specific action for that smart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Equivalent to member functions for a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modifiers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425" y="1286500"/>
            <a:ext cx="6050575" cy="38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21475" y="1505700"/>
            <a:ext cx="2657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to make sure that a function call is valid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Limit who can call the smart contract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Limit how much Ether must be sent to the function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Equivalent to an if() statement at the beginning of a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781"/>
            <a:ext cx="9143999" cy="264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485100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Log certain info on the blockchain in an easily-accessible way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 making a list of all the significant milestones in a project (but with events, the coder defines “significant”)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nfo can be viewed later many different ways (easiest is through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Ethereum block explorer</a:t>
            </a:r>
            <a:r>
              <a:rPr lang="en"/>
              <a:t> or an </a:t>
            </a:r>
            <a:r>
              <a:rPr lang="en" u="sng">
                <a:solidFill>
                  <a:schemeClr val="hlink"/>
                </a:solidFill>
                <a:hlinkClick r:id="rId5"/>
              </a:rPr>
              <a:t>API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36321" t="0"/>
          <a:stretch/>
        </p:blipFill>
        <p:spPr>
          <a:xfrm>
            <a:off x="351925" y="1633325"/>
            <a:ext cx="365460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4385500" y="1385850"/>
            <a:ext cx="44469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Structs are like mini-classes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package variables together in a logical way for readability and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some programming languages, structs can include functions,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tends to only happen in a highly OOP situation (apps and very large data structures)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smart contracts, this is uncommon and there’s no need to worry about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Types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38" y="2892075"/>
            <a:ext cx="8599575" cy="20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323425" y="1512800"/>
            <a:ext cx="84612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Enum types can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have one of a specific set of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Ex: Color is an enum type with red, yellow, and purple being possible values of it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concept is important when working with states, which is common in almost all applications because Ethereum is a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state machine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Ex: A specific transaction can be Created but not confirmed yet, Locked and active, or Inactive and no longer useful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chain at Michigan">
  <a:themeElements>
    <a:clrScheme name="Paradigm">
      <a:dk1>
        <a:srgbClr val="0D2A49"/>
      </a:dk1>
      <a:lt1>
        <a:srgbClr val="FFFFFF"/>
      </a:lt1>
      <a:dk2>
        <a:srgbClr val="0D2A49"/>
      </a:dk2>
      <a:lt2>
        <a:srgbClr val="5E5E5E"/>
      </a:lt2>
      <a:accent1>
        <a:srgbClr val="0D2A49"/>
      </a:accent1>
      <a:accent2>
        <a:srgbClr val="F7BF45"/>
      </a:accent2>
      <a:accent3>
        <a:srgbClr val="FFE599"/>
      </a:accent3>
      <a:accent4>
        <a:srgbClr val="9FC5E8"/>
      </a:accent4>
      <a:accent5>
        <a:srgbClr val="CFE2F3"/>
      </a:accent5>
      <a:accent6>
        <a:srgbClr val="FFF2CC"/>
      </a:accent6>
      <a:hlink>
        <a:srgbClr val="434343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