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82" r:id="rId4"/>
    <p:sldMasterId id="2147484243" r:id="rId5"/>
  </p:sldMasterIdLst>
  <p:notesMasterIdLst>
    <p:notesMasterId r:id="rId16"/>
  </p:notesMasterIdLst>
  <p:handoutMasterIdLst>
    <p:handoutMasterId r:id="rId17"/>
  </p:handoutMasterIdLst>
  <p:sldIdLst>
    <p:sldId id="1390" r:id="rId6"/>
    <p:sldId id="1391" r:id="rId7"/>
    <p:sldId id="1393" r:id="rId8"/>
    <p:sldId id="1392" r:id="rId9"/>
    <p:sldId id="1395" r:id="rId10"/>
    <p:sldId id="1399" r:id="rId11"/>
    <p:sldId id="1394" r:id="rId12"/>
    <p:sldId id="1396" r:id="rId13"/>
    <p:sldId id="1397" r:id="rId14"/>
    <p:sldId id="1398" r:id="rId1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DD5C800-9A2C-4823-B056-4AFFC9A97500}">
          <p14:sldIdLst>
            <p14:sldId id="1390"/>
            <p14:sldId id="1391"/>
            <p14:sldId id="1393"/>
            <p14:sldId id="1392"/>
            <p14:sldId id="1395"/>
            <p14:sldId id="1399"/>
            <p14:sldId id="1394"/>
            <p14:sldId id="1396"/>
            <p14:sldId id="1397"/>
            <p14:sldId id="1398"/>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294"/>
    <a:srgbClr val="306CB2"/>
    <a:srgbClr val="316DB3"/>
    <a:srgbClr val="185BAA"/>
    <a:srgbClr val="1C3E82"/>
    <a:srgbClr val="FDFDFD"/>
    <a:srgbClr val="006EB9"/>
    <a:srgbClr val="125AAA"/>
    <a:srgbClr val="1458A8"/>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80" autoAdjust="0"/>
    <p:restoredTop sz="84060" autoAdjust="0"/>
  </p:normalViewPr>
  <p:slideViewPr>
    <p:cSldViewPr snapToGrid="0">
      <p:cViewPr varScale="1">
        <p:scale>
          <a:sx n="94" d="100"/>
          <a:sy n="94" d="100"/>
        </p:scale>
        <p:origin x="1328" y="184"/>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80" d="100"/>
        <a:sy n="180" d="100"/>
      </p:scale>
      <p:origin x="0" y="-28722"/>
    </p:cViewPr>
  </p:sorterViewPr>
  <p:notesViewPr>
    <p:cSldViewPr snapToGrid="0" showGuides="1">
      <p:cViewPr varScale="1">
        <p:scale>
          <a:sx n="80" d="100"/>
          <a:sy n="80" d="100"/>
        </p:scale>
        <p:origin x="3198" y="96"/>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Research 2013</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D73E2F-2D39-2D48-9B35-C3957DEDAC03}" type="datetime8">
              <a:rPr lang="en-US" smtClean="0">
                <a:latin typeface="Segoe UI" pitchFamily="34" charset="0"/>
              </a:rPr>
              <a:t>9/1/20 12:12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Research 2013</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52F7300B-91BD-4E43-8D2F-557E57DA02D9}" type="datetime8">
              <a:rPr lang="en-US" smtClean="0"/>
              <a:t>9/1/20 12:12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Heller, P., &amp; </a:t>
            </a:r>
            <a:r>
              <a:rPr lang="en-US" sz="900" dirty="0" err="1"/>
              <a:t>Hollabaugh</a:t>
            </a:r>
            <a:r>
              <a:rPr lang="en-US" sz="900" dirty="0"/>
              <a:t>, M. (1992). Teaching problem solving through cooperative grouping. Part 2: Designing problems and structuring groups. American Journal of Physics, 60(7), 637-644. Hong, L., &amp; Page, S. E. (2004). Groups of diverse problem solvers can outperform groups of high-ability problem solvers. Proceedings of the National Academy of Sciences, 101(46), 16385-16389. </a:t>
            </a:r>
            <a:r>
              <a:rPr lang="en-US" sz="900" dirty="0" err="1"/>
              <a:t>Hsiung</a:t>
            </a:r>
            <a:r>
              <a:rPr lang="en-US" sz="900" dirty="0"/>
              <a:t>, C. (2010). </a:t>
            </a:r>
            <a:r>
              <a:rPr lang="en-US" sz="900" dirty="0" err="1"/>
              <a:t>Identifi</a:t>
            </a:r>
            <a:r>
              <a:rPr lang="en-US" sz="900" dirty="0"/>
              <a:t> </a:t>
            </a:r>
            <a:r>
              <a:rPr lang="en-US" sz="900" dirty="0" err="1"/>
              <a:t>cation</a:t>
            </a:r>
            <a:r>
              <a:rPr lang="en-US" sz="900" dirty="0"/>
              <a:t> of dysfunctional cooperative learning teams based on students’ academic achievement. Journal of Engineering Education, 99(1), 45-54. Ingram, S., &amp; Parker, A. (2002). Gender and modes of collaboration in an engineering classroom: A </a:t>
            </a:r>
            <a:r>
              <a:rPr lang="en-US" sz="900" dirty="0" err="1"/>
              <a:t>profi</a:t>
            </a:r>
            <a:r>
              <a:rPr lang="en-US" sz="900" dirty="0"/>
              <a:t> le of two women on student teams. Journal of Business and Technical Communication, 16(1), 33-68. Johnson, D. W., &amp; Johnson, R. T. (1999). Making cooperative learning work. Theory Into Practice, 38(2), 67-73. Johnson, D. W., &amp; Johnson, R. T. (2002). Cooperative learning methods: A meta-analysis. Journal of Research in Education, 12(1), 5-24. Johnson, D. W., Johnson, R. T., &amp; Smith, K. A. (1998a). Active learning: Cooperation in the college classroom. Edina, MN: Interaction Book Company. Johnson, D. W., Johnson, R. T., &amp; Smith, K. A. (1998b). Cooperative learning returns to college: What evidence is there that it works? Change, 30(4), 26-35. Johnson, D. W., Johnson, R. T., &amp; Smith, K. A. (1998c, February). Maximizing instruction through cooperative learning. ASEE Prism, 8(2), 24-29. Johnson, D. W., Johnson, R. T., &amp; Smith, K. A. (2007). The state of cooperative learning in postsecondary and professional settings. Educational Psychology Review, 19(1), 15-29. </a:t>
            </a:r>
            <a:r>
              <a:rPr lang="en-US" sz="900" dirty="0" err="1"/>
              <a:t>Kapp</a:t>
            </a:r>
            <a:r>
              <a:rPr lang="en-US" sz="900" dirty="0"/>
              <a:t>, E. (2009). Improving student teamwork in a collaborative project-based course. College Teaching, 57(3), 139-143. Kaufman, D. B., Felder, R. M., &amp; Fuller, H. (2000). Accounting for individual effort in cooperative learning teams. Journal of Engineering Education, 89(2), 133-140. </a:t>
            </a:r>
            <a:r>
              <a:rPr lang="en-US" sz="900" dirty="0" err="1"/>
              <a:t>Loughry</a:t>
            </a:r>
            <a:r>
              <a:rPr lang="en-US" sz="900" dirty="0"/>
              <a:t>, M. L., </a:t>
            </a:r>
            <a:r>
              <a:rPr lang="en-US" sz="900" dirty="0" err="1"/>
              <a:t>Ohland</a:t>
            </a:r>
            <a:r>
              <a:rPr lang="en-US" sz="900" dirty="0"/>
              <a:t>, M. W., &amp; Moore, D. D. (2007). Development of a theory-based assessment of team member effectiveness. Educational and Psychological Measurement, 67(3), 505-524. McKee, C. (2010). [“Off course” teamwork strategies generated by ENGR 100 students]. Unpublished raw data. </a:t>
            </a:r>
            <a:r>
              <a:rPr lang="en-US" sz="900" dirty="0" err="1"/>
              <a:t>Meizlish</a:t>
            </a:r>
            <a:r>
              <a:rPr lang="en-US" sz="900" dirty="0"/>
              <a:t>, D. (2005). Promoting academic integrity in the classroom. CRLT Occasional Paper, No. 20. Ann Arbor, MI: Center for Research on Learning and Teaching, University of Michigan. </a:t>
            </a:r>
            <a:r>
              <a:rPr lang="en-US" sz="900" dirty="0" err="1"/>
              <a:t>Michaelsen</a:t>
            </a:r>
            <a:r>
              <a:rPr lang="en-US" sz="900" dirty="0"/>
              <a:t>, L. K., Knight, A. B., &amp; Fink, L. D. (Eds.). (2004). </a:t>
            </a:r>
            <a:r>
              <a:rPr lang="en-US" sz="900" dirty="0" err="1"/>
              <a:t>Teambased</a:t>
            </a:r>
            <a:r>
              <a:rPr lang="en-US" sz="900" dirty="0"/>
              <a:t> learning: A transformative use of small groups in college teaching. Sterling, VA: Stylus. </a:t>
            </a:r>
            <a:r>
              <a:rPr lang="en-US" sz="900" dirty="0" err="1"/>
              <a:t>Michaelsen</a:t>
            </a:r>
            <a:r>
              <a:rPr lang="en-US" sz="900" dirty="0"/>
              <a:t>, L. K., &amp; Sweet, M. (2008, Winter). The essential elements of team-based learning. In L. K. </a:t>
            </a:r>
            <a:r>
              <a:rPr lang="en-US" sz="900" dirty="0" err="1"/>
              <a:t>Michaelsen</a:t>
            </a:r>
            <a:r>
              <a:rPr lang="en-US" sz="900" dirty="0"/>
              <a:t>, M. Sweet, &amp; D. X. </a:t>
            </a:r>
            <a:r>
              <a:rPr lang="en-US" sz="900" dirty="0" err="1"/>
              <a:t>Parmelee</a:t>
            </a:r>
            <a:r>
              <a:rPr lang="en-US" sz="900" dirty="0"/>
              <a:t> (Eds.), Team-based learning: Small group learning’s next big step (pp. 7-27). New Directions for Teaching and Learning, No. 116. San Francisco, CA: </a:t>
            </a:r>
            <a:r>
              <a:rPr lang="en-US" sz="900" dirty="0" err="1"/>
              <a:t>Jossey</a:t>
            </a:r>
            <a:r>
              <a:rPr lang="en-US" sz="900" dirty="0"/>
              <a:t>-Bass. Millis, B. J. (2009). Becoming an effective teacher using cooperative learning. Peer Review, 11(2), 17-21. National Academy of Engineering. (2004). The engineer of 2020: Visions of engineering in the new century. Washington, DC: National Academies Press. Retrieved from http://</a:t>
            </a:r>
            <a:r>
              <a:rPr lang="en-US" sz="900" dirty="0" err="1"/>
              <a:t>www.nap.edu</a:t>
            </a:r>
            <a:r>
              <a:rPr lang="en-US" sz="900" dirty="0"/>
              <a:t> Oakley, B., Felder, R. M., Brent, R., &amp; </a:t>
            </a:r>
            <a:r>
              <a:rPr lang="en-US" sz="900" dirty="0" err="1"/>
              <a:t>Elhajj</a:t>
            </a:r>
            <a:r>
              <a:rPr lang="en-US" sz="900" dirty="0"/>
              <a:t>, I. (2004). Turning student groups into effective teams. Journal of Student Centered Learning, 2(1), 9-34. </a:t>
            </a:r>
            <a:r>
              <a:rPr lang="en-US" sz="900" dirty="0" err="1"/>
              <a:t>Offi</a:t>
            </a:r>
            <a:r>
              <a:rPr lang="en-US" sz="900" dirty="0"/>
              <a:t> </a:t>
            </a:r>
            <a:r>
              <a:rPr lang="en-US" sz="900" dirty="0" err="1"/>
              <a:t>ce</a:t>
            </a:r>
            <a:r>
              <a:rPr lang="en-US" sz="900" dirty="0"/>
              <a:t> of Student Affairs, University of Michigan College of Engineering. (2010). Report on alumni surveys for academic year 2009-2010. Ann Arbor, MI: Author. </a:t>
            </a:r>
            <a:r>
              <a:rPr lang="en-US" sz="900" dirty="0" err="1"/>
              <a:t>Ohland</a:t>
            </a:r>
            <a:r>
              <a:rPr lang="en-US" sz="900" dirty="0"/>
              <a:t>, M. W., Layton, R. A., </a:t>
            </a:r>
            <a:r>
              <a:rPr lang="en-US" sz="900" dirty="0" err="1"/>
              <a:t>Loughry</a:t>
            </a:r>
            <a:r>
              <a:rPr lang="en-US" sz="900" dirty="0"/>
              <a:t>, M. L., &amp; </a:t>
            </a:r>
            <a:r>
              <a:rPr lang="en-US" sz="900" dirty="0" err="1"/>
              <a:t>Yuhasz</a:t>
            </a:r>
            <a:r>
              <a:rPr lang="en-US" sz="900" dirty="0"/>
              <a:t>, A. G. (2005). Effects of behavioral anchors on peer evaluation reliability. Journal of Engineering Education, 94(3), 319-326.</a:t>
            </a:r>
          </a:p>
          <a:p>
            <a:r>
              <a:rPr lang="en-US" sz="900" dirty="0"/>
              <a:t>Page, D., &amp; </a:t>
            </a:r>
            <a:r>
              <a:rPr lang="en-US" sz="900" dirty="0" err="1"/>
              <a:t>Donelan</a:t>
            </a:r>
            <a:r>
              <a:rPr lang="en-US" sz="900" dirty="0"/>
              <a:t>, J. G. (2003). Team-building tools for students. Journal of Education for Business, 78(3), 125-128. Page, S. E. (2007). The difference: How the power of diversity creates better groups, fi </a:t>
            </a:r>
            <a:r>
              <a:rPr lang="en-US" sz="900" dirty="0" err="1"/>
              <a:t>rms</a:t>
            </a:r>
            <a:r>
              <a:rPr lang="en-US" sz="900" dirty="0"/>
              <a:t>, schools, and societies. Princeton, NJ: Princeton University Press. Parker, G. M. (2008). Team players and teamwork: New strategies for the competitive enterprise. San Francisco, CA: </a:t>
            </a:r>
            <a:r>
              <a:rPr lang="en-US" sz="900" dirty="0" err="1"/>
              <a:t>Jossey</a:t>
            </a:r>
            <a:r>
              <a:rPr lang="en-US" sz="900" dirty="0"/>
              <a:t>-Bass. Peter D. Hart Research Associates. (2008). How should colleges assess and improve student learning? Employers’ views on the accountability challenge. Washington, DC: Author. Retrieved from: http://</a:t>
            </a:r>
            <a:r>
              <a:rPr lang="en-US" sz="900" dirty="0" err="1"/>
              <a:t>www.aacu.org</a:t>
            </a:r>
            <a:r>
              <a:rPr lang="en-US" sz="900" dirty="0"/>
              <a:t>/leap/documents/2008_Business_ </a:t>
            </a:r>
            <a:r>
              <a:rPr lang="en-US" sz="900" dirty="0" err="1"/>
              <a:t>Leader_Poll.pdf</a:t>
            </a:r>
            <a:r>
              <a:rPr lang="en-US" sz="900" dirty="0"/>
              <a:t> </a:t>
            </a:r>
            <a:r>
              <a:rPr lang="en-US" sz="900" dirty="0" err="1"/>
              <a:t>Piontek</a:t>
            </a:r>
            <a:r>
              <a:rPr lang="en-US" sz="900" dirty="0"/>
              <a:t>, M. (2008). Best practices for designing and grading exams. CRLT Occasional Paper, No. 24. Ann Arbor, MI: Center for Research on Learning and Teaching, University of Michigan. </a:t>
            </a:r>
            <a:r>
              <a:rPr lang="en-US" sz="900" dirty="0" err="1"/>
              <a:t>Searby</a:t>
            </a:r>
            <a:r>
              <a:rPr lang="en-US" sz="900" dirty="0"/>
              <a:t>, M., &amp; Ewers, T. (1997). An evaluation of the use of peer assessment in higher education: A case study in the School of Music, Kingston University. Assessment and Evaluation in Higher Education, 22(4), 371-383. </a:t>
            </a:r>
            <a:r>
              <a:rPr lang="en-US" sz="900" dirty="0" err="1"/>
              <a:t>Slavin</a:t>
            </a:r>
            <a:r>
              <a:rPr lang="en-US" sz="900" dirty="0"/>
              <a:t>, R. E. (1995). Cooperative learning (2nd ed.). Needham Heights, MA: </a:t>
            </a:r>
            <a:r>
              <a:rPr lang="en-US" sz="900" dirty="0" err="1"/>
              <a:t>Allyn</a:t>
            </a:r>
            <a:r>
              <a:rPr lang="en-US" sz="900" dirty="0"/>
              <a:t> &amp; Bacon. Smith, K. A., &amp; </a:t>
            </a:r>
            <a:r>
              <a:rPr lang="en-US" sz="900" dirty="0" err="1"/>
              <a:t>Imbrie</a:t>
            </a:r>
            <a:r>
              <a:rPr lang="en-US" sz="900" dirty="0"/>
              <a:t>, P. K. (2007). Teamwork and project management (3rd ed.). New York, NY: McGraw-Hill. Springer, L., Donovan, S. S., &amp; </a:t>
            </a:r>
            <a:r>
              <a:rPr lang="en-US" sz="900" dirty="0" err="1"/>
              <a:t>Stanne</a:t>
            </a:r>
            <a:r>
              <a:rPr lang="en-US" sz="900" dirty="0"/>
              <a:t>, M. E. (1999). Effects of small-group learning on undergraduates in science, mathematics, engineering, and technology: A meta-analysis. Review of Educational Research, 69(1), 21-51. Stein, R. F., &amp; </a:t>
            </a:r>
            <a:r>
              <a:rPr lang="en-US" sz="900" dirty="0" err="1"/>
              <a:t>Hurd</a:t>
            </a:r>
            <a:r>
              <a:rPr lang="en-US" sz="900" dirty="0"/>
              <a:t>, S. (2000). Using student teams in the classroom: A faculty guide. Boston, MA: Anker.</a:t>
            </a:r>
          </a:p>
          <a:p>
            <a:r>
              <a:rPr lang="en-US" sz="900" dirty="0" err="1"/>
              <a:t>Svinicki</a:t>
            </a:r>
            <a:r>
              <a:rPr lang="en-US" sz="900" dirty="0"/>
              <a:t>, M. &amp; </a:t>
            </a:r>
            <a:r>
              <a:rPr lang="en-US" sz="900" dirty="0" err="1"/>
              <a:t>McKeachie</a:t>
            </a:r>
            <a:r>
              <a:rPr lang="en-US" sz="900" dirty="0"/>
              <a:t>, W. J. (2011). </a:t>
            </a:r>
            <a:r>
              <a:rPr lang="en-US" sz="900" dirty="0" err="1"/>
              <a:t>McKeachie’s</a:t>
            </a:r>
            <a:r>
              <a:rPr lang="en-US" sz="900" dirty="0"/>
              <a:t> teaching tips: Strategies, research, and theory for college and university teachers (13th ed.). Belmont, CA: Wadsworth </a:t>
            </a:r>
            <a:r>
              <a:rPr lang="en-US" sz="900" dirty="0" err="1"/>
              <a:t>Cengage</a:t>
            </a:r>
            <a:r>
              <a:rPr lang="en-US" sz="900" dirty="0"/>
              <a:t> Learning. </a:t>
            </a:r>
            <a:r>
              <a:rPr lang="en-US" sz="900" dirty="0" err="1"/>
              <a:t>Tonso</a:t>
            </a:r>
            <a:r>
              <a:rPr lang="en-US" sz="900" dirty="0"/>
              <a:t>, K. L. (2006). Teams that work: Campus culture, engineering identity, and social interactions. Journal of Engineering Education, 95(1), 25-37. </a:t>
            </a:r>
            <a:r>
              <a:rPr lang="en-US" sz="900" dirty="0" err="1"/>
              <a:t>Tuckman</a:t>
            </a:r>
            <a:r>
              <a:rPr lang="en-US" sz="900" dirty="0"/>
              <a:t>, B. W. (1965). Developmental sequence in small groups. Psychological Bulletin, 63(6), 384-399. University of Michigan College of Engineering. (2010). Honor code. Retrieved from http://</a:t>
            </a:r>
            <a:r>
              <a:rPr lang="en-US" sz="900" dirty="0" err="1"/>
              <a:t>www.engin.umich.edu</a:t>
            </a:r>
            <a:r>
              <a:rPr lang="en-US" sz="900" dirty="0"/>
              <a:t>/students/</a:t>
            </a:r>
            <a:r>
              <a:rPr lang="en-US" sz="900" dirty="0" err="1"/>
              <a:t>honorcode</a:t>
            </a:r>
            <a:r>
              <a:rPr lang="en-US" sz="900" dirty="0"/>
              <a:t>/ code/</a:t>
            </a:r>
            <a:r>
              <a:rPr lang="en-US" sz="900" dirty="0" err="1"/>
              <a:t>index.html</a:t>
            </a:r>
            <a:r>
              <a:rPr lang="en-US" sz="900" dirty="0"/>
              <a:t> </a:t>
            </a:r>
            <a:r>
              <a:rPr lang="en-US" sz="900" dirty="0" err="1"/>
              <a:t>Wankat</a:t>
            </a:r>
            <a:r>
              <a:rPr lang="en-US" sz="900" dirty="0"/>
              <a:t>, P. C., &amp; </a:t>
            </a:r>
            <a:r>
              <a:rPr lang="en-US" sz="900" dirty="0" err="1"/>
              <a:t>Oreovicz</a:t>
            </a:r>
            <a:r>
              <a:rPr lang="en-US" sz="900" dirty="0"/>
              <a:t>, F. S. (1993). Teaching engineering. New York, NY: McGraw-Hill. (Out of print, but available at https:// </a:t>
            </a:r>
            <a:r>
              <a:rPr lang="en-US" sz="900" dirty="0" err="1"/>
              <a:t>engineering.purdue.edu</a:t>
            </a:r>
            <a:r>
              <a:rPr lang="en-US" sz="900" dirty="0"/>
              <a:t>/</a:t>
            </a:r>
            <a:r>
              <a:rPr lang="en-US" sz="900" dirty="0" err="1"/>
              <a:t>ChE</a:t>
            </a:r>
            <a:r>
              <a:rPr lang="en-US" sz="900" dirty="0"/>
              <a:t>/</a:t>
            </a:r>
            <a:r>
              <a:rPr lang="en-US" sz="900" dirty="0" err="1"/>
              <a:t>AboutUs</a:t>
            </a:r>
            <a:r>
              <a:rPr lang="en-US" sz="900" dirty="0"/>
              <a:t>/Publications/</a:t>
            </a:r>
            <a:r>
              <a:rPr lang="en-US" sz="900" dirty="0" err="1"/>
              <a:t>TeachingEng</a:t>
            </a:r>
            <a:r>
              <a:rPr lang="en-US" sz="900" dirty="0"/>
              <a:t>/ </a:t>
            </a:r>
            <a:r>
              <a:rPr lang="en-US" sz="900" dirty="0" err="1"/>
              <a:t>index.html</a:t>
            </a:r>
            <a:r>
              <a:rPr lang="en-US" sz="900" dirty="0"/>
              <a:t>) Watson, W. E., Johnson, L., &amp; </a:t>
            </a:r>
            <a:r>
              <a:rPr lang="en-US" sz="900" dirty="0" err="1"/>
              <a:t>Zgourides</a:t>
            </a:r>
            <a:r>
              <a:rPr lang="en-US" sz="900" dirty="0"/>
              <a:t>, G. D. (2002). The </a:t>
            </a:r>
            <a:r>
              <a:rPr lang="en-US" sz="900" dirty="0" err="1"/>
              <a:t>infl</a:t>
            </a:r>
            <a:r>
              <a:rPr lang="en-US" sz="900" dirty="0"/>
              <a:t> </a:t>
            </a:r>
            <a:r>
              <a:rPr lang="en-US" sz="900" dirty="0" err="1"/>
              <a:t>uence</a:t>
            </a:r>
            <a:r>
              <a:rPr lang="en-US" sz="900" dirty="0"/>
              <a:t> of ethnic diversity on leadership, group process, and performance: An examination of learning teams. International Journal of Intercultural Relations, 26(1), 1-16. Williams, D., Foster, D., Green, B., </a:t>
            </a:r>
            <a:r>
              <a:rPr lang="en-US" sz="900" dirty="0" err="1"/>
              <a:t>Lakey</a:t>
            </a:r>
            <a:r>
              <a:rPr lang="en-US" sz="900" dirty="0"/>
              <a:t>, P., </a:t>
            </a:r>
            <a:r>
              <a:rPr lang="en-US" sz="900" dirty="0" err="1"/>
              <a:t>Lakey</a:t>
            </a:r>
            <a:r>
              <a:rPr lang="en-US" sz="900" dirty="0"/>
              <a:t>, R., Mills, F., &amp; Williams, C. (2002). Effective peer evaluation in learning teams. In C. </a:t>
            </a:r>
            <a:r>
              <a:rPr lang="en-US" sz="900" dirty="0" err="1"/>
              <a:t>Wehlburg</a:t>
            </a:r>
            <a:r>
              <a:rPr lang="en-US" sz="900" dirty="0"/>
              <a:t> &amp; S. Chadwick-</a:t>
            </a:r>
            <a:r>
              <a:rPr lang="en-US" sz="900" dirty="0" err="1"/>
              <a:t>Blossey</a:t>
            </a:r>
            <a:r>
              <a:rPr lang="en-US" sz="900" dirty="0"/>
              <a:t> (Eds.), To Improve the Academy: Resources for Faculty, Instructional, and Organizational Development, Vol. 22 (pp. 251-267). Bolton, MA: Anker. Wolfe, J. W., &amp; Powell, E. (2008, March). He said, she said: </a:t>
            </a:r>
            <a:r>
              <a:rPr lang="en-US" sz="900" dirty="0" err="1"/>
              <a:t>Gendertypical</a:t>
            </a:r>
            <a:r>
              <a:rPr lang="en-US" sz="900" dirty="0"/>
              <a:t> speech can sour teamwork. ASEE Prism. Retrieved from http://</a:t>
            </a:r>
            <a:r>
              <a:rPr lang="en-US" sz="900" dirty="0" err="1"/>
              <a:t>www.prism-magazine.org</a:t>
            </a:r>
            <a:r>
              <a:rPr lang="en-US" sz="900" dirty="0"/>
              <a:t>/mar09/tt_02.cfm</a:t>
            </a:r>
          </a:p>
          <a:p>
            <a:pPr marL="0" indent="0">
              <a:buNone/>
            </a:pPr>
            <a:endParaRPr lang="en-US" sz="900" dirty="0"/>
          </a:p>
          <a:p>
            <a:endParaRPr lang="en-US" dirty="0"/>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9/1/20 12:12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9979213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emf"/></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6.emf"/></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6.emf"/></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Master" Target="../slideMasters/slideMaster2.xml"/><Relationship Id="rId5" Type="http://schemas.openxmlformats.org/officeDocument/2006/relationships/image" Target="../media/image6.emf"/><Relationship Id="rId4"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ltGray">
      <p:bgPr>
        <a:solidFill>
          <a:srgbClr val="006EB9"/>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12407" b="31351"/>
          <a:stretch/>
        </p:blipFill>
        <p:spPr>
          <a:xfrm>
            <a:off x="-1" y="0"/>
            <a:ext cx="12436475" cy="6994526"/>
          </a:xfrm>
          <a:prstGeom prst="rect">
            <a:avLst/>
          </a:prstGeom>
          <a:noFill/>
          <a:ln>
            <a:noFill/>
          </a:ln>
        </p:spPr>
      </p:pic>
      <p:pic>
        <p:nvPicPr>
          <p:cNvPr id="15" name="Picture 14"/>
          <p:cNvPicPr>
            <a:picLocks noChangeAspect="1"/>
          </p:cNvPicPr>
          <p:nvPr userDrawn="1"/>
        </p:nvPicPr>
        <p:blipFill>
          <a:blip r:embed="rId3"/>
          <a:stretch>
            <a:fillRect/>
          </a:stretch>
        </p:blipFill>
        <p:spPr>
          <a:xfrm>
            <a:off x="495300" y="2488813"/>
            <a:ext cx="5580001" cy="551250"/>
          </a:xfrm>
          <a:prstGeom prst="rect">
            <a:avLst/>
          </a:prstGeom>
        </p:spPr>
      </p:pic>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white">
          <a:xfrm>
            <a:off x="10333038" y="6163073"/>
            <a:ext cx="1643341" cy="352027"/>
          </a:xfrm>
          <a:prstGeom prst="rect">
            <a:avLst/>
          </a:prstGeom>
        </p:spPr>
      </p:pic>
    </p:spTree>
    <p:extLst>
      <p:ext uri="{BB962C8B-B14F-4D97-AF65-F5344CB8AC3E}">
        <p14:creationId xmlns:p14="http://schemas.microsoft.com/office/powerpoint/2010/main" val="3432282617"/>
      </p:ext>
    </p:extLst>
  </p:cSld>
  <p:clrMapOvr>
    <a:masterClrMapping/>
  </p:clrMapOvr>
  <p:transition>
    <p:fade/>
  </p:transition>
  <p:extLst mod="1">
    <p:ext uri="{DCECCB84-F9BA-43D5-87BE-67443E8EF086}">
      <p15:sldGuideLst xmlns:p15="http://schemas.microsoft.com/office/powerpoint/2012/main">
        <p15:guide id="1" orient="horz" pos="302" userDrawn="1">
          <p15:clr>
            <a:srgbClr val="C35EA4"/>
          </p15:clr>
        </p15:guide>
        <p15:guide id="2" pos="288" userDrawn="1">
          <p15:clr>
            <a:srgbClr val="C35EA4"/>
          </p15:clr>
        </p15:guide>
        <p15:guide id="3" pos="7546" userDrawn="1">
          <p15:clr>
            <a:srgbClr val="C35EA4"/>
          </p15:clr>
        </p15:guide>
        <p15:guide id="4" orient="horz" pos="4104"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274638" y="1214438"/>
            <a:ext cx="11887200" cy="5483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Walkin">
    <p:bg bwMode="ltGray">
      <p:bgPr>
        <a:solidFill>
          <a:schemeClr val="bg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rcRect t="15586"/>
          <a:stretch>
            <a:fillRect/>
          </a:stretch>
        </p:blipFill>
        <p:spPr>
          <a:xfrm>
            <a:off x="-477273" y="0"/>
            <a:ext cx="6573273" cy="8093442"/>
          </a:xfrm>
          <a:custGeom>
            <a:avLst/>
            <a:gdLst>
              <a:gd name="connsiteX0" fmla="*/ 477273 w 6573273"/>
              <a:gd name="connsiteY0" fmla="*/ 0 h 8093442"/>
              <a:gd name="connsiteX1" fmla="*/ 6573273 w 6573273"/>
              <a:gd name="connsiteY1" fmla="*/ 0 h 8093442"/>
              <a:gd name="connsiteX2" fmla="*/ 6573273 w 6573273"/>
              <a:gd name="connsiteY2" fmla="*/ 6994525 h 8093442"/>
              <a:gd name="connsiteX3" fmla="*/ 477273 w 6573273"/>
              <a:gd name="connsiteY3" fmla="*/ 6994525 h 8093442"/>
              <a:gd name="connsiteX4" fmla="*/ 477273 w 6573273"/>
              <a:gd name="connsiteY4" fmla="*/ 8093442 h 8093442"/>
              <a:gd name="connsiteX5" fmla="*/ 0 w 6573273"/>
              <a:gd name="connsiteY5" fmla="*/ 8093442 h 8093442"/>
              <a:gd name="connsiteX6" fmla="*/ 0 w 6573273"/>
              <a:gd name="connsiteY6" fmla="*/ 4868863 h 8093442"/>
              <a:gd name="connsiteX7" fmla="*/ 477273 w 6573273"/>
              <a:gd name="connsiteY7" fmla="*/ 4868863 h 809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73273" h="8093442">
                <a:moveTo>
                  <a:pt x="477273" y="0"/>
                </a:moveTo>
                <a:lnTo>
                  <a:pt x="6573273" y="0"/>
                </a:lnTo>
                <a:lnTo>
                  <a:pt x="6573273" y="6994525"/>
                </a:lnTo>
                <a:lnTo>
                  <a:pt x="477273" y="6994525"/>
                </a:lnTo>
                <a:lnTo>
                  <a:pt x="477273" y="8093442"/>
                </a:lnTo>
                <a:lnTo>
                  <a:pt x="0" y="8093442"/>
                </a:lnTo>
                <a:lnTo>
                  <a:pt x="0" y="4868863"/>
                </a:lnTo>
                <a:lnTo>
                  <a:pt x="477273" y="4868863"/>
                </a:lnTo>
                <a:close/>
              </a:path>
            </a:pathLst>
          </a:custGeom>
          <a:noFill/>
          <a:ln>
            <a:noFill/>
          </a:ln>
        </p:spPr>
      </p:pic>
    </p:spTree>
    <p:extLst>
      <p:ext uri="{BB962C8B-B14F-4D97-AF65-F5344CB8AC3E}">
        <p14:creationId xmlns:p14="http://schemas.microsoft.com/office/powerpoint/2010/main" val="3796735475"/>
      </p:ext>
    </p:extLst>
  </p:cSld>
  <p:clrMapOvr>
    <a:masterClrMapping/>
  </p:clrMapOvr>
  <p:transition>
    <p:fade/>
  </p:transition>
  <p:extLst mod="1">
    <p:ext uri="{DCECCB84-F9BA-43D5-87BE-67443E8EF086}">
      <p15:sldGuideLst xmlns:p15="http://schemas.microsoft.com/office/powerpoint/2012/main">
        <p15:guide id="1" orient="horz" pos="302">
          <p15:clr>
            <a:srgbClr val="C35EA4"/>
          </p15:clr>
        </p15:guide>
        <p15:guide id="2" pos="288">
          <p15:clr>
            <a:srgbClr val="C35EA4"/>
          </p15:clr>
        </p15:guide>
        <p15:guide id="3" pos="7546">
          <p15:clr>
            <a:srgbClr val="C35EA4"/>
          </p15:clr>
        </p15:guide>
        <p15:guide id="4" orient="horz" pos="4104">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12407" b="31351"/>
          <a:stretch/>
        </p:blipFill>
        <p:spPr>
          <a:xfrm>
            <a:off x="-1" y="0"/>
            <a:ext cx="12436475" cy="6994526"/>
          </a:xfrm>
          <a:prstGeom prst="rect">
            <a:avLst/>
          </a:prstGeom>
          <a:noFill/>
          <a:ln>
            <a:noFill/>
          </a:ln>
        </p:spPr>
      </p:pic>
      <p:pic>
        <p:nvPicPr>
          <p:cNvPr id="3" name="Picture 2"/>
          <p:cNvPicPr>
            <a:picLocks noChangeAspect="1"/>
          </p:cNvPicPr>
          <p:nvPr userDrawn="1"/>
        </p:nvPicPr>
        <p:blipFill>
          <a:blip r:embed="rId3"/>
          <a:stretch>
            <a:fillRect/>
          </a:stretch>
        </p:blipFill>
        <p:spPr>
          <a:xfrm>
            <a:off x="495300" y="2488813"/>
            <a:ext cx="5580001" cy="551250"/>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white">
          <a:xfrm>
            <a:off x="10333038" y="6163073"/>
            <a:ext cx="1643341" cy="352027"/>
          </a:xfrm>
          <a:prstGeom prst="rect">
            <a:avLst/>
          </a:prstGeom>
        </p:spPr>
      </p:pic>
    </p:spTree>
    <p:extLst>
      <p:ext uri="{BB962C8B-B14F-4D97-AF65-F5344CB8AC3E}">
        <p14:creationId xmlns:p14="http://schemas.microsoft.com/office/powerpoint/2010/main" val="3422979901"/>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orient="horz" pos="4104">
          <p15:clr>
            <a:srgbClr val="C35EA4"/>
          </p15:clr>
        </p15:guide>
        <p15:guide id="3" pos="7546">
          <p15:clr>
            <a:srgbClr val="C35EA4"/>
          </p15:clr>
        </p15:guide>
        <p15:guide id="4" orient="horz" pos="302">
          <p15:clr>
            <a:srgbClr val="C35E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Walkin">
    <p:bg>
      <p:bgPr>
        <a:solidFill>
          <a:schemeClr val="tx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
        <p:nvSpPr>
          <p:cNvPr id="8" name="Freeform 5"/>
          <p:cNvSpPr>
            <a:spLocks noEditPoints="1"/>
          </p:cNvSpPr>
          <p:nvPr userDrawn="1"/>
        </p:nvSpPr>
        <p:spPr bwMode="auto">
          <a:xfrm>
            <a:off x="4846638" y="2622117"/>
            <a:ext cx="6626093" cy="650876"/>
          </a:xfrm>
          <a:custGeom>
            <a:avLst/>
            <a:gdLst>
              <a:gd name="T0" fmla="*/ 67 w 1484"/>
              <a:gd name="T1" fmla="*/ 117 h 143"/>
              <a:gd name="T2" fmla="*/ 15 w 1484"/>
              <a:gd name="T3" fmla="*/ 141 h 143"/>
              <a:gd name="T4" fmla="*/ 63 w 1484"/>
              <a:gd name="T5" fmla="*/ 141 h 143"/>
              <a:gd name="T6" fmla="*/ 119 w 1484"/>
              <a:gd name="T7" fmla="*/ 53 h 143"/>
              <a:gd name="T8" fmla="*/ 173 w 1484"/>
              <a:gd name="T9" fmla="*/ 4 h 143"/>
              <a:gd name="T10" fmla="*/ 180 w 1484"/>
              <a:gd name="T11" fmla="*/ 21 h 143"/>
              <a:gd name="T12" fmla="*/ 165 w 1484"/>
              <a:gd name="T13" fmla="*/ 141 h 143"/>
              <a:gd name="T14" fmla="*/ 226 w 1484"/>
              <a:gd name="T15" fmla="*/ 121 h 143"/>
              <a:gd name="T16" fmla="*/ 272 w 1484"/>
              <a:gd name="T17" fmla="*/ 50 h 143"/>
              <a:gd name="T18" fmla="*/ 223 w 1484"/>
              <a:gd name="T19" fmla="*/ 138 h 143"/>
              <a:gd name="T20" fmla="*/ 333 w 1484"/>
              <a:gd name="T21" fmla="*/ 46 h 143"/>
              <a:gd name="T22" fmla="*/ 293 w 1484"/>
              <a:gd name="T23" fmla="*/ 47 h 143"/>
              <a:gd name="T24" fmla="*/ 330 w 1484"/>
              <a:gd name="T25" fmla="*/ 59 h 143"/>
              <a:gd name="T26" fmla="*/ 359 w 1484"/>
              <a:gd name="T27" fmla="*/ 58 h 143"/>
              <a:gd name="T28" fmla="*/ 439 w 1484"/>
              <a:gd name="T29" fmla="*/ 94 h 143"/>
              <a:gd name="T30" fmla="*/ 362 w 1484"/>
              <a:gd name="T31" fmla="*/ 95 h 143"/>
              <a:gd name="T32" fmla="*/ 416 w 1484"/>
              <a:gd name="T33" fmla="*/ 121 h 143"/>
              <a:gd name="T34" fmla="*/ 474 w 1484"/>
              <a:gd name="T35" fmla="*/ 61 h 143"/>
              <a:gd name="T36" fmla="*/ 464 w 1484"/>
              <a:gd name="T37" fmla="*/ 53 h 143"/>
              <a:gd name="T38" fmla="*/ 497 w 1484"/>
              <a:gd name="T39" fmla="*/ 117 h 143"/>
              <a:gd name="T40" fmla="*/ 503 w 1484"/>
              <a:gd name="T41" fmla="*/ 136 h 143"/>
              <a:gd name="T42" fmla="*/ 538 w 1484"/>
              <a:gd name="T43" fmla="*/ 58 h 143"/>
              <a:gd name="T44" fmla="*/ 618 w 1484"/>
              <a:gd name="T45" fmla="*/ 94 h 143"/>
              <a:gd name="T46" fmla="*/ 540 w 1484"/>
              <a:gd name="T47" fmla="*/ 95 h 143"/>
              <a:gd name="T48" fmla="*/ 594 w 1484"/>
              <a:gd name="T49" fmla="*/ 121 h 143"/>
              <a:gd name="T50" fmla="*/ 641 w 1484"/>
              <a:gd name="T51" fmla="*/ 47 h 143"/>
              <a:gd name="T52" fmla="*/ 656 w 1484"/>
              <a:gd name="T53" fmla="*/ 141 h 143"/>
              <a:gd name="T54" fmla="*/ 656 w 1484"/>
              <a:gd name="T55" fmla="*/ 33 h 143"/>
              <a:gd name="T56" fmla="*/ 730 w 1484"/>
              <a:gd name="T57" fmla="*/ 130 h 143"/>
              <a:gd name="T58" fmla="*/ 740 w 1484"/>
              <a:gd name="T59" fmla="*/ 47 h 143"/>
              <a:gd name="T60" fmla="*/ 685 w 1484"/>
              <a:gd name="T61" fmla="*/ 47 h 143"/>
              <a:gd name="T62" fmla="*/ 740 w 1484"/>
              <a:gd name="T63" fmla="*/ 140 h 143"/>
              <a:gd name="T64" fmla="*/ 873 w 1484"/>
              <a:gd name="T65" fmla="*/ 68 h 143"/>
              <a:gd name="T66" fmla="*/ 802 w 1484"/>
              <a:gd name="T67" fmla="*/ 141 h 143"/>
              <a:gd name="T68" fmla="*/ 868 w 1484"/>
              <a:gd name="T69" fmla="*/ 141 h 143"/>
              <a:gd name="T70" fmla="*/ 817 w 1484"/>
              <a:gd name="T71" fmla="*/ 71 h 143"/>
              <a:gd name="T72" fmla="*/ 857 w 1484"/>
              <a:gd name="T73" fmla="*/ 64 h 143"/>
              <a:gd name="T74" fmla="*/ 904 w 1484"/>
              <a:gd name="T75" fmla="*/ 69 h 143"/>
              <a:gd name="T76" fmla="*/ 974 w 1484"/>
              <a:gd name="T77" fmla="*/ 120 h 143"/>
              <a:gd name="T78" fmla="*/ 981 w 1484"/>
              <a:gd name="T79" fmla="*/ 90 h 143"/>
              <a:gd name="T80" fmla="*/ 965 w 1484"/>
              <a:gd name="T81" fmla="*/ 85 h 143"/>
              <a:gd name="T82" fmla="*/ 1010 w 1484"/>
              <a:gd name="T83" fmla="*/ 71 h 143"/>
              <a:gd name="T84" fmla="*/ 1028 w 1484"/>
              <a:gd name="T85" fmla="*/ 45 h 143"/>
              <a:gd name="T86" fmla="*/ 1033 w 1484"/>
              <a:gd name="T87" fmla="*/ 109 h 143"/>
              <a:gd name="T88" fmla="*/ 1018 w 1484"/>
              <a:gd name="T89" fmla="*/ 143 h 143"/>
              <a:gd name="T90" fmla="*/ 1137 w 1484"/>
              <a:gd name="T91" fmla="*/ 57 h 143"/>
              <a:gd name="T92" fmla="*/ 1076 w 1484"/>
              <a:gd name="T93" fmla="*/ 130 h 143"/>
              <a:gd name="T94" fmla="*/ 1089 w 1484"/>
              <a:gd name="T95" fmla="*/ 122 h 143"/>
              <a:gd name="T96" fmla="*/ 1090 w 1484"/>
              <a:gd name="T97" fmla="*/ 65 h 143"/>
              <a:gd name="T98" fmla="*/ 1234 w 1484"/>
              <a:gd name="T99" fmla="*/ 80 h 143"/>
              <a:gd name="T100" fmla="*/ 1199 w 1484"/>
              <a:gd name="T101" fmla="*/ 58 h 143"/>
              <a:gd name="T102" fmla="*/ 1190 w 1484"/>
              <a:gd name="T103" fmla="*/ 143 h 143"/>
              <a:gd name="T104" fmla="*/ 1234 w 1484"/>
              <a:gd name="T105" fmla="*/ 80 h 143"/>
              <a:gd name="T106" fmla="*/ 1175 w 1484"/>
              <a:gd name="T107" fmla="*/ 115 h 143"/>
              <a:gd name="T108" fmla="*/ 1309 w 1484"/>
              <a:gd name="T109" fmla="*/ 47 h 143"/>
              <a:gd name="T110" fmla="*/ 1275 w 1484"/>
              <a:gd name="T111" fmla="*/ 47 h 143"/>
              <a:gd name="T112" fmla="*/ 1282 w 1484"/>
              <a:gd name="T113" fmla="*/ 69 h 143"/>
              <a:gd name="T114" fmla="*/ 1362 w 1484"/>
              <a:gd name="T115" fmla="*/ 131 h 143"/>
              <a:gd name="T116" fmla="*/ 1385 w 1484"/>
              <a:gd name="T117" fmla="*/ 65 h 143"/>
              <a:gd name="T118" fmla="*/ 1320 w 1484"/>
              <a:gd name="T119" fmla="*/ 121 h 143"/>
              <a:gd name="T120" fmla="*/ 1484 w 1484"/>
              <a:gd name="T121" fmla="*/ 83 h 143"/>
              <a:gd name="T122" fmla="*/ 1406 w 1484"/>
              <a:gd name="T123" fmla="*/ 2 h 143"/>
              <a:gd name="T124" fmla="*/ 1447 w 1484"/>
              <a:gd name="T125" fmla="*/ 5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84" h="143">
                <a:moveTo>
                  <a:pt x="134" y="10"/>
                </a:moveTo>
                <a:cubicBezTo>
                  <a:pt x="115" y="10"/>
                  <a:pt x="115" y="10"/>
                  <a:pt x="115" y="10"/>
                </a:cubicBezTo>
                <a:cubicBezTo>
                  <a:pt x="74" y="101"/>
                  <a:pt x="74" y="101"/>
                  <a:pt x="74" y="101"/>
                </a:cubicBezTo>
                <a:cubicBezTo>
                  <a:pt x="73" y="103"/>
                  <a:pt x="70" y="109"/>
                  <a:pt x="67" y="117"/>
                </a:cubicBezTo>
                <a:cubicBezTo>
                  <a:pt x="67" y="117"/>
                  <a:pt x="67" y="117"/>
                  <a:pt x="67" y="117"/>
                </a:cubicBezTo>
                <a:cubicBezTo>
                  <a:pt x="66" y="114"/>
                  <a:pt x="64" y="108"/>
                  <a:pt x="61" y="101"/>
                </a:cubicBezTo>
                <a:cubicBezTo>
                  <a:pt x="20" y="10"/>
                  <a:pt x="20" y="10"/>
                  <a:pt x="20" y="10"/>
                </a:cubicBezTo>
                <a:cubicBezTo>
                  <a:pt x="0" y="10"/>
                  <a:pt x="0" y="10"/>
                  <a:pt x="0" y="10"/>
                </a:cubicBezTo>
                <a:cubicBezTo>
                  <a:pt x="0" y="141"/>
                  <a:pt x="0" y="141"/>
                  <a:pt x="0" y="141"/>
                </a:cubicBezTo>
                <a:cubicBezTo>
                  <a:pt x="15" y="141"/>
                  <a:pt x="15" y="141"/>
                  <a:pt x="15" y="141"/>
                </a:cubicBezTo>
                <a:cubicBezTo>
                  <a:pt x="15" y="53"/>
                  <a:pt x="15" y="53"/>
                  <a:pt x="15" y="53"/>
                </a:cubicBezTo>
                <a:cubicBezTo>
                  <a:pt x="15" y="41"/>
                  <a:pt x="15" y="33"/>
                  <a:pt x="14" y="27"/>
                </a:cubicBezTo>
                <a:cubicBezTo>
                  <a:pt x="15" y="27"/>
                  <a:pt x="15" y="27"/>
                  <a:pt x="15" y="27"/>
                </a:cubicBezTo>
                <a:cubicBezTo>
                  <a:pt x="16" y="34"/>
                  <a:pt x="17" y="38"/>
                  <a:pt x="18" y="41"/>
                </a:cubicBezTo>
                <a:cubicBezTo>
                  <a:pt x="63" y="141"/>
                  <a:pt x="63" y="141"/>
                  <a:pt x="63" y="141"/>
                </a:cubicBezTo>
                <a:cubicBezTo>
                  <a:pt x="71" y="141"/>
                  <a:pt x="71" y="141"/>
                  <a:pt x="71" y="141"/>
                </a:cubicBezTo>
                <a:cubicBezTo>
                  <a:pt x="116" y="40"/>
                  <a:pt x="116" y="40"/>
                  <a:pt x="116" y="40"/>
                </a:cubicBezTo>
                <a:cubicBezTo>
                  <a:pt x="117" y="37"/>
                  <a:pt x="118" y="33"/>
                  <a:pt x="120" y="27"/>
                </a:cubicBezTo>
                <a:cubicBezTo>
                  <a:pt x="120" y="27"/>
                  <a:pt x="120" y="27"/>
                  <a:pt x="120" y="27"/>
                </a:cubicBezTo>
                <a:cubicBezTo>
                  <a:pt x="119" y="37"/>
                  <a:pt x="119" y="46"/>
                  <a:pt x="119" y="53"/>
                </a:cubicBezTo>
                <a:cubicBezTo>
                  <a:pt x="119" y="141"/>
                  <a:pt x="119" y="141"/>
                  <a:pt x="119" y="141"/>
                </a:cubicBezTo>
                <a:cubicBezTo>
                  <a:pt x="134" y="141"/>
                  <a:pt x="134" y="141"/>
                  <a:pt x="134" y="141"/>
                </a:cubicBezTo>
                <a:cubicBezTo>
                  <a:pt x="134" y="10"/>
                  <a:pt x="134" y="10"/>
                  <a:pt x="134" y="10"/>
                </a:cubicBezTo>
                <a:close/>
                <a:moveTo>
                  <a:pt x="180" y="7"/>
                </a:moveTo>
                <a:cubicBezTo>
                  <a:pt x="178" y="5"/>
                  <a:pt x="175" y="4"/>
                  <a:pt x="173" y="4"/>
                </a:cubicBezTo>
                <a:cubicBezTo>
                  <a:pt x="170" y="4"/>
                  <a:pt x="167" y="5"/>
                  <a:pt x="166" y="7"/>
                </a:cubicBezTo>
                <a:cubicBezTo>
                  <a:pt x="164" y="9"/>
                  <a:pt x="163" y="11"/>
                  <a:pt x="163" y="13"/>
                </a:cubicBezTo>
                <a:cubicBezTo>
                  <a:pt x="163" y="16"/>
                  <a:pt x="164" y="19"/>
                  <a:pt x="166" y="21"/>
                </a:cubicBezTo>
                <a:cubicBezTo>
                  <a:pt x="168" y="22"/>
                  <a:pt x="170" y="23"/>
                  <a:pt x="173" y="23"/>
                </a:cubicBezTo>
                <a:cubicBezTo>
                  <a:pt x="175" y="23"/>
                  <a:pt x="178" y="22"/>
                  <a:pt x="180" y="21"/>
                </a:cubicBezTo>
                <a:cubicBezTo>
                  <a:pt x="182" y="19"/>
                  <a:pt x="183" y="16"/>
                  <a:pt x="183" y="13"/>
                </a:cubicBezTo>
                <a:cubicBezTo>
                  <a:pt x="183" y="11"/>
                  <a:pt x="182" y="9"/>
                  <a:pt x="180" y="7"/>
                </a:cubicBezTo>
                <a:close/>
                <a:moveTo>
                  <a:pt x="180" y="47"/>
                </a:moveTo>
                <a:cubicBezTo>
                  <a:pt x="165" y="47"/>
                  <a:pt x="165" y="47"/>
                  <a:pt x="165" y="47"/>
                </a:cubicBezTo>
                <a:cubicBezTo>
                  <a:pt x="165" y="141"/>
                  <a:pt x="165" y="141"/>
                  <a:pt x="165" y="141"/>
                </a:cubicBezTo>
                <a:cubicBezTo>
                  <a:pt x="180" y="141"/>
                  <a:pt x="180" y="141"/>
                  <a:pt x="180" y="141"/>
                </a:cubicBezTo>
                <a:cubicBezTo>
                  <a:pt x="180" y="47"/>
                  <a:pt x="180" y="47"/>
                  <a:pt x="180" y="47"/>
                </a:cubicBezTo>
                <a:close/>
                <a:moveTo>
                  <a:pt x="272" y="123"/>
                </a:moveTo>
                <a:cubicBezTo>
                  <a:pt x="265" y="128"/>
                  <a:pt x="257" y="131"/>
                  <a:pt x="249" y="131"/>
                </a:cubicBezTo>
                <a:cubicBezTo>
                  <a:pt x="239" y="131"/>
                  <a:pt x="231" y="127"/>
                  <a:pt x="226" y="121"/>
                </a:cubicBezTo>
                <a:cubicBezTo>
                  <a:pt x="220" y="115"/>
                  <a:pt x="217" y="106"/>
                  <a:pt x="217" y="95"/>
                </a:cubicBezTo>
                <a:cubicBezTo>
                  <a:pt x="217" y="84"/>
                  <a:pt x="220" y="75"/>
                  <a:pt x="226" y="68"/>
                </a:cubicBezTo>
                <a:cubicBezTo>
                  <a:pt x="232" y="61"/>
                  <a:pt x="240" y="58"/>
                  <a:pt x="250" y="58"/>
                </a:cubicBezTo>
                <a:cubicBezTo>
                  <a:pt x="258" y="58"/>
                  <a:pt x="265" y="60"/>
                  <a:pt x="272" y="65"/>
                </a:cubicBezTo>
                <a:cubicBezTo>
                  <a:pt x="272" y="50"/>
                  <a:pt x="272" y="50"/>
                  <a:pt x="272" y="50"/>
                </a:cubicBezTo>
                <a:cubicBezTo>
                  <a:pt x="266" y="46"/>
                  <a:pt x="259" y="45"/>
                  <a:pt x="250" y="45"/>
                </a:cubicBezTo>
                <a:cubicBezTo>
                  <a:pt x="236" y="45"/>
                  <a:pt x="224" y="50"/>
                  <a:pt x="215" y="59"/>
                </a:cubicBezTo>
                <a:cubicBezTo>
                  <a:pt x="206" y="68"/>
                  <a:pt x="201" y="81"/>
                  <a:pt x="201" y="96"/>
                </a:cubicBezTo>
                <a:cubicBezTo>
                  <a:pt x="201" y="105"/>
                  <a:pt x="203" y="114"/>
                  <a:pt x="207" y="121"/>
                </a:cubicBezTo>
                <a:cubicBezTo>
                  <a:pt x="211" y="128"/>
                  <a:pt x="216" y="134"/>
                  <a:pt x="223" y="138"/>
                </a:cubicBezTo>
                <a:cubicBezTo>
                  <a:pt x="230" y="142"/>
                  <a:pt x="238" y="143"/>
                  <a:pt x="246" y="143"/>
                </a:cubicBezTo>
                <a:cubicBezTo>
                  <a:pt x="256" y="143"/>
                  <a:pt x="265" y="141"/>
                  <a:pt x="272" y="137"/>
                </a:cubicBezTo>
                <a:cubicBezTo>
                  <a:pt x="272" y="123"/>
                  <a:pt x="272" y="123"/>
                  <a:pt x="272" y="123"/>
                </a:cubicBezTo>
                <a:close/>
                <a:moveTo>
                  <a:pt x="342" y="47"/>
                </a:moveTo>
                <a:cubicBezTo>
                  <a:pt x="340" y="46"/>
                  <a:pt x="337" y="46"/>
                  <a:pt x="333" y="46"/>
                </a:cubicBezTo>
                <a:cubicBezTo>
                  <a:pt x="327" y="46"/>
                  <a:pt x="322" y="47"/>
                  <a:pt x="318" y="51"/>
                </a:cubicBezTo>
                <a:cubicBezTo>
                  <a:pt x="314" y="55"/>
                  <a:pt x="310" y="60"/>
                  <a:pt x="308" y="67"/>
                </a:cubicBezTo>
                <a:cubicBezTo>
                  <a:pt x="308" y="67"/>
                  <a:pt x="308" y="67"/>
                  <a:pt x="308" y="67"/>
                </a:cubicBezTo>
                <a:cubicBezTo>
                  <a:pt x="308" y="47"/>
                  <a:pt x="308" y="47"/>
                  <a:pt x="308" y="47"/>
                </a:cubicBezTo>
                <a:cubicBezTo>
                  <a:pt x="293" y="47"/>
                  <a:pt x="293" y="47"/>
                  <a:pt x="293" y="47"/>
                </a:cubicBezTo>
                <a:cubicBezTo>
                  <a:pt x="293" y="141"/>
                  <a:pt x="293" y="141"/>
                  <a:pt x="293" y="141"/>
                </a:cubicBezTo>
                <a:cubicBezTo>
                  <a:pt x="308" y="141"/>
                  <a:pt x="308" y="141"/>
                  <a:pt x="308" y="141"/>
                </a:cubicBezTo>
                <a:cubicBezTo>
                  <a:pt x="308" y="93"/>
                  <a:pt x="308" y="93"/>
                  <a:pt x="308" y="93"/>
                </a:cubicBezTo>
                <a:cubicBezTo>
                  <a:pt x="308" y="83"/>
                  <a:pt x="310" y="75"/>
                  <a:pt x="314" y="69"/>
                </a:cubicBezTo>
                <a:cubicBezTo>
                  <a:pt x="318" y="63"/>
                  <a:pt x="324" y="59"/>
                  <a:pt x="330" y="59"/>
                </a:cubicBezTo>
                <a:cubicBezTo>
                  <a:pt x="335" y="59"/>
                  <a:pt x="339" y="60"/>
                  <a:pt x="342" y="62"/>
                </a:cubicBezTo>
                <a:cubicBezTo>
                  <a:pt x="342" y="47"/>
                  <a:pt x="342" y="47"/>
                  <a:pt x="342" y="47"/>
                </a:cubicBezTo>
                <a:close/>
                <a:moveTo>
                  <a:pt x="427" y="58"/>
                </a:moveTo>
                <a:cubicBezTo>
                  <a:pt x="420" y="49"/>
                  <a:pt x="409" y="45"/>
                  <a:pt x="395" y="45"/>
                </a:cubicBezTo>
                <a:cubicBezTo>
                  <a:pt x="380" y="45"/>
                  <a:pt x="368" y="49"/>
                  <a:pt x="359" y="58"/>
                </a:cubicBezTo>
                <a:cubicBezTo>
                  <a:pt x="351" y="67"/>
                  <a:pt x="347" y="80"/>
                  <a:pt x="347" y="95"/>
                </a:cubicBezTo>
                <a:cubicBezTo>
                  <a:pt x="347" y="110"/>
                  <a:pt x="351" y="121"/>
                  <a:pt x="359" y="130"/>
                </a:cubicBezTo>
                <a:cubicBezTo>
                  <a:pt x="367" y="139"/>
                  <a:pt x="379" y="143"/>
                  <a:pt x="392" y="143"/>
                </a:cubicBezTo>
                <a:cubicBezTo>
                  <a:pt x="407" y="143"/>
                  <a:pt x="418" y="139"/>
                  <a:pt x="427" y="130"/>
                </a:cubicBezTo>
                <a:cubicBezTo>
                  <a:pt x="435" y="121"/>
                  <a:pt x="439" y="109"/>
                  <a:pt x="439" y="94"/>
                </a:cubicBezTo>
                <a:cubicBezTo>
                  <a:pt x="439" y="79"/>
                  <a:pt x="435" y="67"/>
                  <a:pt x="427" y="58"/>
                </a:cubicBezTo>
                <a:close/>
                <a:moveTo>
                  <a:pt x="416" y="121"/>
                </a:moveTo>
                <a:cubicBezTo>
                  <a:pt x="411" y="128"/>
                  <a:pt x="403" y="131"/>
                  <a:pt x="394" y="131"/>
                </a:cubicBezTo>
                <a:cubicBezTo>
                  <a:pt x="384" y="131"/>
                  <a:pt x="376" y="127"/>
                  <a:pt x="371" y="121"/>
                </a:cubicBezTo>
                <a:cubicBezTo>
                  <a:pt x="365" y="115"/>
                  <a:pt x="362" y="106"/>
                  <a:pt x="362" y="95"/>
                </a:cubicBezTo>
                <a:cubicBezTo>
                  <a:pt x="362" y="83"/>
                  <a:pt x="365" y="74"/>
                  <a:pt x="371" y="67"/>
                </a:cubicBezTo>
                <a:cubicBezTo>
                  <a:pt x="376" y="61"/>
                  <a:pt x="384" y="58"/>
                  <a:pt x="394" y="58"/>
                </a:cubicBezTo>
                <a:cubicBezTo>
                  <a:pt x="403" y="58"/>
                  <a:pt x="411" y="61"/>
                  <a:pt x="416" y="67"/>
                </a:cubicBezTo>
                <a:cubicBezTo>
                  <a:pt x="421" y="73"/>
                  <a:pt x="424" y="83"/>
                  <a:pt x="424" y="94"/>
                </a:cubicBezTo>
                <a:cubicBezTo>
                  <a:pt x="424" y="106"/>
                  <a:pt x="421" y="115"/>
                  <a:pt x="416" y="121"/>
                </a:cubicBezTo>
                <a:close/>
                <a:moveTo>
                  <a:pt x="507" y="100"/>
                </a:moveTo>
                <a:cubicBezTo>
                  <a:pt x="503" y="96"/>
                  <a:pt x="497" y="92"/>
                  <a:pt x="488" y="88"/>
                </a:cubicBezTo>
                <a:cubicBezTo>
                  <a:pt x="480" y="85"/>
                  <a:pt x="476" y="83"/>
                  <a:pt x="473" y="80"/>
                </a:cubicBezTo>
                <a:cubicBezTo>
                  <a:pt x="471" y="78"/>
                  <a:pt x="470" y="75"/>
                  <a:pt x="470" y="71"/>
                </a:cubicBezTo>
                <a:cubicBezTo>
                  <a:pt x="470" y="67"/>
                  <a:pt x="471" y="64"/>
                  <a:pt x="474" y="61"/>
                </a:cubicBezTo>
                <a:cubicBezTo>
                  <a:pt x="477" y="59"/>
                  <a:pt x="481" y="58"/>
                  <a:pt x="486" y="58"/>
                </a:cubicBezTo>
                <a:cubicBezTo>
                  <a:pt x="494" y="58"/>
                  <a:pt x="502" y="60"/>
                  <a:pt x="508" y="64"/>
                </a:cubicBezTo>
                <a:cubicBezTo>
                  <a:pt x="508" y="49"/>
                  <a:pt x="508" y="49"/>
                  <a:pt x="508" y="49"/>
                </a:cubicBezTo>
                <a:cubicBezTo>
                  <a:pt x="502" y="46"/>
                  <a:pt x="495" y="45"/>
                  <a:pt x="488" y="45"/>
                </a:cubicBezTo>
                <a:cubicBezTo>
                  <a:pt x="478" y="45"/>
                  <a:pt x="470" y="47"/>
                  <a:pt x="464" y="53"/>
                </a:cubicBezTo>
                <a:cubicBezTo>
                  <a:pt x="458" y="58"/>
                  <a:pt x="454" y="64"/>
                  <a:pt x="454" y="72"/>
                </a:cubicBezTo>
                <a:cubicBezTo>
                  <a:pt x="454" y="79"/>
                  <a:pt x="456" y="84"/>
                  <a:pt x="460" y="88"/>
                </a:cubicBezTo>
                <a:cubicBezTo>
                  <a:pt x="463" y="92"/>
                  <a:pt x="469" y="96"/>
                  <a:pt x="477" y="100"/>
                </a:cubicBezTo>
                <a:cubicBezTo>
                  <a:pt x="485" y="104"/>
                  <a:pt x="491" y="107"/>
                  <a:pt x="493" y="109"/>
                </a:cubicBezTo>
                <a:cubicBezTo>
                  <a:pt x="495" y="111"/>
                  <a:pt x="497" y="114"/>
                  <a:pt x="497" y="117"/>
                </a:cubicBezTo>
                <a:cubicBezTo>
                  <a:pt x="497" y="126"/>
                  <a:pt x="491" y="131"/>
                  <a:pt x="479" y="131"/>
                </a:cubicBezTo>
                <a:cubicBezTo>
                  <a:pt x="470" y="131"/>
                  <a:pt x="462" y="128"/>
                  <a:pt x="454" y="122"/>
                </a:cubicBezTo>
                <a:cubicBezTo>
                  <a:pt x="454" y="138"/>
                  <a:pt x="454" y="138"/>
                  <a:pt x="454" y="138"/>
                </a:cubicBezTo>
                <a:cubicBezTo>
                  <a:pt x="461" y="142"/>
                  <a:pt x="469" y="143"/>
                  <a:pt x="478" y="143"/>
                </a:cubicBezTo>
                <a:cubicBezTo>
                  <a:pt x="488" y="143"/>
                  <a:pt x="496" y="141"/>
                  <a:pt x="503" y="136"/>
                </a:cubicBezTo>
                <a:cubicBezTo>
                  <a:pt x="509" y="131"/>
                  <a:pt x="512" y="124"/>
                  <a:pt x="512" y="116"/>
                </a:cubicBezTo>
                <a:cubicBezTo>
                  <a:pt x="512" y="110"/>
                  <a:pt x="510" y="104"/>
                  <a:pt x="507" y="100"/>
                </a:cubicBezTo>
                <a:close/>
                <a:moveTo>
                  <a:pt x="606" y="58"/>
                </a:moveTo>
                <a:cubicBezTo>
                  <a:pt x="598" y="49"/>
                  <a:pt x="587" y="45"/>
                  <a:pt x="573" y="45"/>
                </a:cubicBezTo>
                <a:cubicBezTo>
                  <a:pt x="558" y="45"/>
                  <a:pt x="546" y="49"/>
                  <a:pt x="538" y="58"/>
                </a:cubicBezTo>
                <a:cubicBezTo>
                  <a:pt x="529" y="67"/>
                  <a:pt x="525" y="80"/>
                  <a:pt x="525" y="95"/>
                </a:cubicBezTo>
                <a:cubicBezTo>
                  <a:pt x="525" y="110"/>
                  <a:pt x="529" y="121"/>
                  <a:pt x="537" y="130"/>
                </a:cubicBezTo>
                <a:cubicBezTo>
                  <a:pt x="546" y="139"/>
                  <a:pt x="557" y="143"/>
                  <a:pt x="571" y="143"/>
                </a:cubicBezTo>
                <a:cubicBezTo>
                  <a:pt x="585" y="143"/>
                  <a:pt x="596" y="139"/>
                  <a:pt x="605" y="130"/>
                </a:cubicBezTo>
                <a:cubicBezTo>
                  <a:pt x="613" y="121"/>
                  <a:pt x="618" y="109"/>
                  <a:pt x="618" y="94"/>
                </a:cubicBezTo>
                <a:cubicBezTo>
                  <a:pt x="618" y="79"/>
                  <a:pt x="614" y="67"/>
                  <a:pt x="606" y="58"/>
                </a:cubicBezTo>
                <a:close/>
                <a:moveTo>
                  <a:pt x="594" y="121"/>
                </a:moveTo>
                <a:cubicBezTo>
                  <a:pt x="589" y="128"/>
                  <a:pt x="582" y="131"/>
                  <a:pt x="572" y="131"/>
                </a:cubicBezTo>
                <a:cubicBezTo>
                  <a:pt x="562" y="131"/>
                  <a:pt x="555" y="127"/>
                  <a:pt x="549" y="121"/>
                </a:cubicBezTo>
                <a:cubicBezTo>
                  <a:pt x="543" y="115"/>
                  <a:pt x="540" y="106"/>
                  <a:pt x="540" y="95"/>
                </a:cubicBezTo>
                <a:cubicBezTo>
                  <a:pt x="540" y="83"/>
                  <a:pt x="543" y="74"/>
                  <a:pt x="549" y="67"/>
                </a:cubicBezTo>
                <a:cubicBezTo>
                  <a:pt x="554" y="61"/>
                  <a:pt x="562" y="58"/>
                  <a:pt x="572" y="58"/>
                </a:cubicBezTo>
                <a:cubicBezTo>
                  <a:pt x="582" y="58"/>
                  <a:pt x="589" y="61"/>
                  <a:pt x="594" y="67"/>
                </a:cubicBezTo>
                <a:cubicBezTo>
                  <a:pt x="599" y="73"/>
                  <a:pt x="602" y="83"/>
                  <a:pt x="602" y="94"/>
                </a:cubicBezTo>
                <a:cubicBezTo>
                  <a:pt x="602" y="106"/>
                  <a:pt x="600" y="115"/>
                  <a:pt x="594" y="121"/>
                </a:cubicBezTo>
                <a:close/>
                <a:moveTo>
                  <a:pt x="682" y="2"/>
                </a:moveTo>
                <a:cubicBezTo>
                  <a:pt x="679" y="1"/>
                  <a:pt x="676" y="0"/>
                  <a:pt x="671" y="0"/>
                </a:cubicBezTo>
                <a:cubicBezTo>
                  <a:pt x="662" y="0"/>
                  <a:pt x="655" y="3"/>
                  <a:pt x="650" y="9"/>
                </a:cubicBezTo>
                <a:cubicBezTo>
                  <a:pt x="644" y="15"/>
                  <a:pt x="641" y="22"/>
                  <a:pt x="641" y="32"/>
                </a:cubicBezTo>
                <a:cubicBezTo>
                  <a:pt x="641" y="47"/>
                  <a:pt x="641" y="47"/>
                  <a:pt x="641" y="47"/>
                </a:cubicBezTo>
                <a:cubicBezTo>
                  <a:pt x="625" y="47"/>
                  <a:pt x="625" y="47"/>
                  <a:pt x="625" y="47"/>
                </a:cubicBezTo>
                <a:cubicBezTo>
                  <a:pt x="625" y="60"/>
                  <a:pt x="625" y="60"/>
                  <a:pt x="625" y="60"/>
                </a:cubicBezTo>
                <a:cubicBezTo>
                  <a:pt x="641" y="60"/>
                  <a:pt x="641" y="60"/>
                  <a:pt x="641" y="60"/>
                </a:cubicBezTo>
                <a:cubicBezTo>
                  <a:pt x="641" y="141"/>
                  <a:pt x="641" y="141"/>
                  <a:pt x="641" y="141"/>
                </a:cubicBezTo>
                <a:cubicBezTo>
                  <a:pt x="656" y="141"/>
                  <a:pt x="656" y="141"/>
                  <a:pt x="656" y="141"/>
                </a:cubicBezTo>
                <a:cubicBezTo>
                  <a:pt x="656" y="60"/>
                  <a:pt x="656" y="60"/>
                  <a:pt x="656" y="60"/>
                </a:cubicBezTo>
                <a:cubicBezTo>
                  <a:pt x="678" y="60"/>
                  <a:pt x="678" y="60"/>
                  <a:pt x="678" y="60"/>
                </a:cubicBezTo>
                <a:cubicBezTo>
                  <a:pt x="678" y="47"/>
                  <a:pt x="678" y="47"/>
                  <a:pt x="678" y="47"/>
                </a:cubicBezTo>
                <a:cubicBezTo>
                  <a:pt x="656" y="47"/>
                  <a:pt x="656" y="47"/>
                  <a:pt x="656" y="47"/>
                </a:cubicBezTo>
                <a:cubicBezTo>
                  <a:pt x="656" y="33"/>
                  <a:pt x="656" y="33"/>
                  <a:pt x="656" y="33"/>
                </a:cubicBezTo>
                <a:cubicBezTo>
                  <a:pt x="656" y="19"/>
                  <a:pt x="661" y="13"/>
                  <a:pt x="672" y="13"/>
                </a:cubicBezTo>
                <a:cubicBezTo>
                  <a:pt x="676" y="13"/>
                  <a:pt x="679" y="14"/>
                  <a:pt x="682" y="15"/>
                </a:cubicBezTo>
                <a:cubicBezTo>
                  <a:pt x="682" y="2"/>
                  <a:pt x="682" y="2"/>
                  <a:pt x="682" y="2"/>
                </a:cubicBezTo>
                <a:close/>
                <a:moveTo>
                  <a:pt x="740" y="127"/>
                </a:moveTo>
                <a:cubicBezTo>
                  <a:pt x="737" y="129"/>
                  <a:pt x="734" y="130"/>
                  <a:pt x="730" y="130"/>
                </a:cubicBezTo>
                <a:cubicBezTo>
                  <a:pt x="725" y="130"/>
                  <a:pt x="721" y="129"/>
                  <a:pt x="719" y="126"/>
                </a:cubicBezTo>
                <a:cubicBezTo>
                  <a:pt x="717" y="124"/>
                  <a:pt x="716" y="119"/>
                  <a:pt x="716" y="113"/>
                </a:cubicBezTo>
                <a:cubicBezTo>
                  <a:pt x="716" y="60"/>
                  <a:pt x="716" y="60"/>
                  <a:pt x="716" y="60"/>
                </a:cubicBezTo>
                <a:cubicBezTo>
                  <a:pt x="740" y="60"/>
                  <a:pt x="740" y="60"/>
                  <a:pt x="740" y="60"/>
                </a:cubicBezTo>
                <a:cubicBezTo>
                  <a:pt x="740" y="47"/>
                  <a:pt x="740" y="47"/>
                  <a:pt x="740" y="47"/>
                </a:cubicBezTo>
                <a:cubicBezTo>
                  <a:pt x="716" y="47"/>
                  <a:pt x="716" y="47"/>
                  <a:pt x="716" y="47"/>
                </a:cubicBezTo>
                <a:cubicBezTo>
                  <a:pt x="716" y="19"/>
                  <a:pt x="716" y="19"/>
                  <a:pt x="716" y="19"/>
                </a:cubicBezTo>
                <a:cubicBezTo>
                  <a:pt x="701" y="24"/>
                  <a:pt x="701" y="24"/>
                  <a:pt x="701" y="24"/>
                </a:cubicBezTo>
                <a:cubicBezTo>
                  <a:pt x="701" y="47"/>
                  <a:pt x="701" y="47"/>
                  <a:pt x="701" y="47"/>
                </a:cubicBezTo>
                <a:cubicBezTo>
                  <a:pt x="685" y="47"/>
                  <a:pt x="685" y="47"/>
                  <a:pt x="685" y="47"/>
                </a:cubicBezTo>
                <a:cubicBezTo>
                  <a:pt x="685" y="60"/>
                  <a:pt x="685" y="60"/>
                  <a:pt x="685" y="60"/>
                </a:cubicBezTo>
                <a:cubicBezTo>
                  <a:pt x="701" y="60"/>
                  <a:pt x="701" y="60"/>
                  <a:pt x="701" y="60"/>
                </a:cubicBezTo>
                <a:cubicBezTo>
                  <a:pt x="701" y="116"/>
                  <a:pt x="701" y="116"/>
                  <a:pt x="701" y="116"/>
                </a:cubicBezTo>
                <a:cubicBezTo>
                  <a:pt x="701" y="134"/>
                  <a:pt x="709" y="143"/>
                  <a:pt x="725" y="143"/>
                </a:cubicBezTo>
                <a:cubicBezTo>
                  <a:pt x="731" y="143"/>
                  <a:pt x="736" y="142"/>
                  <a:pt x="740" y="140"/>
                </a:cubicBezTo>
                <a:cubicBezTo>
                  <a:pt x="740" y="127"/>
                  <a:pt x="740" y="127"/>
                  <a:pt x="740" y="127"/>
                </a:cubicBezTo>
                <a:close/>
                <a:moveTo>
                  <a:pt x="865" y="97"/>
                </a:moveTo>
                <a:cubicBezTo>
                  <a:pt x="861" y="88"/>
                  <a:pt x="857" y="83"/>
                  <a:pt x="852" y="81"/>
                </a:cubicBezTo>
                <a:cubicBezTo>
                  <a:pt x="852" y="81"/>
                  <a:pt x="852" y="81"/>
                  <a:pt x="852" y="81"/>
                </a:cubicBezTo>
                <a:cubicBezTo>
                  <a:pt x="861" y="79"/>
                  <a:pt x="868" y="75"/>
                  <a:pt x="873" y="68"/>
                </a:cubicBezTo>
                <a:cubicBezTo>
                  <a:pt x="878" y="62"/>
                  <a:pt x="881" y="54"/>
                  <a:pt x="881" y="45"/>
                </a:cubicBezTo>
                <a:cubicBezTo>
                  <a:pt x="881" y="34"/>
                  <a:pt x="878" y="25"/>
                  <a:pt x="870" y="19"/>
                </a:cubicBezTo>
                <a:cubicBezTo>
                  <a:pt x="863" y="13"/>
                  <a:pt x="854" y="10"/>
                  <a:pt x="841" y="10"/>
                </a:cubicBezTo>
                <a:cubicBezTo>
                  <a:pt x="802" y="10"/>
                  <a:pt x="802" y="10"/>
                  <a:pt x="802" y="10"/>
                </a:cubicBezTo>
                <a:cubicBezTo>
                  <a:pt x="802" y="141"/>
                  <a:pt x="802" y="141"/>
                  <a:pt x="802" y="141"/>
                </a:cubicBezTo>
                <a:cubicBezTo>
                  <a:pt x="817" y="141"/>
                  <a:pt x="817" y="141"/>
                  <a:pt x="817" y="141"/>
                </a:cubicBezTo>
                <a:cubicBezTo>
                  <a:pt x="817" y="85"/>
                  <a:pt x="817" y="85"/>
                  <a:pt x="817" y="85"/>
                </a:cubicBezTo>
                <a:cubicBezTo>
                  <a:pt x="831" y="85"/>
                  <a:pt x="831" y="85"/>
                  <a:pt x="831" y="85"/>
                </a:cubicBezTo>
                <a:cubicBezTo>
                  <a:pt x="839" y="85"/>
                  <a:pt x="846" y="91"/>
                  <a:pt x="851" y="102"/>
                </a:cubicBezTo>
                <a:cubicBezTo>
                  <a:pt x="868" y="141"/>
                  <a:pt x="868" y="141"/>
                  <a:pt x="868" y="141"/>
                </a:cubicBezTo>
                <a:cubicBezTo>
                  <a:pt x="886" y="141"/>
                  <a:pt x="886" y="141"/>
                  <a:pt x="886" y="141"/>
                </a:cubicBezTo>
                <a:cubicBezTo>
                  <a:pt x="865" y="97"/>
                  <a:pt x="865" y="97"/>
                  <a:pt x="865" y="97"/>
                </a:cubicBezTo>
                <a:close/>
                <a:moveTo>
                  <a:pt x="857" y="64"/>
                </a:moveTo>
                <a:cubicBezTo>
                  <a:pt x="852" y="69"/>
                  <a:pt x="846" y="71"/>
                  <a:pt x="837" y="71"/>
                </a:cubicBezTo>
                <a:cubicBezTo>
                  <a:pt x="817" y="71"/>
                  <a:pt x="817" y="71"/>
                  <a:pt x="817" y="71"/>
                </a:cubicBezTo>
                <a:cubicBezTo>
                  <a:pt x="817" y="23"/>
                  <a:pt x="817" y="23"/>
                  <a:pt x="817" y="23"/>
                </a:cubicBezTo>
                <a:cubicBezTo>
                  <a:pt x="838" y="23"/>
                  <a:pt x="838" y="23"/>
                  <a:pt x="838" y="23"/>
                </a:cubicBezTo>
                <a:cubicBezTo>
                  <a:pt x="847" y="23"/>
                  <a:pt x="854" y="25"/>
                  <a:pt x="858" y="29"/>
                </a:cubicBezTo>
                <a:cubicBezTo>
                  <a:pt x="863" y="33"/>
                  <a:pt x="865" y="39"/>
                  <a:pt x="865" y="46"/>
                </a:cubicBezTo>
                <a:cubicBezTo>
                  <a:pt x="865" y="53"/>
                  <a:pt x="862" y="59"/>
                  <a:pt x="857" y="64"/>
                </a:cubicBezTo>
                <a:close/>
                <a:moveTo>
                  <a:pt x="981" y="90"/>
                </a:moveTo>
                <a:cubicBezTo>
                  <a:pt x="981" y="76"/>
                  <a:pt x="977" y="65"/>
                  <a:pt x="971" y="57"/>
                </a:cubicBezTo>
                <a:cubicBezTo>
                  <a:pt x="964" y="49"/>
                  <a:pt x="954" y="45"/>
                  <a:pt x="942" y="45"/>
                </a:cubicBezTo>
                <a:cubicBezTo>
                  <a:pt x="934" y="45"/>
                  <a:pt x="927" y="47"/>
                  <a:pt x="920" y="51"/>
                </a:cubicBezTo>
                <a:cubicBezTo>
                  <a:pt x="913" y="55"/>
                  <a:pt x="908" y="61"/>
                  <a:pt x="904" y="69"/>
                </a:cubicBezTo>
                <a:cubicBezTo>
                  <a:pt x="901" y="77"/>
                  <a:pt x="899" y="85"/>
                  <a:pt x="899" y="95"/>
                </a:cubicBezTo>
                <a:cubicBezTo>
                  <a:pt x="899" y="110"/>
                  <a:pt x="903" y="122"/>
                  <a:pt x="910" y="130"/>
                </a:cubicBezTo>
                <a:cubicBezTo>
                  <a:pt x="918" y="139"/>
                  <a:pt x="928" y="143"/>
                  <a:pt x="941" y="143"/>
                </a:cubicBezTo>
                <a:cubicBezTo>
                  <a:pt x="955" y="143"/>
                  <a:pt x="966" y="140"/>
                  <a:pt x="974" y="134"/>
                </a:cubicBezTo>
                <a:cubicBezTo>
                  <a:pt x="974" y="120"/>
                  <a:pt x="974" y="120"/>
                  <a:pt x="974" y="120"/>
                </a:cubicBezTo>
                <a:cubicBezTo>
                  <a:pt x="965" y="127"/>
                  <a:pt x="956" y="131"/>
                  <a:pt x="945" y="131"/>
                </a:cubicBezTo>
                <a:cubicBezTo>
                  <a:pt x="936" y="131"/>
                  <a:pt x="928" y="128"/>
                  <a:pt x="923" y="122"/>
                </a:cubicBezTo>
                <a:cubicBezTo>
                  <a:pt x="917" y="117"/>
                  <a:pt x="915" y="109"/>
                  <a:pt x="914" y="98"/>
                </a:cubicBezTo>
                <a:cubicBezTo>
                  <a:pt x="981" y="98"/>
                  <a:pt x="981" y="98"/>
                  <a:pt x="981" y="98"/>
                </a:cubicBezTo>
                <a:cubicBezTo>
                  <a:pt x="981" y="90"/>
                  <a:pt x="981" y="90"/>
                  <a:pt x="981" y="90"/>
                </a:cubicBezTo>
                <a:close/>
                <a:moveTo>
                  <a:pt x="915" y="85"/>
                </a:moveTo>
                <a:cubicBezTo>
                  <a:pt x="916" y="77"/>
                  <a:pt x="919" y="70"/>
                  <a:pt x="924" y="65"/>
                </a:cubicBezTo>
                <a:cubicBezTo>
                  <a:pt x="929" y="60"/>
                  <a:pt x="935" y="58"/>
                  <a:pt x="942" y="58"/>
                </a:cubicBezTo>
                <a:cubicBezTo>
                  <a:pt x="949" y="58"/>
                  <a:pt x="955" y="60"/>
                  <a:pt x="959" y="65"/>
                </a:cubicBezTo>
                <a:cubicBezTo>
                  <a:pt x="963" y="70"/>
                  <a:pt x="965" y="76"/>
                  <a:pt x="965" y="85"/>
                </a:cubicBezTo>
                <a:cubicBezTo>
                  <a:pt x="915" y="85"/>
                  <a:pt x="915" y="85"/>
                  <a:pt x="915" y="85"/>
                </a:cubicBezTo>
                <a:close/>
                <a:moveTo>
                  <a:pt x="1047" y="100"/>
                </a:moveTo>
                <a:cubicBezTo>
                  <a:pt x="1043" y="96"/>
                  <a:pt x="1037" y="92"/>
                  <a:pt x="1028" y="88"/>
                </a:cubicBezTo>
                <a:cubicBezTo>
                  <a:pt x="1021" y="85"/>
                  <a:pt x="1016" y="83"/>
                  <a:pt x="1014" y="80"/>
                </a:cubicBezTo>
                <a:cubicBezTo>
                  <a:pt x="1011" y="78"/>
                  <a:pt x="1010" y="75"/>
                  <a:pt x="1010" y="71"/>
                </a:cubicBezTo>
                <a:cubicBezTo>
                  <a:pt x="1010" y="67"/>
                  <a:pt x="1012" y="64"/>
                  <a:pt x="1015" y="61"/>
                </a:cubicBezTo>
                <a:cubicBezTo>
                  <a:pt x="1018" y="59"/>
                  <a:pt x="1022" y="58"/>
                  <a:pt x="1027" y="58"/>
                </a:cubicBezTo>
                <a:cubicBezTo>
                  <a:pt x="1035" y="58"/>
                  <a:pt x="1042" y="60"/>
                  <a:pt x="1048" y="64"/>
                </a:cubicBezTo>
                <a:cubicBezTo>
                  <a:pt x="1048" y="49"/>
                  <a:pt x="1048" y="49"/>
                  <a:pt x="1048" y="49"/>
                </a:cubicBezTo>
                <a:cubicBezTo>
                  <a:pt x="1042" y="46"/>
                  <a:pt x="1035" y="45"/>
                  <a:pt x="1028" y="45"/>
                </a:cubicBezTo>
                <a:cubicBezTo>
                  <a:pt x="1018" y="45"/>
                  <a:pt x="1010" y="47"/>
                  <a:pt x="1004" y="53"/>
                </a:cubicBezTo>
                <a:cubicBezTo>
                  <a:pt x="998" y="58"/>
                  <a:pt x="995" y="64"/>
                  <a:pt x="995" y="72"/>
                </a:cubicBezTo>
                <a:cubicBezTo>
                  <a:pt x="995" y="79"/>
                  <a:pt x="996" y="84"/>
                  <a:pt x="1000" y="88"/>
                </a:cubicBezTo>
                <a:cubicBezTo>
                  <a:pt x="1003" y="92"/>
                  <a:pt x="1009" y="96"/>
                  <a:pt x="1017" y="100"/>
                </a:cubicBezTo>
                <a:cubicBezTo>
                  <a:pt x="1026" y="104"/>
                  <a:pt x="1031" y="107"/>
                  <a:pt x="1033" y="109"/>
                </a:cubicBezTo>
                <a:cubicBezTo>
                  <a:pt x="1036" y="111"/>
                  <a:pt x="1037" y="114"/>
                  <a:pt x="1037" y="117"/>
                </a:cubicBezTo>
                <a:cubicBezTo>
                  <a:pt x="1037" y="126"/>
                  <a:pt x="1031" y="131"/>
                  <a:pt x="1019" y="131"/>
                </a:cubicBezTo>
                <a:cubicBezTo>
                  <a:pt x="1010" y="131"/>
                  <a:pt x="1002" y="128"/>
                  <a:pt x="994" y="122"/>
                </a:cubicBezTo>
                <a:cubicBezTo>
                  <a:pt x="994" y="138"/>
                  <a:pt x="994" y="138"/>
                  <a:pt x="994" y="138"/>
                </a:cubicBezTo>
                <a:cubicBezTo>
                  <a:pt x="1001" y="142"/>
                  <a:pt x="1009" y="143"/>
                  <a:pt x="1018" y="143"/>
                </a:cubicBezTo>
                <a:cubicBezTo>
                  <a:pt x="1028" y="143"/>
                  <a:pt x="1037" y="141"/>
                  <a:pt x="1043" y="136"/>
                </a:cubicBezTo>
                <a:cubicBezTo>
                  <a:pt x="1049" y="131"/>
                  <a:pt x="1052" y="124"/>
                  <a:pt x="1052" y="116"/>
                </a:cubicBezTo>
                <a:cubicBezTo>
                  <a:pt x="1052" y="110"/>
                  <a:pt x="1050" y="104"/>
                  <a:pt x="1047" y="100"/>
                </a:cubicBezTo>
                <a:close/>
                <a:moveTo>
                  <a:pt x="1147" y="90"/>
                </a:moveTo>
                <a:cubicBezTo>
                  <a:pt x="1147" y="76"/>
                  <a:pt x="1144" y="65"/>
                  <a:pt x="1137" y="57"/>
                </a:cubicBezTo>
                <a:cubicBezTo>
                  <a:pt x="1130" y="49"/>
                  <a:pt x="1121" y="45"/>
                  <a:pt x="1108" y="45"/>
                </a:cubicBezTo>
                <a:cubicBezTo>
                  <a:pt x="1100" y="45"/>
                  <a:pt x="1093" y="47"/>
                  <a:pt x="1086" y="51"/>
                </a:cubicBezTo>
                <a:cubicBezTo>
                  <a:pt x="1080" y="55"/>
                  <a:pt x="1075" y="61"/>
                  <a:pt x="1071" y="69"/>
                </a:cubicBezTo>
                <a:cubicBezTo>
                  <a:pt x="1067" y="77"/>
                  <a:pt x="1065" y="85"/>
                  <a:pt x="1065" y="95"/>
                </a:cubicBezTo>
                <a:cubicBezTo>
                  <a:pt x="1065" y="110"/>
                  <a:pt x="1069" y="122"/>
                  <a:pt x="1076" y="130"/>
                </a:cubicBezTo>
                <a:cubicBezTo>
                  <a:pt x="1084" y="139"/>
                  <a:pt x="1094" y="143"/>
                  <a:pt x="1108" y="143"/>
                </a:cubicBezTo>
                <a:cubicBezTo>
                  <a:pt x="1121" y="143"/>
                  <a:pt x="1132" y="140"/>
                  <a:pt x="1141" y="134"/>
                </a:cubicBezTo>
                <a:cubicBezTo>
                  <a:pt x="1141" y="120"/>
                  <a:pt x="1141" y="120"/>
                  <a:pt x="1141" y="120"/>
                </a:cubicBezTo>
                <a:cubicBezTo>
                  <a:pt x="1132" y="127"/>
                  <a:pt x="1122" y="131"/>
                  <a:pt x="1111" y="131"/>
                </a:cubicBezTo>
                <a:cubicBezTo>
                  <a:pt x="1102" y="131"/>
                  <a:pt x="1095" y="128"/>
                  <a:pt x="1089" y="122"/>
                </a:cubicBezTo>
                <a:cubicBezTo>
                  <a:pt x="1084" y="117"/>
                  <a:pt x="1081" y="109"/>
                  <a:pt x="1081" y="98"/>
                </a:cubicBezTo>
                <a:cubicBezTo>
                  <a:pt x="1147" y="98"/>
                  <a:pt x="1147" y="98"/>
                  <a:pt x="1147" y="98"/>
                </a:cubicBezTo>
                <a:cubicBezTo>
                  <a:pt x="1147" y="90"/>
                  <a:pt x="1147" y="90"/>
                  <a:pt x="1147" y="90"/>
                </a:cubicBezTo>
                <a:close/>
                <a:moveTo>
                  <a:pt x="1081" y="85"/>
                </a:moveTo>
                <a:cubicBezTo>
                  <a:pt x="1082" y="77"/>
                  <a:pt x="1085" y="70"/>
                  <a:pt x="1090" y="65"/>
                </a:cubicBezTo>
                <a:cubicBezTo>
                  <a:pt x="1095" y="60"/>
                  <a:pt x="1101" y="58"/>
                  <a:pt x="1108" y="58"/>
                </a:cubicBezTo>
                <a:cubicBezTo>
                  <a:pt x="1116" y="58"/>
                  <a:pt x="1121" y="60"/>
                  <a:pt x="1125" y="65"/>
                </a:cubicBezTo>
                <a:cubicBezTo>
                  <a:pt x="1130" y="70"/>
                  <a:pt x="1132" y="76"/>
                  <a:pt x="1132" y="85"/>
                </a:cubicBezTo>
                <a:cubicBezTo>
                  <a:pt x="1081" y="85"/>
                  <a:pt x="1081" y="85"/>
                  <a:pt x="1081" y="85"/>
                </a:cubicBezTo>
                <a:close/>
                <a:moveTo>
                  <a:pt x="1234" y="80"/>
                </a:moveTo>
                <a:cubicBezTo>
                  <a:pt x="1234" y="57"/>
                  <a:pt x="1223" y="45"/>
                  <a:pt x="1201" y="45"/>
                </a:cubicBezTo>
                <a:cubicBezTo>
                  <a:pt x="1196" y="45"/>
                  <a:pt x="1190" y="46"/>
                  <a:pt x="1183" y="48"/>
                </a:cubicBezTo>
                <a:cubicBezTo>
                  <a:pt x="1176" y="50"/>
                  <a:pt x="1172" y="52"/>
                  <a:pt x="1169" y="54"/>
                </a:cubicBezTo>
                <a:cubicBezTo>
                  <a:pt x="1169" y="69"/>
                  <a:pt x="1169" y="69"/>
                  <a:pt x="1169" y="69"/>
                </a:cubicBezTo>
                <a:cubicBezTo>
                  <a:pt x="1178" y="62"/>
                  <a:pt x="1188" y="58"/>
                  <a:pt x="1199" y="58"/>
                </a:cubicBezTo>
                <a:cubicBezTo>
                  <a:pt x="1212" y="58"/>
                  <a:pt x="1219" y="66"/>
                  <a:pt x="1219" y="82"/>
                </a:cubicBezTo>
                <a:cubicBezTo>
                  <a:pt x="1191" y="86"/>
                  <a:pt x="1191" y="86"/>
                  <a:pt x="1191" y="86"/>
                </a:cubicBezTo>
                <a:cubicBezTo>
                  <a:pt x="1170" y="88"/>
                  <a:pt x="1160" y="99"/>
                  <a:pt x="1160" y="116"/>
                </a:cubicBezTo>
                <a:cubicBezTo>
                  <a:pt x="1160" y="125"/>
                  <a:pt x="1162" y="131"/>
                  <a:pt x="1168" y="136"/>
                </a:cubicBezTo>
                <a:cubicBezTo>
                  <a:pt x="1173" y="141"/>
                  <a:pt x="1180" y="143"/>
                  <a:pt x="1190" y="143"/>
                </a:cubicBezTo>
                <a:cubicBezTo>
                  <a:pt x="1202" y="143"/>
                  <a:pt x="1212" y="138"/>
                  <a:pt x="1218" y="126"/>
                </a:cubicBezTo>
                <a:cubicBezTo>
                  <a:pt x="1219" y="126"/>
                  <a:pt x="1219" y="126"/>
                  <a:pt x="1219" y="126"/>
                </a:cubicBezTo>
                <a:cubicBezTo>
                  <a:pt x="1219" y="141"/>
                  <a:pt x="1219" y="141"/>
                  <a:pt x="1219" y="141"/>
                </a:cubicBezTo>
                <a:cubicBezTo>
                  <a:pt x="1234" y="141"/>
                  <a:pt x="1234" y="141"/>
                  <a:pt x="1234" y="141"/>
                </a:cubicBezTo>
                <a:cubicBezTo>
                  <a:pt x="1234" y="80"/>
                  <a:pt x="1234" y="80"/>
                  <a:pt x="1234" y="80"/>
                </a:cubicBezTo>
                <a:close/>
                <a:moveTo>
                  <a:pt x="1219" y="103"/>
                </a:moveTo>
                <a:cubicBezTo>
                  <a:pt x="1219" y="111"/>
                  <a:pt x="1216" y="117"/>
                  <a:pt x="1212" y="123"/>
                </a:cubicBezTo>
                <a:cubicBezTo>
                  <a:pt x="1207" y="128"/>
                  <a:pt x="1200" y="131"/>
                  <a:pt x="1193" y="131"/>
                </a:cubicBezTo>
                <a:cubicBezTo>
                  <a:pt x="1188" y="131"/>
                  <a:pt x="1183" y="129"/>
                  <a:pt x="1180" y="126"/>
                </a:cubicBezTo>
                <a:cubicBezTo>
                  <a:pt x="1177" y="124"/>
                  <a:pt x="1175" y="120"/>
                  <a:pt x="1175" y="115"/>
                </a:cubicBezTo>
                <a:cubicBezTo>
                  <a:pt x="1175" y="109"/>
                  <a:pt x="1177" y="105"/>
                  <a:pt x="1180" y="102"/>
                </a:cubicBezTo>
                <a:cubicBezTo>
                  <a:pt x="1183" y="100"/>
                  <a:pt x="1188" y="98"/>
                  <a:pt x="1196" y="97"/>
                </a:cubicBezTo>
                <a:cubicBezTo>
                  <a:pt x="1219" y="94"/>
                  <a:pt x="1219" y="94"/>
                  <a:pt x="1219" y="94"/>
                </a:cubicBezTo>
                <a:cubicBezTo>
                  <a:pt x="1219" y="103"/>
                  <a:pt x="1219" y="103"/>
                  <a:pt x="1219" y="103"/>
                </a:cubicBezTo>
                <a:close/>
                <a:moveTo>
                  <a:pt x="1309" y="47"/>
                </a:moveTo>
                <a:cubicBezTo>
                  <a:pt x="1307" y="46"/>
                  <a:pt x="1304" y="46"/>
                  <a:pt x="1300" y="46"/>
                </a:cubicBezTo>
                <a:cubicBezTo>
                  <a:pt x="1295" y="46"/>
                  <a:pt x="1290" y="47"/>
                  <a:pt x="1285" y="51"/>
                </a:cubicBezTo>
                <a:cubicBezTo>
                  <a:pt x="1281" y="55"/>
                  <a:pt x="1278" y="60"/>
                  <a:pt x="1276" y="67"/>
                </a:cubicBezTo>
                <a:cubicBezTo>
                  <a:pt x="1275" y="67"/>
                  <a:pt x="1275" y="67"/>
                  <a:pt x="1275" y="67"/>
                </a:cubicBezTo>
                <a:cubicBezTo>
                  <a:pt x="1275" y="47"/>
                  <a:pt x="1275" y="47"/>
                  <a:pt x="1275" y="47"/>
                </a:cubicBezTo>
                <a:cubicBezTo>
                  <a:pt x="1260" y="47"/>
                  <a:pt x="1260" y="47"/>
                  <a:pt x="1260" y="47"/>
                </a:cubicBezTo>
                <a:cubicBezTo>
                  <a:pt x="1260" y="141"/>
                  <a:pt x="1260" y="141"/>
                  <a:pt x="1260" y="141"/>
                </a:cubicBezTo>
                <a:cubicBezTo>
                  <a:pt x="1275" y="141"/>
                  <a:pt x="1275" y="141"/>
                  <a:pt x="1275" y="141"/>
                </a:cubicBezTo>
                <a:cubicBezTo>
                  <a:pt x="1275" y="93"/>
                  <a:pt x="1275" y="93"/>
                  <a:pt x="1275" y="93"/>
                </a:cubicBezTo>
                <a:cubicBezTo>
                  <a:pt x="1275" y="83"/>
                  <a:pt x="1277" y="75"/>
                  <a:pt x="1282" y="69"/>
                </a:cubicBezTo>
                <a:cubicBezTo>
                  <a:pt x="1286" y="63"/>
                  <a:pt x="1291" y="59"/>
                  <a:pt x="1298" y="59"/>
                </a:cubicBezTo>
                <a:cubicBezTo>
                  <a:pt x="1303" y="59"/>
                  <a:pt x="1307" y="60"/>
                  <a:pt x="1309" y="62"/>
                </a:cubicBezTo>
                <a:cubicBezTo>
                  <a:pt x="1309" y="47"/>
                  <a:pt x="1309" y="47"/>
                  <a:pt x="1309" y="47"/>
                </a:cubicBezTo>
                <a:close/>
                <a:moveTo>
                  <a:pt x="1385" y="123"/>
                </a:moveTo>
                <a:cubicBezTo>
                  <a:pt x="1378" y="128"/>
                  <a:pt x="1370" y="131"/>
                  <a:pt x="1362" y="131"/>
                </a:cubicBezTo>
                <a:cubicBezTo>
                  <a:pt x="1352" y="131"/>
                  <a:pt x="1344" y="127"/>
                  <a:pt x="1338" y="121"/>
                </a:cubicBezTo>
                <a:cubicBezTo>
                  <a:pt x="1333" y="115"/>
                  <a:pt x="1330" y="106"/>
                  <a:pt x="1330" y="95"/>
                </a:cubicBezTo>
                <a:cubicBezTo>
                  <a:pt x="1330" y="84"/>
                  <a:pt x="1333" y="75"/>
                  <a:pt x="1339" y="68"/>
                </a:cubicBezTo>
                <a:cubicBezTo>
                  <a:pt x="1345" y="61"/>
                  <a:pt x="1353" y="58"/>
                  <a:pt x="1363" y="58"/>
                </a:cubicBezTo>
                <a:cubicBezTo>
                  <a:pt x="1370" y="58"/>
                  <a:pt x="1378" y="60"/>
                  <a:pt x="1385" y="65"/>
                </a:cubicBezTo>
                <a:cubicBezTo>
                  <a:pt x="1385" y="50"/>
                  <a:pt x="1385" y="50"/>
                  <a:pt x="1385" y="50"/>
                </a:cubicBezTo>
                <a:cubicBezTo>
                  <a:pt x="1379" y="46"/>
                  <a:pt x="1371" y="45"/>
                  <a:pt x="1363" y="45"/>
                </a:cubicBezTo>
                <a:cubicBezTo>
                  <a:pt x="1348" y="45"/>
                  <a:pt x="1337" y="50"/>
                  <a:pt x="1328" y="59"/>
                </a:cubicBezTo>
                <a:cubicBezTo>
                  <a:pt x="1319" y="68"/>
                  <a:pt x="1314" y="81"/>
                  <a:pt x="1314" y="96"/>
                </a:cubicBezTo>
                <a:cubicBezTo>
                  <a:pt x="1314" y="105"/>
                  <a:pt x="1316" y="114"/>
                  <a:pt x="1320" y="121"/>
                </a:cubicBezTo>
                <a:cubicBezTo>
                  <a:pt x="1324" y="128"/>
                  <a:pt x="1329" y="134"/>
                  <a:pt x="1336" y="138"/>
                </a:cubicBezTo>
                <a:cubicBezTo>
                  <a:pt x="1343" y="142"/>
                  <a:pt x="1350" y="143"/>
                  <a:pt x="1359" y="143"/>
                </a:cubicBezTo>
                <a:cubicBezTo>
                  <a:pt x="1369" y="143"/>
                  <a:pt x="1378" y="141"/>
                  <a:pt x="1385" y="137"/>
                </a:cubicBezTo>
                <a:cubicBezTo>
                  <a:pt x="1385" y="123"/>
                  <a:pt x="1385" y="123"/>
                  <a:pt x="1385" y="123"/>
                </a:cubicBezTo>
                <a:close/>
                <a:moveTo>
                  <a:pt x="1484" y="83"/>
                </a:moveTo>
                <a:cubicBezTo>
                  <a:pt x="1484" y="58"/>
                  <a:pt x="1473" y="45"/>
                  <a:pt x="1452" y="45"/>
                </a:cubicBezTo>
                <a:cubicBezTo>
                  <a:pt x="1439" y="45"/>
                  <a:pt x="1428" y="51"/>
                  <a:pt x="1421" y="63"/>
                </a:cubicBezTo>
                <a:cubicBezTo>
                  <a:pt x="1421" y="63"/>
                  <a:pt x="1421" y="63"/>
                  <a:pt x="1421" y="63"/>
                </a:cubicBezTo>
                <a:cubicBezTo>
                  <a:pt x="1421" y="2"/>
                  <a:pt x="1421" y="2"/>
                  <a:pt x="1421" y="2"/>
                </a:cubicBezTo>
                <a:cubicBezTo>
                  <a:pt x="1406" y="2"/>
                  <a:pt x="1406" y="2"/>
                  <a:pt x="1406" y="2"/>
                </a:cubicBezTo>
                <a:cubicBezTo>
                  <a:pt x="1406" y="141"/>
                  <a:pt x="1406" y="141"/>
                  <a:pt x="1406" y="141"/>
                </a:cubicBezTo>
                <a:cubicBezTo>
                  <a:pt x="1421" y="141"/>
                  <a:pt x="1421" y="141"/>
                  <a:pt x="1421" y="141"/>
                </a:cubicBezTo>
                <a:cubicBezTo>
                  <a:pt x="1421" y="88"/>
                  <a:pt x="1421" y="88"/>
                  <a:pt x="1421" y="88"/>
                </a:cubicBezTo>
                <a:cubicBezTo>
                  <a:pt x="1421" y="79"/>
                  <a:pt x="1423" y="72"/>
                  <a:pt x="1428" y="66"/>
                </a:cubicBezTo>
                <a:cubicBezTo>
                  <a:pt x="1433" y="61"/>
                  <a:pt x="1439" y="58"/>
                  <a:pt x="1447" y="58"/>
                </a:cubicBezTo>
                <a:cubicBezTo>
                  <a:pt x="1461" y="58"/>
                  <a:pt x="1469" y="68"/>
                  <a:pt x="1469" y="87"/>
                </a:cubicBezTo>
                <a:cubicBezTo>
                  <a:pt x="1469" y="141"/>
                  <a:pt x="1469" y="141"/>
                  <a:pt x="1469" y="141"/>
                </a:cubicBezTo>
                <a:cubicBezTo>
                  <a:pt x="1484" y="141"/>
                  <a:pt x="1484" y="141"/>
                  <a:pt x="1484" y="141"/>
                </a:cubicBezTo>
                <a:cubicBezTo>
                  <a:pt x="1484" y="83"/>
                  <a:pt x="1484" y="83"/>
                  <a:pt x="1484" y="83"/>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t="15586" b="11462"/>
          <a:stretch>
            <a:fillRect/>
          </a:stretch>
        </p:blipFill>
        <p:spPr>
          <a:xfrm>
            <a:off x="-477273" y="1"/>
            <a:ext cx="6573273" cy="6994525"/>
          </a:xfrm>
          <a:custGeom>
            <a:avLst/>
            <a:gdLst>
              <a:gd name="connsiteX0" fmla="*/ 477273 w 6573273"/>
              <a:gd name="connsiteY0" fmla="*/ 0 h 6994525"/>
              <a:gd name="connsiteX1" fmla="*/ 6573273 w 6573273"/>
              <a:gd name="connsiteY1" fmla="*/ 0 h 6994525"/>
              <a:gd name="connsiteX2" fmla="*/ 6573273 w 6573273"/>
              <a:gd name="connsiteY2" fmla="*/ 6994525 h 6994525"/>
              <a:gd name="connsiteX3" fmla="*/ 0 w 6573273"/>
              <a:gd name="connsiteY3" fmla="*/ 6994525 h 6994525"/>
              <a:gd name="connsiteX4" fmla="*/ 0 w 6573273"/>
              <a:gd name="connsiteY4" fmla="*/ 4667250 h 6994525"/>
              <a:gd name="connsiteX5" fmla="*/ 477273 w 6573273"/>
              <a:gd name="connsiteY5" fmla="*/ 4667250 h 699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73273" h="6994525">
                <a:moveTo>
                  <a:pt x="477273" y="0"/>
                </a:moveTo>
                <a:lnTo>
                  <a:pt x="6573273" y="0"/>
                </a:lnTo>
                <a:lnTo>
                  <a:pt x="6573273" y="6994525"/>
                </a:lnTo>
                <a:lnTo>
                  <a:pt x="0" y="6994525"/>
                </a:lnTo>
                <a:lnTo>
                  <a:pt x="0" y="4667250"/>
                </a:lnTo>
                <a:lnTo>
                  <a:pt x="477273" y="4667250"/>
                </a:lnTo>
                <a:close/>
              </a:path>
            </a:pathLst>
          </a:custGeom>
          <a:noFill/>
          <a:ln>
            <a:noFill/>
          </a:ln>
        </p:spPr>
      </p:pic>
    </p:spTree>
    <p:extLst>
      <p:ext uri="{BB962C8B-B14F-4D97-AF65-F5344CB8AC3E}">
        <p14:creationId xmlns:p14="http://schemas.microsoft.com/office/powerpoint/2010/main" val="39778865"/>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orient="horz" pos="4104">
          <p15:clr>
            <a:srgbClr val="C35EA4"/>
          </p15:clr>
        </p15:guide>
        <p15:guide id="3" pos="7546">
          <p15:clr>
            <a:srgbClr val="C35EA4"/>
          </p15:clr>
        </p15:guide>
        <p15:guide id="4" orient="horz" pos="302">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tx1"/>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b="37788"/>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5" name="Freeform 14"/>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2" name="Rectangle 21"/>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3" name="Text Placeholder 4"/>
          <p:cNvSpPr>
            <a:spLocks noGrp="1"/>
          </p:cNvSpPr>
          <p:nvPr userDrawn="1">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24" name="Title 1"/>
          <p:cNvSpPr>
            <a:spLocks noGrp="1"/>
          </p:cNvSpPr>
          <p:nvPr userDrawn="1">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a:t>Presentation title</a:t>
            </a:r>
          </a:p>
        </p:txBody>
      </p:sp>
      <p:pic>
        <p:nvPicPr>
          <p:cNvPr id="25" name="Picture 24"/>
          <p:cNvPicPr>
            <a:picLocks noChangeAspect="1"/>
          </p:cNvPicPr>
          <p:nvPr userDrawn="1"/>
        </p:nvPicPr>
        <p:blipFill>
          <a:blip r:embed="rId4"/>
          <a:stretch>
            <a:fillRect/>
          </a:stretch>
        </p:blipFill>
        <p:spPr>
          <a:xfrm>
            <a:off x="274638" y="294094"/>
            <a:ext cx="1834337" cy="1834337"/>
          </a:xfrm>
          <a:prstGeom prst="rect">
            <a:avLst/>
          </a:prstGeom>
        </p:spPr>
      </p:pic>
      <p:pic>
        <p:nvPicPr>
          <p:cNvPr id="26" name="Picture 2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33233684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userDrawn="1">
          <p15:clr>
            <a:srgbClr val="C35EA4"/>
          </p15:clr>
        </p15:guide>
        <p15:guide id="2" orient="horz" pos="4104" userDrawn="1">
          <p15:clr>
            <a:srgbClr val="C35EA4"/>
          </p15:clr>
        </p15:guide>
        <p15:guide id="3" pos="288" userDrawn="1">
          <p15:clr>
            <a:srgbClr val="C35EA4"/>
          </p15:clr>
        </p15:guide>
        <p15:guide id="4" pos="7546"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tx1"/>
        </a:solidFill>
        <a:effectLst/>
      </p:bgPr>
    </p:bg>
    <p:spTree>
      <p:nvGrpSpPr>
        <p:cNvPr id="1" name=""/>
        <p:cNvGrpSpPr/>
        <p:nvPr/>
      </p:nvGrpSpPr>
      <p:grpSpPr>
        <a:xfrm>
          <a:off x="0" y="0"/>
          <a:ext cx="0" cy="0"/>
          <a:chOff x="0" y="0"/>
          <a:chExt cx="0" cy="0"/>
        </a:xfrm>
      </p:grpSpPr>
      <p:sp>
        <p:nvSpPr>
          <p:cNvPr id="18" name="Freeform 17"/>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rot="3585093" flipH="1">
            <a:off x="6180128" y="3160906"/>
            <a:ext cx="4850350" cy="7328513"/>
          </a:xfrm>
          <a:custGeom>
            <a:avLst/>
            <a:gdLst>
              <a:gd name="connsiteX0" fmla="*/ 775042 w 4850350"/>
              <a:gd name="connsiteY0" fmla="*/ 7328513 h 7328513"/>
              <a:gd name="connsiteX1" fmla="*/ 0 w 4850350"/>
              <a:gd name="connsiteY1" fmla="*/ 5999444 h 7328513"/>
              <a:gd name="connsiteX2" fmla="*/ 0 w 4850350"/>
              <a:gd name="connsiteY2" fmla="*/ 7328513 h 7328513"/>
              <a:gd name="connsiteX3" fmla="*/ 4850350 w 4850350"/>
              <a:gd name="connsiteY3" fmla="*/ 0 h 7328513"/>
              <a:gd name="connsiteX4" fmla="*/ 92321 w 4850350"/>
              <a:gd name="connsiteY4" fmla="*/ 0 h 7328513"/>
              <a:gd name="connsiteX5" fmla="*/ 4365918 w 4850350"/>
              <a:gd name="connsiteY5" fmla="*/ 7328513 h 7328513"/>
              <a:gd name="connsiteX6" fmla="*/ 4850350 w 4850350"/>
              <a:gd name="connsiteY6" fmla="*/ 7328513 h 732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0350" h="7328513">
                <a:moveTo>
                  <a:pt x="775042" y="7328513"/>
                </a:moveTo>
                <a:lnTo>
                  <a:pt x="0" y="5999444"/>
                </a:lnTo>
                <a:lnTo>
                  <a:pt x="0" y="7328513"/>
                </a:lnTo>
                <a:close/>
                <a:moveTo>
                  <a:pt x="4850350" y="0"/>
                </a:moveTo>
                <a:lnTo>
                  <a:pt x="92321" y="0"/>
                </a:lnTo>
                <a:lnTo>
                  <a:pt x="4365918" y="7328513"/>
                </a:lnTo>
                <a:lnTo>
                  <a:pt x="4850350" y="7328513"/>
                </a:lnTo>
                <a:close/>
              </a:path>
            </a:pathLst>
          </a:custGeom>
        </p:spPr>
      </p:pic>
      <p:sp>
        <p:nvSpPr>
          <p:cNvPr id="12" name="Rectangle 11"/>
          <p:cNvSpPr/>
          <p:nvPr userDrawn="1"/>
        </p:nvSpPr>
        <p:spPr bwMode="auto">
          <a:xfrm>
            <a:off x="274638" y="2124081"/>
            <a:ext cx="73152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13" name="Text Placeholder 4"/>
          <p:cNvSpPr>
            <a:spLocks noGrp="1"/>
          </p:cNvSpPr>
          <p:nvPr>
            <p:ph type="body" sz="quarter" idx="12" hasCustomPrompt="1"/>
          </p:nvPr>
        </p:nvSpPr>
        <p:spPr bwMode="white">
          <a:xfrm>
            <a:off x="274638" y="3954457"/>
            <a:ext cx="73152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14" name="Title 1"/>
          <p:cNvSpPr>
            <a:spLocks noGrp="1"/>
          </p:cNvSpPr>
          <p:nvPr>
            <p:ph type="title" hasCustomPrompt="1"/>
          </p:nvPr>
        </p:nvSpPr>
        <p:spPr bwMode="white">
          <a:xfrm>
            <a:off x="274638" y="2125677"/>
            <a:ext cx="73152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a:t>Presentation title</a:t>
            </a:r>
          </a:p>
        </p:txBody>
      </p:sp>
      <p:pic>
        <p:nvPicPr>
          <p:cNvPr id="15" name="Picture 14"/>
          <p:cNvPicPr>
            <a:picLocks noChangeAspect="1"/>
          </p:cNvPicPr>
          <p:nvPr userDrawn="1"/>
        </p:nvPicPr>
        <p:blipFill>
          <a:blip r:embed="rId4"/>
          <a:stretch>
            <a:fillRect/>
          </a:stretch>
        </p:blipFill>
        <p:spPr>
          <a:xfrm>
            <a:off x="274638" y="294094"/>
            <a:ext cx="1834337" cy="1834337"/>
          </a:xfrm>
          <a:prstGeom prst="rect">
            <a:avLst/>
          </a:prstGeom>
        </p:spPr>
      </p:pic>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1630121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rcRect b="37788"/>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9" name="Freeform 18"/>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20" name="Picture 19"/>
          <p:cNvPicPr>
            <a:picLocks noChangeAspect="1"/>
          </p:cNvPicPr>
          <p:nvPr userDrawn="1"/>
        </p:nvPicPr>
        <p:blipFill>
          <a:blip r:embed="rId3">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1" name="Rectangle 20"/>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2" name="Text Placeholder 4"/>
          <p:cNvSpPr>
            <a:spLocks noGrp="1"/>
          </p:cNvSpPr>
          <p:nvPr>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23" name="Title 1"/>
          <p:cNvSpPr>
            <a:spLocks noGrp="1"/>
          </p:cNvSpPr>
          <p:nvPr>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a:t>Presentation title</a:t>
            </a:r>
          </a:p>
        </p:txBody>
      </p:sp>
      <p:pic>
        <p:nvPicPr>
          <p:cNvPr id="24" name="Picture 23"/>
          <p:cNvPicPr>
            <a:picLocks noChangeAspect="1"/>
          </p:cNvPicPr>
          <p:nvPr userDrawn="1"/>
        </p:nvPicPr>
        <p:blipFill>
          <a:blip r:embed="rId4"/>
          <a:stretch>
            <a:fillRect/>
          </a:stretch>
        </p:blipFill>
        <p:spPr>
          <a:xfrm>
            <a:off x="274638" y="294094"/>
            <a:ext cx="1834337" cy="1834337"/>
          </a:xfrm>
          <a:prstGeom prst="rect">
            <a:avLst/>
          </a:prstGeom>
        </p:spPr>
      </p:pic>
      <p:pic>
        <p:nvPicPr>
          <p:cNvPr id="25" name="Picture 2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12673883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36880" r="6878"/>
          <a:stretch/>
        </p:blipFill>
        <p:spPr>
          <a:xfrm rot="16200000" flipH="1" flipV="1">
            <a:off x="2720976" y="-2720976"/>
            <a:ext cx="6994524" cy="12436475"/>
          </a:xfrm>
          <a:prstGeom prst="rect">
            <a:avLst/>
          </a:prstGeom>
        </p:spPr>
      </p:pic>
      <p:sp>
        <p:nvSpPr>
          <p:cNvPr id="14" name="Rectangle 13"/>
          <p:cNvSpPr/>
          <p:nvPr userDrawn="1"/>
        </p:nvSpPr>
        <p:spPr bwMode="auto">
          <a:xfrm>
            <a:off x="274638" y="2125663"/>
            <a:ext cx="9144000" cy="4572000"/>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Text Placeholder 4"/>
          <p:cNvSpPr>
            <a:spLocks noGrp="1"/>
          </p:cNvSpPr>
          <p:nvPr>
            <p:ph type="body" sz="quarter" idx="12" hasCustomPrompt="1"/>
          </p:nvPr>
        </p:nvSpPr>
        <p:spPr bwMode="white">
          <a:xfrm>
            <a:off x="276540" y="4516437"/>
            <a:ext cx="9142098" cy="2181225"/>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12" name="Title 1"/>
          <p:cNvSpPr>
            <a:spLocks noGrp="1"/>
          </p:cNvSpPr>
          <p:nvPr>
            <p:ph type="title" hasCustomPrompt="1"/>
          </p:nvPr>
        </p:nvSpPr>
        <p:spPr bwMode="white">
          <a:xfrm>
            <a:off x="274703" y="2125663"/>
            <a:ext cx="9143935" cy="2390775"/>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a:t>Presentation title</a:t>
            </a: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white">
          <a:xfrm>
            <a:off x="10333038" y="479425"/>
            <a:ext cx="1643341" cy="352027"/>
          </a:xfrm>
          <a:prstGeom prst="rect">
            <a:avLst/>
          </a:prstGeom>
        </p:spPr>
      </p:pic>
      <p:pic>
        <p:nvPicPr>
          <p:cNvPr id="8" name="Picture 7"/>
          <p:cNvPicPr>
            <a:picLocks noChangeAspect="1"/>
          </p:cNvPicPr>
          <p:nvPr userDrawn="1"/>
        </p:nvPicPr>
        <p:blipFill>
          <a:blip r:embed="rId4"/>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20349986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rgbClr val="006EB9"/>
        </a:solidFill>
        <a:effectLst/>
      </p:bgPr>
    </p:bg>
    <p:spTree>
      <p:nvGrpSpPr>
        <p:cNvPr id="1" name=""/>
        <p:cNvGrpSpPr/>
        <p:nvPr/>
      </p:nvGrpSpPr>
      <p:grpSpPr>
        <a:xfrm>
          <a:off x="0" y="0"/>
          <a:ext cx="0" cy="0"/>
          <a:chOff x="0" y="0"/>
          <a:chExt cx="0" cy="0"/>
        </a:xfrm>
      </p:grpSpPr>
      <p:pic>
        <p:nvPicPr>
          <p:cNvPr id="30" name="Picture 2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8900000" flipH="1">
            <a:off x="1520604" y="-2268281"/>
            <a:ext cx="10484469" cy="15841248"/>
          </a:xfrm>
          <a:custGeom>
            <a:avLst/>
            <a:gdLst>
              <a:gd name="connsiteX0" fmla="*/ 10484469 w 10484469"/>
              <a:gd name="connsiteY0" fmla="*/ 13623262 h 15841248"/>
              <a:gd name="connsiteX1" fmla="*/ 8266483 w 10484469"/>
              <a:gd name="connsiteY1" fmla="*/ 15841248 h 15841248"/>
              <a:gd name="connsiteX2" fmla="*/ 10484469 w 10484469"/>
              <a:gd name="connsiteY2" fmla="*/ 15841248 h 15841248"/>
              <a:gd name="connsiteX3" fmla="*/ 5169239 w 10484469"/>
              <a:gd name="connsiteY3" fmla="*/ 0 h 15841248"/>
              <a:gd name="connsiteX4" fmla="*/ 0 w 10484469"/>
              <a:gd name="connsiteY4" fmla="*/ 5169239 h 15841248"/>
              <a:gd name="connsiteX5" fmla="*/ 0 w 10484469"/>
              <a:gd name="connsiteY5" fmla="*/ 15060993 h 15841248"/>
              <a:gd name="connsiteX6" fmla="*/ 10484469 w 10484469"/>
              <a:gd name="connsiteY6" fmla="*/ 4576524 h 15841248"/>
              <a:gd name="connsiteX7" fmla="*/ 10484469 w 10484469"/>
              <a:gd name="connsiteY7" fmla="*/ 3598762 h 15841248"/>
              <a:gd name="connsiteX8" fmla="*/ 6885707 w 10484469"/>
              <a:gd name="connsiteY8" fmla="*/ 0 h 15841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84469" h="15841248">
                <a:moveTo>
                  <a:pt x="10484469" y="13623262"/>
                </a:moveTo>
                <a:lnTo>
                  <a:pt x="8266483" y="15841248"/>
                </a:lnTo>
                <a:lnTo>
                  <a:pt x="10484469" y="15841248"/>
                </a:lnTo>
                <a:close/>
                <a:moveTo>
                  <a:pt x="5169239" y="0"/>
                </a:moveTo>
                <a:lnTo>
                  <a:pt x="0" y="5169239"/>
                </a:lnTo>
                <a:lnTo>
                  <a:pt x="0" y="15060993"/>
                </a:lnTo>
                <a:lnTo>
                  <a:pt x="10484469" y="4576524"/>
                </a:lnTo>
                <a:lnTo>
                  <a:pt x="10484469" y="3598762"/>
                </a:lnTo>
                <a:lnTo>
                  <a:pt x="6885707" y="0"/>
                </a:lnTo>
                <a:close/>
              </a:path>
            </a:pathLst>
          </a:custGeom>
        </p:spPr>
      </p:pic>
      <p:pic>
        <p:nvPicPr>
          <p:cNvPr id="24" name="Picture 23"/>
          <p:cNvPicPr>
            <a:picLocks noChangeAspect="1"/>
          </p:cNvPicPr>
          <p:nvPr userDrawn="1"/>
        </p:nvPicPr>
        <p:blipFill rotWithShape="1">
          <a:blip r:embed="rId3">
            <a:extLst>
              <a:ext uri="{28A0092B-C50C-407E-A947-70E740481C1C}">
                <a14:useLocalDpi xmlns:a14="http://schemas.microsoft.com/office/drawing/2010/main" val="0"/>
              </a:ext>
            </a:extLst>
          </a:blip>
          <a:srcRect l="46433" t="50908"/>
          <a:stretch/>
        </p:blipFill>
        <p:spPr>
          <a:xfrm rot="7200000" flipH="1">
            <a:off x="9090350" y="4894829"/>
            <a:ext cx="2694727" cy="3731379"/>
          </a:xfrm>
          <a:custGeom>
            <a:avLst/>
            <a:gdLst>
              <a:gd name="connsiteX0" fmla="*/ 2694727 w 2694727"/>
              <a:gd name="connsiteY0" fmla="*/ 3731379 h 3731379"/>
              <a:gd name="connsiteX1" fmla="*/ 2694727 w 2694727"/>
              <a:gd name="connsiteY1" fmla="*/ 0 h 3731379"/>
              <a:gd name="connsiteX2" fmla="*/ 2154313 w 2694727"/>
              <a:gd name="connsiteY2" fmla="*/ 0 h 3731379"/>
              <a:gd name="connsiteX3" fmla="*/ 0 w 2694727"/>
              <a:gd name="connsiteY3" fmla="*/ 3731379 h 3731379"/>
            </a:gdLst>
            <a:ahLst/>
            <a:cxnLst>
              <a:cxn ang="0">
                <a:pos x="connsiteX0" y="connsiteY0"/>
              </a:cxn>
              <a:cxn ang="0">
                <a:pos x="connsiteX1" y="connsiteY1"/>
              </a:cxn>
              <a:cxn ang="0">
                <a:pos x="connsiteX2" y="connsiteY2"/>
              </a:cxn>
              <a:cxn ang="0">
                <a:pos x="connsiteX3" y="connsiteY3"/>
              </a:cxn>
            </a:cxnLst>
            <a:rect l="l" t="t" r="r" b="b"/>
            <a:pathLst>
              <a:path w="2694727" h="3731379">
                <a:moveTo>
                  <a:pt x="2694727" y="3731379"/>
                </a:moveTo>
                <a:lnTo>
                  <a:pt x="2694727" y="0"/>
                </a:lnTo>
                <a:lnTo>
                  <a:pt x="2154313" y="0"/>
                </a:lnTo>
                <a:lnTo>
                  <a:pt x="0" y="3731379"/>
                </a:lnTo>
                <a:close/>
              </a:path>
            </a:pathLst>
          </a:custGeom>
        </p:spPr>
      </p:pic>
      <p:sp>
        <p:nvSpPr>
          <p:cNvPr id="25" name="Rectangle 24"/>
          <p:cNvSpPr/>
          <p:nvPr userDrawn="1"/>
        </p:nvSpPr>
        <p:spPr bwMode="auto">
          <a:xfrm>
            <a:off x="274638" y="2125663"/>
            <a:ext cx="10058400" cy="3657600"/>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 name="Text Placeholder 4"/>
          <p:cNvSpPr>
            <a:spLocks noGrp="1"/>
          </p:cNvSpPr>
          <p:nvPr>
            <p:ph type="body" sz="quarter" idx="12" hasCustomPrompt="1"/>
          </p:nvPr>
        </p:nvSpPr>
        <p:spPr bwMode="white">
          <a:xfrm>
            <a:off x="276540" y="4269562"/>
            <a:ext cx="10056498" cy="1513702"/>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27" name="Title 1"/>
          <p:cNvSpPr>
            <a:spLocks noGrp="1"/>
          </p:cNvSpPr>
          <p:nvPr>
            <p:ph type="title" hasCustomPrompt="1"/>
          </p:nvPr>
        </p:nvSpPr>
        <p:spPr bwMode="white">
          <a:xfrm>
            <a:off x="274703" y="2140318"/>
            <a:ext cx="10058335" cy="2117357"/>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a:t>Presentation title</a:t>
            </a:r>
          </a:p>
        </p:txBody>
      </p:sp>
      <p:pic>
        <p:nvPicPr>
          <p:cNvPr id="28" name="Picture 2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333038" y="479425"/>
            <a:ext cx="1643341" cy="352027"/>
          </a:xfrm>
          <a:prstGeom prst="rect">
            <a:avLst/>
          </a:prstGeom>
        </p:spPr>
      </p:pic>
      <p:pic>
        <p:nvPicPr>
          <p:cNvPr id="29" name="Picture 28"/>
          <p:cNvPicPr>
            <a:picLocks noChangeAspect="1"/>
          </p:cNvPicPr>
          <p:nvPr userDrawn="1"/>
        </p:nvPicPr>
        <p:blipFill>
          <a:blip r:embed="rId5"/>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14048005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tx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2600000" flipH="1" flipV="1">
            <a:off x="4777352" y="2327495"/>
            <a:ext cx="7502204" cy="11335270"/>
          </a:xfrm>
          <a:custGeom>
            <a:avLst/>
            <a:gdLst>
              <a:gd name="connsiteX0" fmla="*/ 6557308 w 7502204"/>
              <a:gd name="connsiteY0" fmla="*/ 11335270 h 11335270"/>
              <a:gd name="connsiteX1" fmla="*/ 7502204 w 7502204"/>
              <a:gd name="connsiteY1" fmla="*/ 10789734 h 11335270"/>
              <a:gd name="connsiteX2" fmla="*/ 7502204 w 7502204"/>
              <a:gd name="connsiteY2" fmla="*/ 11335270 h 11335270"/>
              <a:gd name="connsiteX3" fmla="*/ 0 w 7502204"/>
              <a:gd name="connsiteY3" fmla="*/ 0 h 11335270"/>
              <a:gd name="connsiteX4" fmla="*/ 4991486 w 7502204"/>
              <a:gd name="connsiteY4" fmla="*/ 0 h 11335270"/>
              <a:gd name="connsiteX5" fmla="*/ 6635245 w 7502204"/>
              <a:gd name="connsiteY5" fmla="*/ 2847074 h 11335270"/>
              <a:gd name="connsiteX6" fmla="*/ 0 w 7502204"/>
              <a:gd name="connsiteY6" fmla="*/ 6677935 h 1133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02204" h="11335270">
                <a:moveTo>
                  <a:pt x="6557308" y="11335270"/>
                </a:moveTo>
                <a:lnTo>
                  <a:pt x="7502204" y="10789734"/>
                </a:lnTo>
                <a:lnTo>
                  <a:pt x="7502204" y="11335270"/>
                </a:lnTo>
                <a:close/>
                <a:moveTo>
                  <a:pt x="0" y="0"/>
                </a:moveTo>
                <a:lnTo>
                  <a:pt x="4991486" y="0"/>
                </a:lnTo>
                <a:lnTo>
                  <a:pt x="6635245" y="2847074"/>
                </a:lnTo>
                <a:lnTo>
                  <a:pt x="0" y="6677935"/>
                </a:lnTo>
                <a:close/>
              </a:path>
            </a:pathLst>
          </a:custGeom>
        </p:spPr>
      </p:pic>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b="24685"/>
          <a:stretch>
            <a:fillRect/>
          </a:stretch>
        </p:blipFill>
        <p:spPr>
          <a:xfrm rot="19800000" flipH="1" flipV="1">
            <a:off x="548613" y="-1373184"/>
            <a:ext cx="5264984" cy="5991282"/>
          </a:xfrm>
          <a:custGeom>
            <a:avLst/>
            <a:gdLst>
              <a:gd name="connsiteX0" fmla="*/ 4576182 w 5264984"/>
              <a:gd name="connsiteY0" fmla="*/ 5991282 h 5991282"/>
              <a:gd name="connsiteX1" fmla="*/ 0 w 5264984"/>
              <a:gd name="connsiteY1" fmla="*/ 3349222 h 5991282"/>
              <a:gd name="connsiteX2" fmla="*/ 0 w 5264984"/>
              <a:gd name="connsiteY2" fmla="*/ 0 h 5991282"/>
              <a:gd name="connsiteX3" fmla="*/ 5264984 w 5264984"/>
              <a:gd name="connsiteY3" fmla="*/ 0 h 5991282"/>
              <a:gd name="connsiteX4" fmla="*/ 5264984 w 5264984"/>
              <a:gd name="connsiteY4" fmla="*/ 4798241 h 5991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4984" h="5991282">
                <a:moveTo>
                  <a:pt x="4576182" y="5991282"/>
                </a:moveTo>
                <a:lnTo>
                  <a:pt x="0" y="3349222"/>
                </a:lnTo>
                <a:lnTo>
                  <a:pt x="0" y="0"/>
                </a:lnTo>
                <a:lnTo>
                  <a:pt x="5264984" y="0"/>
                </a:lnTo>
                <a:lnTo>
                  <a:pt x="5264984" y="4798241"/>
                </a:lnTo>
                <a:close/>
              </a:path>
            </a:pathLst>
          </a:custGeom>
        </p:spPr>
      </p:pic>
      <p:sp>
        <p:nvSpPr>
          <p:cNvPr id="13" name="Rectangle 12"/>
          <p:cNvSpPr/>
          <p:nvPr userDrawn="1"/>
        </p:nvSpPr>
        <p:spPr bwMode="auto">
          <a:xfrm>
            <a:off x="274638" y="1211263"/>
            <a:ext cx="7315200" cy="3657600"/>
          </a:xfrm>
          <a:prstGeom prst="rect">
            <a:avLst/>
          </a:prstGeom>
          <a:solidFill>
            <a:srgbClr val="006EB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tx1">
                      <a:lumMod val="50000"/>
                    </a:schemeClr>
                  </a:gs>
                  <a:gs pos="100000">
                    <a:schemeClr val="tx1">
                      <a:lumMod val="50000"/>
                    </a:schemeClr>
                  </a:gs>
                </a:gsLst>
                <a:lin ang="5400000" scaled="0"/>
              </a:gradFill>
            </a:endParaRPr>
          </a:p>
        </p:txBody>
      </p:sp>
      <p:sp>
        <p:nvSpPr>
          <p:cNvPr id="14" name="Title 1"/>
          <p:cNvSpPr>
            <a:spLocks noGrp="1"/>
          </p:cNvSpPr>
          <p:nvPr>
            <p:ph type="title" hasCustomPrompt="1"/>
          </p:nvPr>
        </p:nvSpPr>
        <p:spPr>
          <a:xfrm>
            <a:off x="274638" y="1211287"/>
            <a:ext cx="7315200" cy="2309599"/>
          </a:xfrm>
          <a:noFill/>
        </p:spPr>
        <p:txBody>
          <a:bodyPr tIns="91440" bIns="91440" anchor="t" anchorCtr="0"/>
          <a:lstStyle>
            <a:lvl1pPr>
              <a:defRPr sz="5399" spc="-75" baseline="0">
                <a:gradFill>
                  <a:gsLst>
                    <a:gs pos="100000">
                      <a:schemeClr val="tx1"/>
                    </a:gs>
                    <a:gs pos="0">
                      <a:schemeClr val="tx1"/>
                    </a:gs>
                  </a:gsLst>
                  <a:lin ang="5400000" scaled="0"/>
                </a:gradFill>
              </a:defRPr>
            </a:lvl1pPr>
          </a:lstStyle>
          <a:p>
            <a:r>
              <a:rPr lang="en-US" dirty="0"/>
              <a:t>Demo title</a:t>
            </a:r>
          </a:p>
        </p:txBody>
      </p:sp>
      <p:sp>
        <p:nvSpPr>
          <p:cNvPr id="15" name="Text Placeholder 4"/>
          <p:cNvSpPr>
            <a:spLocks noGrp="1"/>
          </p:cNvSpPr>
          <p:nvPr>
            <p:ph type="body" sz="quarter" idx="12" hasCustomPrompt="1"/>
          </p:nvPr>
        </p:nvSpPr>
        <p:spPr>
          <a:xfrm>
            <a:off x="274637" y="3520886"/>
            <a:ext cx="7315201" cy="1347977"/>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1948428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006EB9"/>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rcRect t="11922" r="9441" b="11244"/>
          <a:stretch>
            <a:fillRect/>
          </a:stretch>
        </p:blipFill>
        <p:spPr>
          <a:xfrm rot="10800000" flipH="1" flipV="1">
            <a:off x="6980238" y="-1"/>
            <a:ext cx="5456236" cy="6994526"/>
          </a:xfrm>
          <a:custGeom>
            <a:avLst/>
            <a:gdLst>
              <a:gd name="connsiteX0" fmla="*/ 0 w 5456236"/>
              <a:gd name="connsiteY0" fmla="*/ 0 h 6994526"/>
              <a:gd name="connsiteX1" fmla="*/ 5456236 w 5456236"/>
              <a:gd name="connsiteY1" fmla="*/ 0 h 6994526"/>
              <a:gd name="connsiteX2" fmla="*/ 5456236 w 5456236"/>
              <a:gd name="connsiteY2" fmla="*/ 6994526 h 6994526"/>
              <a:gd name="connsiteX3" fmla="*/ 0 w 5456236"/>
              <a:gd name="connsiteY3" fmla="*/ 6994526 h 6994526"/>
            </a:gdLst>
            <a:ahLst/>
            <a:cxnLst>
              <a:cxn ang="0">
                <a:pos x="connsiteX0" y="connsiteY0"/>
              </a:cxn>
              <a:cxn ang="0">
                <a:pos x="connsiteX1" y="connsiteY1"/>
              </a:cxn>
              <a:cxn ang="0">
                <a:pos x="connsiteX2" y="connsiteY2"/>
              </a:cxn>
              <a:cxn ang="0">
                <a:pos x="connsiteX3" y="connsiteY3"/>
              </a:cxn>
            </a:cxnLst>
            <a:rect l="l" t="t" r="r" b="b"/>
            <a:pathLst>
              <a:path w="5456236" h="6994526">
                <a:moveTo>
                  <a:pt x="0" y="0"/>
                </a:moveTo>
                <a:lnTo>
                  <a:pt x="5456236" y="0"/>
                </a:lnTo>
                <a:lnTo>
                  <a:pt x="5456236" y="6994526"/>
                </a:lnTo>
                <a:lnTo>
                  <a:pt x="0" y="6994526"/>
                </a:lnTo>
                <a:close/>
              </a:path>
            </a:pathLst>
          </a:custGeom>
        </p:spPr>
      </p:pic>
      <p:sp>
        <p:nvSpPr>
          <p:cNvPr id="6" name="Rectangle 5"/>
          <p:cNvSpPr/>
          <p:nvPr userDrawn="1"/>
        </p:nvSpPr>
        <p:spPr bwMode="auto">
          <a:xfrm>
            <a:off x="274638" y="1209973"/>
            <a:ext cx="7315200" cy="2751698"/>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itle 1"/>
          <p:cNvSpPr>
            <a:spLocks noGrp="1"/>
          </p:cNvSpPr>
          <p:nvPr>
            <p:ph type="title" hasCustomPrompt="1"/>
          </p:nvPr>
        </p:nvSpPr>
        <p:spPr>
          <a:xfrm>
            <a:off x="274639" y="1209973"/>
            <a:ext cx="7315199" cy="2751698"/>
          </a:xfrm>
          <a:noFill/>
        </p:spPr>
        <p:txBody>
          <a:bodyPr tIns="91440" bIns="91440" anchor="t" anchorCtr="0"/>
          <a:lstStyle>
            <a:lvl1pPr>
              <a:defRPr sz="7200" spc="-100" baseline="0">
                <a:gradFill>
                  <a:gsLst>
                    <a:gs pos="100000">
                      <a:schemeClr val="bg1">
                        <a:lumMod val="50000"/>
                      </a:schemeClr>
                    </a:gs>
                    <a:gs pos="0">
                      <a:schemeClr val="bg1">
                        <a:lumMod val="50000"/>
                      </a:schemeClr>
                    </a:gs>
                  </a:gsLst>
                  <a:lin ang="5400000" scaled="0"/>
                </a:gradFill>
              </a:defRPr>
            </a:lvl1pPr>
          </a:lstStyle>
          <a:p>
            <a:r>
              <a:rPr lang="en-US" dirty="0"/>
              <a:t>Video title</a:t>
            </a:r>
          </a:p>
        </p:txBody>
      </p:sp>
    </p:spTree>
    <p:extLst>
      <p:ext uri="{BB962C8B-B14F-4D97-AF65-F5344CB8AC3E}">
        <p14:creationId xmlns:p14="http://schemas.microsoft.com/office/powerpoint/2010/main" val="28250041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41696429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8199139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266849291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8736639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3">
    <p:bg>
      <p:bgPr>
        <a:solidFill>
          <a:schemeClr val="tx1"/>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b="37788"/>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5" name="Freeform 14"/>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2" name="Rectangle 21"/>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3" name="Text Placeholder 4"/>
          <p:cNvSpPr>
            <a:spLocks noGrp="1"/>
          </p:cNvSpPr>
          <p:nvPr userDrawn="1">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24" name="Title 1"/>
          <p:cNvSpPr>
            <a:spLocks noGrp="1"/>
          </p:cNvSpPr>
          <p:nvPr userDrawn="1">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a:t>Presentation title</a:t>
            </a:r>
          </a:p>
        </p:txBody>
      </p:sp>
    </p:spTree>
    <p:extLst>
      <p:ext uri="{BB962C8B-B14F-4D97-AF65-F5344CB8AC3E}">
        <p14:creationId xmlns:p14="http://schemas.microsoft.com/office/powerpoint/2010/main" val="5816935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userDrawn="1">
          <p15:clr>
            <a:srgbClr val="C35EA4"/>
          </p15:clr>
        </p15:guide>
        <p15:guide id="2" orient="horz" pos="4104" userDrawn="1">
          <p15:clr>
            <a:srgbClr val="C35EA4"/>
          </p15:clr>
        </p15:guide>
        <p15:guide id="3" pos="288" userDrawn="1">
          <p15:clr>
            <a:srgbClr val="C35EA4"/>
          </p15:clr>
        </p15:guide>
        <p15:guide id="4" pos="7546" userDrawn="1">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851279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014996"/>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274638" y="1214438"/>
            <a:ext cx="11887200" cy="54832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232901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014996"/>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3212193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046645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8330908"/>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34195933"/>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09004109"/>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2911952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1499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2271579"/>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52977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srcRect t="3852" r="1218"/>
          <a:stretch/>
        </p:blipFill>
        <p:spPr>
          <a:xfrm>
            <a:off x="0" y="0"/>
            <a:ext cx="12436475" cy="6994525"/>
          </a:xfrm>
          <a:prstGeom prst="rect">
            <a:avLst/>
          </a:prstGeom>
        </p:spPr>
      </p:pic>
      <p:sp>
        <p:nvSpPr>
          <p:cNvPr id="16" name="Text Placeholder 4"/>
          <p:cNvSpPr>
            <a:spLocks noGrp="1"/>
          </p:cNvSpPr>
          <p:nvPr>
            <p:ph type="body" sz="quarter" idx="12" hasCustomPrompt="1"/>
          </p:nvPr>
        </p:nvSpPr>
        <p:spPr bwMode="white">
          <a:xfrm>
            <a:off x="274637" y="3954457"/>
            <a:ext cx="8206489" cy="2136160"/>
          </a:xfrm>
          <a:noFill/>
        </p:spPr>
        <p:txBody>
          <a:bodyPr lIns="182880" tIns="146304" rIns="182880" bIns="146304">
            <a:noAutofit/>
          </a:bodyPr>
          <a:lstStyle>
            <a:lvl1pPr marL="0" indent="0">
              <a:spcBef>
                <a:spcPts val="0"/>
              </a:spcBef>
              <a:buNone/>
              <a:defRPr sz="3200" spc="0" baseline="0">
                <a:solidFill>
                  <a:srgbClr val="797979"/>
                </a:solidFill>
                <a:latin typeface="+mj-lt"/>
              </a:defRPr>
            </a:lvl1pPr>
          </a:lstStyle>
          <a:p>
            <a:pPr lvl="0"/>
            <a:r>
              <a:rPr lang="en-US" dirty="0"/>
              <a:t>Speaker Name</a:t>
            </a:r>
          </a:p>
        </p:txBody>
      </p:sp>
      <p:sp>
        <p:nvSpPr>
          <p:cNvPr id="18" name="Title 1"/>
          <p:cNvSpPr>
            <a:spLocks noGrp="1"/>
          </p:cNvSpPr>
          <p:nvPr>
            <p:ph type="title" hasCustomPrompt="1"/>
          </p:nvPr>
        </p:nvSpPr>
        <p:spPr bwMode="white">
          <a:xfrm>
            <a:off x="274637" y="2259769"/>
            <a:ext cx="8184963" cy="1694707"/>
          </a:xfrm>
          <a:noFill/>
        </p:spPr>
        <p:txBody>
          <a:bodyPr lIns="146304" tIns="91440" rIns="146304" bIns="91440" anchor="t" anchorCtr="0"/>
          <a:lstStyle>
            <a:lvl1pPr>
              <a:defRPr sz="5400" spc="-75" baseline="0">
                <a:solidFill>
                  <a:schemeClr val="tx2">
                    <a:lumMod val="75000"/>
                  </a:schemeClr>
                </a:solidFill>
              </a:defRPr>
            </a:lvl1pPr>
          </a:lstStyle>
          <a:p>
            <a:r>
              <a:rPr lang="en-US" dirty="0"/>
              <a:t>Title slide option A: </a:t>
            </a:r>
            <a:br>
              <a:rPr lang="en-US" dirty="0"/>
            </a:br>
            <a:r>
              <a:rPr lang="en-US" dirty="0"/>
              <a:t>Presentation title goes here</a:t>
            </a:r>
          </a:p>
        </p:txBody>
      </p:sp>
      <p:pic>
        <p:nvPicPr>
          <p:cNvPr id="15" name="Picture 14"/>
          <p:cNvPicPr>
            <a:picLocks noChangeAspect="1"/>
          </p:cNvPicPr>
          <p:nvPr userDrawn="1"/>
        </p:nvPicPr>
        <p:blipFill>
          <a:blip r:embed="rId3"/>
          <a:stretch>
            <a:fillRect/>
          </a:stretch>
        </p:blipFill>
        <p:spPr>
          <a:xfrm>
            <a:off x="236121" y="230322"/>
            <a:ext cx="1996730" cy="1993293"/>
          </a:xfrm>
          <a:prstGeom prst="rect">
            <a:avLst/>
          </a:prstGeom>
        </p:spPr>
      </p:pic>
      <p:pic>
        <p:nvPicPr>
          <p:cNvPr id="22" name="Picture 21"/>
          <p:cNvPicPr>
            <a:picLocks noChangeAspect="1"/>
          </p:cNvPicPr>
          <p:nvPr userDrawn="1"/>
        </p:nvPicPr>
        <p:blipFill>
          <a:blip r:embed="rId4"/>
          <a:stretch>
            <a:fillRect/>
          </a:stretch>
        </p:blipFill>
        <p:spPr>
          <a:xfrm>
            <a:off x="10533201" y="6376028"/>
            <a:ext cx="1319210" cy="281431"/>
          </a:xfrm>
          <a:prstGeom prst="rect">
            <a:avLst/>
          </a:prstGeom>
        </p:spPr>
      </p:pic>
    </p:spTree>
    <p:extLst>
      <p:ext uri="{BB962C8B-B14F-4D97-AF65-F5344CB8AC3E}">
        <p14:creationId xmlns:p14="http://schemas.microsoft.com/office/powerpoint/2010/main" val="2993416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21320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619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3112775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417696214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rgbClr val="006EB9"/>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srcRect t="3561"/>
          <a:stretch/>
        </p:blipFill>
        <p:spPr>
          <a:xfrm>
            <a:off x="-21526" y="-1"/>
            <a:ext cx="12551912" cy="6994525"/>
          </a:xfrm>
          <a:prstGeom prst="rect">
            <a:avLst/>
          </a:prstGeom>
        </p:spPr>
      </p:pic>
      <p:pic>
        <p:nvPicPr>
          <p:cNvPr id="10" name="Picture 9"/>
          <p:cNvPicPr>
            <a:picLocks noChangeAspect="1"/>
          </p:cNvPicPr>
          <p:nvPr userDrawn="1"/>
        </p:nvPicPr>
        <p:blipFill>
          <a:blip r:embed="rId3"/>
          <a:stretch>
            <a:fillRect/>
          </a:stretch>
        </p:blipFill>
        <p:spPr>
          <a:xfrm>
            <a:off x="236121" y="230322"/>
            <a:ext cx="1996730" cy="1993293"/>
          </a:xfrm>
          <a:prstGeom prst="rect">
            <a:avLst/>
          </a:prstGeom>
        </p:spPr>
      </p:pic>
      <p:sp>
        <p:nvSpPr>
          <p:cNvPr id="5" name="Text Placeholder 4"/>
          <p:cNvSpPr>
            <a:spLocks noGrp="1"/>
          </p:cNvSpPr>
          <p:nvPr>
            <p:ph type="body" sz="quarter" idx="12" hasCustomPrompt="1"/>
          </p:nvPr>
        </p:nvSpPr>
        <p:spPr bwMode="white">
          <a:xfrm>
            <a:off x="276540" y="4238625"/>
            <a:ext cx="9905118" cy="1938079"/>
          </a:xfrm>
          <a:noFill/>
        </p:spPr>
        <p:txBody>
          <a:bodyPr lIns="182880" tIns="146304" rIns="182880" bIns="146304">
            <a:noAutofit/>
          </a:bodyPr>
          <a:lstStyle>
            <a:lvl1pPr marL="0" indent="0">
              <a:spcBef>
                <a:spcPts val="0"/>
              </a:spcBef>
              <a:buNone/>
              <a:defRPr sz="3600" spc="0" baseline="0">
                <a:solidFill>
                  <a:srgbClr val="797979"/>
                </a:solidFill>
                <a:latin typeface="+mj-lt"/>
              </a:defRPr>
            </a:lvl1pPr>
          </a:lstStyle>
          <a:p>
            <a:pPr lvl="0"/>
            <a:r>
              <a:rPr lang="en-US" dirty="0"/>
              <a:t>Speaker Name</a:t>
            </a:r>
          </a:p>
        </p:txBody>
      </p:sp>
      <p:sp>
        <p:nvSpPr>
          <p:cNvPr id="9" name="Title 1"/>
          <p:cNvSpPr>
            <a:spLocks noGrp="1"/>
          </p:cNvSpPr>
          <p:nvPr>
            <p:ph type="title" hasCustomPrompt="1"/>
          </p:nvPr>
        </p:nvSpPr>
        <p:spPr bwMode="white">
          <a:xfrm>
            <a:off x="274703" y="2259770"/>
            <a:ext cx="9885429" cy="1978855"/>
          </a:xfrm>
          <a:noFill/>
        </p:spPr>
        <p:txBody>
          <a:bodyPr lIns="146304" tIns="91440" rIns="146304" bIns="91440" anchor="t" anchorCtr="0"/>
          <a:lstStyle>
            <a:lvl1pPr>
              <a:defRPr sz="6000" spc="-100" baseline="0">
                <a:solidFill>
                  <a:srgbClr val="797979"/>
                </a:solidFill>
              </a:defRPr>
            </a:lvl1pPr>
          </a:lstStyle>
          <a:p>
            <a:r>
              <a:rPr lang="en-US" dirty="0"/>
              <a:t>Title slide option B: </a:t>
            </a:r>
            <a:br>
              <a:rPr lang="en-US" dirty="0"/>
            </a:br>
            <a:r>
              <a:rPr lang="en-US" dirty="0"/>
              <a:t>Presentation title goes here</a:t>
            </a:r>
          </a:p>
        </p:txBody>
      </p:sp>
      <p:pic>
        <p:nvPicPr>
          <p:cNvPr id="12" name="Picture 11"/>
          <p:cNvPicPr>
            <a:picLocks noChangeAspect="1"/>
          </p:cNvPicPr>
          <p:nvPr userDrawn="1"/>
        </p:nvPicPr>
        <p:blipFill>
          <a:blip r:embed="rId4"/>
          <a:stretch>
            <a:fillRect/>
          </a:stretch>
        </p:blipFill>
        <p:spPr>
          <a:xfrm>
            <a:off x="10748458" y="6289942"/>
            <a:ext cx="1319210" cy="281431"/>
          </a:xfrm>
          <a:prstGeom prst="rect">
            <a:avLst/>
          </a:prstGeom>
        </p:spPr>
      </p:pic>
    </p:spTree>
    <p:extLst>
      <p:ext uri="{BB962C8B-B14F-4D97-AF65-F5344CB8AC3E}">
        <p14:creationId xmlns:p14="http://schemas.microsoft.com/office/powerpoint/2010/main" val="869242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36880" r="6878"/>
          <a:stretch/>
        </p:blipFill>
        <p:spPr>
          <a:xfrm rot="16200000" flipH="1" flipV="1">
            <a:off x="2720976" y="-2720976"/>
            <a:ext cx="6994524" cy="12436475"/>
          </a:xfrm>
          <a:prstGeom prst="rect">
            <a:avLst/>
          </a:prstGeom>
        </p:spPr>
      </p:pic>
      <p:sp>
        <p:nvSpPr>
          <p:cNvPr id="6" name="Rectangle 5"/>
          <p:cNvSpPr/>
          <p:nvPr userDrawn="1"/>
        </p:nvSpPr>
        <p:spPr bwMode="auto">
          <a:xfrm>
            <a:off x="274638" y="2128431"/>
            <a:ext cx="9144000" cy="456923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4"/>
          <p:cNvSpPr>
            <a:spLocks noGrp="1"/>
          </p:cNvSpPr>
          <p:nvPr>
            <p:ph type="body" sz="quarter" idx="12" hasCustomPrompt="1"/>
          </p:nvPr>
        </p:nvSpPr>
        <p:spPr bwMode="white">
          <a:xfrm>
            <a:off x="276540" y="4546765"/>
            <a:ext cx="9142098" cy="2150898"/>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bwMode="white">
          <a:xfrm>
            <a:off x="274703" y="2140318"/>
            <a:ext cx="9143935" cy="2390775"/>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a:t>Presentation title</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white">
          <a:xfrm>
            <a:off x="10333038" y="479425"/>
            <a:ext cx="1643341" cy="352027"/>
          </a:xfrm>
          <a:prstGeom prst="rect">
            <a:avLst/>
          </a:prstGeom>
        </p:spPr>
      </p:pic>
      <p:pic>
        <p:nvPicPr>
          <p:cNvPr id="11" name="Picture 10"/>
          <p:cNvPicPr>
            <a:picLocks noChangeAspect="1"/>
          </p:cNvPicPr>
          <p:nvPr userDrawn="1"/>
        </p:nvPicPr>
        <p:blipFill>
          <a:blip r:embed="rId4"/>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41413094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srcRect b="23163"/>
          <a:stretch/>
        </p:blipFill>
        <p:spPr>
          <a:xfrm>
            <a:off x="0" y="486412"/>
            <a:ext cx="12436475" cy="6508113"/>
          </a:xfrm>
          <a:prstGeom prst="rect">
            <a:avLst/>
          </a:prstGeom>
        </p:spPr>
      </p:pic>
      <p:pic>
        <p:nvPicPr>
          <p:cNvPr id="12" name="Picture 11"/>
          <p:cNvPicPr>
            <a:picLocks noChangeAspect="1"/>
          </p:cNvPicPr>
          <p:nvPr userDrawn="1"/>
        </p:nvPicPr>
        <p:blipFill>
          <a:blip r:embed="rId3"/>
          <a:stretch>
            <a:fillRect/>
          </a:stretch>
        </p:blipFill>
        <p:spPr>
          <a:xfrm>
            <a:off x="254013" y="1206105"/>
            <a:ext cx="7366085" cy="3669957"/>
          </a:xfrm>
          <a:prstGeom prst="rect">
            <a:avLst/>
          </a:prstGeom>
          <a:solidFill>
            <a:srgbClr val="90FF00"/>
          </a:solidFill>
        </p:spPr>
      </p:pic>
      <p:sp>
        <p:nvSpPr>
          <p:cNvPr id="8" name="Title 1"/>
          <p:cNvSpPr>
            <a:spLocks noGrp="1"/>
          </p:cNvSpPr>
          <p:nvPr>
            <p:ph type="title" hasCustomPrompt="1"/>
          </p:nvPr>
        </p:nvSpPr>
        <p:spPr>
          <a:xfrm>
            <a:off x="274638" y="1211287"/>
            <a:ext cx="7315200" cy="2309599"/>
          </a:xfrm>
          <a:noFill/>
        </p:spPr>
        <p:txBody>
          <a:bodyPr tIns="91440" bIns="91440" anchor="t" anchorCtr="0"/>
          <a:lstStyle>
            <a:lvl1pPr>
              <a:defRPr sz="7200" spc="-75" baseline="0">
                <a:gradFill>
                  <a:gsLst>
                    <a:gs pos="100000">
                      <a:schemeClr val="tx1"/>
                    </a:gs>
                    <a:gs pos="0">
                      <a:schemeClr val="tx1"/>
                    </a:gs>
                  </a:gsLst>
                  <a:lin ang="5400000" scaled="0"/>
                </a:gradFill>
              </a:defRPr>
            </a:lvl1pPr>
          </a:lstStyle>
          <a:p>
            <a:r>
              <a:rPr lang="en-US" dirty="0"/>
              <a:t>Demo title</a:t>
            </a:r>
          </a:p>
        </p:txBody>
      </p:sp>
    </p:spTree>
    <p:extLst>
      <p:ext uri="{BB962C8B-B14F-4D97-AF65-F5344CB8AC3E}">
        <p14:creationId xmlns:p14="http://schemas.microsoft.com/office/powerpoint/2010/main" val="17061196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rgbClr val="006EB9"/>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srcRect l="6613" b="43969"/>
          <a:stretch/>
        </p:blipFill>
        <p:spPr>
          <a:xfrm>
            <a:off x="-1" y="0"/>
            <a:ext cx="12436475" cy="6994526"/>
          </a:xfrm>
          <a:prstGeom prst="rect">
            <a:avLst/>
          </a:prstGeom>
        </p:spPr>
      </p:pic>
      <p:sp>
        <p:nvSpPr>
          <p:cNvPr id="5" name="Rectangle 4"/>
          <p:cNvSpPr/>
          <p:nvPr userDrawn="1"/>
        </p:nvSpPr>
        <p:spPr bwMode="auto">
          <a:xfrm>
            <a:off x="274638" y="1209973"/>
            <a:ext cx="7315200" cy="2751698"/>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274639" y="1209973"/>
            <a:ext cx="7315199" cy="2751698"/>
          </a:xfrm>
          <a:noFill/>
        </p:spPr>
        <p:txBody>
          <a:bodyPr tIns="91440" bIns="91440" anchor="t" anchorCtr="0"/>
          <a:lstStyle>
            <a:lvl1pPr>
              <a:defRPr sz="7200" spc="-100" baseline="0">
                <a:gradFill>
                  <a:gsLst>
                    <a:gs pos="100000">
                      <a:schemeClr val="bg1">
                        <a:lumMod val="50000"/>
                      </a:schemeClr>
                    </a:gs>
                    <a:gs pos="0">
                      <a:schemeClr val="bg1">
                        <a:lumMod val="50000"/>
                      </a:schemeClr>
                    </a:gs>
                  </a:gsLst>
                  <a:lin ang="5400000" scaled="0"/>
                </a:gradFill>
              </a:defRPr>
            </a:lvl1pPr>
          </a:lstStyle>
          <a:p>
            <a:r>
              <a:rPr lang="en-US" dirty="0"/>
              <a:t>Video title</a:t>
            </a:r>
          </a:p>
        </p:txBody>
      </p:sp>
    </p:spTree>
    <p:extLst>
      <p:ext uri="{BB962C8B-B14F-4D97-AF65-F5344CB8AC3E}">
        <p14:creationId xmlns:p14="http://schemas.microsoft.com/office/powerpoint/2010/main" val="2827926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83" r:id="rId1"/>
    <p:sldLayoutId id="2147484279" r:id="rId2"/>
    <p:sldLayoutId id="2147484184" r:id="rId3"/>
    <p:sldLayoutId id="2147484282" r:id="rId4"/>
    <p:sldLayoutId id="2147484280" r:id="rId5"/>
    <p:sldLayoutId id="2147484274" r:id="rId6"/>
    <p:sldLayoutId id="2147484272" r:id="rId7"/>
    <p:sldLayoutId id="2147484185" r:id="rId8"/>
    <p:sldLayoutId id="2147484186" r:id="rId9"/>
    <p:sldLayoutId id="2147484130" r:id="rId10"/>
    <p:sldLayoutId id="2147484101" r:id="rId11"/>
    <p:sldLayoutId id="2147484102" r:id="rId12"/>
    <p:sldLayoutId id="2147484087" r:id="rId13"/>
    <p:sldLayoutId id="2147484098" r:id="rId14"/>
    <p:sldLayoutId id="2147484086" r:id="rId15"/>
    <p:sldLayoutId id="2147484107" r:id="rId16"/>
    <p:sldLayoutId id="2147484099" r:id="rId17"/>
    <p:sldLayoutId id="2147484100" r:id="rId18"/>
    <p:sldLayoutId id="2147484089" r:id="rId19"/>
    <p:sldLayoutId id="2147484106" r:id="rId20"/>
    <p:sldLayoutId id="2147484092" r:id="rId21"/>
    <p:sldLayoutId id="2147484093" r:id="rId22"/>
    <p:sldLayoutId id="2147484127" r:id="rId23"/>
    <p:sldLayoutId id="2147484128" r:id="rId24"/>
    <p:sldLayoutId id="2147484129" r:id="rId25"/>
    <p:sldLayoutId id="2147484094" r:id="rId26"/>
    <p:sldLayoutId id="2147484096" r:id="rId27"/>
  </p:sldLayoutIdLst>
  <p:transition>
    <p:fade/>
  </p:transition>
  <p:hf hdr="0" dt="0"/>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62260113"/>
      </p:ext>
    </p:extLst>
  </p:cSld>
  <p:clrMap bg1="dk1" tx1="lt1" bg2="dk2" tx2="lt2" accent1="accent1" accent2="accent2" accent3="accent3" accent4="accent4" accent5="accent5" accent6="accent6" hlink="hlink" folHlink="folHlink"/>
  <p:sldLayoutIdLst>
    <p:sldLayoutId id="2147484244" r:id="rId1"/>
    <p:sldLayoutId id="2147484275" r:id="rId2"/>
    <p:sldLayoutId id="2147484247" r:id="rId3"/>
    <p:sldLayoutId id="2147484281" r:id="rId4"/>
    <p:sldLayoutId id="2147484277" r:id="rId5"/>
    <p:sldLayoutId id="2147484278" r:id="rId6"/>
    <p:sldLayoutId id="2147484249" r:id="rId7"/>
    <p:sldLayoutId id="2147484251" r:id="rId8"/>
    <p:sldLayoutId id="2147484253" r:id="rId9"/>
    <p:sldLayoutId id="2147484254" r:id="rId10"/>
    <p:sldLayoutId id="2147484255" r:id="rId11"/>
    <p:sldLayoutId id="2147484256" r:id="rId12"/>
    <p:sldLayoutId id="2147484257" r:id="rId13"/>
    <p:sldLayoutId id="2147484258" r:id="rId14"/>
    <p:sldLayoutId id="2147484259" r:id="rId15"/>
    <p:sldLayoutId id="2147484260" r:id="rId16"/>
    <p:sldLayoutId id="2147484261" r:id="rId17"/>
    <p:sldLayoutId id="2147484262" r:id="rId18"/>
    <p:sldLayoutId id="2147484263" r:id="rId19"/>
    <p:sldLayoutId id="2147484264" r:id="rId20"/>
    <p:sldLayoutId id="2147484265" r:id="rId21"/>
    <p:sldLayoutId id="2147484266" r:id="rId22"/>
    <p:sldLayoutId id="2147484267" r:id="rId23"/>
    <p:sldLayoutId id="2147484268" r:id="rId24"/>
    <p:sldLayoutId id="2147484269" r:id="rId25"/>
    <p:sldLayoutId id="2147484270" r:id="rId26"/>
  </p:sldLayoutIdLst>
  <p:transition>
    <p:fade/>
  </p:transition>
  <p:hf hdr="0" dt="0"/>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74638" y="3946631"/>
            <a:ext cx="8229600" cy="1837250"/>
          </a:xfrm>
          <a:ln w="3175" cmpd="sng">
            <a:solidFill>
              <a:srgbClr val="FFFFFF"/>
            </a:solidFill>
            <a:prstDash val="sysDash"/>
          </a:ln>
        </p:spPr>
        <p:txBody>
          <a:bodyPr/>
          <a:lstStyle/>
          <a:p>
            <a:r>
              <a:rPr lang="en-US" sz="2800" dirty="0"/>
              <a:t>Ceren Budak</a:t>
            </a:r>
          </a:p>
          <a:p>
            <a:endParaRPr lang="en-US" sz="2800" dirty="0"/>
          </a:p>
          <a:p>
            <a:endParaRPr lang="en-US" sz="2800" dirty="0"/>
          </a:p>
          <a:p>
            <a:r>
              <a:rPr lang="en-US" sz="2800" dirty="0"/>
              <a:t>09/01/20</a:t>
            </a:r>
          </a:p>
          <a:p>
            <a:endParaRPr lang="en-US" sz="2400" dirty="0"/>
          </a:p>
          <a:p>
            <a:endParaRPr lang="en-US" sz="2400" dirty="0"/>
          </a:p>
        </p:txBody>
      </p:sp>
      <p:sp>
        <p:nvSpPr>
          <p:cNvPr id="3" name="Title 2"/>
          <p:cNvSpPr>
            <a:spLocks noGrp="1"/>
          </p:cNvSpPr>
          <p:nvPr>
            <p:ph type="title"/>
          </p:nvPr>
        </p:nvSpPr>
        <p:spPr>
          <a:xfrm>
            <a:off x="274638" y="2125677"/>
            <a:ext cx="8229600" cy="1820954"/>
          </a:xfrm>
          <a:ln w="3175" cmpd="sng">
            <a:solidFill>
              <a:schemeClr val="tx1"/>
            </a:solidFill>
            <a:prstDash val="sysDash"/>
          </a:ln>
        </p:spPr>
        <p:txBody>
          <a:bodyPr/>
          <a:lstStyle/>
          <a:p>
            <a:r>
              <a:rPr lang="en-US" sz="3800" dirty="0"/>
              <a:t>SI 608 Course Project</a:t>
            </a:r>
            <a:br>
              <a:rPr lang="en-US" sz="2000" dirty="0"/>
            </a:br>
            <a:endParaRPr lang="en-US" sz="2800" dirty="0"/>
          </a:p>
        </p:txBody>
      </p:sp>
    </p:spTree>
    <p:extLst>
      <p:ext uri="{BB962C8B-B14F-4D97-AF65-F5344CB8AC3E}">
        <p14:creationId xmlns:p14="http://schemas.microsoft.com/office/powerpoint/2010/main" val="34223919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References-3</a:t>
            </a:r>
          </a:p>
        </p:txBody>
      </p:sp>
      <p:sp>
        <p:nvSpPr>
          <p:cNvPr id="3" name="Content Placeholder 2"/>
          <p:cNvSpPr>
            <a:spLocks noGrp="1"/>
          </p:cNvSpPr>
          <p:nvPr>
            <p:ph sz="quarter" idx="10"/>
          </p:nvPr>
        </p:nvSpPr>
        <p:spPr>
          <a:xfrm>
            <a:off x="274638" y="999520"/>
            <a:ext cx="11887200" cy="5936241"/>
          </a:xfrm>
        </p:spPr>
        <p:txBody>
          <a:bodyPr/>
          <a:lstStyle/>
          <a:p>
            <a:pPr marL="0" indent="0">
              <a:buNone/>
            </a:pPr>
            <a:r>
              <a:rPr lang="en-US" sz="1500" dirty="0"/>
              <a:t>Page, D., &amp; </a:t>
            </a:r>
            <a:r>
              <a:rPr lang="en-US" sz="1500" dirty="0" err="1"/>
              <a:t>Donelan</a:t>
            </a:r>
            <a:r>
              <a:rPr lang="en-US" sz="1500" dirty="0"/>
              <a:t>, J. G. (2003). Team-building tools for students. Journal of Education for Business, 78(3), 125-128. Page, S. E. (2007). The difference: How the power of diversity creates better groups, fi </a:t>
            </a:r>
            <a:r>
              <a:rPr lang="en-US" sz="1500" dirty="0" err="1"/>
              <a:t>rms</a:t>
            </a:r>
            <a:r>
              <a:rPr lang="en-US" sz="1500" dirty="0"/>
              <a:t>, schools, and societies. Princeton, NJ: Princeton University Press. Parker, G. M. (2008). Team players and teamwork: New strategies for the competitive enterprise. San Francisco, CA: </a:t>
            </a:r>
            <a:r>
              <a:rPr lang="en-US" sz="1500" dirty="0" err="1"/>
              <a:t>Jossey</a:t>
            </a:r>
            <a:r>
              <a:rPr lang="en-US" sz="1500" dirty="0"/>
              <a:t>-Bass. Peter D. Hart Research Associates. (2008). How should colleges assess and improve student learning? Employers’ views on the accountability challenge. Washington, DC: Author. Retrieved from: http://</a:t>
            </a:r>
            <a:r>
              <a:rPr lang="en-US" sz="1500" dirty="0" err="1"/>
              <a:t>www.aacu.org</a:t>
            </a:r>
            <a:r>
              <a:rPr lang="en-US" sz="1500" dirty="0"/>
              <a:t>/leap/documents/2008_Business_ </a:t>
            </a:r>
            <a:r>
              <a:rPr lang="en-US" sz="1500" dirty="0" err="1"/>
              <a:t>Leader_Poll.pdf</a:t>
            </a:r>
            <a:r>
              <a:rPr lang="en-US" sz="1500" dirty="0"/>
              <a:t> </a:t>
            </a:r>
            <a:r>
              <a:rPr lang="en-US" sz="1500" dirty="0" err="1"/>
              <a:t>Piontek</a:t>
            </a:r>
            <a:r>
              <a:rPr lang="en-US" sz="1500" dirty="0"/>
              <a:t>, M. (2008). Best practices for designing and grading exams. CRLT Occasional Paper, No. 24. Ann Arbor, MI: Center for Research on Learning and Teaching, University of Michigan. </a:t>
            </a:r>
            <a:r>
              <a:rPr lang="en-US" sz="1500" dirty="0" err="1"/>
              <a:t>Searby</a:t>
            </a:r>
            <a:r>
              <a:rPr lang="en-US" sz="1500" dirty="0"/>
              <a:t>, M., &amp; Ewers, T. (1997). An evaluation of the use of peer assessment in higher education: A case study in the School of Music, Kingston University. Assessment and Evaluation in Higher Education, 22(4), 371-383. </a:t>
            </a:r>
            <a:r>
              <a:rPr lang="en-US" sz="1500" dirty="0" err="1"/>
              <a:t>Slavin</a:t>
            </a:r>
            <a:r>
              <a:rPr lang="en-US" sz="1500" dirty="0"/>
              <a:t>, R. E. (1995). Cooperative learning (2nd ed.). Needham Heights, MA: </a:t>
            </a:r>
            <a:r>
              <a:rPr lang="en-US" sz="1500" dirty="0" err="1"/>
              <a:t>Allyn</a:t>
            </a:r>
            <a:r>
              <a:rPr lang="en-US" sz="1500" dirty="0"/>
              <a:t> &amp; Bacon. Smith, K. A., &amp; </a:t>
            </a:r>
            <a:r>
              <a:rPr lang="en-US" sz="1500" dirty="0" err="1"/>
              <a:t>Imbrie</a:t>
            </a:r>
            <a:r>
              <a:rPr lang="en-US" sz="1500" dirty="0"/>
              <a:t>, P. K. (2007). Teamwork and project management (3rd ed.). New York, NY: McGraw-Hill. Springer, L., Donovan, S. S., &amp; </a:t>
            </a:r>
            <a:r>
              <a:rPr lang="en-US" sz="1500" dirty="0" err="1"/>
              <a:t>Stanne</a:t>
            </a:r>
            <a:r>
              <a:rPr lang="en-US" sz="1500" dirty="0"/>
              <a:t>, M. E. (1999). Effects of small-group learning on undergraduates in science, mathematics, engineering, and technology: A meta-analysis. Review of Educational Research, 69(1), 21-51. Stein, R. F., &amp; </a:t>
            </a:r>
            <a:r>
              <a:rPr lang="en-US" sz="1500" dirty="0" err="1"/>
              <a:t>Hurd</a:t>
            </a:r>
            <a:r>
              <a:rPr lang="en-US" sz="1500" dirty="0"/>
              <a:t>, S. (2000). Using student teams in the classroom: A faculty guide. Boston, MA: Anker.</a:t>
            </a:r>
          </a:p>
          <a:p>
            <a:pPr marL="0" indent="0">
              <a:buNone/>
            </a:pPr>
            <a:r>
              <a:rPr lang="en-US" sz="1500" dirty="0" err="1"/>
              <a:t>Svinicki</a:t>
            </a:r>
            <a:r>
              <a:rPr lang="en-US" sz="1500" dirty="0"/>
              <a:t>, M. &amp; </a:t>
            </a:r>
            <a:r>
              <a:rPr lang="en-US" sz="1500" dirty="0" err="1"/>
              <a:t>McKeachie</a:t>
            </a:r>
            <a:r>
              <a:rPr lang="en-US" sz="1500" dirty="0"/>
              <a:t>, W. J. (2011). </a:t>
            </a:r>
            <a:r>
              <a:rPr lang="en-US" sz="1500" dirty="0" err="1"/>
              <a:t>McKeachie’s</a:t>
            </a:r>
            <a:r>
              <a:rPr lang="en-US" sz="1500" dirty="0"/>
              <a:t> teaching tips: Strategies, research, and theory for college and university teachers (13th ed.). Belmont, CA: Wadsworth </a:t>
            </a:r>
            <a:r>
              <a:rPr lang="en-US" sz="1500" dirty="0" err="1"/>
              <a:t>Cengage</a:t>
            </a:r>
            <a:r>
              <a:rPr lang="en-US" sz="1500" dirty="0"/>
              <a:t> Learning. </a:t>
            </a:r>
            <a:r>
              <a:rPr lang="en-US" sz="1500" dirty="0" err="1"/>
              <a:t>Tonso</a:t>
            </a:r>
            <a:r>
              <a:rPr lang="en-US" sz="1500" dirty="0"/>
              <a:t>, K. L. (2006). Teams that work: Campus culture, engineering identity, and social interactions. Journal of Engineering Education, 95(1), 25-37. </a:t>
            </a:r>
            <a:r>
              <a:rPr lang="en-US" sz="1500" dirty="0" err="1"/>
              <a:t>Tuckman</a:t>
            </a:r>
            <a:r>
              <a:rPr lang="en-US" sz="1500" dirty="0"/>
              <a:t>, B. W. (1965). Developmental sequence in small groups. Psychological Bulletin, 63(6), 384-399. University of Michigan College of Engineering. (2010). Honor code. Retrieved from http://</a:t>
            </a:r>
            <a:r>
              <a:rPr lang="en-US" sz="1500" dirty="0" err="1"/>
              <a:t>www.engin.umich.edu</a:t>
            </a:r>
            <a:r>
              <a:rPr lang="en-US" sz="1500" dirty="0"/>
              <a:t>/students/</a:t>
            </a:r>
            <a:r>
              <a:rPr lang="en-US" sz="1500" dirty="0" err="1"/>
              <a:t>honorcode</a:t>
            </a:r>
            <a:r>
              <a:rPr lang="en-US" sz="1500" dirty="0"/>
              <a:t>/ code/</a:t>
            </a:r>
            <a:r>
              <a:rPr lang="en-US" sz="1500" dirty="0" err="1"/>
              <a:t>index.html</a:t>
            </a:r>
            <a:r>
              <a:rPr lang="en-US" sz="1500" dirty="0"/>
              <a:t> </a:t>
            </a:r>
            <a:r>
              <a:rPr lang="en-US" sz="1500" dirty="0" err="1"/>
              <a:t>Wankat</a:t>
            </a:r>
            <a:r>
              <a:rPr lang="en-US" sz="1500" dirty="0"/>
              <a:t>, P. C., &amp; </a:t>
            </a:r>
            <a:r>
              <a:rPr lang="en-US" sz="1500" dirty="0" err="1"/>
              <a:t>Oreovicz</a:t>
            </a:r>
            <a:r>
              <a:rPr lang="en-US" sz="1500" dirty="0"/>
              <a:t>, F. S. (1993). Teaching engineering. New York, NY: McGraw-Hill. (Out of print, but available at https:// </a:t>
            </a:r>
            <a:r>
              <a:rPr lang="en-US" sz="1500" dirty="0" err="1"/>
              <a:t>engineering.purdue.edu</a:t>
            </a:r>
            <a:r>
              <a:rPr lang="en-US" sz="1500" dirty="0"/>
              <a:t>/</a:t>
            </a:r>
            <a:r>
              <a:rPr lang="en-US" sz="1500" dirty="0" err="1"/>
              <a:t>ChE</a:t>
            </a:r>
            <a:r>
              <a:rPr lang="en-US" sz="1500" dirty="0"/>
              <a:t>/</a:t>
            </a:r>
            <a:r>
              <a:rPr lang="en-US" sz="1500" dirty="0" err="1"/>
              <a:t>AboutUs</a:t>
            </a:r>
            <a:r>
              <a:rPr lang="en-US" sz="1500" dirty="0"/>
              <a:t>/Publications/</a:t>
            </a:r>
            <a:r>
              <a:rPr lang="en-US" sz="1500" dirty="0" err="1"/>
              <a:t>TeachingEng</a:t>
            </a:r>
            <a:r>
              <a:rPr lang="en-US" sz="1500" dirty="0"/>
              <a:t>/ </a:t>
            </a:r>
            <a:r>
              <a:rPr lang="en-US" sz="1500" dirty="0" err="1"/>
              <a:t>index.html</a:t>
            </a:r>
            <a:r>
              <a:rPr lang="en-US" sz="1500" dirty="0"/>
              <a:t>) Watson, W. E., Johnson, L., &amp; </a:t>
            </a:r>
            <a:r>
              <a:rPr lang="en-US" sz="1500" dirty="0" err="1"/>
              <a:t>Zgourides</a:t>
            </a:r>
            <a:r>
              <a:rPr lang="en-US" sz="1500" dirty="0"/>
              <a:t>, G. D. (2002). The </a:t>
            </a:r>
            <a:r>
              <a:rPr lang="en-US" sz="1500" dirty="0" err="1"/>
              <a:t>infl</a:t>
            </a:r>
            <a:r>
              <a:rPr lang="en-US" sz="1500" dirty="0"/>
              <a:t> </a:t>
            </a:r>
            <a:r>
              <a:rPr lang="en-US" sz="1500" dirty="0" err="1"/>
              <a:t>uence</a:t>
            </a:r>
            <a:r>
              <a:rPr lang="en-US" sz="1500" dirty="0"/>
              <a:t> of ethnic diversity on leadership, group process, and performance: An examination of learning teams. International Journal of Intercultural Relations, 26(1), 1-16. Williams, D., Foster, D., Green, B., </a:t>
            </a:r>
            <a:r>
              <a:rPr lang="en-US" sz="1500" dirty="0" err="1"/>
              <a:t>Lakey</a:t>
            </a:r>
            <a:r>
              <a:rPr lang="en-US" sz="1500" dirty="0"/>
              <a:t>, P., </a:t>
            </a:r>
            <a:r>
              <a:rPr lang="en-US" sz="1500" dirty="0" err="1"/>
              <a:t>Lakey</a:t>
            </a:r>
            <a:r>
              <a:rPr lang="en-US" sz="1500" dirty="0"/>
              <a:t>, R., Mills, F., &amp; Williams, C. (2002). Effective peer evaluation in learning teams. In C. </a:t>
            </a:r>
            <a:r>
              <a:rPr lang="en-US" sz="1500" dirty="0" err="1"/>
              <a:t>Wehlburg</a:t>
            </a:r>
            <a:r>
              <a:rPr lang="en-US" sz="1500" dirty="0"/>
              <a:t> &amp; S. Chadwick-</a:t>
            </a:r>
            <a:r>
              <a:rPr lang="en-US" sz="1500" dirty="0" err="1"/>
              <a:t>Blossey</a:t>
            </a:r>
            <a:r>
              <a:rPr lang="en-US" sz="1500" dirty="0"/>
              <a:t> (Eds.), To Improve the Academy: Resources for Faculty, Instructional, and Organizational Development, Vol. 22 (pp. 251-267). Bolton, MA: Anker. Wolfe, J. W., &amp; Powell, E. (2008, March). He said, she said: </a:t>
            </a:r>
            <a:r>
              <a:rPr lang="en-US" sz="1500" dirty="0" err="1"/>
              <a:t>Gendertypical</a:t>
            </a:r>
            <a:r>
              <a:rPr lang="en-US" sz="1500" dirty="0"/>
              <a:t> speech can sour teamwork. ASEE Prism. Retrieved from http://</a:t>
            </a:r>
            <a:r>
              <a:rPr lang="en-US" sz="1500" dirty="0" err="1"/>
              <a:t>www.prism-magazine.org</a:t>
            </a:r>
            <a:r>
              <a:rPr lang="en-US" sz="1500" dirty="0"/>
              <a:t>/mar09/tt_02.cfm</a:t>
            </a:r>
          </a:p>
          <a:p>
            <a:pPr marL="0" indent="0">
              <a:buNone/>
            </a:pPr>
            <a:endParaRPr lang="en-US" sz="1500" dirty="0"/>
          </a:p>
          <a:p>
            <a:endParaRPr lang="en-US" sz="1500" dirty="0"/>
          </a:p>
        </p:txBody>
      </p:sp>
    </p:spTree>
    <p:extLst>
      <p:ext uri="{BB962C8B-B14F-4D97-AF65-F5344CB8AC3E}">
        <p14:creationId xmlns:p14="http://schemas.microsoft.com/office/powerpoint/2010/main" val="9468291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Group</a:t>
            </a:r>
            <a:r>
              <a:rPr lang="en-US" dirty="0"/>
              <a:t> Project</a:t>
            </a:r>
          </a:p>
        </p:txBody>
      </p:sp>
      <p:sp>
        <p:nvSpPr>
          <p:cNvPr id="3" name="Content Placeholder 2"/>
          <p:cNvSpPr>
            <a:spLocks noGrp="1"/>
          </p:cNvSpPr>
          <p:nvPr>
            <p:ph idx="4294967295"/>
          </p:nvPr>
        </p:nvSpPr>
        <p:spPr>
          <a:xfrm>
            <a:off x="621824" y="1632056"/>
            <a:ext cx="11192828" cy="3269642"/>
          </a:xfrm>
          <a:prstGeom prst="rect">
            <a:avLst/>
          </a:prstGeom>
        </p:spPr>
        <p:txBody>
          <a:bodyPr lIns="111026" tIns="55513" rIns="111026" bIns="55513"/>
          <a:lstStyle/>
          <a:p>
            <a:pPr lvl="0" latinLnBrk="0"/>
            <a:r>
              <a:rPr lang="en-US" sz="2900" dirty="0"/>
              <a:t>Why groups?</a:t>
            </a:r>
          </a:p>
          <a:p>
            <a:pPr lvl="1"/>
            <a:r>
              <a:rPr lang="en-US" sz="1800" b="1" dirty="0"/>
              <a:t>Only 39% of employers rated graduates as “very well prepared” for teamwork </a:t>
            </a:r>
            <a:r>
              <a:rPr lang="en-US" sz="1800" dirty="0"/>
              <a:t>in a survey conducted on behalf of the Association of American Colleges and Universities (Peter D. Hart Research Associates, 2008). Similarly, results of a 2009-2010 U-M College of Engineering survey found that </a:t>
            </a:r>
            <a:r>
              <a:rPr lang="en-US" sz="1800" b="1" dirty="0"/>
              <a:t>72% of recent undergraduate alumni rated “ability to function on a team” as extremely important in their professional experience, but only 47% felt that U-M provided excellent preparation in this regard </a:t>
            </a:r>
            <a:r>
              <a:rPr lang="en-US" sz="1800" dirty="0"/>
              <a:t>(Office of Student Affairs, 2010). </a:t>
            </a:r>
          </a:p>
          <a:p>
            <a:pPr lvl="1"/>
            <a:endParaRPr lang="en-US" sz="1800" dirty="0"/>
          </a:p>
          <a:p>
            <a:pPr lvl="0" latinLnBrk="0"/>
            <a:r>
              <a:rPr lang="en-US" sz="2900" dirty="0"/>
              <a:t>This means that it is worthwhile thinking about the social context and the potential biases that might emerge in group settings</a:t>
            </a:r>
          </a:p>
        </p:txBody>
      </p:sp>
      <p:sp>
        <p:nvSpPr>
          <p:cNvPr id="4" name="Slide Number Placeholder 3"/>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2</a:t>
            </a:fld>
            <a:endParaRPr lang="en-US"/>
          </a:p>
        </p:txBody>
      </p:sp>
    </p:spTree>
    <p:extLst>
      <p:ext uri="{BB962C8B-B14F-4D97-AF65-F5344CB8AC3E}">
        <p14:creationId xmlns:p14="http://schemas.microsoft.com/office/powerpoint/2010/main" val="373540852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Seek diversity</a:t>
            </a:r>
          </a:p>
        </p:txBody>
      </p:sp>
      <p:sp>
        <p:nvSpPr>
          <p:cNvPr id="3" name="Content Placeholder 2"/>
          <p:cNvSpPr>
            <a:spLocks noGrp="1"/>
          </p:cNvSpPr>
          <p:nvPr>
            <p:ph sz="quarter" idx="10"/>
          </p:nvPr>
        </p:nvSpPr>
        <p:spPr>
          <a:xfrm>
            <a:off x="274638" y="1351204"/>
            <a:ext cx="11887200" cy="5555367"/>
          </a:xfrm>
        </p:spPr>
        <p:txBody>
          <a:bodyPr/>
          <a:lstStyle/>
          <a:p>
            <a:r>
              <a:rPr lang="en-US" sz="2800" dirty="0"/>
              <a:t>Why should you care about diversity? If not for an abstraction notion of good, then for…</a:t>
            </a:r>
            <a:endParaRPr lang="en-US" sz="1200" dirty="0"/>
          </a:p>
          <a:p>
            <a:pPr lvl="1"/>
            <a:r>
              <a:rPr lang="en-US" sz="1800" dirty="0"/>
              <a:t>Problem-solving teams comprised of diverse members consistently perform better than teams of members who approach problems in a similar way (Page, 2007), and students’ ability to engage in active thinking, their level of intellectual engagement, and their self-rated academic ability are all enhanced by experiences with diversity (</a:t>
            </a:r>
            <a:r>
              <a:rPr lang="en-US" sz="1800" dirty="0" err="1"/>
              <a:t>Gurin</a:t>
            </a:r>
            <a:r>
              <a:rPr lang="en-US" sz="1800" dirty="0"/>
              <a:t>, </a:t>
            </a:r>
            <a:r>
              <a:rPr lang="en-US" sz="1800" dirty="0" err="1"/>
              <a:t>Dey</a:t>
            </a:r>
            <a:r>
              <a:rPr lang="en-US" sz="1800" dirty="0"/>
              <a:t>, </a:t>
            </a:r>
            <a:r>
              <a:rPr lang="en-US" sz="1800" dirty="0" err="1"/>
              <a:t>Hurtado</a:t>
            </a:r>
            <a:r>
              <a:rPr lang="en-US" sz="1800" dirty="0"/>
              <a:t>, &amp; </a:t>
            </a:r>
            <a:r>
              <a:rPr lang="en-US" sz="1800" dirty="0" err="1"/>
              <a:t>Gurin</a:t>
            </a:r>
            <a:r>
              <a:rPr lang="en-US" sz="1800" dirty="0"/>
              <a:t>, 2002; Watson, Johnson, &amp; </a:t>
            </a:r>
            <a:r>
              <a:rPr lang="en-US" sz="1800" dirty="0" err="1"/>
              <a:t>Zgourides</a:t>
            </a:r>
            <a:r>
              <a:rPr lang="en-US" sz="1800" dirty="0"/>
              <a:t>, 2002).</a:t>
            </a:r>
          </a:p>
          <a:p>
            <a:pPr lvl="1"/>
            <a:endParaRPr lang="en-US" sz="800" dirty="0"/>
          </a:p>
          <a:p>
            <a:r>
              <a:rPr lang="en-US" sz="2800" dirty="0"/>
              <a:t>Also think about life after UM, you want to have a rich diverse network to seek employment opportunities, be exposed to new information, going outside your comfort zone and expanding your network here can help. (we will learn more about this in our lectures)</a:t>
            </a:r>
          </a:p>
          <a:p>
            <a:endParaRPr lang="en-US" sz="800" dirty="0"/>
          </a:p>
          <a:p>
            <a:r>
              <a:rPr lang="en-US" sz="2800" dirty="0"/>
              <a:t>Types of diversity:</a:t>
            </a:r>
          </a:p>
          <a:p>
            <a:pPr lvl="1"/>
            <a:r>
              <a:rPr lang="en-US" sz="1800" dirty="0"/>
              <a:t>Functional diversity: differences in how people represent problems and how they go about solving them (Hong and Page 2004)</a:t>
            </a:r>
          </a:p>
          <a:p>
            <a:pPr lvl="1"/>
            <a:r>
              <a:rPr lang="en-US" sz="1800" dirty="0"/>
              <a:t>Demographic diversity (</a:t>
            </a:r>
            <a:r>
              <a:rPr lang="en-US" sz="1800" dirty="0" err="1"/>
              <a:t>Tonso</a:t>
            </a:r>
            <a:r>
              <a:rPr lang="en-US" sz="1800" dirty="0"/>
              <a:t> 2006)</a:t>
            </a:r>
          </a:p>
          <a:p>
            <a:pPr lvl="1"/>
            <a:endParaRPr lang="en-US" sz="1200" dirty="0"/>
          </a:p>
        </p:txBody>
      </p:sp>
    </p:spTree>
    <p:extLst>
      <p:ext uri="{BB962C8B-B14F-4D97-AF65-F5344CB8AC3E}">
        <p14:creationId xmlns:p14="http://schemas.microsoft.com/office/powerpoint/2010/main" val="318884027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238283"/>
            <a:ext cx="11889564" cy="917575"/>
          </a:xfrm>
        </p:spPr>
        <p:txBody>
          <a:bodyPr/>
          <a:lstStyle/>
          <a:p>
            <a:r>
              <a:rPr lang="en-US" dirty="0"/>
              <a:t>Establish an equitable work distribution</a:t>
            </a:r>
          </a:p>
        </p:txBody>
      </p:sp>
      <p:sp>
        <p:nvSpPr>
          <p:cNvPr id="3" name="Content Placeholder 2"/>
          <p:cNvSpPr>
            <a:spLocks noGrp="1"/>
          </p:cNvSpPr>
          <p:nvPr>
            <p:ph sz="quarter" idx="10"/>
          </p:nvPr>
        </p:nvSpPr>
        <p:spPr>
          <a:xfrm>
            <a:off x="255099" y="1269955"/>
            <a:ext cx="11887200" cy="4772589"/>
          </a:xfrm>
        </p:spPr>
        <p:txBody>
          <a:bodyPr/>
          <a:lstStyle/>
          <a:p>
            <a:r>
              <a:rPr lang="en-US" sz="2400" dirty="0"/>
              <a:t>Research suggests that when women or minorities are outnumbered in engineering teams, their team participation can be negatively affected because their opinions may not be considered valid by their teammates, or they may be assigned unimportant tasks (Ingram &amp; Parker, 2002; </a:t>
            </a:r>
            <a:r>
              <a:rPr lang="en-US" sz="2400" dirty="0" err="1"/>
              <a:t>Michaelsen</a:t>
            </a:r>
            <a:r>
              <a:rPr lang="en-US" sz="2400" dirty="0"/>
              <a:t> &amp; Sweet, 2008).</a:t>
            </a:r>
          </a:p>
          <a:p>
            <a:r>
              <a:rPr lang="en-US" sz="2400" dirty="0"/>
              <a:t>According to a recent study*, experiences in group projects is one of the potential factors that lead to attrition of female students from engineering fields</a:t>
            </a:r>
          </a:p>
          <a:p>
            <a:endParaRPr lang="en-US" sz="1400" dirty="0"/>
          </a:p>
          <a:p>
            <a:pPr marL="0" indent="0" algn="ctr">
              <a:buNone/>
            </a:pPr>
            <a:r>
              <a:rPr lang="en-US" sz="2000" i="1" dirty="0"/>
              <a:t>For many women engineering students, however, their first encounter with collaboration is to be treated in gender stereotypical ways, mostly by their peers. While some initially described working in teams positively, many more reported negative experiences. When working with male classmates, for example, they often spoke </a:t>
            </a:r>
            <a:r>
              <a:rPr lang="en-US" sz="2000" b="1" i="1" dirty="0"/>
              <a:t>of being relegated to doing routine managerial and secretarial jobs</a:t>
            </a:r>
            <a:r>
              <a:rPr lang="en-US" sz="2000" i="1" dirty="0"/>
              <a:t>, and of being excluded from </a:t>
            </a:r>
            <a:r>
              <a:rPr lang="en-US" sz="2000" b="1" i="1" dirty="0"/>
              <a:t>the “real” engineering work</a:t>
            </a:r>
            <a:r>
              <a:rPr lang="en-US" sz="2000" i="1" dirty="0"/>
              <a:t>. Kimberly wrote, “Two girls in a group had been working on the robot we were building in that class for hours, and the guys in their group came back in and within minutes had sentenced them to doing menial tasks while the guys went and had all the fun in the machine shop.”</a:t>
            </a:r>
          </a:p>
        </p:txBody>
      </p:sp>
      <p:sp>
        <p:nvSpPr>
          <p:cNvPr id="4" name="TextBox 3"/>
          <p:cNvSpPr txBox="1"/>
          <p:nvPr/>
        </p:nvSpPr>
        <p:spPr>
          <a:xfrm>
            <a:off x="1668767" y="6118901"/>
            <a:ext cx="9209605" cy="875624"/>
          </a:xfrm>
          <a:prstGeom prst="rect">
            <a:avLst/>
          </a:prstGeom>
          <a:noFill/>
        </p:spPr>
        <p:txBody>
          <a:bodyPr wrap="non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*”Why So Many Women Who Study Engineering Leave the Field” by Susan </a:t>
            </a:r>
            <a:r>
              <a:rPr lang="en-US" dirty="0" err="1">
                <a:gradFill>
                  <a:gsLst>
                    <a:gs pos="2917">
                      <a:schemeClr val="tx1"/>
                    </a:gs>
                    <a:gs pos="30000">
                      <a:schemeClr val="tx1"/>
                    </a:gs>
                  </a:gsLst>
                  <a:lin ang="5400000" scaled="0"/>
                </a:gradFill>
              </a:rPr>
              <a:t>S.Silbey</a:t>
            </a:r>
            <a:endParaRPr lang="en-US" dirty="0">
              <a:gradFill>
                <a:gsLst>
                  <a:gs pos="2917">
                    <a:schemeClr val="tx1"/>
                  </a:gs>
                  <a:gs pos="30000">
                    <a:schemeClr val="tx1"/>
                  </a:gs>
                </a:gsLst>
                <a:lin ang="5400000" scaled="0"/>
              </a:gradFill>
            </a:endParaRPr>
          </a:p>
          <a:p>
            <a:pPr algn="ctr">
              <a:lnSpc>
                <a:spcPct val="90000"/>
              </a:lnSpc>
              <a:spcAft>
                <a:spcPts val="600"/>
              </a:spcAft>
            </a:pPr>
            <a:r>
              <a:rPr lang="en-US" dirty="0">
                <a:gradFill>
                  <a:gsLst>
                    <a:gs pos="2917">
                      <a:schemeClr val="tx1"/>
                    </a:gs>
                    <a:gs pos="30000">
                      <a:schemeClr val="tx1"/>
                    </a:gs>
                  </a:gsLst>
                  <a:lin ang="5400000" scaled="0"/>
                </a:gradFill>
              </a:rPr>
              <a:t>https://</a:t>
            </a:r>
            <a:r>
              <a:rPr lang="en-US" dirty="0" err="1">
                <a:gradFill>
                  <a:gsLst>
                    <a:gs pos="2917">
                      <a:schemeClr val="tx1"/>
                    </a:gs>
                    <a:gs pos="30000">
                      <a:schemeClr val="tx1"/>
                    </a:gs>
                  </a:gsLst>
                  <a:lin ang="5400000" scaled="0"/>
                </a:gradFill>
              </a:rPr>
              <a:t>hbr.org</a:t>
            </a:r>
            <a:r>
              <a:rPr lang="en-US" dirty="0">
                <a:gradFill>
                  <a:gsLst>
                    <a:gs pos="2917">
                      <a:schemeClr val="tx1"/>
                    </a:gs>
                    <a:gs pos="30000">
                      <a:schemeClr val="tx1"/>
                    </a:gs>
                  </a:gsLst>
                  <a:lin ang="5400000" scaled="0"/>
                </a:gradFill>
              </a:rPr>
              <a:t>/2016/08/why-do-so-many-women-who-study-engineering-leave-the-field</a:t>
            </a:r>
          </a:p>
        </p:txBody>
      </p:sp>
    </p:spTree>
    <p:extLst>
      <p:ext uri="{BB962C8B-B14F-4D97-AF65-F5344CB8AC3E}">
        <p14:creationId xmlns:p14="http://schemas.microsoft.com/office/powerpoint/2010/main" val="249843785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a:t>
            </a:r>
          </a:p>
        </p:txBody>
      </p:sp>
      <p:sp>
        <p:nvSpPr>
          <p:cNvPr id="3" name="Content Placeholder 2"/>
          <p:cNvSpPr>
            <a:spLocks noGrp="1"/>
          </p:cNvSpPr>
          <p:nvPr>
            <p:ph sz="quarter" idx="10"/>
          </p:nvPr>
        </p:nvSpPr>
        <p:spPr>
          <a:xfrm>
            <a:off x="274638" y="1214438"/>
            <a:ext cx="11887200" cy="5047536"/>
          </a:xfrm>
        </p:spPr>
        <p:txBody>
          <a:bodyPr/>
          <a:lstStyle/>
          <a:p>
            <a:r>
              <a:rPr lang="en-US" sz="2000" dirty="0"/>
              <a:t>The director of the theater company has compiled the strategies from several performances into the following list of seven suggestions (McKee, 2010): </a:t>
            </a:r>
          </a:p>
          <a:p>
            <a:pPr marL="457200" indent="-457200">
              <a:buAutoNum type="arabicPeriod"/>
            </a:pPr>
            <a:r>
              <a:rPr lang="en-US" sz="2000" dirty="0"/>
              <a:t>Think about the roles you tend to play within teams, and make a conscious effort to be open-minded about how these roles will play out in teams. For example, if you usually lead, take time to step back and listen.</a:t>
            </a:r>
          </a:p>
          <a:p>
            <a:pPr marL="457200" indent="-457200">
              <a:buAutoNum type="arabicPeriod"/>
            </a:pPr>
            <a:r>
              <a:rPr lang="en-US" sz="2000" dirty="0"/>
              <a:t>Be aware of how gender, cultural backgrounds, socio-economic status and life experiences could affect your team members’ performance. </a:t>
            </a:r>
          </a:p>
          <a:p>
            <a:pPr marL="457200" indent="-457200">
              <a:buAutoNum type="arabicPeriod"/>
            </a:pPr>
            <a:r>
              <a:rPr lang="en-US" sz="2000" dirty="0"/>
              <a:t>Assume that your team members are doing their best and want the team to succeed. </a:t>
            </a:r>
          </a:p>
          <a:p>
            <a:pPr marL="457200" indent="-457200">
              <a:buAutoNum type="arabicPeriod"/>
            </a:pPr>
            <a:r>
              <a:rPr lang="en-US" sz="2000" dirty="0"/>
              <a:t>In meetings, communicate clearly, directly, and respectfully. If a team member’s behavior is inhibiting progress, address the issue in a timely, professional manner. </a:t>
            </a:r>
          </a:p>
          <a:p>
            <a:pPr marL="457200" indent="-457200">
              <a:buAutoNum type="arabicPeriod"/>
            </a:pPr>
            <a:r>
              <a:rPr lang="en-US" sz="2000" dirty="0"/>
              <a:t>Communicate expectations, schedules, and goals for the project at the onset of working together. </a:t>
            </a:r>
          </a:p>
          <a:p>
            <a:pPr marL="457200" indent="-457200">
              <a:buAutoNum type="arabicPeriod"/>
            </a:pPr>
            <a:r>
              <a:rPr lang="en-US" sz="2000" dirty="0"/>
              <a:t>Be prepared to make sacrifices and be considerate of each other’s schedules. Team members may have to rearrange their schedules to get everyone in a meeting, and they may have to hand over part of the project or make changes in plans to accommodate everyone’s unique situation. </a:t>
            </a:r>
          </a:p>
          <a:p>
            <a:pPr marL="457200" indent="-457200">
              <a:buAutoNum type="arabicPeriod"/>
            </a:pPr>
            <a:r>
              <a:rPr lang="en-US" sz="2000" dirty="0"/>
              <a:t>Organize and use time carefully. Set agendas for meetings, be clear about the action items for each team member before leaving each meeting, leave time to work as a team, and make use of each team member’s skills and interests in order to take advantage of working with a diverse team of students.</a:t>
            </a:r>
          </a:p>
        </p:txBody>
      </p:sp>
    </p:spTree>
    <p:extLst>
      <p:ext uri="{BB962C8B-B14F-4D97-AF65-F5344CB8AC3E}">
        <p14:creationId xmlns:p14="http://schemas.microsoft.com/office/powerpoint/2010/main" val="36801202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757E7-B9F5-EE4A-96DB-581D711F93A9}"/>
              </a:ext>
            </a:extLst>
          </p:cNvPr>
          <p:cNvSpPr>
            <a:spLocks noGrp="1"/>
          </p:cNvSpPr>
          <p:nvPr>
            <p:ph type="title"/>
          </p:nvPr>
        </p:nvSpPr>
        <p:spPr/>
        <p:txBody>
          <a:bodyPr/>
          <a:lstStyle/>
          <a:p>
            <a:r>
              <a:rPr lang="en-US" dirty="0"/>
              <a:t>Challenges associated with Remote Groups</a:t>
            </a:r>
          </a:p>
        </p:txBody>
      </p:sp>
      <p:sp>
        <p:nvSpPr>
          <p:cNvPr id="3" name="Content Placeholder 2">
            <a:extLst>
              <a:ext uri="{FF2B5EF4-FFF2-40B4-BE49-F238E27FC236}">
                <a16:creationId xmlns:a16="http://schemas.microsoft.com/office/drawing/2014/main" id="{BBA41A64-B154-6A43-AD23-62A2100131D9}"/>
              </a:ext>
            </a:extLst>
          </p:cNvPr>
          <p:cNvSpPr>
            <a:spLocks noGrp="1"/>
          </p:cNvSpPr>
          <p:nvPr>
            <p:ph sz="quarter" idx="10"/>
          </p:nvPr>
        </p:nvSpPr>
        <p:spPr>
          <a:xfrm>
            <a:off x="274638" y="1405510"/>
            <a:ext cx="11887200" cy="6130909"/>
          </a:xfrm>
        </p:spPr>
        <p:txBody>
          <a:bodyPr/>
          <a:lstStyle/>
          <a:p>
            <a:r>
              <a:rPr lang="en-US" sz="3200" dirty="0"/>
              <a:t>Try to find group members in the same time zone</a:t>
            </a:r>
          </a:p>
          <a:p>
            <a:r>
              <a:rPr lang="en-US" sz="3200" dirty="0"/>
              <a:t>Use technologies such as Trello to assign tasks and track them</a:t>
            </a:r>
          </a:p>
          <a:p>
            <a:r>
              <a:rPr lang="en-US" sz="3200" dirty="0"/>
              <a:t>Designate a clear agenda and clear roles to make the best use of group meeting time (e.g. there should be a note taker in each meeting. You might want to change that note taker across meetings for equity. You might want to record your project meetings)</a:t>
            </a:r>
          </a:p>
          <a:p>
            <a:r>
              <a:rPr lang="en-US" sz="3200" dirty="0"/>
              <a:t>Please let me know if there are any issues that arise.</a:t>
            </a:r>
          </a:p>
          <a:p>
            <a:r>
              <a:rPr lang="en-US" sz="3200" dirty="0"/>
              <a:t>General inequities we observe in our society are also reflected in the way people are experiencing this disease and the challenges associated with remote learning. Be gentle, understanding, supportive, and inclusive.</a:t>
            </a:r>
          </a:p>
          <a:p>
            <a:endParaRPr lang="en-US" dirty="0"/>
          </a:p>
        </p:txBody>
      </p:sp>
    </p:spTree>
    <p:extLst>
      <p:ext uri="{BB962C8B-B14F-4D97-AF65-F5344CB8AC3E}">
        <p14:creationId xmlns:p14="http://schemas.microsoft.com/office/powerpoint/2010/main" val="260098930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few other notes…</a:t>
            </a:r>
          </a:p>
        </p:txBody>
      </p:sp>
      <p:sp>
        <p:nvSpPr>
          <p:cNvPr id="3" name="Content Placeholder 2"/>
          <p:cNvSpPr>
            <a:spLocks noGrp="1"/>
          </p:cNvSpPr>
          <p:nvPr>
            <p:ph sz="quarter" idx="10"/>
          </p:nvPr>
        </p:nvSpPr>
        <p:spPr>
          <a:xfrm>
            <a:off x="274638" y="1214438"/>
            <a:ext cx="11887200" cy="3565078"/>
          </a:xfrm>
        </p:spPr>
        <p:txBody>
          <a:bodyPr/>
          <a:lstStyle/>
          <a:p>
            <a:r>
              <a:rPr lang="en-US" sz="2800" dirty="0"/>
              <a:t>We will use peer evaluations:</a:t>
            </a:r>
          </a:p>
          <a:p>
            <a:pPr lvl="1"/>
            <a:r>
              <a:rPr lang="en-US" sz="2000" dirty="0"/>
              <a:t>Peer evaluations are an important method of team assessment (</a:t>
            </a:r>
            <a:r>
              <a:rPr lang="en-US" sz="2000" dirty="0" err="1"/>
              <a:t>Cestone</a:t>
            </a:r>
            <a:r>
              <a:rPr lang="en-US" sz="2000" dirty="0"/>
              <a:t>, Levine, &amp; Lane, 2008; </a:t>
            </a:r>
            <a:r>
              <a:rPr lang="en-US" sz="2000" dirty="0" err="1"/>
              <a:t>Loughry</a:t>
            </a:r>
            <a:r>
              <a:rPr lang="en-US" sz="2000" dirty="0"/>
              <a:t>, </a:t>
            </a:r>
            <a:r>
              <a:rPr lang="en-US" sz="2000" dirty="0" err="1"/>
              <a:t>Ohland</a:t>
            </a:r>
            <a:r>
              <a:rPr lang="en-US" sz="2000" dirty="0"/>
              <a:t>, &amp; Moore, 2007; Williams, Foster, Green, </a:t>
            </a:r>
            <a:r>
              <a:rPr lang="en-US" sz="2000" dirty="0" err="1"/>
              <a:t>Lakey</a:t>
            </a:r>
            <a:r>
              <a:rPr lang="en-US" sz="2000" dirty="0"/>
              <a:t>, </a:t>
            </a:r>
            <a:r>
              <a:rPr lang="en-US" sz="2000" dirty="0" err="1"/>
              <a:t>Lakey</a:t>
            </a:r>
            <a:r>
              <a:rPr lang="en-US" sz="2000" dirty="0"/>
              <a:t>, Mills, &amp; Williams, 2002)</a:t>
            </a:r>
          </a:p>
          <a:p>
            <a:pPr lvl="1"/>
            <a:r>
              <a:rPr lang="en-US" sz="2000" dirty="0"/>
              <a:t>Students are challenged to think more critically about the process of teamwork (Fredrick, 2008), they reflect on the goals and objectives of a course (</a:t>
            </a:r>
            <a:r>
              <a:rPr lang="en-US" sz="2000" dirty="0" err="1"/>
              <a:t>Cestone</a:t>
            </a:r>
            <a:r>
              <a:rPr lang="en-US" sz="2000" dirty="0"/>
              <a:t>, Levine, &amp; Lane, 2008), and they are more motivated to produce high-quality work when their peers evaluate them than when their instructor does (</a:t>
            </a:r>
            <a:r>
              <a:rPr lang="en-US" sz="2000" dirty="0" err="1"/>
              <a:t>Searby</a:t>
            </a:r>
            <a:r>
              <a:rPr lang="en-US" sz="2000" dirty="0"/>
              <a:t> &amp; Ewers, 1997).</a:t>
            </a:r>
          </a:p>
          <a:p>
            <a:pPr marL="342900" lvl="1" indent="0">
              <a:buNone/>
            </a:pPr>
            <a:endParaRPr lang="en-US" sz="2000" dirty="0"/>
          </a:p>
          <a:p>
            <a:r>
              <a:rPr lang="en-US" sz="2800" dirty="0"/>
              <a:t>For more: http://</a:t>
            </a:r>
            <a:r>
              <a:rPr lang="en-US" sz="2800" dirty="0" err="1"/>
              <a:t>www.crlt.umich.edu</a:t>
            </a:r>
            <a:r>
              <a:rPr lang="en-US" sz="2800" dirty="0"/>
              <a:t>/sites/default/files/</a:t>
            </a:r>
            <a:r>
              <a:rPr lang="en-US" sz="2800" dirty="0" err="1"/>
              <a:t>resource_files</a:t>
            </a:r>
            <a:r>
              <a:rPr lang="en-US" sz="2800" dirty="0"/>
              <a:t>/CRLT_no29.pdf</a:t>
            </a:r>
          </a:p>
        </p:txBody>
      </p:sp>
    </p:spTree>
    <p:extLst>
      <p:ext uri="{BB962C8B-B14F-4D97-AF65-F5344CB8AC3E}">
        <p14:creationId xmlns:p14="http://schemas.microsoft.com/office/powerpoint/2010/main" val="37676534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t>References-1</a:t>
            </a:r>
            <a:endParaRPr lang="en-US" sz="4000" dirty="0"/>
          </a:p>
        </p:txBody>
      </p:sp>
      <p:sp>
        <p:nvSpPr>
          <p:cNvPr id="3" name="Content Placeholder 2"/>
          <p:cNvSpPr>
            <a:spLocks noGrp="1"/>
          </p:cNvSpPr>
          <p:nvPr>
            <p:ph sz="quarter" idx="10"/>
          </p:nvPr>
        </p:nvSpPr>
        <p:spPr>
          <a:xfrm>
            <a:off x="274638" y="1019058"/>
            <a:ext cx="11887200" cy="6005492"/>
          </a:xfrm>
        </p:spPr>
        <p:txBody>
          <a:bodyPr/>
          <a:lstStyle/>
          <a:p>
            <a:pPr marL="0" indent="0">
              <a:buNone/>
            </a:pPr>
            <a:r>
              <a:rPr lang="en-US" sz="1500" dirty="0"/>
              <a:t>Birmingham, C., &amp; McCord, M. (2004). Group process research: Implications for using learning groups. In L. K. </a:t>
            </a:r>
            <a:r>
              <a:rPr lang="en-US" sz="1500" dirty="0" err="1"/>
              <a:t>Michaelsen</a:t>
            </a:r>
            <a:r>
              <a:rPr lang="en-US" sz="1500" dirty="0"/>
              <a:t>, A. B. Knight, &amp; L. D. Fink (Eds.), Team-based learning: A transformative use of small groups in college teaching (pp. 73-93). Sterling, VA: Stylus. Brewer, W., &amp; </a:t>
            </a:r>
            <a:r>
              <a:rPr lang="en-US" sz="1500" dirty="0" err="1"/>
              <a:t>Mendelson</a:t>
            </a:r>
            <a:r>
              <a:rPr lang="en-US" sz="1500" dirty="0"/>
              <a:t>, M. I. (2003). Methodology and metrics for assessing team effectiveness. International Journal of Engineering Education, 19(6), 777-787. </a:t>
            </a:r>
            <a:r>
              <a:rPr lang="en-US" sz="1500" dirty="0" err="1"/>
              <a:t>Cestone</a:t>
            </a:r>
            <a:r>
              <a:rPr lang="en-US" sz="1500" dirty="0"/>
              <a:t>, C. M., Levine, R. E., &amp; Lane, D. R. (2008, Winter). Peer assessment and evaluation of team-based learning. In L. K. </a:t>
            </a:r>
            <a:r>
              <a:rPr lang="en-US" sz="1500" dirty="0" err="1"/>
              <a:t>Michaelsen</a:t>
            </a:r>
            <a:r>
              <a:rPr lang="en-US" sz="1500" dirty="0"/>
              <a:t>, M. Sweet, &amp; D. X. </a:t>
            </a:r>
            <a:r>
              <a:rPr lang="en-US" sz="1500" dirty="0" err="1"/>
              <a:t>Parmelee</a:t>
            </a:r>
            <a:r>
              <a:rPr lang="en-US" sz="1500" dirty="0"/>
              <a:t> (Eds.), Team-based learning: Small group learning’s next big step (pp. 69-78). New Directions for Teaching and Learning, No. 116. San Francisco, CA: </a:t>
            </a:r>
            <a:r>
              <a:rPr lang="en-US" sz="1500" dirty="0" err="1"/>
              <a:t>Jossey</a:t>
            </a:r>
            <a:r>
              <a:rPr lang="en-US" sz="1500" dirty="0"/>
              <a:t>-Bass. Cooper, T. (2009, Spring). Collaboration or plagiarism? Explaining collaborative-based assignments clearly. POD Network News. Copper, J., &amp; Robinson, P. (1998). Small-group instruction in science, mathematics, engineering, and technology (SMET) disciplines: A status report and an agenda for the future. Journal of College Science Teaching, 27(6), 383-388. Cox, T. H., </a:t>
            </a:r>
            <a:r>
              <a:rPr lang="en-US" sz="1500" dirty="0" err="1"/>
              <a:t>Lobel</a:t>
            </a:r>
            <a:r>
              <a:rPr lang="en-US" sz="1500" dirty="0"/>
              <a:t>, S. A., &amp; McLeod, P. L. (1991). Effects of ethnic group cultural differences on cooperative and competitive behavior on a group task. The Academy of Management Journal, 34(4), 827- 847. Davis, B. G. (1993). Tools for teaching. San Francisco, CA: </a:t>
            </a:r>
            <a:r>
              <a:rPr lang="en-US" sz="1500" dirty="0" err="1"/>
              <a:t>JosseyBass</a:t>
            </a:r>
            <a:r>
              <a:rPr lang="en-US" sz="1500" dirty="0"/>
              <a:t>. </a:t>
            </a:r>
            <a:r>
              <a:rPr lang="en-US" sz="1500" dirty="0" err="1"/>
              <a:t>Dochy</a:t>
            </a:r>
            <a:r>
              <a:rPr lang="en-US" sz="1500" dirty="0"/>
              <a:t>, F., </a:t>
            </a:r>
            <a:r>
              <a:rPr lang="en-US" sz="1500" dirty="0" err="1"/>
              <a:t>Segers</a:t>
            </a:r>
            <a:r>
              <a:rPr lang="en-US" sz="1500" dirty="0"/>
              <a:t>, M., &amp; </a:t>
            </a:r>
            <a:r>
              <a:rPr lang="en-US" sz="1500" dirty="0" err="1"/>
              <a:t>Sluijsmans</a:t>
            </a:r>
            <a:r>
              <a:rPr lang="en-US" sz="1500" dirty="0"/>
              <a:t>, D. (1999). The use of self-, peer and co-assessment in higher education. Studies in Higher Education, 24(3), 331-350. </a:t>
            </a:r>
            <a:r>
              <a:rPr lang="en-US" sz="1500" dirty="0" err="1"/>
              <a:t>Drane</a:t>
            </a:r>
            <a:r>
              <a:rPr lang="en-US" sz="1500" dirty="0"/>
              <a:t>, D., Smith, H. D., Light, G., Pinto, L., &amp; </a:t>
            </a:r>
            <a:r>
              <a:rPr lang="en-US" sz="1500" dirty="0" err="1"/>
              <a:t>Swarat</a:t>
            </a:r>
            <a:r>
              <a:rPr lang="en-US" sz="1500" dirty="0"/>
              <a:t>, S. (2005). The Gateway Science Workshop Program: Enhancing student performance and retention in the sciences through peer-facilitated discussions. Journal of Science Education and Technology, 14(3), 337–352. </a:t>
            </a:r>
            <a:r>
              <a:rPr lang="en-US" sz="1500" dirty="0" err="1"/>
              <a:t>Erez</a:t>
            </a:r>
            <a:r>
              <a:rPr lang="en-US" sz="1500" dirty="0"/>
              <a:t>, A., </a:t>
            </a:r>
            <a:r>
              <a:rPr lang="en-US" sz="1500" dirty="0" err="1"/>
              <a:t>Lepine</a:t>
            </a:r>
            <a:r>
              <a:rPr lang="en-US" sz="1500" dirty="0"/>
              <a:t>, J. A., &amp; Elms, H. (2002). Effects of rotated leadership and peer evaluation on the functioning and effectiveness of </a:t>
            </a:r>
            <a:r>
              <a:rPr lang="en-US" sz="1500" dirty="0" err="1"/>
              <a:t>selfmanaged</a:t>
            </a:r>
            <a:r>
              <a:rPr lang="en-US" sz="1500" dirty="0"/>
              <a:t> teams: A quasi-experiment. Personnel Psychology, 55(4), 929-948. </a:t>
            </a:r>
            <a:r>
              <a:rPr lang="en-US" sz="1500" dirty="0" err="1"/>
              <a:t>Finelli</a:t>
            </a:r>
            <a:r>
              <a:rPr lang="en-US" sz="1500" dirty="0"/>
              <a:t>, C. J. (2001). Assessing improvement in students’ team skills and using a learning style inventory to increase it. Proceedings of the 31st IEEE/ASEE Frontiers in Education Conference, Reno, NV. </a:t>
            </a:r>
            <a:r>
              <a:rPr lang="en-US" sz="1500" dirty="0" err="1"/>
              <a:t>Finelli</a:t>
            </a:r>
            <a:r>
              <a:rPr lang="en-US" sz="1500" dirty="0"/>
              <a:t>, C. J., &amp; Kendall Brown, M. (2009, June). Using an interactive theater sketch to improve students’ teamwork skills. Proceedings of the 2009 ASEE Annual Conference &amp; Exposition, Austin, TX. Fredrick, T. A. (2008). Facilitating better teamwork: Analyzing the challenges and strategies of classroom-based collaboration. Business Communication Quarterly, 71(4), 439-455. </a:t>
            </a:r>
            <a:r>
              <a:rPr lang="en-US" sz="1500" dirty="0" err="1"/>
              <a:t>Gatfi</a:t>
            </a:r>
            <a:r>
              <a:rPr lang="en-US" sz="1500" dirty="0"/>
              <a:t> </a:t>
            </a:r>
            <a:r>
              <a:rPr lang="en-US" sz="1500" dirty="0" err="1"/>
              <a:t>eld</a:t>
            </a:r>
            <a:r>
              <a:rPr lang="en-US" sz="1500" dirty="0"/>
              <a:t>, T. (1999). Examining student satisfaction with group projects and peer assessment. Assessment and Evaluation in Higher Education, 24(4), 365-377. Glenn, D. (2009, June 8). Students give group assignments a failing grade. The Chronicle of Higher Education. Retrieved from http:// </a:t>
            </a:r>
            <a:r>
              <a:rPr lang="en-US" sz="1500" dirty="0" err="1"/>
              <a:t>chronicle.com</a:t>
            </a:r>
            <a:r>
              <a:rPr lang="en-US" sz="1500" dirty="0"/>
              <a:t>/daily/2009/06/19509n.htm </a:t>
            </a:r>
            <a:r>
              <a:rPr lang="en-US" sz="1500" dirty="0" err="1"/>
              <a:t>Gurin</a:t>
            </a:r>
            <a:r>
              <a:rPr lang="en-US" sz="1500" dirty="0"/>
              <a:t>, P., </a:t>
            </a:r>
            <a:r>
              <a:rPr lang="en-US" sz="1500" dirty="0" err="1"/>
              <a:t>Dey</a:t>
            </a:r>
            <a:r>
              <a:rPr lang="en-US" sz="1500" dirty="0"/>
              <a:t>, E. L., </a:t>
            </a:r>
            <a:r>
              <a:rPr lang="en-US" sz="1500" dirty="0" err="1"/>
              <a:t>Hurtado</a:t>
            </a:r>
            <a:r>
              <a:rPr lang="en-US" sz="1500" dirty="0"/>
              <a:t>, S., &amp; </a:t>
            </a:r>
            <a:r>
              <a:rPr lang="en-US" sz="1500" dirty="0" err="1"/>
              <a:t>Gurin</a:t>
            </a:r>
            <a:r>
              <a:rPr lang="en-US" sz="1500" dirty="0"/>
              <a:t>, G. (2002). Diversity and higher education: Theory and impact on educational outcomes. Harvard Educational Review, 72(3), 330-366. Haag, S., </a:t>
            </a:r>
            <a:r>
              <a:rPr lang="en-US" sz="1500" dirty="0" err="1"/>
              <a:t>Froyd</a:t>
            </a:r>
            <a:r>
              <a:rPr lang="en-US" sz="1500" dirty="0"/>
              <a:t>, J., Coleman, S., &amp; </a:t>
            </a:r>
            <a:r>
              <a:rPr lang="en-US" sz="1500" dirty="0" err="1"/>
              <a:t>Caso</a:t>
            </a:r>
            <a:r>
              <a:rPr lang="en-US" sz="1500" dirty="0"/>
              <a:t>, R. (</a:t>
            </a:r>
            <a:r>
              <a:rPr lang="en-US" sz="1500" dirty="0" err="1"/>
              <a:t>n.d.</a:t>
            </a:r>
            <a:r>
              <a:rPr lang="en-US" sz="1500" dirty="0"/>
              <a:t>). ABET outcome (d): An ability to function on multidisciplinary teams. Retrieved from The Foundation Coalition website: http://</a:t>
            </a:r>
            <a:r>
              <a:rPr lang="en-US" sz="1500" dirty="0" err="1"/>
              <a:t>www.foundationcoalition</a:t>
            </a:r>
            <a:r>
              <a:rPr lang="en-US" sz="1500" dirty="0"/>
              <a:t>. org/publications/brochures/</a:t>
            </a:r>
            <a:r>
              <a:rPr lang="en-US" sz="1500" dirty="0" err="1"/>
              <a:t>outcome_d_minidoc.pdf</a:t>
            </a:r>
            <a:r>
              <a:rPr lang="en-US" sz="1500" dirty="0"/>
              <a:t> Hansen, R. S. (2006). </a:t>
            </a:r>
            <a:r>
              <a:rPr lang="en-US" sz="1500" dirty="0" err="1"/>
              <a:t>Benefi</a:t>
            </a:r>
            <a:r>
              <a:rPr lang="en-US" sz="1500" dirty="0"/>
              <a:t> </a:t>
            </a:r>
            <a:r>
              <a:rPr lang="en-US" sz="1500" dirty="0" err="1"/>
              <a:t>ts</a:t>
            </a:r>
            <a:r>
              <a:rPr lang="en-US" sz="1500" dirty="0"/>
              <a:t> and problems with student teams: Suggestions for improving team projects. Journal of Education for Business, 82(1), 11-19.</a:t>
            </a:r>
          </a:p>
        </p:txBody>
      </p:sp>
    </p:spTree>
    <p:extLst>
      <p:ext uri="{BB962C8B-B14F-4D97-AF65-F5344CB8AC3E}">
        <p14:creationId xmlns:p14="http://schemas.microsoft.com/office/powerpoint/2010/main" val="172002784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References-2</a:t>
            </a:r>
          </a:p>
        </p:txBody>
      </p:sp>
      <p:sp>
        <p:nvSpPr>
          <p:cNvPr id="3" name="Content Placeholder 2"/>
          <p:cNvSpPr>
            <a:spLocks noGrp="1"/>
          </p:cNvSpPr>
          <p:nvPr>
            <p:ph sz="quarter" idx="10"/>
          </p:nvPr>
        </p:nvSpPr>
        <p:spPr>
          <a:xfrm>
            <a:off x="274638" y="1019058"/>
            <a:ext cx="11887200" cy="6213241"/>
          </a:xfrm>
        </p:spPr>
        <p:txBody>
          <a:bodyPr/>
          <a:lstStyle/>
          <a:p>
            <a:pPr marL="0" indent="0">
              <a:buNone/>
            </a:pPr>
            <a:r>
              <a:rPr lang="en-US" sz="1500" dirty="0"/>
              <a:t>Heller, P., &amp; </a:t>
            </a:r>
            <a:r>
              <a:rPr lang="en-US" sz="1500" dirty="0" err="1"/>
              <a:t>Hollabaugh</a:t>
            </a:r>
            <a:r>
              <a:rPr lang="en-US" sz="1500" dirty="0"/>
              <a:t>, M. (1992). Teaching problem solving through cooperative grouping. Part 2: Designing problems and structuring groups. American Journal of Physics, 60(7), 637-644. Hong, L., &amp; Page, S. E. (2004). Groups of diverse problem solvers can outperform groups of high-ability problem solvers. Proceedings of the National Academy of Sciences, 101(46), 16385-16389. </a:t>
            </a:r>
            <a:r>
              <a:rPr lang="en-US" sz="1500" dirty="0" err="1"/>
              <a:t>Hsiung</a:t>
            </a:r>
            <a:r>
              <a:rPr lang="en-US" sz="1500" dirty="0"/>
              <a:t>, C. (2010). </a:t>
            </a:r>
            <a:r>
              <a:rPr lang="en-US" sz="1500" dirty="0" err="1"/>
              <a:t>Identifi</a:t>
            </a:r>
            <a:r>
              <a:rPr lang="en-US" sz="1500" dirty="0"/>
              <a:t> </a:t>
            </a:r>
            <a:r>
              <a:rPr lang="en-US" sz="1500" dirty="0" err="1"/>
              <a:t>cation</a:t>
            </a:r>
            <a:r>
              <a:rPr lang="en-US" sz="1500" dirty="0"/>
              <a:t> of dysfunctional cooperative learning teams based on students’ academic achievement. Journal of Engineering Education, 99(1), 45-54. Ingram, S., &amp; Parker, A. (2002). Gender and modes of collaboration in an engineering classroom: A </a:t>
            </a:r>
            <a:r>
              <a:rPr lang="en-US" sz="1500" dirty="0" err="1"/>
              <a:t>profi</a:t>
            </a:r>
            <a:r>
              <a:rPr lang="en-US" sz="1500" dirty="0"/>
              <a:t> le of two women on student teams. Journal of Business and Technical Communication, 16(1), 33-68. Johnson, D. W., &amp; Johnson, R. T. (1999). Making cooperative learning work. Theory Into Practice, 38(2), 67-73. Johnson, D. W., &amp; Johnson, R. T. (2002). Cooperative learning methods: A meta-analysis. Journal of Research in Education, 12(1), 5-24. Johnson, D. W., Johnson, R. T., &amp; Smith, K. A. (1998a). Active learning: Cooperation in the college classroom. Edina, MN: Interaction Book Company. Johnson, D. W., Johnson, R. T., &amp; Smith, K. A. (1998b). Cooperative learning returns to college: What evidence is there that it works? Change, 30(4), 26-35. Johnson, D. W., Johnson, R. T., &amp; Smith, K. A. (1998c, February). Maximizing instruction through cooperative learning. ASEE Prism, 8(2), 24-29. Johnson, D. W., Johnson, R. T., &amp; Smith, K. A. (2007). The state of cooperative learning in postsecondary and professional settings. Educational Psychology Review, 19(1), 15-29. </a:t>
            </a:r>
            <a:r>
              <a:rPr lang="en-US" sz="1500" dirty="0" err="1"/>
              <a:t>Kapp</a:t>
            </a:r>
            <a:r>
              <a:rPr lang="en-US" sz="1500" dirty="0"/>
              <a:t>, E. (2009). Improving student teamwork in a collaborative project-based course. College Teaching, 57(3), 139-143. Kaufman, D. B., Felder, R. M., &amp; Fuller, H. (2000). Accounting for individual effort in cooperative learning teams. Journal of Engineering Education, 89(2), 133-140. </a:t>
            </a:r>
            <a:r>
              <a:rPr lang="en-US" sz="1500" dirty="0" err="1"/>
              <a:t>Loughry</a:t>
            </a:r>
            <a:r>
              <a:rPr lang="en-US" sz="1500" dirty="0"/>
              <a:t>, M. L., </a:t>
            </a:r>
            <a:r>
              <a:rPr lang="en-US" sz="1500" dirty="0" err="1"/>
              <a:t>Ohland</a:t>
            </a:r>
            <a:r>
              <a:rPr lang="en-US" sz="1500" dirty="0"/>
              <a:t>, M. W., &amp; Moore, D. D. (2007). Development of a theory-based assessment of team member effectiveness. Educational and Psychological Measurement, 67(3), 505-524. McKee, C. (2010). [“Off course” teamwork strategies generated by ENGR 100 students]. Unpublished raw data. </a:t>
            </a:r>
            <a:r>
              <a:rPr lang="en-US" sz="1500" dirty="0" err="1"/>
              <a:t>Meizlish</a:t>
            </a:r>
            <a:r>
              <a:rPr lang="en-US" sz="1500" dirty="0"/>
              <a:t>, D. (2005). Promoting academic integrity in the classroom. CRLT Occasional Paper, No. 20. Ann Arbor, MI: Center for Research on Learning and Teaching, University of Michigan. </a:t>
            </a:r>
            <a:r>
              <a:rPr lang="en-US" sz="1500" dirty="0" err="1"/>
              <a:t>Michaelsen</a:t>
            </a:r>
            <a:r>
              <a:rPr lang="en-US" sz="1500" dirty="0"/>
              <a:t>, L. K., Knight, A. B., &amp; Fink, L. D. (Eds.). (2004). </a:t>
            </a:r>
            <a:r>
              <a:rPr lang="en-US" sz="1500" dirty="0" err="1"/>
              <a:t>Teambased</a:t>
            </a:r>
            <a:r>
              <a:rPr lang="en-US" sz="1500" dirty="0"/>
              <a:t> learning: A transformative use of small groups in college teaching. Sterling, VA: Stylus. </a:t>
            </a:r>
            <a:r>
              <a:rPr lang="en-US" sz="1500" dirty="0" err="1"/>
              <a:t>Michaelsen</a:t>
            </a:r>
            <a:r>
              <a:rPr lang="en-US" sz="1500" dirty="0"/>
              <a:t>, L. K., &amp; Sweet, M. (2008, Winter). The essential elements of team-based learning. In L. K. </a:t>
            </a:r>
            <a:r>
              <a:rPr lang="en-US" sz="1500" dirty="0" err="1"/>
              <a:t>Michaelsen</a:t>
            </a:r>
            <a:r>
              <a:rPr lang="en-US" sz="1500" dirty="0"/>
              <a:t>, M. Sweet, &amp; D. X. </a:t>
            </a:r>
            <a:r>
              <a:rPr lang="en-US" sz="1500" dirty="0" err="1"/>
              <a:t>Parmelee</a:t>
            </a:r>
            <a:r>
              <a:rPr lang="en-US" sz="1500" dirty="0"/>
              <a:t> (Eds.), Team-based learning: Small group learning’s next big step (pp. 7-27). New Directions for Teaching and Learning, No. 116. San Francisco, CA: </a:t>
            </a:r>
            <a:r>
              <a:rPr lang="en-US" sz="1500" dirty="0" err="1"/>
              <a:t>Jossey</a:t>
            </a:r>
            <a:r>
              <a:rPr lang="en-US" sz="1500" dirty="0"/>
              <a:t>-Bass. Millis, B. J. (2009). Becoming an effective teacher using cooperative learning. Peer Review, 11(2), 17-21. National Academy of Engineering. (2004). The engineer of 2020: Visions of engineering in the new century. Washington, DC: National Academies Press. Retrieved from http://</a:t>
            </a:r>
            <a:r>
              <a:rPr lang="en-US" sz="1500" dirty="0" err="1"/>
              <a:t>www.nap.edu</a:t>
            </a:r>
            <a:r>
              <a:rPr lang="en-US" sz="1500" dirty="0"/>
              <a:t> Oakley, B., Felder, R. M., Brent, R., &amp; </a:t>
            </a:r>
            <a:r>
              <a:rPr lang="en-US" sz="1500" dirty="0" err="1"/>
              <a:t>Elhajj</a:t>
            </a:r>
            <a:r>
              <a:rPr lang="en-US" sz="1500" dirty="0"/>
              <a:t>, I. (2004). Turning student groups into effective teams. Journal of Student Centered Learning, 2(1), 9-34. </a:t>
            </a:r>
            <a:r>
              <a:rPr lang="en-US" sz="1500" dirty="0" err="1"/>
              <a:t>Offi</a:t>
            </a:r>
            <a:r>
              <a:rPr lang="en-US" sz="1500" dirty="0"/>
              <a:t> </a:t>
            </a:r>
            <a:r>
              <a:rPr lang="en-US" sz="1500" dirty="0" err="1"/>
              <a:t>ce</a:t>
            </a:r>
            <a:r>
              <a:rPr lang="en-US" sz="1500" dirty="0"/>
              <a:t> of Student Affairs, University of Michigan College of Engineering. (2010). Report on alumni surveys for academic year 2009-2010. Ann Arbor, MI: Author. </a:t>
            </a:r>
            <a:r>
              <a:rPr lang="en-US" sz="1500" dirty="0" err="1"/>
              <a:t>Ohland</a:t>
            </a:r>
            <a:r>
              <a:rPr lang="en-US" sz="1500" dirty="0"/>
              <a:t>, M. W., Layton, R. A., </a:t>
            </a:r>
            <a:r>
              <a:rPr lang="en-US" sz="1500" dirty="0" err="1"/>
              <a:t>Loughry</a:t>
            </a:r>
            <a:r>
              <a:rPr lang="en-US" sz="1500" dirty="0"/>
              <a:t>, M. L., &amp; </a:t>
            </a:r>
            <a:r>
              <a:rPr lang="en-US" sz="1500" dirty="0" err="1"/>
              <a:t>Yuhasz</a:t>
            </a:r>
            <a:r>
              <a:rPr lang="en-US" sz="1500" dirty="0"/>
              <a:t>, A. G. (2005). Effects of behavioral anchors on peer evaluation reliability. Journal of Engineering Education, 94(3), 319-326.</a:t>
            </a:r>
          </a:p>
        </p:txBody>
      </p:sp>
    </p:spTree>
    <p:extLst>
      <p:ext uri="{BB962C8B-B14F-4D97-AF65-F5344CB8AC3E}">
        <p14:creationId xmlns:p14="http://schemas.microsoft.com/office/powerpoint/2010/main" val="936564894"/>
      </p:ext>
    </p:extLst>
  </p:cSld>
  <p:clrMapOvr>
    <a:masterClrMapping/>
  </p:clrMapOvr>
  <p:transition>
    <p:fade/>
  </p:transition>
</p:sld>
</file>

<file path=ppt/theme/theme1.xml><?xml version="1.0" encoding="utf-8"?>
<a:theme xmlns:a="http://schemas.openxmlformats.org/drawingml/2006/main" name="TFTemplate16X9">
  <a:themeElements>
    <a:clrScheme name="Custom 128">
      <a:dk1>
        <a:srgbClr val="525051"/>
      </a:dk1>
      <a:lt1>
        <a:srgbClr val="FFFFFF"/>
      </a:lt1>
      <a:dk2>
        <a:srgbClr val="00BCF2"/>
      </a:dk2>
      <a:lt2>
        <a:srgbClr val="A1A1A1"/>
      </a:lt2>
      <a:accent1>
        <a:srgbClr val="00B294"/>
      </a:accent1>
      <a:accent2>
        <a:srgbClr val="009E49"/>
      </a:accent2>
      <a:accent3>
        <a:srgbClr val="BAD80A"/>
      </a:accent3>
      <a:accent4>
        <a:srgbClr val="FFF100"/>
      </a:accent4>
      <a:accent5>
        <a:srgbClr val="FF8C00"/>
      </a:accent5>
      <a:accent6>
        <a:srgbClr val="EC008C"/>
      </a:accent6>
      <a:hlink>
        <a:srgbClr val="A1A1A1"/>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R_Template_16x9" id="{09D7E618-0FA4-493D-B290-7A2E6215D746}" vid="{074D2BD1-8FEF-4AE1-A019-47AFC44A1372}"/>
    </a:ext>
  </a:extLst>
</a:theme>
</file>

<file path=ppt/theme/theme2.xml><?xml version="1.0" encoding="utf-8"?>
<a:theme xmlns:a="http://schemas.openxmlformats.org/drawingml/2006/main" name="3-30367_MSR Dark Blue Template 16x9">
  <a:themeElements>
    <a:clrScheme name="Custom 129">
      <a:dk1>
        <a:srgbClr val="002050"/>
      </a:dk1>
      <a:lt1>
        <a:srgbClr val="FFFFFF"/>
      </a:lt1>
      <a:dk2>
        <a:srgbClr val="525051"/>
      </a:dk2>
      <a:lt2>
        <a:srgbClr val="00BCF2"/>
      </a:lt2>
      <a:accent1>
        <a:srgbClr val="00B294"/>
      </a:accent1>
      <a:accent2>
        <a:srgbClr val="009E49"/>
      </a:accent2>
      <a:accent3>
        <a:srgbClr val="BAD80A"/>
      </a:accent3>
      <a:accent4>
        <a:srgbClr val="FFF100"/>
      </a:accent4>
      <a:accent5>
        <a:srgbClr val="FF8C00"/>
      </a:accent5>
      <a:accent6>
        <a:srgbClr val="EC008C"/>
      </a:accent6>
      <a:hlink>
        <a:srgbClr val="00BCF2"/>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R_Template_16x9" id="{09D7E618-0FA4-493D-B290-7A2E6215D746}" vid="{25CC0F95-AC32-45F4-82DE-46A3C8B3870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EBA48A1C119847B75BEAF54DFB9F21" ma:contentTypeVersion="0" ma:contentTypeDescription="Create a new document." ma:contentTypeScope="" ma:versionID="227b632033016b4bd5ee7b0c8f06ecb1">
  <xsd:schema xmlns:xsd="http://www.w3.org/2001/XMLSchema" xmlns:xs="http://www.w3.org/2001/XMLSchema" xmlns:p="http://schemas.microsoft.com/office/2006/metadata/properties" targetNamespace="http://schemas.microsoft.com/office/2006/metadata/properties" ma:root="true" ma:fieldsID="e3406dd310a1c3fc2088cd711ed3599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5FA57D5-ACAC-4B62-8A8E-CAC50529E3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990F116-B58F-4255-B05B-DA3808E0E5C6}">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TFTemplate16X9.potx</Template>
  <TotalTime>67470</TotalTime>
  <Words>5126</Words>
  <Application>Microsoft Macintosh PowerPoint</Application>
  <PresentationFormat>Custom</PresentationFormat>
  <Paragraphs>62</Paragraphs>
  <Slides>10</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Consolas</vt:lpstr>
      <vt:lpstr>Segoe UI</vt:lpstr>
      <vt:lpstr>Segoe UI Light</vt:lpstr>
      <vt:lpstr>Wingdings</vt:lpstr>
      <vt:lpstr>TFTemplate16X9</vt:lpstr>
      <vt:lpstr>3-30367_MSR Dark Blue Template 16x9</vt:lpstr>
      <vt:lpstr>SI 608 Course Project </vt:lpstr>
      <vt:lpstr>Group Project</vt:lpstr>
      <vt:lpstr>Seek diversity</vt:lpstr>
      <vt:lpstr>Establish an equitable work distribution</vt:lpstr>
      <vt:lpstr>Strategies</vt:lpstr>
      <vt:lpstr>Challenges associated with Remote Groups</vt:lpstr>
      <vt:lpstr>A few other notes…</vt:lpstr>
      <vt:lpstr>References-1</vt:lpstr>
      <vt:lpstr>References-2</vt:lpstr>
      <vt:lpstr>References-3</vt:lpstr>
    </vt:vector>
  </TitlesOfParts>
  <Manager>&lt;Comms manager/speech writer&gt;</Manager>
  <Company>Microsoft Corporation</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TechFest 2014 Powerpoint template 16x9</dc:title>
  <dc:subject>Microsoft Research 2013</dc:subject>
  <dc:creator>&lt;Speaker Name&gt;</dc:creator>
  <cp:keywords/>
  <dc:description>Template by: Mitchell Derrey, Silver Fox Productions, Inc._x000d_
Formatting by: _x000d_
Audience Type: Internal/External</dc:description>
  <cp:lastModifiedBy>Microsoft Office User</cp:lastModifiedBy>
  <cp:revision>1971</cp:revision>
  <cp:lastPrinted>2015-02-02T18:17:35Z</cp:lastPrinted>
  <dcterms:created xsi:type="dcterms:W3CDTF">2012-05-22T07:38:31Z</dcterms:created>
  <dcterms:modified xsi:type="dcterms:W3CDTF">2020-09-01T16:14:27Z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0x01010058EBA48A1C119847B75BEAF54DFB9F21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IsMyDocuments">
    <vt:bool>true</vt:bool>
  </property>
</Properties>
</file>