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82" r:id="rId4"/>
    <p:sldMasterId id="2147484243" r:id="rId5"/>
  </p:sldMasterIdLst>
  <p:notesMasterIdLst>
    <p:notesMasterId r:id="rId43"/>
  </p:notesMasterIdLst>
  <p:handoutMasterIdLst>
    <p:handoutMasterId r:id="rId44"/>
  </p:handoutMasterIdLst>
  <p:sldIdLst>
    <p:sldId id="1390" r:id="rId6"/>
    <p:sldId id="1538" r:id="rId7"/>
    <p:sldId id="1539" r:id="rId8"/>
    <p:sldId id="1540" r:id="rId9"/>
    <p:sldId id="1541" r:id="rId10"/>
    <p:sldId id="1542" r:id="rId11"/>
    <p:sldId id="1543" r:id="rId12"/>
    <p:sldId id="1544" r:id="rId13"/>
    <p:sldId id="1545" r:id="rId14"/>
    <p:sldId id="1546" r:id="rId15"/>
    <p:sldId id="1547" r:id="rId16"/>
    <p:sldId id="1548" r:id="rId17"/>
    <p:sldId id="1549" r:id="rId18"/>
    <p:sldId id="1607" r:id="rId19"/>
    <p:sldId id="1608" r:id="rId20"/>
    <p:sldId id="1554" r:id="rId21"/>
    <p:sldId id="1555" r:id="rId22"/>
    <p:sldId id="1556" r:id="rId23"/>
    <p:sldId id="1557" r:id="rId24"/>
    <p:sldId id="1558" r:id="rId25"/>
    <p:sldId id="1559" r:id="rId26"/>
    <p:sldId id="1560" r:id="rId27"/>
    <p:sldId id="1561" r:id="rId28"/>
    <p:sldId id="1562" r:id="rId29"/>
    <p:sldId id="1563" r:id="rId30"/>
    <p:sldId id="1564" r:id="rId31"/>
    <p:sldId id="1565" r:id="rId32"/>
    <p:sldId id="1566" r:id="rId33"/>
    <p:sldId id="1567" r:id="rId34"/>
    <p:sldId id="1568" r:id="rId35"/>
    <p:sldId id="1569" r:id="rId36"/>
    <p:sldId id="1570" r:id="rId37"/>
    <p:sldId id="1571" r:id="rId38"/>
    <p:sldId id="1572" r:id="rId39"/>
    <p:sldId id="1573" r:id="rId40"/>
    <p:sldId id="1574" r:id="rId41"/>
    <p:sldId id="1575" r:id="rId4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DD5C800-9A2C-4823-B056-4AFFC9A97500}">
          <p14:sldIdLst>
            <p14:sldId id="1390"/>
            <p14:sldId id="1538"/>
            <p14:sldId id="1539"/>
            <p14:sldId id="1540"/>
            <p14:sldId id="1541"/>
            <p14:sldId id="1542"/>
            <p14:sldId id="1543"/>
            <p14:sldId id="1544"/>
            <p14:sldId id="1545"/>
            <p14:sldId id="1546"/>
            <p14:sldId id="1547"/>
            <p14:sldId id="1548"/>
            <p14:sldId id="1549"/>
            <p14:sldId id="1607"/>
            <p14:sldId id="1608"/>
            <p14:sldId id="1554"/>
            <p14:sldId id="1555"/>
            <p14:sldId id="1556"/>
            <p14:sldId id="1557"/>
            <p14:sldId id="1558"/>
            <p14:sldId id="1559"/>
            <p14:sldId id="1560"/>
            <p14:sldId id="1561"/>
            <p14:sldId id="1562"/>
            <p14:sldId id="1563"/>
            <p14:sldId id="1564"/>
            <p14:sldId id="1565"/>
            <p14:sldId id="1566"/>
            <p14:sldId id="1567"/>
            <p14:sldId id="1568"/>
            <p14:sldId id="1569"/>
            <p14:sldId id="1570"/>
            <p14:sldId id="1571"/>
            <p14:sldId id="1572"/>
            <p14:sldId id="1573"/>
            <p14:sldId id="1574"/>
            <p14:sldId id="1575"/>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94"/>
    <a:srgbClr val="306CB2"/>
    <a:srgbClr val="316DB3"/>
    <a:srgbClr val="185BAA"/>
    <a:srgbClr val="1C3E82"/>
    <a:srgbClr val="FDFDFD"/>
    <a:srgbClr val="006EB9"/>
    <a:srgbClr val="125AAA"/>
    <a:srgbClr val="1458A8"/>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80" autoAdjust="0"/>
    <p:restoredTop sz="91353" autoAdjust="0"/>
  </p:normalViewPr>
  <p:slideViewPr>
    <p:cSldViewPr snapToGrid="0">
      <p:cViewPr varScale="1">
        <p:scale>
          <a:sx n="102" d="100"/>
          <a:sy n="102" d="100"/>
        </p:scale>
        <p:origin x="1000" y="192"/>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28722"/>
    </p:cViewPr>
  </p:sorterViewPr>
  <p:notesViewPr>
    <p:cSldViewPr snapToGrid="0" showGuides="1">
      <p:cViewPr varScale="1">
        <p:scale>
          <a:sx n="59" d="100"/>
          <a:sy n="59" d="100"/>
        </p:scale>
        <p:origin x="-3056" y="-120"/>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Research 2013</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73E2F-2D39-2D48-9B35-C3957DEDAC03}" type="datetime8">
              <a:rPr lang="en-US" smtClean="0">
                <a:latin typeface="Segoe UI" pitchFamily="34" charset="0"/>
              </a:rPr>
              <a:t>12/1/20 12:10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Research 2013</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52F7300B-91BD-4E43-8D2F-557E57DA02D9}" type="datetime8">
              <a:rPr lang="en-US" smtClean="0"/>
              <a:t>12/1/20 12:10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286166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670684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41957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863936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125586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179945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62689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209718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0441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539424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452216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532478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314914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514746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013120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7970438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477823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364261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56053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941090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690537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644152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2015456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40203892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7889626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3556130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5496791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9342857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2580207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4236793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255809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111155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71273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867920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179285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710090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12/1/20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633704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6.emf"/><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15" name="Picture 14"/>
          <p:cNvPicPr>
            <a:picLocks noChangeAspect="1"/>
          </p:cNvPicPr>
          <p:nvPr userDrawn="1"/>
        </p:nvPicPr>
        <p:blipFill>
          <a:blip r:embed="rId3"/>
          <a:stretch>
            <a:fillRect/>
          </a:stretch>
        </p:blipFill>
        <p:spPr>
          <a:xfrm>
            <a:off x="495300" y="2488813"/>
            <a:ext cx="5580001" cy="551250"/>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Walkin">
    <p:bg bwMode="ltGray">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t="15586"/>
          <a:stretch>
            <a:fillRect/>
          </a:stretch>
        </p:blipFill>
        <p:spPr>
          <a:xfrm>
            <a:off x="-477273" y="0"/>
            <a:ext cx="6573273" cy="8093442"/>
          </a:xfrm>
          <a:custGeom>
            <a:avLst/>
            <a:gdLst>
              <a:gd name="connsiteX0" fmla="*/ 477273 w 6573273"/>
              <a:gd name="connsiteY0" fmla="*/ 0 h 8093442"/>
              <a:gd name="connsiteX1" fmla="*/ 6573273 w 6573273"/>
              <a:gd name="connsiteY1" fmla="*/ 0 h 8093442"/>
              <a:gd name="connsiteX2" fmla="*/ 6573273 w 6573273"/>
              <a:gd name="connsiteY2" fmla="*/ 6994525 h 8093442"/>
              <a:gd name="connsiteX3" fmla="*/ 477273 w 6573273"/>
              <a:gd name="connsiteY3" fmla="*/ 6994525 h 8093442"/>
              <a:gd name="connsiteX4" fmla="*/ 477273 w 6573273"/>
              <a:gd name="connsiteY4" fmla="*/ 8093442 h 8093442"/>
              <a:gd name="connsiteX5" fmla="*/ 0 w 6573273"/>
              <a:gd name="connsiteY5" fmla="*/ 8093442 h 8093442"/>
              <a:gd name="connsiteX6" fmla="*/ 0 w 6573273"/>
              <a:gd name="connsiteY6" fmla="*/ 4868863 h 8093442"/>
              <a:gd name="connsiteX7" fmla="*/ 477273 w 6573273"/>
              <a:gd name="connsiteY7" fmla="*/ 4868863 h 809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3273" h="8093442">
                <a:moveTo>
                  <a:pt x="477273" y="0"/>
                </a:moveTo>
                <a:lnTo>
                  <a:pt x="6573273" y="0"/>
                </a:lnTo>
                <a:lnTo>
                  <a:pt x="6573273" y="6994525"/>
                </a:lnTo>
                <a:lnTo>
                  <a:pt x="477273" y="6994525"/>
                </a:lnTo>
                <a:lnTo>
                  <a:pt x="477273" y="8093442"/>
                </a:lnTo>
                <a:lnTo>
                  <a:pt x="0" y="8093442"/>
                </a:lnTo>
                <a:lnTo>
                  <a:pt x="0" y="4868863"/>
                </a:lnTo>
                <a:lnTo>
                  <a:pt x="477273" y="4868863"/>
                </a:lnTo>
                <a:close/>
              </a:path>
            </a:pathLst>
          </a:custGeom>
          <a:noFill/>
          <a:ln>
            <a:noFill/>
          </a:ln>
        </p:spPr>
      </p:pic>
    </p:spTree>
    <p:extLst>
      <p:ext uri="{BB962C8B-B14F-4D97-AF65-F5344CB8AC3E}">
        <p14:creationId xmlns:p14="http://schemas.microsoft.com/office/powerpoint/2010/main" val="3796735475"/>
      </p:ext>
    </p:extLst>
  </p:cSld>
  <p:clrMapOvr>
    <a:masterClrMapping/>
  </p:clrMapOvr>
  <p:transition>
    <p:fade/>
  </p:transition>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3450" y="2173288"/>
            <a:ext cx="10569575" cy="1498600"/>
          </a:xfrm>
        </p:spPr>
        <p:txBody>
          <a:bodyPr/>
          <a:lstStyle/>
          <a:p>
            <a:r>
              <a:rPr lang="en-US"/>
              <a:t>Click to edit Master title style</a:t>
            </a:r>
          </a:p>
        </p:txBody>
      </p:sp>
      <p:sp>
        <p:nvSpPr>
          <p:cNvPr id="3" name="Subtitle 2"/>
          <p:cNvSpPr>
            <a:spLocks noGrp="1"/>
          </p:cNvSpPr>
          <p:nvPr>
            <p:ph type="subTitle" idx="1"/>
          </p:nvPr>
        </p:nvSpPr>
        <p:spPr>
          <a:xfrm>
            <a:off x="1865313" y="3963988"/>
            <a:ext cx="8705850" cy="178752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46688301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3" name="Picture 2"/>
          <p:cNvPicPr>
            <a:picLocks noChangeAspect="1"/>
          </p:cNvPicPr>
          <p:nvPr userDrawn="1"/>
        </p:nvPicPr>
        <p:blipFill>
          <a:blip r:embed="rId3"/>
          <a:stretch>
            <a:fillRect/>
          </a:stretch>
        </p:blipFill>
        <p:spPr>
          <a:xfrm>
            <a:off x="495300" y="2488813"/>
            <a:ext cx="5580001" cy="55125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22979901"/>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5" name="Picture 24"/>
          <p:cNvPicPr>
            <a:picLocks noChangeAspect="1"/>
          </p:cNvPicPr>
          <p:nvPr userDrawn="1"/>
        </p:nvPicPr>
        <p:blipFill>
          <a:blip r:embed="rId4"/>
          <a:stretch>
            <a:fillRect/>
          </a:stretch>
        </p:blipFill>
        <p:spPr>
          <a:xfrm>
            <a:off x="274638" y="294094"/>
            <a:ext cx="1834337" cy="1834337"/>
          </a:xfrm>
          <a:prstGeom prst="rect">
            <a:avLst/>
          </a:prstGeom>
        </p:spPr>
      </p:pic>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332336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Walkin">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8"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b="11462"/>
          <a:stretch>
            <a:fillRect/>
          </a:stretch>
        </p:blipFill>
        <p:spPr>
          <a:xfrm>
            <a:off x="-477273" y="1"/>
            <a:ext cx="6573273" cy="6994525"/>
          </a:xfrm>
          <a:custGeom>
            <a:avLst/>
            <a:gdLst>
              <a:gd name="connsiteX0" fmla="*/ 477273 w 6573273"/>
              <a:gd name="connsiteY0" fmla="*/ 0 h 6994525"/>
              <a:gd name="connsiteX1" fmla="*/ 6573273 w 6573273"/>
              <a:gd name="connsiteY1" fmla="*/ 0 h 6994525"/>
              <a:gd name="connsiteX2" fmla="*/ 6573273 w 6573273"/>
              <a:gd name="connsiteY2" fmla="*/ 6994525 h 6994525"/>
              <a:gd name="connsiteX3" fmla="*/ 0 w 6573273"/>
              <a:gd name="connsiteY3" fmla="*/ 6994525 h 6994525"/>
              <a:gd name="connsiteX4" fmla="*/ 0 w 6573273"/>
              <a:gd name="connsiteY4" fmla="*/ 4667250 h 6994525"/>
              <a:gd name="connsiteX5" fmla="*/ 477273 w 6573273"/>
              <a:gd name="connsiteY5" fmla="*/ 4667250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3273" h="6994525">
                <a:moveTo>
                  <a:pt x="477273" y="0"/>
                </a:moveTo>
                <a:lnTo>
                  <a:pt x="6573273" y="0"/>
                </a:lnTo>
                <a:lnTo>
                  <a:pt x="6573273" y="6994525"/>
                </a:lnTo>
                <a:lnTo>
                  <a:pt x="0" y="6994525"/>
                </a:lnTo>
                <a:lnTo>
                  <a:pt x="0" y="4667250"/>
                </a:lnTo>
                <a:lnTo>
                  <a:pt x="477273" y="4667250"/>
                </a:lnTo>
                <a:close/>
              </a:path>
            </a:pathLst>
          </a:custGeom>
          <a:noFill/>
          <a:ln>
            <a:noFill/>
          </a:ln>
        </p:spPr>
      </p:pic>
    </p:spTree>
    <p:extLst>
      <p:ext uri="{BB962C8B-B14F-4D97-AF65-F5344CB8AC3E}">
        <p14:creationId xmlns:p14="http://schemas.microsoft.com/office/powerpoint/2010/main" val="39778865"/>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sp>
        <p:nvSpPr>
          <p:cNvPr id="18" name="Freeform 17"/>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6180128" y="3160906"/>
            <a:ext cx="4850350" cy="7328513"/>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2" name="Rectangle 11"/>
          <p:cNvSpPr/>
          <p:nvPr userDrawn="1"/>
        </p:nvSpPr>
        <p:spPr bwMode="auto">
          <a:xfrm>
            <a:off x="274638" y="2124081"/>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3" name="Text Placeholder 4"/>
          <p:cNvSpPr>
            <a:spLocks noGrp="1"/>
          </p:cNvSpPr>
          <p:nvPr>
            <p:ph type="body" sz="quarter" idx="12" hasCustomPrompt="1"/>
          </p:nvPr>
        </p:nvSpPr>
        <p:spPr bwMode="white">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4" name="Title 1"/>
          <p:cNvSpPr>
            <a:spLocks noGrp="1"/>
          </p:cNvSpPr>
          <p:nvPr>
            <p:ph type="title" hasCustomPrompt="1"/>
          </p:nvPr>
        </p:nvSpPr>
        <p:spPr bwMode="white">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15" name="Picture 14"/>
          <p:cNvPicPr>
            <a:picLocks noChangeAspect="1"/>
          </p:cNvPicPr>
          <p:nvPr userDrawn="1"/>
        </p:nvPicPr>
        <p:blipFill>
          <a:blip r:embed="rId4"/>
          <a:stretch>
            <a:fillRect/>
          </a:stretch>
        </p:blipFill>
        <p:spPr>
          <a:xfrm>
            <a:off x="274638" y="294094"/>
            <a:ext cx="1834337" cy="1834337"/>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6301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9" name="Freeform 18"/>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1" name="Rectangle 20"/>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2" name="Text Placeholder 4"/>
          <p:cNvSpPr>
            <a:spLocks noGrp="1"/>
          </p:cNvSpPr>
          <p:nvPr>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3" name="Title 1"/>
          <p:cNvSpPr>
            <a:spLocks noGrp="1"/>
          </p:cNvSpPr>
          <p:nvPr>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4" name="Picture 23"/>
          <p:cNvPicPr>
            <a:picLocks noChangeAspect="1"/>
          </p:cNvPicPr>
          <p:nvPr userDrawn="1"/>
        </p:nvPicPr>
        <p:blipFill>
          <a:blip r:embed="rId4"/>
          <a:stretch>
            <a:fillRect/>
          </a:stretch>
        </p:blipFill>
        <p:spPr>
          <a:xfrm>
            <a:off x="274638" y="294094"/>
            <a:ext cx="1834337" cy="1834337"/>
          </a:xfrm>
          <a:prstGeom prst="rect">
            <a:avLst/>
          </a:prstGeom>
        </p:spPr>
      </p:pic>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26738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14" name="Rectangle 13"/>
          <p:cNvSpPr/>
          <p:nvPr userDrawn="1"/>
        </p:nvSpPr>
        <p:spPr bwMode="auto">
          <a:xfrm>
            <a:off x="274638" y="2125663"/>
            <a:ext cx="9144000" cy="45720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Text Placeholder 4"/>
          <p:cNvSpPr>
            <a:spLocks noGrp="1"/>
          </p:cNvSpPr>
          <p:nvPr>
            <p:ph type="body" sz="quarter" idx="12" hasCustomPrompt="1"/>
          </p:nvPr>
        </p:nvSpPr>
        <p:spPr bwMode="white">
          <a:xfrm>
            <a:off x="276540" y="4516437"/>
            <a:ext cx="9142098" cy="2181225"/>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2" name="Title 1"/>
          <p:cNvSpPr>
            <a:spLocks noGrp="1"/>
          </p:cNvSpPr>
          <p:nvPr>
            <p:ph type="title" hasCustomPrompt="1"/>
          </p:nvPr>
        </p:nvSpPr>
        <p:spPr bwMode="white">
          <a:xfrm>
            <a:off x="274703" y="2125663"/>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8" name="Picture 7"/>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2034998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520604" y="-2268281"/>
            <a:ext cx="10484469"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4" name="Picture 23"/>
          <p:cNvPicPr>
            <a:picLocks noChangeAspect="1"/>
          </p:cNvPicPr>
          <p:nvPr userDrawn="1"/>
        </p:nvPicPr>
        <p:blipFill rotWithShape="1">
          <a:blip r:embed="rId3">
            <a:extLst>
              <a:ext uri="{28A0092B-C50C-407E-A947-70E740481C1C}">
                <a14:useLocalDpi xmlns:a14="http://schemas.microsoft.com/office/drawing/2010/main" val="0"/>
              </a:ext>
            </a:extLst>
          </a:blip>
          <a:srcRect l="46433" t="50908"/>
          <a:stretch/>
        </p:blipFill>
        <p:spPr>
          <a:xfrm rot="7200000" flipH="1">
            <a:off x="9090350" y="4894829"/>
            <a:ext cx="2694727" cy="3731379"/>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25" name="Rectangle 24"/>
          <p:cNvSpPr/>
          <p:nvPr userDrawn="1"/>
        </p:nvSpPr>
        <p:spPr bwMode="auto">
          <a:xfrm>
            <a:off x="274638" y="2125663"/>
            <a:ext cx="10058400"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 Placeholder 4"/>
          <p:cNvSpPr>
            <a:spLocks noGrp="1"/>
          </p:cNvSpPr>
          <p:nvPr>
            <p:ph type="body" sz="quarter" idx="12" hasCustomPrompt="1"/>
          </p:nvPr>
        </p:nvSpPr>
        <p:spPr bwMode="white">
          <a:xfrm>
            <a:off x="276540" y="4269562"/>
            <a:ext cx="10056498" cy="1513702"/>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7" name="Title 1"/>
          <p:cNvSpPr>
            <a:spLocks noGrp="1"/>
          </p:cNvSpPr>
          <p:nvPr>
            <p:ph type="title" hasCustomPrompt="1"/>
          </p:nvPr>
        </p:nvSpPr>
        <p:spPr bwMode="white">
          <a:xfrm>
            <a:off x="274703" y="2140318"/>
            <a:ext cx="10058335" cy="2117357"/>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333038" y="479425"/>
            <a:ext cx="1643341" cy="352027"/>
          </a:xfrm>
          <a:prstGeom prst="rect">
            <a:avLst/>
          </a:prstGeom>
        </p:spPr>
      </p:pic>
      <p:pic>
        <p:nvPicPr>
          <p:cNvPr id="29" name="Picture 28"/>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1404800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77352" y="2327495"/>
            <a:ext cx="750220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b="24685"/>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13" name="Rectangle 12"/>
          <p:cNvSpPr/>
          <p:nvPr userDrawn="1"/>
        </p:nvSpPr>
        <p:spPr bwMode="auto">
          <a:xfrm>
            <a:off x="274638" y="1211263"/>
            <a:ext cx="73152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4" name="Title 1"/>
          <p:cNvSpPr>
            <a:spLocks noGrp="1"/>
          </p:cNvSpPr>
          <p:nvPr>
            <p:ph type="title" hasCustomPrompt="1"/>
          </p:nvPr>
        </p:nvSpPr>
        <p:spPr>
          <a:xfrm>
            <a:off x="274638" y="1211287"/>
            <a:ext cx="7315200" cy="2309599"/>
          </a:xfrm>
          <a:noFill/>
        </p:spPr>
        <p:txBody>
          <a:bodyPr tIns="91440" bIns="91440" anchor="t" anchorCtr="0"/>
          <a:lstStyle>
            <a:lvl1pPr>
              <a:defRPr sz="5399" spc="-75" baseline="0">
                <a:gradFill>
                  <a:gsLst>
                    <a:gs pos="100000">
                      <a:schemeClr val="tx1"/>
                    </a:gs>
                    <a:gs pos="0">
                      <a:schemeClr val="tx1"/>
                    </a:gs>
                  </a:gsLst>
                  <a:lin ang="5400000" scaled="0"/>
                </a:gradFill>
              </a:defRPr>
            </a:lvl1pPr>
          </a:lstStyle>
          <a:p>
            <a:r>
              <a:rPr lang="en-US" dirty="0"/>
              <a:t>Demo title</a:t>
            </a:r>
          </a:p>
        </p:txBody>
      </p:sp>
      <p:sp>
        <p:nvSpPr>
          <p:cNvPr id="15" name="Text Placeholder 4"/>
          <p:cNvSpPr>
            <a:spLocks noGrp="1"/>
          </p:cNvSpPr>
          <p:nvPr>
            <p:ph type="body" sz="quarter" idx="12" hasCustomPrompt="1"/>
          </p:nvPr>
        </p:nvSpPr>
        <p:spPr>
          <a:xfrm>
            <a:off x="274637" y="3520886"/>
            <a:ext cx="73152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94842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06EB9"/>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t="11922" r="9441" b="11244"/>
          <a:stretch>
            <a:fillRect/>
          </a:stretch>
        </p:blipFill>
        <p:spPr>
          <a:xfrm rot="10800000" flipH="1" flipV="1">
            <a:off x="6980238" y="-1"/>
            <a:ext cx="5456236"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6" name="Rectangle 5"/>
          <p:cNvSpPr/>
          <p:nvPr userDrawn="1"/>
        </p:nvSpPr>
        <p:spPr bwMode="auto">
          <a:xfrm>
            <a:off x="274638" y="1209973"/>
            <a:ext cx="7315200" cy="275169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5004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169642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8199139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6684929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5816935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736639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851279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14996"/>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32901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01499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212193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046645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833090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4195933"/>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900410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911952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149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27157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852" r="1218"/>
          <a:stretch/>
        </p:blipFill>
        <p:spPr>
          <a:xfrm>
            <a:off x="0" y="0"/>
            <a:ext cx="12436475" cy="6994525"/>
          </a:xfrm>
          <a:prstGeom prst="rect">
            <a:avLst/>
          </a:prstGeom>
        </p:spPr>
      </p:pic>
      <p:sp>
        <p:nvSpPr>
          <p:cNvPr id="16" name="Text Placeholder 4"/>
          <p:cNvSpPr>
            <a:spLocks noGrp="1"/>
          </p:cNvSpPr>
          <p:nvPr>
            <p:ph type="body" sz="quarter" idx="12" hasCustomPrompt="1"/>
          </p:nvPr>
        </p:nvSpPr>
        <p:spPr bwMode="white">
          <a:xfrm>
            <a:off x="274637" y="3954457"/>
            <a:ext cx="8206489" cy="2136160"/>
          </a:xfrm>
          <a:noFill/>
        </p:spPr>
        <p:txBody>
          <a:bodyPr lIns="182880" tIns="146304" rIns="182880" bIns="146304">
            <a:noAutofit/>
          </a:bodyPr>
          <a:lstStyle>
            <a:lvl1pPr marL="0" indent="0">
              <a:spcBef>
                <a:spcPts val="0"/>
              </a:spcBef>
              <a:buNone/>
              <a:defRPr sz="3200" spc="0" baseline="0">
                <a:solidFill>
                  <a:srgbClr val="797979"/>
                </a:solidFill>
                <a:latin typeface="+mj-lt"/>
              </a:defRPr>
            </a:lvl1pPr>
          </a:lstStyle>
          <a:p>
            <a:pPr lvl="0"/>
            <a:r>
              <a:rPr lang="en-US" dirty="0"/>
              <a:t>Speaker Name</a:t>
            </a:r>
          </a:p>
        </p:txBody>
      </p:sp>
      <p:sp>
        <p:nvSpPr>
          <p:cNvPr id="18" name="Title 1"/>
          <p:cNvSpPr>
            <a:spLocks noGrp="1"/>
          </p:cNvSpPr>
          <p:nvPr>
            <p:ph type="title" hasCustomPrompt="1"/>
          </p:nvPr>
        </p:nvSpPr>
        <p:spPr bwMode="white">
          <a:xfrm>
            <a:off x="274637" y="2259769"/>
            <a:ext cx="8184963" cy="1694707"/>
          </a:xfrm>
          <a:noFill/>
        </p:spPr>
        <p:txBody>
          <a:bodyPr lIns="146304" tIns="91440" rIns="146304" bIns="91440" anchor="t" anchorCtr="0"/>
          <a:lstStyle>
            <a:lvl1pPr>
              <a:defRPr sz="5400" spc="-75" baseline="0">
                <a:solidFill>
                  <a:schemeClr val="tx2">
                    <a:lumMod val="75000"/>
                  </a:schemeClr>
                </a:solidFill>
              </a:defRPr>
            </a:lvl1pPr>
          </a:lstStyle>
          <a:p>
            <a:r>
              <a:rPr lang="en-US" dirty="0"/>
              <a:t>Title slide option A: </a:t>
            </a:r>
            <a:br>
              <a:rPr lang="en-US" dirty="0"/>
            </a:br>
            <a:r>
              <a:rPr lang="en-US" dirty="0"/>
              <a:t>Presentation title goes here</a:t>
            </a:r>
          </a:p>
        </p:txBody>
      </p:sp>
      <p:pic>
        <p:nvPicPr>
          <p:cNvPr id="15" name="Picture 14"/>
          <p:cNvPicPr>
            <a:picLocks noChangeAspect="1"/>
          </p:cNvPicPr>
          <p:nvPr userDrawn="1"/>
        </p:nvPicPr>
        <p:blipFill>
          <a:blip r:embed="rId3"/>
          <a:stretch>
            <a:fillRect/>
          </a:stretch>
        </p:blipFill>
        <p:spPr>
          <a:xfrm>
            <a:off x="236121" y="230322"/>
            <a:ext cx="1996730" cy="1993293"/>
          </a:xfrm>
          <a:prstGeom prst="rect">
            <a:avLst/>
          </a:prstGeom>
        </p:spPr>
      </p:pic>
      <p:pic>
        <p:nvPicPr>
          <p:cNvPr id="22" name="Picture 21"/>
          <p:cNvPicPr>
            <a:picLocks noChangeAspect="1"/>
          </p:cNvPicPr>
          <p:nvPr userDrawn="1"/>
        </p:nvPicPr>
        <p:blipFill>
          <a:blip r:embed="rId4"/>
          <a:stretch>
            <a:fillRect/>
          </a:stretch>
        </p:blipFill>
        <p:spPr>
          <a:xfrm>
            <a:off x="10533201" y="6376028"/>
            <a:ext cx="1319210" cy="281431"/>
          </a:xfrm>
          <a:prstGeom prst="rect">
            <a:avLst/>
          </a:prstGeom>
        </p:spPr>
      </p:pic>
    </p:spTree>
    <p:extLst>
      <p:ext uri="{BB962C8B-B14F-4D97-AF65-F5344CB8AC3E}">
        <p14:creationId xmlns:p14="http://schemas.microsoft.com/office/powerpoint/2010/main" val="2993416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977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1320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619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12775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1769621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561"/>
          <a:stretch/>
        </p:blipFill>
        <p:spPr>
          <a:xfrm>
            <a:off x="-21526" y="-1"/>
            <a:ext cx="12551912" cy="6994525"/>
          </a:xfrm>
          <a:prstGeom prst="rect">
            <a:avLst/>
          </a:prstGeom>
        </p:spPr>
      </p:pic>
      <p:pic>
        <p:nvPicPr>
          <p:cNvPr id="10" name="Picture 9"/>
          <p:cNvPicPr>
            <a:picLocks noChangeAspect="1"/>
          </p:cNvPicPr>
          <p:nvPr userDrawn="1"/>
        </p:nvPicPr>
        <p:blipFill>
          <a:blip r:embed="rId3"/>
          <a:stretch>
            <a:fillRect/>
          </a:stretch>
        </p:blipFill>
        <p:spPr>
          <a:xfrm>
            <a:off x="236121" y="230322"/>
            <a:ext cx="1996730" cy="1993293"/>
          </a:xfrm>
          <a:prstGeom prst="rect">
            <a:avLst/>
          </a:prstGeom>
        </p:spPr>
      </p:pic>
      <p:sp>
        <p:nvSpPr>
          <p:cNvPr id="5" name="Text Placeholder 4"/>
          <p:cNvSpPr>
            <a:spLocks noGrp="1"/>
          </p:cNvSpPr>
          <p:nvPr>
            <p:ph type="body" sz="quarter" idx="12" hasCustomPrompt="1"/>
          </p:nvPr>
        </p:nvSpPr>
        <p:spPr bwMode="white">
          <a:xfrm>
            <a:off x="276540" y="4238625"/>
            <a:ext cx="9905118" cy="1938079"/>
          </a:xfrm>
          <a:noFill/>
        </p:spPr>
        <p:txBody>
          <a:bodyPr lIns="182880" tIns="146304" rIns="182880" bIns="146304">
            <a:noAutofit/>
          </a:bodyPr>
          <a:lstStyle>
            <a:lvl1pPr marL="0" indent="0">
              <a:spcBef>
                <a:spcPts val="0"/>
              </a:spcBef>
              <a:buNone/>
              <a:defRPr sz="3600" spc="0" baseline="0">
                <a:solidFill>
                  <a:srgbClr val="797979"/>
                </a:soli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259770"/>
            <a:ext cx="9885429" cy="1978855"/>
          </a:xfrm>
          <a:noFill/>
        </p:spPr>
        <p:txBody>
          <a:bodyPr lIns="146304" tIns="91440" rIns="146304" bIns="91440" anchor="t" anchorCtr="0"/>
          <a:lstStyle>
            <a:lvl1pPr>
              <a:defRPr sz="6000" spc="-100" baseline="0">
                <a:solidFill>
                  <a:srgbClr val="797979"/>
                </a:solidFill>
              </a:defRPr>
            </a:lvl1pPr>
          </a:lstStyle>
          <a:p>
            <a:r>
              <a:rPr lang="en-US" dirty="0"/>
              <a:t>Title slide option B: </a:t>
            </a:r>
            <a:br>
              <a:rPr lang="en-US" dirty="0"/>
            </a:br>
            <a:r>
              <a:rPr lang="en-US" dirty="0"/>
              <a:t>Presentation title goes here</a:t>
            </a:r>
          </a:p>
        </p:txBody>
      </p:sp>
      <p:pic>
        <p:nvPicPr>
          <p:cNvPr id="12" name="Picture 11"/>
          <p:cNvPicPr>
            <a:picLocks noChangeAspect="1"/>
          </p:cNvPicPr>
          <p:nvPr userDrawn="1"/>
        </p:nvPicPr>
        <p:blipFill>
          <a:blip r:embed="rId4"/>
          <a:stretch>
            <a:fillRect/>
          </a:stretch>
        </p:blipFill>
        <p:spPr>
          <a:xfrm>
            <a:off x="10748458" y="6289942"/>
            <a:ext cx="1319210" cy="281431"/>
          </a:xfrm>
          <a:prstGeom prst="rect">
            <a:avLst/>
          </a:prstGeom>
        </p:spPr>
      </p:pic>
    </p:spTree>
    <p:extLst>
      <p:ext uri="{BB962C8B-B14F-4D97-AF65-F5344CB8AC3E}">
        <p14:creationId xmlns:p14="http://schemas.microsoft.com/office/powerpoint/2010/main" val="869242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6" name="Rectangle 5"/>
          <p:cNvSpPr/>
          <p:nvPr userDrawn="1"/>
        </p:nvSpPr>
        <p:spPr bwMode="auto">
          <a:xfrm>
            <a:off x="274638" y="2128431"/>
            <a:ext cx="9144000" cy="456923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6540" y="4546765"/>
            <a:ext cx="9142098" cy="2150898"/>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140318"/>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11" name="Picture 10"/>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4141309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srcRect b="23163"/>
          <a:stretch/>
        </p:blipFill>
        <p:spPr>
          <a:xfrm>
            <a:off x="0" y="486412"/>
            <a:ext cx="12436475" cy="6508113"/>
          </a:xfrm>
          <a:prstGeom prst="rect">
            <a:avLst/>
          </a:prstGeom>
        </p:spPr>
      </p:pic>
      <p:pic>
        <p:nvPicPr>
          <p:cNvPr id="12" name="Picture 11"/>
          <p:cNvPicPr>
            <a:picLocks noChangeAspect="1"/>
          </p:cNvPicPr>
          <p:nvPr userDrawn="1"/>
        </p:nvPicPr>
        <p:blipFill>
          <a:blip r:embed="rId3"/>
          <a:stretch>
            <a:fillRect/>
          </a:stretch>
        </p:blipFill>
        <p:spPr>
          <a:xfrm>
            <a:off x="254013" y="1206105"/>
            <a:ext cx="7366085" cy="3669957"/>
          </a:xfrm>
          <a:prstGeom prst="rect">
            <a:avLst/>
          </a:prstGeom>
          <a:solidFill>
            <a:srgbClr val="90FF00"/>
          </a:solidFill>
        </p:spPr>
      </p:pic>
      <p:sp>
        <p:nvSpPr>
          <p:cNvPr id="8" name="Title 1"/>
          <p:cNvSpPr>
            <a:spLocks noGrp="1"/>
          </p:cNvSpPr>
          <p:nvPr>
            <p:ph type="title" hasCustomPrompt="1"/>
          </p:nvPr>
        </p:nvSpPr>
        <p:spPr>
          <a:xfrm>
            <a:off x="274638" y="1211287"/>
            <a:ext cx="7315200" cy="2309599"/>
          </a:xfrm>
          <a:noFill/>
        </p:spPr>
        <p:txBody>
          <a:bodyPr tIns="91440" bIns="91440" anchor="t" anchorCtr="0"/>
          <a:lstStyle>
            <a:lvl1pPr>
              <a:defRPr sz="7200" spc="-75" baseline="0">
                <a:gradFill>
                  <a:gsLst>
                    <a:gs pos="100000">
                      <a:schemeClr val="tx1"/>
                    </a:gs>
                    <a:gs pos="0">
                      <a:schemeClr val="tx1"/>
                    </a:gs>
                  </a:gsLst>
                  <a:lin ang="5400000" scaled="0"/>
                </a:gradFill>
              </a:defRPr>
            </a:lvl1pPr>
          </a:lstStyle>
          <a:p>
            <a:r>
              <a:rPr lang="en-US" dirty="0"/>
              <a:t>Demo title</a:t>
            </a:r>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6613" b="43969"/>
          <a:stretch/>
        </p:blipFill>
        <p:spPr>
          <a:xfrm>
            <a:off x="-1" y="0"/>
            <a:ext cx="12436475" cy="6994526"/>
          </a:xfrm>
          <a:prstGeom prst="rect">
            <a:avLst/>
          </a:prstGeom>
        </p:spPr>
      </p:pic>
      <p:sp>
        <p:nvSpPr>
          <p:cNvPr id="5" name="Rectangle 4"/>
          <p:cNvSpPr/>
          <p:nvPr userDrawn="1"/>
        </p:nvSpPr>
        <p:spPr bwMode="auto">
          <a:xfrm>
            <a:off x="274638" y="1209973"/>
            <a:ext cx="7315200" cy="275169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279" r:id="rId2"/>
    <p:sldLayoutId id="2147484184" r:id="rId3"/>
    <p:sldLayoutId id="2147484282" r:id="rId4"/>
    <p:sldLayoutId id="2147484280" r:id="rId5"/>
    <p:sldLayoutId id="2147484274" r:id="rId6"/>
    <p:sldLayoutId id="2147484272" r:id="rId7"/>
    <p:sldLayoutId id="2147484185" r:id="rId8"/>
    <p:sldLayoutId id="2147484186" r:id="rId9"/>
    <p:sldLayoutId id="2147484130" r:id="rId10"/>
    <p:sldLayoutId id="2147484101" r:id="rId11"/>
    <p:sldLayoutId id="2147484102" r:id="rId12"/>
    <p:sldLayoutId id="2147484087" r:id="rId13"/>
    <p:sldLayoutId id="2147484098" r:id="rId14"/>
    <p:sldLayoutId id="2147484086" r:id="rId15"/>
    <p:sldLayoutId id="2147484107" r:id="rId16"/>
    <p:sldLayoutId id="2147484099" r:id="rId17"/>
    <p:sldLayoutId id="2147484100" r:id="rId18"/>
    <p:sldLayoutId id="2147484089" r:id="rId19"/>
    <p:sldLayoutId id="2147484106" r:id="rId20"/>
    <p:sldLayoutId id="2147484092" r:id="rId21"/>
    <p:sldLayoutId id="2147484093" r:id="rId22"/>
    <p:sldLayoutId id="2147484127" r:id="rId23"/>
    <p:sldLayoutId id="2147484128" r:id="rId24"/>
    <p:sldLayoutId id="2147484129" r:id="rId25"/>
    <p:sldLayoutId id="2147484094" r:id="rId26"/>
    <p:sldLayoutId id="2147484096" r:id="rId27"/>
    <p:sldLayoutId id="2147484283" r:id="rId28"/>
  </p:sldLayoutIdLst>
  <p:transition>
    <p:fade/>
  </p:transition>
  <p:hf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2260113"/>
      </p:ext>
    </p:extLst>
  </p:cSld>
  <p:clrMap bg1="dk1" tx1="lt1" bg2="dk2" tx2="lt2" accent1="accent1" accent2="accent2" accent3="accent3" accent4="accent4" accent5="accent5" accent6="accent6" hlink="hlink" folHlink="folHlink"/>
  <p:sldLayoutIdLst>
    <p:sldLayoutId id="2147484244" r:id="rId1"/>
    <p:sldLayoutId id="2147484275" r:id="rId2"/>
    <p:sldLayoutId id="2147484247" r:id="rId3"/>
    <p:sldLayoutId id="2147484281" r:id="rId4"/>
    <p:sldLayoutId id="2147484277" r:id="rId5"/>
    <p:sldLayoutId id="2147484278" r:id="rId6"/>
    <p:sldLayoutId id="2147484249" r:id="rId7"/>
    <p:sldLayoutId id="2147484251" r:id="rId8"/>
    <p:sldLayoutId id="2147484253" r:id="rId9"/>
    <p:sldLayoutId id="2147484254" r:id="rId10"/>
    <p:sldLayoutId id="2147484255" r:id="rId11"/>
    <p:sldLayoutId id="2147484256" r:id="rId12"/>
    <p:sldLayoutId id="2147484257" r:id="rId13"/>
    <p:sldLayoutId id="2147484258" r:id="rId14"/>
    <p:sldLayoutId id="2147484259" r:id="rId15"/>
    <p:sldLayoutId id="2147484260" r:id="rId16"/>
    <p:sldLayoutId id="2147484261" r:id="rId17"/>
    <p:sldLayoutId id="2147484262" r:id="rId18"/>
    <p:sldLayoutId id="2147484263" r:id="rId19"/>
    <p:sldLayoutId id="2147484264" r:id="rId20"/>
    <p:sldLayoutId id="2147484265" r:id="rId21"/>
    <p:sldLayoutId id="2147484266" r:id="rId22"/>
    <p:sldLayoutId id="2147484267" r:id="rId23"/>
    <p:sldLayoutId id="2147484268" r:id="rId24"/>
    <p:sldLayoutId id="2147484269" r:id="rId25"/>
    <p:sldLayoutId id="2147484270" r:id="rId26"/>
  </p:sldLayoutIdLst>
  <p:transition>
    <p:fade/>
  </p:transition>
  <p:hf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4638" y="3946631"/>
            <a:ext cx="8229600" cy="1837250"/>
          </a:xfrm>
          <a:ln w="3175" cmpd="sng">
            <a:solidFill>
              <a:srgbClr val="FFFFFF"/>
            </a:solidFill>
            <a:prstDash val="sysDash"/>
          </a:ln>
        </p:spPr>
        <p:txBody>
          <a:bodyPr/>
          <a:lstStyle/>
          <a:p>
            <a:r>
              <a:rPr lang="en-US" sz="2800" dirty="0"/>
              <a:t>Ceren Budak</a:t>
            </a:r>
          </a:p>
          <a:p>
            <a:endParaRPr lang="en-US" sz="2400" dirty="0"/>
          </a:p>
          <a:p>
            <a:endParaRPr lang="en-US" sz="2400" dirty="0"/>
          </a:p>
        </p:txBody>
      </p:sp>
      <p:sp>
        <p:nvSpPr>
          <p:cNvPr id="3" name="Title 2"/>
          <p:cNvSpPr>
            <a:spLocks noGrp="1"/>
          </p:cNvSpPr>
          <p:nvPr>
            <p:ph type="title"/>
          </p:nvPr>
        </p:nvSpPr>
        <p:spPr>
          <a:xfrm>
            <a:off x="274638" y="2125677"/>
            <a:ext cx="8229600" cy="1820954"/>
          </a:xfrm>
          <a:ln w="3175" cmpd="sng">
            <a:solidFill>
              <a:schemeClr val="tx1"/>
            </a:solidFill>
            <a:prstDash val="sysDash"/>
          </a:ln>
        </p:spPr>
        <p:txBody>
          <a:bodyPr/>
          <a:lstStyle/>
          <a:p>
            <a:r>
              <a:rPr lang="en-US" sz="3800" dirty="0"/>
              <a:t>SI 608 </a:t>
            </a:r>
            <a:br>
              <a:rPr lang="en-US" sz="3800" dirty="0"/>
            </a:br>
            <a:r>
              <a:rPr lang="en-US" sz="3800"/>
              <a:t>Week 12 </a:t>
            </a:r>
            <a:r>
              <a:rPr lang="en-US" sz="3800" dirty="0"/>
              <a:t>– Graph Traversal</a:t>
            </a:r>
            <a:r>
              <a:rPr lang="en-US" sz="3800"/>
              <a:t>/Search</a:t>
            </a:r>
            <a:endParaRPr lang="en-US" sz="2800" dirty="0"/>
          </a:p>
        </p:txBody>
      </p:sp>
    </p:spTree>
    <p:extLst>
      <p:ext uri="{BB962C8B-B14F-4D97-AF65-F5344CB8AC3E}">
        <p14:creationId xmlns:p14="http://schemas.microsoft.com/office/powerpoint/2010/main" val="34223919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t>Example (BFS)</a:t>
            </a:r>
          </a:p>
        </p:txBody>
      </p:sp>
      <p:sp>
        <p:nvSpPr>
          <p:cNvPr id="29700" name="Oval 3"/>
          <p:cNvSpPr>
            <a:spLocks noChangeArrowheads="1"/>
          </p:cNvSpPr>
          <p:nvPr/>
        </p:nvSpPr>
        <p:spPr bwMode="auto">
          <a:xfrm>
            <a:off x="2552068" y="2546849"/>
            <a:ext cx="803189" cy="587734"/>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29701" name="Text Box 4"/>
          <p:cNvSpPr txBox="1">
            <a:spLocks noChangeArrowheads="1"/>
          </p:cNvSpPr>
          <p:nvPr/>
        </p:nvSpPr>
        <p:spPr bwMode="auto">
          <a:xfrm>
            <a:off x="2720479" y="2611613"/>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1</a:t>
            </a:r>
            <a:endParaRPr lang="en-US" b="1" u="none"/>
          </a:p>
        </p:txBody>
      </p:sp>
      <p:sp>
        <p:nvSpPr>
          <p:cNvPr id="29702" name="Oval 5"/>
          <p:cNvSpPr>
            <a:spLocks noChangeArrowheads="1"/>
          </p:cNvSpPr>
          <p:nvPr/>
        </p:nvSpPr>
        <p:spPr bwMode="auto">
          <a:xfrm>
            <a:off x="4566519" y="2540373"/>
            <a:ext cx="803189" cy="587734"/>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29703" name="Text Box 6"/>
          <p:cNvSpPr txBox="1">
            <a:spLocks noChangeArrowheads="1"/>
          </p:cNvSpPr>
          <p:nvPr/>
        </p:nvSpPr>
        <p:spPr bwMode="auto">
          <a:xfrm>
            <a:off x="4734930" y="2605137"/>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0</a:t>
            </a:r>
            <a:endParaRPr lang="en-US" b="1" u="none"/>
          </a:p>
        </p:txBody>
      </p:sp>
      <p:sp>
        <p:nvSpPr>
          <p:cNvPr id="29704" name="Line 7"/>
          <p:cNvSpPr>
            <a:spLocks noChangeShapeType="1"/>
          </p:cNvSpPr>
          <p:nvPr/>
        </p:nvSpPr>
        <p:spPr bwMode="auto">
          <a:xfrm>
            <a:off x="3335827" y="2841526"/>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9705" name="Oval 8"/>
          <p:cNvSpPr>
            <a:spLocks noChangeArrowheads="1"/>
          </p:cNvSpPr>
          <p:nvPr/>
        </p:nvSpPr>
        <p:spPr bwMode="auto">
          <a:xfrm>
            <a:off x="4566519" y="3984613"/>
            <a:ext cx="803189" cy="587734"/>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29706" name="Text Box 9"/>
          <p:cNvSpPr txBox="1">
            <a:spLocks noChangeArrowheads="1"/>
          </p:cNvSpPr>
          <p:nvPr/>
        </p:nvSpPr>
        <p:spPr bwMode="auto">
          <a:xfrm>
            <a:off x="4734930" y="4034805"/>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1</a:t>
            </a:r>
            <a:endParaRPr lang="en-US" b="1" u="none"/>
          </a:p>
        </p:txBody>
      </p:sp>
      <p:sp>
        <p:nvSpPr>
          <p:cNvPr id="29707" name="Oval 10"/>
          <p:cNvSpPr>
            <a:spLocks noChangeArrowheads="1"/>
          </p:cNvSpPr>
          <p:nvPr/>
        </p:nvSpPr>
        <p:spPr bwMode="auto">
          <a:xfrm>
            <a:off x="6580968" y="3978137"/>
            <a:ext cx="803189" cy="587734"/>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29708" name="Text Box 11"/>
          <p:cNvSpPr txBox="1">
            <a:spLocks noChangeArrowheads="1"/>
          </p:cNvSpPr>
          <p:nvPr/>
        </p:nvSpPr>
        <p:spPr bwMode="auto">
          <a:xfrm>
            <a:off x="6749379" y="4013757"/>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2</a:t>
            </a:r>
            <a:endParaRPr lang="en-US" b="1" u="none"/>
          </a:p>
        </p:txBody>
      </p:sp>
      <p:sp>
        <p:nvSpPr>
          <p:cNvPr id="29709" name="Line 12"/>
          <p:cNvSpPr>
            <a:spLocks noChangeShapeType="1"/>
          </p:cNvSpPr>
          <p:nvPr/>
        </p:nvSpPr>
        <p:spPr bwMode="auto">
          <a:xfrm>
            <a:off x="5350276" y="4279290"/>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9710" name="Oval 13"/>
          <p:cNvSpPr>
            <a:spLocks noChangeArrowheads="1"/>
          </p:cNvSpPr>
          <p:nvPr/>
        </p:nvSpPr>
        <p:spPr bwMode="auto">
          <a:xfrm>
            <a:off x="8595419" y="3987851"/>
            <a:ext cx="803189" cy="587734"/>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29711" name="Text Box 14"/>
          <p:cNvSpPr txBox="1">
            <a:spLocks noChangeArrowheads="1"/>
          </p:cNvSpPr>
          <p:nvPr/>
        </p:nvSpPr>
        <p:spPr bwMode="auto">
          <a:xfrm>
            <a:off x="8744397" y="4023471"/>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3</a:t>
            </a:r>
            <a:endParaRPr lang="en-US" b="1" u="none"/>
          </a:p>
        </p:txBody>
      </p:sp>
      <p:sp>
        <p:nvSpPr>
          <p:cNvPr id="29712" name="Line 15"/>
          <p:cNvSpPr>
            <a:spLocks noChangeShapeType="1"/>
          </p:cNvSpPr>
          <p:nvPr/>
        </p:nvSpPr>
        <p:spPr bwMode="auto">
          <a:xfrm>
            <a:off x="7364726" y="4289004"/>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9713" name="Oval 16"/>
          <p:cNvSpPr>
            <a:spLocks noChangeArrowheads="1"/>
          </p:cNvSpPr>
          <p:nvPr/>
        </p:nvSpPr>
        <p:spPr bwMode="auto">
          <a:xfrm>
            <a:off x="6574491" y="2545230"/>
            <a:ext cx="803189" cy="587735"/>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29714" name="Text Box 17"/>
          <p:cNvSpPr txBox="1">
            <a:spLocks noChangeArrowheads="1"/>
          </p:cNvSpPr>
          <p:nvPr/>
        </p:nvSpPr>
        <p:spPr bwMode="auto">
          <a:xfrm>
            <a:off x="6742902" y="2580850"/>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2</a:t>
            </a:r>
            <a:endParaRPr lang="en-US" b="1" u="none"/>
          </a:p>
        </p:txBody>
      </p:sp>
      <p:sp>
        <p:nvSpPr>
          <p:cNvPr id="29715" name="Oval 18"/>
          <p:cNvSpPr>
            <a:spLocks noChangeArrowheads="1"/>
          </p:cNvSpPr>
          <p:nvPr/>
        </p:nvSpPr>
        <p:spPr bwMode="auto">
          <a:xfrm>
            <a:off x="8588941" y="2554945"/>
            <a:ext cx="803189" cy="587735"/>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29716" name="Text Box 19"/>
          <p:cNvSpPr txBox="1">
            <a:spLocks noChangeArrowheads="1"/>
          </p:cNvSpPr>
          <p:nvPr/>
        </p:nvSpPr>
        <p:spPr bwMode="auto">
          <a:xfrm>
            <a:off x="8757351" y="2605137"/>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3</a:t>
            </a:r>
            <a:endParaRPr lang="en-US" b="1" u="none"/>
          </a:p>
        </p:txBody>
      </p:sp>
      <p:sp>
        <p:nvSpPr>
          <p:cNvPr id="29717" name="Line 20"/>
          <p:cNvSpPr>
            <a:spLocks noChangeShapeType="1"/>
          </p:cNvSpPr>
          <p:nvPr/>
        </p:nvSpPr>
        <p:spPr bwMode="auto">
          <a:xfrm>
            <a:off x="7358248" y="2856098"/>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9718" name="Oval 21"/>
          <p:cNvSpPr>
            <a:spLocks noChangeArrowheads="1"/>
          </p:cNvSpPr>
          <p:nvPr/>
        </p:nvSpPr>
        <p:spPr bwMode="auto">
          <a:xfrm>
            <a:off x="2526159" y="3984613"/>
            <a:ext cx="803189" cy="587734"/>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29719" name="Text Box 22"/>
          <p:cNvSpPr txBox="1">
            <a:spLocks noChangeArrowheads="1"/>
          </p:cNvSpPr>
          <p:nvPr/>
        </p:nvSpPr>
        <p:spPr bwMode="auto">
          <a:xfrm>
            <a:off x="2714002" y="4034805"/>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2</a:t>
            </a:r>
            <a:endParaRPr lang="en-US" b="1" u="none"/>
          </a:p>
        </p:txBody>
      </p:sp>
      <p:sp>
        <p:nvSpPr>
          <p:cNvPr id="29720" name="Line 23"/>
          <p:cNvSpPr>
            <a:spLocks noChangeShapeType="1"/>
          </p:cNvSpPr>
          <p:nvPr/>
        </p:nvSpPr>
        <p:spPr bwMode="auto">
          <a:xfrm>
            <a:off x="2942868" y="3120012"/>
            <a:ext cx="0" cy="859743"/>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9721" name="Line 24"/>
          <p:cNvSpPr>
            <a:spLocks noChangeShapeType="1"/>
          </p:cNvSpPr>
          <p:nvPr/>
        </p:nvSpPr>
        <p:spPr bwMode="auto">
          <a:xfrm>
            <a:off x="4957317" y="3129727"/>
            <a:ext cx="0" cy="859743"/>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9722" name="Line 25"/>
          <p:cNvSpPr>
            <a:spLocks noChangeShapeType="1"/>
          </p:cNvSpPr>
          <p:nvPr/>
        </p:nvSpPr>
        <p:spPr bwMode="auto">
          <a:xfrm>
            <a:off x="6971768" y="3139441"/>
            <a:ext cx="0" cy="859743"/>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9723" name="Line 26"/>
          <p:cNvSpPr>
            <a:spLocks noChangeShapeType="1"/>
          </p:cNvSpPr>
          <p:nvPr/>
        </p:nvSpPr>
        <p:spPr bwMode="auto">
          <a:xfrm>
            <a:off x="8986217" y="3149156"/>
            <a:ext cx="0" cy="859743"/>
          </a:xfrm>
          <a:prstGeom prst="line">
            <a:avLst/>
          </a:prstGeom>
          <a:noFill/>
          <a:ln w="12700">
            <a:solidFill>
              <a:schemeClr val="tx2"/>
            </a:solidFill>
            <a:round/>
            <a:headEnd/>
            <a:tailEnd/>
          </a:ln>
        </p:spPr>
        <p:txBody>
          <a:bodyPr wrap="none" lIns="111026" tIns="55513" rIns="111026" bIns="55513" anchor="ctr"/>
          <a:lstStyle/>
          <a:p>
            <a:endParaRPr lang="en-US"/>
          </a:p>
        </p:txBody>
      </p:sp>
      <p:sp>
        <p:nvSpPr>
          <p:cNvPr id="29724" name="Line 27"/>
          <p:cNvSpPr>
            <a:spLocks noChangeShapeType="1"/>
          </p:cNvSpPr>
          <p:nvPr/>
        </p:nvSpPr>
        <p:spPr bwMode="auto">
          <a:xfrm flipV="1">
            <a:off x="5240162" y="3003436"/>
            <a:ext cx="1392625" cy="1049179"/>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9725" name="Text Box 28"/>
          <p:cNvSpPr txBox="1">
            <a:spLocks noChangeArrowheads="1"/>
          </p:cNvSpPr>
          <p:nvPr/>
        </p:nvSpPr>
        <p:spPr bwMode="auto">
          <a:xfrm>
            <a:off x="2798207" y="2125883"/>
            <a:ext cx="30116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r</a:t>
            </a:r>
          </a:p>
        </p:txBody>
      </p:sp>
      <p:sp>
        <p:nvSpPr>
          <p:cNvPr id="29726" name="Text Box 29"/>
          <p:cNvSpPr txBox="1">
            <a:spLocks noChangeArrowheads="1"/>
          </p:cNvSpPr>
          <p:nvPr/>
        </p:nvSpPr>
        <p:spPr bwMode="auto">
          <a:xfrm>
            <a:off x="4793225" y="2135597"/>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s</a:t>
            </a:r>
          </a:p>
        </p:txBody>
      </p:sp>
      <p:sp>
        <p:nvSpPr>
          <p:cNvPr id="29727" name="Text Box 30"/>
          <p:cNvSpPr txBox="1">
            <a:spLocks noChangeArrowheads="1"/>
          </p:cNvSpPr>
          <p:nvPr/>
        </p:nvSpPr>
        <p:spPr bwMode="auto">
          <a:xfrm>
            <a:off x="6788243" y="2145312"/>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29728" name="Text Box 31"/>
          <p:cNvSpPr txBox="1">
            <a:spLocks noChangeArrowheads="1"/>
          </p:cNvSpPr>
          <p:nvPr/>
        </p:nvSpPr>
        <p:spPr bwMode="auto">
          <a:xfrm>
            <a:off x="8783261" y="2155026"/>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29729" name="Text Box 32"/>
          <p:cNvSpPr txBox="1">
            <a:spLocks noChangeArrowheads="1"/>
          </p:cNvSpPr>
          <p:nvPr/>
        </p:nvSpPr>
        <p:spPr bwMode="auto">
          <a:xfrm>
            <a:off x="2733434" y="4467106"/>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29730" name="Text Box 33"/>
          <p:cNvSpPr txBox="1">
            <a:spLocks noChangeArrowheads="1"/>
          </p:cNvSpPr>
          <p:nvPr/>
        </p:nvSpPr>
        <p:spPr bwMode="auto">
          <a:xfrm>
            <a:off x="4747884" y="4476820"/>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29731" name="Text Box 34"/>
          <p:cNvSpPr txBox="1">
            <a:spLocks noChangeArrowheads="1"/>
          </p:cNvSpPr>
          <p:nvPr/>
        </p:nvSpPr>
        <p:spPr bwMode="auto">
          <a:xfrm>
            <a:off x="6781766" y="4486535"/>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29732" name="Text Box 35"/>
          <p:cNvSpPr txBox="1">
            <a:spLocks noChangeArrowheads="1"/>
          </p:cNvSpPr>
          <p:nvPr/>
        </p:nvSpPr>
        <p:spPr bwMode="auto">
          <a:xfrm>
            <a:off x="8796215" y="4481677"/>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29733" name="Text Box 36"/>
          <p:cNvSpPr txBox="1">
            <a:spLocks noChangeArrowheads="1"/>
          </p:cNvSpPr>
          <p:nvPr/>
        </p:nvSpPr>
        <p:spPr bwMode="auto">
          <a:xfrm>
            <a:off x="5371867" y="5407804"/>
            <a:ext cx="994038" cy="666108"/>
          </a:xfrm>
          <a:prstGeom prst="rect">
            <a:avLst/>
          </a:prstGeom>
          <a:noFill/>
          <a:ln w="28575">
            <a:solidFill>
              <a:schemeClr val="tx2"/>
            </a:solidFill>
            <a:miter lim="800000"/>
            <a:headEnd/>
            <a:tailEnd/>
          </a:ln>
        </p:spPr>
        <p:txBody>
          <a:bodyPr wrap="none" lIns="111026" tIns="55513" rIns="111026" bIns="55513">
            <a:spAutoFit/>
          </a:bodyPr>
          <a:lstStyle/>
          <a:p>
            <a:r>
              <a:rPr lang="en-US" b="1" u="none"/>
              <a:t>Q:</a:t>
            </a:r>
            <a:r>
              <a:rPr lang="en-US" u="none"/>
              <a:t>  u  y</a:t>
            </a:r>
          </a:p>
          <a:p>
            <a:r>
              <a:rPr lang="en-US" u="none"/>
              <a:t>      3  3</a:t>
            </a:r>
          </a:p>
        </p:txBody>
      </p:sp>
      <p:sp>
        <p:nvSpPr>
          <p:cNvPr id="38" name="Slide Number Placeholder 37"/>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10</a:t>
            </a:fld>
            <a:endParaRPr lang="en-US"/>
          </a:p>
        </p:txBody>
      </p:sp>
      <p:sp>
        <p:nvSpPr>
          <p:cNvPr id="39" name="TextBox 38"/>
          <p:cNvSpPr txBox="1"/>
          <p:nvPr/>
        </p:nvSpPr>
        <p:spPr>
          <a:xfrm>
            <a:off x="725461" y="5440186"/>
            <a:ext cx="3627305" cy="389109"/>
          </a:xfrm>
          <a:prstGeom prst="rect">
            <a:avLst/>
          </a:prstGeom>
          <a:noFill/>
        </p:spPr>
        <p:txBody>
          <a:bodyPr wrap="square" lIns="111026" tIns="55513" rIns="111026" bIns="55513" rtlCol="0">
            <a:spAutoFit/>
          </a:bodyPr>
          <a:lstStyle/>
          <a:p>
            <a:r>
              <a:rPr lang="en-US" dirty="0"/>
              <a:t>Finished: s  w  r  t  x  v</a:t>
            </a:r>
          </a:p>
        </p:txBody>
      </p:sp>
      <p:sp>
        <p:nvSpPr>
          <p:cNvPr id="46" name="Oval 5"/>
          <p:cNvSpPr>
            <a:spLocks noChangeArrowheads="1"/>
          </p:cNvSpPr>
          <p:nvPr/>
        </p:nvSpPr>
        <p:spPr bwMode="auto">
          <a:xfrm>
            <a:off x="498647" y="1264749"/>
            <a:ext cx="310912" cy="233151"/>
          </a:xfrm>
          <a:prstGeom prst="ellipse">
            <a:avLst/>
          </a:prstGeom>
          <a:solidFill>
            <a:srgbClr val="0070C0"/>
          </a:solidFill>
          <a:ln w="28575">
            <a:solidFill>
              <a:schemeClr val="tx2"/>
            </a:solidFill>
            <a:round/>
            <a:headEnd/>
            <a:tailEnd/>
          </a:ln>
        </p:spPr>
        <p:txBody>
          <a:bodyPr wrap="none" lIns="111026" tIns="55513" rIns="111026" bIns="55513" anchor="ctr"/>
          <a:lstStyle/>
          <a:p>
            <a:endParaRPr lang="en-US"/>
          </a:p>
        </p:txBody>
      </p:sp>
      <p:sp>
        <p:nvSpPr>
          <p:cNvPr id="47" name="Oval 5"/>
          <p:cNvSpPr>
            <a:spLocks noChangeArrowheads="1"/>
          </p:cNvSpPr>
          <p:nvPr/>
        </p:nvSpPr>
        <p:spPr bwMode="auto">
          <a:xfrm>
            <a:off x="498647" y="1653334"/>
            <a:ext cx="310912" cy="233151"/>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48" name="Oval 5"/>
          <p:cNvSpPr>
            <a:spLocks noChangeArrowheads="1"/>
          </p:cNvSpPr>
          <p:nvPr/>
        </p:nvSpPr>
        <p:spPr bwMode="auto">
          <a:xfrm>
            <a:off x="498647" y="2041919"/>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49" name="TextBox 48"/>
          <p:cNvSpPr txBox="1"/>
          <p:nvPr/>
        </p:nvSpPr>
        <p:spPr>
          <a:xfrm>
            <a:off x="1120471" y="1187033"/>
            <a:ext cx="1554559" cy="389109"/>
          </a:xfrm>
          <a:prstGeom prst="rect">
            <a:avLst/>
          </a:prstGeom>
          <a:noFill/>
        </p:spPr>
        <p:txBody>
          <a:bodyPr wrap="square" lIns="111026" tIns="55513" rIns="111026" bIns="55513" rtlCol="0">
            <a:spAutoFit/>
          </a:bodyPr>
          <a:lstStyle/>
          <a:p>
            <a:r>
              <a:rPr lang="en-US" dirty="0"/>
              <a:t>Finished</a:t>
            </a:r>
          </a:p>
        </p:txBody>
      </p:sp>
      <p:sp>
        <p:nvSpPr>
          <p:cNvPr id="50" name="TextBox 49"/>
          <p:cNvSpPr txBox="1"/>
          <p:nvPr/>
        </p:nvSpPr>
        <p:spPr>
          <a:xfrm>
            <a:off x="1120471" y="1575617"/>
            <a:ext cx="1554559" cy="389109"/>
          </a:xfrm>
          <a:prstGeom prst="rect">
            <a:avLst/>
          </a:prstGeom>
          <a:noFill/>
        </p:spPr>
        <p:txBody>
          <a:bodyPr wrap="square" lIns="111026" tIns="55513" rIns="111026" bIns="55513" rtlCol="0">
            <a:spAutoFit/>
          </a:bodyPr>
          <a:lstStyle/>
          <a:p>
            <a:r>
              <a:rPr lang="en-US" dirty="0"/>
              <a:t>Visited</a:t>
            </a:r>
          </a:p>
        </p:txBody>
      </p:sp>
      <p:sp>
        <p:nvSpPr>
          <p:cNvPr id="51" name="TextBox 50"/>
          <p:cNvSpPr txBox="1"/>
          <p:nvPr/>
        </p:nvSpPr>
        <p:spPr>
          <a:xfrm>
            <a:off x="1120471" y="1976102"/>
            <a:ext cx="2383658" cy="389109"/>
          </a:xfrm>
          <a:prstGeom prst="rect">
            <a:avLst/>
          </a:prstGeom>
          <a:noFill/>
        </p:spPr>
        <p:txBody>
          <a:bodyPr wrap="square" lIns="111026" tIns="55513" rIns="111026" bIns="55513" rtlCol="0">
            <a:spAutoFit/>
          </a:bodyPr>
          <a:lstStyle/>
          <a:p>
            <a:r>
              <a:rPr lang="en-US" dirty="0"/>
              <a:t>Undiscovered</a:t>
            </a:r>
          </a:p>
        </p:txBody>
      </p:sp>
    </p:spTree>
    <p:extLst>
      <p:ext uri="{BB962C8B-B14F-4D97-AF65-F5344CB8AC3E}">
        <p14:creationId xmlns:p14="http://schemas.microsoft.com/office/powerpoint/2010/main" val="421763208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t>Example (BFS)</a:t>
            </a:r>
          </a:p>
        </p:txBody>
      </p:sp>
      <p:sp>
        <p:nvSpPr>
          <p:cNvPr id="30724" name="Oval 3"/>
          <p:cNvSpPr>
            <a:spLocks noChangeArrowheads="1"/>
          </p:cNvSpPr>
          <p:nvPr/>
        </p:nvSpPr>
        <p:spPr bwMode="auto">
          <a:xfrm>
            <a:off x="2552068" y="2546849"/>
            <a:ext cx="803189" cy="587734"/>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30725" name="Text Box 4"/>
          <p:cNvSpPr txBox="1">
            <a:spLocks noChangeArrowheads="1"/>
          </p:cNvSpPr>
          <p:nvPr/>
        </p:nvSpPr>
        <p:spPr bwMode="auto">
          <a:xfrm>
            <a:off x="2720479" y="2611613"/>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1</a:t>
            </a:r>
            <a:endParaRPr lang="en-US" b="1" u="none"/>
          </a:p>
        </p:txBody>
      </p:sp>
      <p:sp>
        <p:nvSpPr>
          <p:cNvPr id="30726" name="Oval 5"/>
          <p:cNvSpPr>
            <a:spLocks noChangeArrowheads="1"/>
          </p:cNvSpPr>
          <p:nvPr/>
        </p:nvSpPr>
        <p:spPr bwMode="auto">
          <a:xfrm>
            <a:off x="4566519" y="2540373"/>
            <a:ext cx="803189" cy="587734"/>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30727" name="Text Box 6"/>
          <p:cNvSpPr txBox="1">
            <a:spLocks noChangeArrowheads="1"/>
          </p:cNvSpPr>
          <p:nvPr/>
        </p:nvSpPr>
        <p:spPr bwMode="auto">
          <a:xfrm>
            <a:off x="4734930" y="2605137"/>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0</a:t>
            </a:r>
            <a:endParaRPr lang="en-US" b="1" u="none"/>
          </a:p>
        </p:txBody>
      </p:sp>
      <p:sp>
        <p:nvSpPr>
          <p:cNvPr id="30728" name="Line 7"/>
          <p:cNvSpPr>
            <a:spLocks noChangeShapeType="1"/>
          </p:cNvSpPr>
          <p:nvPr/>
        </p:nvSpPr>
        <p:spPr bwMode="auto">
          <a:xfrm>
            <a:off x="3335827" y="2841526"/>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30729" name="Oval 8"/>
          <p:cNvSpPr>
            <a:spLocks noChangeArrowheads="1"/>
          </p:cNvSpPr>
          <p:nvPr/>
        </p:nvSpPr>
        <p:spPr bwMode="auto">
          <a:xfrm>
            <a:off x="4566519" y="3984613"/>
            <a:ext cx="803189" cy="587734"/>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30730" name="Text Box 9"/>
          <p:cNvSpPr txBox="1">
            <a:spLocks noChangeArrowheads="1"/>
          </p:cNvSpPr>
          <p:nvPr/>
        </p:nvSpPr>
        <p:spPr bwMode="auto">
          <a:xfrm>
            <a:off x="4734930" y="4034805"/>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1</a:t>
            </a:r>
            <a:endParaRPr lang="en-US" b="1" u="none"/>
          </a:p>
        </p:txBody>
      </p:sp>
      <p:sp>
        <p:nvSpPr>
          <p:cNvPr id="30731" name="Oval 10"/>
          <p:cNvSpPr>
            <a:spLocks noChangeArrowheads="1"/>
          </p:cNvSpPr>
          <p:nvPr/>
        </p:nvSpPr>
        <p:spPr bwMode="auto">
          <a:xfrm>
            <a:off x="6580968" y="3978137"/>
            <a:ext cx="803189" cy="587734"/>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30732" name="Text Box 11"/>
          <p:cNvSpPr txBox="1">
            <a:spLocks noChangeArrowheads="1"/>
          </p:cNvSpPr>
          <p:nvPr/>
        </p:nvSpPr>
        <p:spPr bwMode="auto">
          <a:xfrm>
            <a:off x="6749379" y="4013757"/>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2</a:t>
            </a:r>
            <a:endParaRPr lang="en-US" b="1" u="none"/>
          </a:p>
        </p:txBody>
      </p:sp>
      <p:sp>
        <p:nvSpPr>
          <p:cNvPr id="30733" name="Line 12"/>
          <p:cNvSpPr>
            <a:spLocks noChangeShapeType="1"/>
          </p:cNvSpPr>
          <p:nvPr/>
        </p:nvSpPr>
        <p:spPr bwMode="auto">
          <a:xfrm>
            <a:off x="5350276" y="4279290"/>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30734" name="Oval 13"/>
          <p:cNvSpPr>
            <a:spLocks noChangeArrowheads="1"/>
          </p:cNvSpPr>
          <p:nvPr/>
        </p:nvSpPr>
        <p:spPr bwMode="auto">
          <a:xfrm>
            <a:off x="8595419" y="3987851"/>
            <a:ext cx="803189" cy="587734"/>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30735" name="Text Box 14"/>
          <p:cNvSpPr txBox="1">
            <a:spLocks noChangeArrowheads="1"/>
          </p:cNvSpPr>
          <p:nvPr/>
        </p:nvSpPr>
        <p:spPr bwMode="auto">
          <a:xfrm>
            <a:off x="8744397" y="4023471"/>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3</a:t>
            </a:r>
            <a:endParaRPr lang="en-US" b="1" u="none"/>
          </a:p>
        </p:txBody>
      </p:sp>
      <p:sp>
        <p:nvSpPr>
          <p:cNvPr id="30736" name="Line 15"/>
          <p:cNvSpPr>
            <a:spLocks noChangeShapeType="1"/>
          </p:cNvSpPr>
          <p:nvPr/>
        </p:nvSpPr>
        <p:spPr bwMode="auto">
          <a:xfrm>
            <a:off x="7364726" y="4289004"/>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30737" name="Oval 16"/>
          <p:cNvSpPr>
            <a:spLocks noChangeArrowheads="1"/>
          </p:cNvSpPr>
          <p:nvPr/>
        </p:nvSpPr>
        <p:spPr bwMode="auto">
          <a:xfrm>
            <a:off x="6574491" y="2545230"/>
            <a:ext cx="803189" cy="587735"/>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30738" name="Text Box 17"/>
          <p:cNvSpPr txBox="1">
            <a:spLocks noChangeArrowheads="1"/>
          </p:cNvSpPr>
          <p:nvPr/>
        </p:nvSpPr>
        <p:spPr bwMode="auto">
          <a:xfrm>
            <a:off x="6742902" y="2580850"/>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2</a:t>
            </a:r>
            <a:endParaRPr lang="en-US" b="1" u="none"/>
          </a:p>
        </p:txBody>
      </p:sp>
      <p:sp>
        <p:nvSpPr>
          <p:cNvPr id="30739" name="Oval 18"/>
          <p:cNvSpPr>
            <a:spLocks noChangeArrowheads="1"/>
          </p:cNvSpPr>
          <p:nvPr/>
        </p:nvSpPr>
        <p:spPr bwMode="auto">
          <a:xfrm>
            <a:off x="8588941" y="2554945"/>
            <a:ext cx="803189" cy="587735"/>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30740" name="Text Box 19"/>
          <p:cNvSpPr txBox="1">
            <a:spLocks noChangeArrowheads="1"/>
          </p:cNvSpPr>
          <p:nvPr/>
        </p:nvSpPr>
        <p:spPr bwMode="auto">
          <a:xfrm>
            <a:off x="8757351" y="2605137"/>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3</a:t>
            </a:r>
            <a:endParaRPr lang="en-US" b="1" u="none"/>
          </a:p>
        </p:txBody>
      </p:sp>
      <p:sp>
        <p:nvSpPr>
          <p:cNvPr id="30741" name="Line 20"/>
          <p:cNvSpPr>
            <a:spLocks noChangeShapeType="1"/>
          </p:cNvSpPr>
          <p:nvPr/>
        </p:nvSpPr>
        <p:spPr bwMode="auto">
          <a:xfrm>
            <a:off x="7358248" y="2856098"/>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30742" name="Oval 21"/>
          <p:cNvSpPr>
            <a:spLocks noChangeArrowheads="1"/>
          </p:cNvSpPr>
          <p:nvPr/>
        </p:nvSpPr>
        <p:spPr bwMode="auto">
          <a:xfrm>
            <a:off x="2526159" y="3984613"/>
            <a:ext cx="803189" cy="587734"/>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30743" name="Text Box 22"/>
          <p:cNvSpPr txBox="1">
            <a:spLocks noChangeArrowheads="1"/>
          </p:cNvSpPr>
          <p:nvPr/>
        </p:nvSpPr>
        <p:spPr bwMode="auto">
          <a:xfrm>
            <a:off x="2714002" y="4034805"/>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2</a:t>
            </a:r>
            <a:endParaRPr lang="en-US" b="1" u="none"/>
          </a:p>
        </p:txBody>
      </p:sp>
      <p:sp>
        <p:nvSpPr>
          <p:cNvPr id="30744" name="Line 23"/>
          <p:cNvSpPr>
            <a:spLocks noChangeShapeType="1"/>
          </p:cNvSpPr>
          <p:nvPr/>
        </p:nvSpPr>
        <p:spPr bwMode="auto">
          <a:xfrm>
            <a:off x="2942868" y="3120012"/>
            <a:ext cx="0" cy="859743"/>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30745" name="Line 24"/>
          <p:cNvSpPr>
            <a:spLocks noChangeShapeType="1"/>
          </p:cNvSpPr>
          <p:nvPr/>
        </p:nvSpPr>
        <p:spPr bwMode="auto">
          <a:xfrm>
            <a:off x="4957317" y="3129727"/>
            <a:ext cx="0" cy="859743"/>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30746" name="Line 25"/>
          <p:cNvSpPr>
            <a:spLocks noChangeShapeType="1"/>
          </p:cNvSpPr>
          <p:nvPr/>
        </p:nvSpPr>
        <p:spPr bwMode="auto">
          <a:xfrm>
            <a:off x="6971768" y="3139441"/>
            <a:ext cx="0" cy="859743"/>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30747" name="Line 26"/>
          <p:cNvSpPr>
            <a:spLocks noChangeShapeType="1"/>
          </p:cNvSpPr>
          <p:nvPr/>
        </p:nvSpPr>
        <p:spPr bwMode="auto">
          <a:xfrm>
            <a:off x="8986217" y="3149156"/>
            <a:ext cx="0" cy="859743"/>
          </a:xfrm>
          <a:prstGeom prst="line">
            <a:avLst/>
          </a:prstGeom>
          <a:noFill/>
          <a:ln w="12700">
            <a:solidFill>
              <a:schemeClr val="tx2"/>
            </a:solidFill>
            <a:round/>
            <a:headEnd/>
            <a:tailEnd/>
          </a:ln>
        </p:spPr>
        <p:txBody>
          <a:bodyPr wrap="none" lIns="111026" tIns="55513" rIns="111026" bIns="55513" anchor="ctr"/>
          <a:lstStyle/>
          <a:p>
            <a:endParaRPr lang="en-US"/>
          </a:p>
        </p:txBody>
      </p:sp>
      <p:sp>
        <p:nvSpPr>
          <p:cNvPr id="30748" name="Line 27"/>
          <p:cNvSpPr>
            <a:spLocks noChangeShapeType="1"/>
          </p:cNvSpPr>
          <p:nvPr/>
        </p:nvSpPr>
        <p:spPr bwMode="auto">
          <a:xfrm flipV="1">
            <a:off x="5240162" y="3003436"/>
            <a:ext cx="1392625" cy="1049179"/>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30749" name="Text Box 28"/>
          <p:cNvSpPr txBox="1">
            <a:spLocks noChangeArrowheads="1"/>
          </p:cNvSpPr>
          <p:nvPr/>
        </p:nvSpPr>
        <p:spPr bwMode="auto">
          <a:xfrm>
            <a:off x="2798207" y="2125883"/>
            <a:ext cx="30116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r</a:t>
            </a:r>
          </a:p>
        </p:txBody>
      </p:sp>
      <p:sp>
        <p:nvSpPr>
          <p:cNvPr id="30750" name="Text Box 29"/>
          <p:cNvSpPr txBox="1">
            <a:spLocks noChangeArrowheads="1"/>
          </p:cNvSpPr>
          <p:nvPr/>
        </p:nvSpPr>
        <p:spPr bwMode="auto">
          <a:xfrm>
            <a:off x="4793225" y="2135597"/>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s</a:t>
            </a:r>
          </a:p>
        </p:txBody>
      </p:sp>
      <p:sp>
        <p:nvSpPr>
          <p:cNvPr id="30751" name="Text Box 30"/>
          <p:cNvSpPr txBox="1">
            <a:spLocks noChangeArrowheads="1"/>
          </p:cNvSpPr>
          <p:nvPr/>
        </p:nvSpPr>
        <p:spPr bwMode="auto">
          <a:xfrm>
            <a:off x="6788243" y="2145312"/>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30752" name="Text Box 31"/>
          <p:cNvSpPr txBox="1">
            <a:spLocks noChangeArrowheads="1"/>
          </p:cNvSpPr>
          <p:nvPr/>
        </p:nvSpPr>
        <p:spPr bwMode="auto">
          <a:xfrm>
            <a:off x="8783261" y="2155026"/>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30753" name="Text Box 32"/>
          <p:cNvSpPr txBox="1">
            <a:spLocks noChangeArrowheads="1"/>
          </p:cNvSpPr>
          <p:nvPr/>
        </p:nvSpPr>
        <p:spPr bwMode="auto">
          <a:xfrm>
            <a:off x="2733434" y="4467106"/>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30754" name="Text Box 33"/>
          <p:cNvSpPr txBox="1">
            <a:spLocks noChangeArrowheads="1"/>
          </p:cNvSpPr>
          <p:nvPr/>
        </p:nvSpPr>
        <p:spPr bwMode="auto">
          <a:xfrm>
            <a:off x="4747884" y="4476820"/>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30755" name="Text Box 34"/>
          <p:cNvSpPr txBox="1">
            <a:spLocks noChangeArrowheads="1"/>
          </p:cNvSpPr>
          <p:nvPr/>
        </p:nvSpPr>
        <p:spPr bwMode="auto">
          <a:xfrm>
            <a:off x="6781766" y="4486535"/>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30756" name="Text Box 35"/>
          <p:cNvSpPr txBox="1">
            <a:spLocks noChangeArrowheads="1"/>
          </p:cNvSpPr>
          <p:nvPr/>
        </p:nvSpPr>
        <p:spPr bwMode="auto">
          <a:xfrm>
            <a:off x="8796215" y="4481677"/>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30757" name="Text Box 36"/>
          <p:cNvSpPr txBox="1">
            <a:spLocks noChangeArrowheads="1"/>
          </p:cNvSpPr>
          <p:nvPr/>
        </p:nvSpPr>
        <p:spPr bwMode="auto">
          <a:xfrm>
            <a:off x="5371867" y="5407804"/>
            <a:ext cx="737394" cy="666108"/>
          </a:xfrm>
          <a:prstGeom prst="rect">
            <a:avLst/>
          </a:prstGeom>
          <a:noFill/>
          <a:ln w="28575">
            <a:solidFill>
              <a:schemeClr val="tx2"/>
            </a:solidFill>
            <a:miter lim="800000"/>
            <a:headEnd/>
            <a:tailEnd/>
          </a:ln>
        </p:spPr>
        <p:txBody>
          <a:bodyPr wrap="none" lIns="111026" tIns="55513" rIns="111026" bIns="55513">
            <a:spAutoFit/>
          </a:bodyPr>
          <a:lstStyle/>
          <a:p>
            <a:r>
              <a:rPr lang="en-US" b="1" u="none"/>
              <a:t>Q:</a:t>
            </a:r>
            <a:r>
              <a:rPr lang="en-US" u="none"/>
              <a:t>  y</a:t>
            </a:r>
          </a:p>
          <a:p>
            <a:r>
              <a:rPr lang="en-US" u="none"/>
              <a:t>      3</a:t>
            </a:r>
          </a:p>
        </p:txBody>
      </p:sp>
      <p:sp>
        <p:nvSpPr>
          <p:cNvPr id="38" name="Slide Number Placeholder 37"/>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11</a:t>
            </a:fld>
            <a:endParaRPr lang="en-US"/>
          </a:p>
        </p:txBody>
      </p:sp>
      <p:sp>
        <p:nvSpPr>
          <p:cNvPr id="39" name="TextBox 38"/>
          <p:cNvSpPr txBox="1"/>
          <p:nvPr/>
        </p:nvSpPr>
        <p:spPr>
          <a:xfrm>
            <a:off x="725461" y="5440186"/>
            <a:ext cx="4352766" cy="389109"/>
          </a:xfrm>
          <a:prstGeom prst="rect">
            <a:avLst/>
          </a:prstGeom>
          <a:noFill/>
        </p:spPr>
        <p:txBody>
          <a:bodyPr wrap="square" lIns="111026" tIns="55513" rIns="111026" bIns="55513" rtlCol="0">
            <a:spAutoFit/>
          </a:bodyPr>
          <a:lstStyle/>
          <a:p>
            <a:r>
              <a:rPr lang="en-US" dirty="0"/>
              <a:t>Finished: s  w  r  t  x  v  u</a:t>
            </a:r>
          </a:p>
        </p:txBody>
      </p:sp>
      <p:sp>
        <p:nvSpPr>
          <p:cNvPr id="46" name="Oval 5"/>
          <p:cNvSpPr>
            <a:spLocks noChangeArrowheads="1"/>
          </p:cNvSpPr>
          <p:nvPr/>
        </p:nvSpPr>
        <p:spPr bwMode="auto">
          <a:xfrm>
            <a:off x="498647" y="1264749"/>
            <a:ext cx="310912" cy="233151"/>
          </a:xfrm>
          <a:prstGeom prst="ellipse">
            <a:avLst/>
          </a:prstGeom>
          <a:solidFill>
            <a:srgbClr val="0070C0"/>
          </a:solidFill>
          <a:ln w="28575">
            <a:solidFill>
              <a:schemeClr val="tx2"/>
            </a:solidFill>
            <a:round/>
            <a:headEnd/>
            <a:tailEnd/>
          </a:ln>
        </p:spPr>
        <p:txBody>
          <a:bodyPr wrap="none" lIns="111026" tIns="55513" rIns="111026" bIns="55513" anchor="ctr"/>
          <a:lstStyle/>
          <a:p>
            <a:endParaRPr lang="en-US"/>
          </a:p>
        </p:txBody>
      </p:sp>
      <p:sp>
        <p:nvSpPr>
          <p:cNvPr id="47" name="Oval 5"/>
          <p:cNvSpPr>
            <a:spLocks noChangeArrowheads="1"/>
          </p:cNvSpPr>
          <p:nvPr/>
        </p:nvSpPr>
        <p:spPr bwMode="auto">
          <a:xfrm>
            <a:off x="498647" y="1653334"/>
            <a:ext cx="310912" cy="233151"/>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48" name="Oval 5"/>
          <p:cNvSpPr>
            <a:spLocks noChangeArrowheads="1"/>
          </p:cNvSpPr>
          <p:nvPr/>
        </p:nvSpPr>
        <p:spPr bwMode="auto">
          <a:xfrm>
            <a:off x="498647" y="2041919"/>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49" name="TextBox 48"/>
          <p:cNvSpPr txBox="1"/>
          <p:nvPr/>
        </p:nvSpPr>
        <p:spPr>
          <a:xfrm>
            <a:off x="1120471" y="1187033"/>
            <a:ext cx="1554559" cy="389109"/>
          </a:xfrm>
          <a:prstGeom prst="rect">
            <a:avLst/>
          </a:prstGeom>
          <a:noFill/>
        </p:spPr>
        <p:txBody>
          <a:bodyPr wrap="square" lIns="111026" tIns="55513" rIns="111026" bIns="55513" rtlCol="0">
            <a:spAutoFit/>
          </a:bodyPr>
          <a:lstStyle/>
          <a:p>
            <a:r>
              <a:rPr lang="en-US" dirty="0"/>
              <a:t>Finished</a:t>
            </a:r>
          </a:p>
        </p:txBody>
      </p:sp>
      <p:sp>
        <p:nvSpPr>
          <p:cNvPr id="50" name="TextBox 49"/>
          <p:cNvSpPr txBox="1"/>
          <p:nvPr/>
        </p:nvSpPr>
        <p:spPr>
          <a:xfrm>
            <a:off x="1120471" y="1575617"/>
            <a:ext cx="1554559" cy="389109"/>
          </a:xfrm>
          <a:prstGeom prst="rect">
            <a:avLst/>
          </a:prstGeom>
          <a:noFill/>
        </p:spPr>
        <p:txBody>
          <a:bodyPr wrap="square" lIns="111026" tIns="55513" rIns="111026" bIns="55513" rtlCol="0">
            <a:spAutoFit/>
          </a:bodyPr>
          <a:lstStyle/>
          <a:p>
            <a:r>
              <a:rPr lang="en-US" dirty="0"/>
              <a:t>Visited</a:t>
            </a:r>
          </a:p>
        </p:txBody>
      </p:sp>
      <p:sp>
        <p:nvSpPr>
          <p:cNvPr id="51" name="TextBox 50"/>
          <p:cNvSpPr txBox="1"/>
          <p:nvPr/>
        </p:nvSpPr>
        <p:spPr>
          <a:xfrm>
            <a:off x="1120471" y="1976102"/>
            <a:ext cx="2383658" cy="389109"/>
          </a:xfrm>
          <a:prstGeom prst="rect">
            <a:avLst/>
          </a:prstGeom>
          <a:noFill/>
        </p:spPr>
        <p:txBody>
          <a:bodyPr wrap="square" lIns="111026" tIns="55513" rIns="111026" bIns="55513" rtlCol="0">
            <a:spAutoFit/>
          </a:bodyPr>
          <a:lstStyle/>
          <a:p>
            <a:r>
              <a:rPr lang="en-US" dirty="0"/>
              <a:t>Undiscovered</a:t>
            </a:r>
          </a:p>
        </p:txBody>
      </p:sp>
    </p:spTree>
    <p:extLst>
      <p:ext uri="{BB962C8B-B14F-4D97-AF65-F5344CB8AC3E}">
        <p14:creationId xmlns:p14="http://schemas.microsoft.com/office/powerpoint/2010/main" val="40314662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a:t>Example (BFS)</a:t>
            </a:r>
          </a:p>
        </p:txBody>
      </p:sp>
      <p:sp>
        <p:nvSpPr>
          <p:cNvPr id="31748" name="Oval 3"/>
          <p:cNvSpPr>
            <a:spLocks noChangeArrowheads="1"/>
          </p:cNvSpPr>
          <p:nvPr/>
        </p:nvSpPr>
        <p:spPr bwMode="auto">
          <a:xfrm>
            <a:off x="2552068" y="2546849"/>
            <a:ext cx="803189" cy="587734"/>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31749" name="Text Box 4"/>
          <p:cNvSpPr txBox="1">
            <a:spLocks noChangeArrowheads="1"/>
          </p:cNvSpPr>
          <p:nvPr/>
        </p:nvSpPr>
        <p:spPr bwMode="auto">
          <a:xfrm>
            <a:off x="2720479" y="2611613"/>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1</a:t>
            </a:r>
            <a:endParaRPr lang="en-US" b="1" u="none"/>
          </a:p>
        </p:txBody>
      </p:sp>
      <p:sp>
        <p:nvSpPr>
          <p:cNvPr id="31750" name="Oval 5"/>
          <p:cNvSpPr>
            <a:spLocks noChangeArrowheads="1"/>
          </p:cNvSpPr>
          <p:nvPr/>
        </p:nvSpPr>
        <p:spPr bwMode="auto">
          <a:xfrm>
            <a:off x="4566519" y="2540373"/>
            <a:ext cx="803189" cy="587734"/>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31751" name="Text Box 6"/>
          <p:cNvSpPr txBox="1">
            <a:spLocks noChangeArrowheads="1"/>
          </p:cNvSpPr>
          <p:nvPr/>
        </p:nvSpPr>
        <p:spPr bwMode="auto">
          <a:xfrm>
            <a:off x="4734930" y="2605137"/>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0</a:t>
            </a:r>
            <a:endParaRPr lang="en-US" b="1" u="none"/>
          </a:p>
        </p:txBody>
      </p:sp>
      <p:sp>
        <p:nvSpPr>
          <p:cNvPr id="31752" name="Line 7"/>
          <p:cNvSpPr>
            <a:spLocks noChangeShapeType="1"/>
          </p:cNvSpPr>
          <p:nvPr/>
        </p:nvSpPr>
        <p:spPr bwMode="auto">
          <a:xfrm>
            <a:off x="3335827" y="2841526"/>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31753" name="Oval 8"/>
          <p:cNvSpPr>
            <a:spLocks noChangeArrowheads="1"/>
          </p:cNvSpPr>
          <p:nvPr/>
        </p:nvSpPr>
        <p:spPr bwMode="auto">
          <a:xfrm>
            <a:off x="4566519" y="3984613"/>
            <a:ext cx="803189" cy="587734"/>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31754" name="Text Box 9"/>
          <p:cNvSpPr txBox="1">
            <a:spLocks noChangeArrowheads="1"/>
          </p:cNvSpPr>
          <p:nvPr/>
        </p:nvSpPr>
        <p:spPr bwMode="auto">
          <a:xfrm>
            <a:off x="4734930" y="4034805"/>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1</a:t>
            </a:r>
            <a:endParaRPr lang="en-US" b="1" u="none"/>
          </a:p>
        </p:txBody>
      </p:sp>
      <p:sp>
        <p:nvSpPr>
          <p:cNvPr id="31755" name="Oval 10"/>
          <p:cNvSpPr>
            <a:spLocks noChangeArrowheads="1"/>
          </p:cNvSpPr>
          <p:nvPr/>
        </p:nvSpPr>
        <p:spPr bwMode="auto">
          <a:xfrm>
            <a:off x="6580968" y="3978137"/>
            <a:ext cx="803189" cy="587734"/>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31756" name="Text Box 11"/>
          <p:cNvSpPr txBox="1">
            <a:spLocks noChangeArrowheads="1"/>
          </p:cNvSpPr>
          <p:nvPr/>
        </p:nvSpPr>
        <p:spPr bwMode="auto">
          <a:xfrm>
            <a:off x="6749379" y="4013757"/>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2</a:t>
            </a:r>
            <a:endParaRPr lang="en-US" b="1" u="none"/>
          </a:p>
        </p:txBody>
      </p:sp>
      <p:sp>
        <p:nvSpPr>
          <p:cNvPr id="31757" name="Line 12"/>
          <p:cNvSpPr>
            <a:spLocks noChangeShapeType="1"/>
          </p:cNvSpPr>
          <p:nvPr/>
        </p:nvSpPr>
        <p:spPr bwMode="auto">
          <a:xfrm>
            <a:off x="5350276" y="4279290"/>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31758" name="Oval 13"/>
          <p:cNvSpPr>
            <a:spLocks noChangeArrowheads="1"/>
          </p:cNvSpPr>
          <p:nvPr/>
        </p:nvSpPr>
        <p:spPr bwMode="auto">
          <a:xfrm>
            <a:off x="8595419" y="3987851"/>
            <a:ext cx="803189" cy="587734"/>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31759" name="Text Box 14"/>
          <p:cNvSpPr txBox="1">
            <a:spLocks noChangeArrowheads="1"/>
          </p:cNvSpPr>
          <p:nvPr/>
        </p:nvSpPr>
        <p:spPr bwMode="auto">
          <a:xfrm>
            <a:off x="8744397" y="4023471"/>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3</a:t>
            </a:r>
            <a:endParaRPr lang="en-US" b="1" u="none"/>
          </a:p>
        </p:txBody>
      </p:sp>
      <p:sp>
        <p:nvSpPr>
          <p:cNvPr id="31760" name="Line 15"/>
          <p:cNvSpPr>
            <a:spLocks noChangeShapeType="1"/>
          </p:cNvSpPr>
          <p:nvPr/>
        </p:nvSpPr>
        <p:spPr bwMode="auto">
          <a:xfrm>
            <a:off x="7364726" y="4289004"/>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31761" name="Oval 16"/>
          <p:cNvSpPr>
            <a:spLocks noChangeArrowheads="1"/>
          </p:cNvSpPr>
          <p:nvPr/>
        </p:nvSpPr>
        <p:spPr bwMode="auto">
          <a:xfrm>
            <a:off x="6574491" y="2545230"/>
            <a:ext cx="803189" cy="587735"/>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31762" name="Text Box 17"/>
          <p:cNvSpPr txBox="1">
            <a:spLocks noChangeArrowheads="1"/>
          </p:cNvSpPr>
          <p:nvPr/>
        </p:nvSpPr>
        <p:spPr bwMode="auto">
          <a:xfrm>
            <a:off x="6742902" y="2580850"/>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2</a:t>
            </a:r>
            <a:endParaRPr lang="en-US" b="1" u="none"/>
          </a:p>
        </p:txBody>
      </p:sp>
      <p:sp>
        <p:nvSpPr>
          <p:cNvPr id="31763" name="Oval 18"/>
          <p:cNvSpPr>
            <a:spLocks noChangeArrowheads="1"/>
          </p:cNvSpPr>
          <p:nvPr/>
        </p:nvSpPr>
        <p:spPr bwMode="auto">
          <a:xfrm>
            <a:off x="8588941" y="2554945"/>
            <a:ext cx="803189" cy="587735"/>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31764" name="Text Box 19"/>
          <p:cNvSpPr txBox="1">
            <a:spLocks noChangeArrowheads="1"/>
          </p:cNvSpPr>
          <p:nvPr/>
        </p:nvSpPr>
        <p:spPr bwMode="auto">
          <a:xfrm>
            <a:off x="8757351" y="2605137"/>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3</a:t>
            </a:r>
            <a:endParaRPr lang="en-US" b="1" u="none"/>
          </a:p>
        </p:txBody>
      </p:sp>
      <p:sp>
        <p:nvSpPr>
          <p:cNvPr id="31765" name="Line 20"/>
          <p:cNvSpPr>
            <a:spLocks noChangeShapeType="1"/>
          </p:cNvSpPr>
          <p:nvPr/>
        </p:nvSpPr>
        <p:spPr bwMode="auto">
          <a:xfrm>
            <a:off x="7358248" y="2856098"/>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31766" name="Oval 21"/>
          <p:cNvSpPr>
            <a:spLocks noChangeArrowheads="1"/>
          </p:cNvSpPr>
          <p:nvPr/>
        </p:nvSpPr>
        <p:spPr bwMode="auto">
          <a:xfrm>
            <a:off x="2526159" y="3984613"/>
            <a:ext cx="803189" cy="587734"/>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31767" name="Text Box 22"/>
          <p:cNvSpPr txBox="1">
            <a:spLocks noChangeArrowheads="1"/>
          </p:cNvSpPr>
          <p:nvPr/>
        </p:nvSpPr>
        <p:spPr bwMode="auto">
          <a:xfrm>
            <a:off x="2714002" y="4034805"/>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2</a:t>
            </a:r>
            <a:endParaRPr lang="en-US" b="1" u="none"/>
          </a:p>
        </p:txBody>
      </p:sp>
      <p:sp>
        <p:nvSpPr>
          <p:cNvPr id="31768" name="Line 23"/>
          <p:cNvSpPr>
            <a:spLocks noChangeShapeType="1"/>
          </p:cNvSpPr>
          <p:nvPr/>
        </p:nvSpPr>
        <p:spPr bwMode="auto">
          <a:xfrm>
            <a:off x="2942868" y="3120012"/>
            <a:ext cx="0" cy="859743"/>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31769" name="Line 24"/>
          <p:cNvSpPr>
            <a:spLocks noChangeShapeType="1"/>
          </p:cNvSpPr>
          <p:nvPr/>
        </p:nvSpPr>
        <p:spPr bwMode="auto">
          <a:xfrm>
            <a:off x="4957317" y="3129727"/>
            <a:ext cx="0" cy="859743"/>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31770" name="Line 25"/>
          <p:cNvSpPr>
            <a:spLocks noChangeShapeType="1"/>
          </p:cNvSpPr>
          <p:nvPr/>
        </p:nvSpPr>
        <p:spPr bwMode="auto">
          <a:xfrm>
            <a:off x="6971768" y="3139441"/>
            <a:ext cx="0" cy="859743"/>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31771" name="Line 26"/>
          <p:cNvSpPr>
            <a:spLocks noChangeShapeType="1"/>
          </p:cNvSpPr>
          <p:nvPr/>
        </p:nvSpPr>
        <p:spPr bwMode="auto">
          <a:xfrm>
            <a:off x="8986217" y="3149156"/>
            <a:ext cx="0" cy="859743"/>
          </a:xfrm>
          <a:prstGeom prst="line">
            <a:avLst/>
          </a:prstGeom>
          <a:noFill/>
          <a:ln w="12700">
            <a:solidFill>
              <a:schemeClr val="tx2"/>
            </a:solidFill>
            <a:round/>
            <a:headEnd/>
            <a:tailEnd/>
          </a:ln>
        </p:spPr>
        <p:txBody>
          <a:bodyPr wrap="none" lIns="111026" tIns="55513" rIns="111026" bIns="55513" anchor="ctr"/>
          <a:lstStyle/>
          <a:p>
            <a:endParaRPr lang="en-US"/>
          </a:p>
        </p:txBody>
      </p:sp>
      <p:sp>
        <p:nvSpPr>
          <p:cNvPr id="31772" name="Line 27"/>
          <p:cNvSpPr>
            <a:spLocks noChangeShapeType="1"/>
          </p:cNvSpPr>
          <p:nvPr/>
        </p:nvSpPr>
        <p:spPr bwMode="auto">
          <a:xfrm flipV="1">
            <a:off x="5240162" y="3003436"/>
            <a:ext cx="1392625" cy="1049179"/>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31773" name="Text Box 28"/>
          <p:cNvSpPr txBox="1">
            <a:spLocks noChangeArrowheads="1"/>
          </p:cNvSpPr>
          <p:nvPr/>
        </p:nvSpPr>
        <p:spPr bwMode="auto">
          <a:xfrm>
            <a:off x="2798207" y="2125883"/>
            <a:ext cx="30116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r</a:t>
            </a:r>
          </a:p>
        </p:txBody>
      </p:sp>
      <p:sp>
        <p:nvSpPr>
          <p:cNvPr id="31774" name="Text Box 29"/>
          <p:cNvSpPr txBox="1">
            <a:spLocks noChangeArrowheads="1"/>
          </p:cNvSpPr>
          <p:nvPr/>
        </p:nvSpPr>
        <p:spPr bwMode="auto">
          <a:xfrm>
            <a:off x="4793225" y="2135597"/>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s</a:t>
            </a:r>
          </a:p>
        </p:txBody>
      </p:sp>
      <p:sp>
        <p:nvSpPr>
          <p:cNvPr id="31775" name="Text Box 30"/>
          <p:cNvSpPr txBox="1">
            <a:spLocks noChangeArrowheads="1"/>
          </p:cNvSpPr>
          <p:nvPr/>
        </p:nvSpPr>
        <p:spPr bwMode="auto">
          <a:xfrm>
            <a:off x="6788243" y="2145312"/>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31776" name="Text Box 31"/>
          <p:cNvSpPr txBox="1">
            <a:spLocks noChangeArrowheads="1"/>
          </p:cNvSpPr>
          <p:nvPr/>
        </p:nvSpPr>
        <p:spPr bwMode="auto">
          <a:xfrm>
            <a:off x="8783261" y="2155026"/>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31777" name="Text Box 32"/>
          <p:cNvSpPr txBox="1">
            <a:spLocks noChangeArrowheads="1"/>
          </p:cNvSpPr>
          <p:nvPr/>
        </p:nvSpPr>
        <p:spPr bwMode="auto">
          <a:xfrm>
            <a:off x="2733434" y="4467106"/>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31778" name="Text Box 33"/>
          <p:cNvSpPr txBox="1">
            <a:spLocks noChangeArrowheads="1"/>
          </p:cNvSpPr>
          <p:nvPr/>
        </p:nvSpPr>
        <p:spPr bwMode="auto">
          <a:xfrm>
            <a:off x="4747884" y="4476820"/>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31779" name="Text Box 34"/>
          <p:cNvSpPr txBox="1">
            <a:spLocks noChangeArrowheads="1"/>
          </p:cNvSpPr>
          <p:nvPr/>
        </p:nvSpPr>
        <p:spPr bwMode="auto">
          <a:xfrm>
            <a:off x="6781766" y="4486535"/>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31780" name="Text Box 35"/>
          <p:cNvSpPr txBox="1">
            <a:spLocks noChangeArrowheads="1"/>
          </p:cNvSpPr>
          <p:nvPr/>
        </p:nvSpPr>
        <p:spPr bwMode="auto">
          <a:xfrm>
            <a:off x="8796215" y="4481677"/>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31781" name="Text Box 36"/>
          <p:cNvSpPr txBox="1">
            <a:spLocks noChangeArrowheads="1"/>
          </p:cNvSpPr>
          <p:nvPr/>
        </p:nvSpPr>
        <p:spPr bwMode="auto">
          <a:xfrm>
            <a:off x="5371866" y="5401328"/>
            <a:ext cx="801302" cy="389109"/>
          </a:xfrm>
          <a:prstGeom prst="rect">
            <a:avLst/>
          </a:prstGeom>
          <a:noFill/>
          <a:ln w="28575">
            <a:solidFill>
              <a:schemeClr val="tx2"/>
            </a:solidFill>
            <a:miter lim="800000"/>
            <a:headEnd/>
            <a:tailEnd/>
          </a:ln>
        </p:spPr>
        <p:txBody>
          <a:bodyPr wrap="none" lIns="111026" tIns="55513" rIns="111026" bIns="55513">
            <a:spAutoFit/>
          </a:bodyPr>
          <a:lstStyle/>
          <a:p>
            <a:r>
              <a:rPr lang="en-US" b="1" u="none" dirty="0"/>
              <a:t>Q:</a:t>
            </a:r>
            <a:r>
              <a:rPr lang="en-US" u="none" dirty="0"/>
              <a:t>  </a:t>
            </a:r>
            <a:r>
              <a:rPr lang="en-US" u="none" dirty="0">
                <a:sym typeface="Symbol" pitchFamily="18" charset="2"/>
              </a:rPr>
              <a:t></a:t>
            </a:r>
            <a:endParaRPr lang="en-US" u="none" dirty="0"/>
          </a:p>
        </p:txBody>
      </p:sp>
      <p:sp>
        <p:nvSpPr>
          <p:cNvPr id="38" name="Slide Number Placeholder 37"/>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12</a:t>
            </a:fld>
            <a:endParaRPr lang="en-US"/>
          </a:p>
        </p:txBody>
      </p:sp>
      <p:sp>
        <p:nvSpPr>
          <p:cNvPr id="40" name="TextBox 39"/>
          <p:cNvSpPr txBox="1"/>
          <p:nvPr/>
        </p:nvSpPr>
        <p:spPr>
          <a:xfrm>
            <a:off x="725461" y="5440186"/>
            <a:ext cx="4352766" cy="389109"/>
          </a:xfrm>
          <a:prstGeom prst="rect">
            <a:avLst/>
          </a:prstGeom>
          <a:noFill/>
        </p:spPr>
        <p:txBody>
          <a:bodyPr wrap="square" lIns="111026" tIns="55513" rIns="111026" bIns="55513" rtlCol="0">
            <a:spAutoFit/>
          </a:bodyPr>
          <a:lstStyle/>
          <a:p>
            <a:r>
              <a:rPr lang="en-US" dirty="0"/>
              <a:t>Finished: s  w  r  t  x  v  u  y</a:t>
            </a:r>
          </a:p>
        </p:txBody>
      </p:sp>
      <p:sp>
        <p:nvSpPr>
          <p:cNvPr id="47" name="Oval 5"/>
          <p:cNvSpPr>
            <a:spLocks noChangeArrowheads="1"/>
          </p:cNvSpPr>
          <p:nvPr/>
        </p:nvSpPr>
        <p:spPr bwMode="auto">
          <a:xfrm>
            <a:off x="498647" y="1264749"/>
            <a:ext cx="310912" cy="233151"/>
          </a:xfrm>
          <a:prstGeom prst="ellipse">
            <a:avLst/>
          </a:prstGeom>
          <a:solidFill>
            <a:srgbClr val="0070C0"/>
          </a:solidFill>
          <a:ln w="28575">
            <a:solidFill>
              <a:schemeClr val="tx2"/>
            </a:solidFill>
            <a:round/>
            <a:headEnd/>
            <a:tailEnd/>
          </a:ln>
        </p:spPr>
        <p:txBody>
          <a:bodyPr wrap="none" lIns="111026" tIns="55513" rIns="111026" bIns="55513" anchor="ctr"/>
          <a:lstStyle/>
          <a:p>
            <a:endParaRPr lang="en-US"/>
          </a:p>
        </p:txBody>
      </p:sp>
      <p:sp>
        <p:nvSpPr>
          <p:cNvPr id="48" name="Oval 5"/>
          <p:cNvSpPr>
            <a:spLocks noChangeArrowheads="1"/>
          </p:cNvSpPr>
          <p:nvPr/>
        </p:nvSpPr>
        <p:spPr bwMode="auto">
          <a:xfrm>
            <a:off x="498647" y="1653334"/>
            <a:ext cx="310912" cy="233151"/>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49" name="Oval 5"/>
          <p:cNvSpPr>
            <a:spLocks noChangeArrowheads="1"/>
          </p:cNvSpPr>
          <p:nvPr/>
        </p:nvSpPr>
        <p:spPr bwMode="auto">
          <a:xfrm>
            <a:off x="498647" y="2041919"/>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50" name="TextBox 49"/>
          <p:cNvSpPr txBox="1"/>
          <p:nvPr/>
        </p:nvSpPr>
        <p:spPr>
          <a:xfrm>
            <a:off x="1120471" y="1187033"/>
            <a:ext cx="1554559" cy="389109"/>
          </a:xfrm>
          <a:prstGeom prst="rect">
            <a:avLst/>
          </a:prstGeom>
          <a:noFill/>
        </p:spPr>
        <p:txBody>
          <a:bodyPr wrap="square" lIns="111026" tIns="55513" rIns="111026" bIns="55513" rtlCol="0">
            <a:spAutoFit/>
          </a:bodyPr>
          <a:lstStyle/>
          <a:p>
            <a:r>
              <a:rPr lang="en-US" dirty="0"/>
              <a:t>Finished</a:t>
            </a:r>
          </a:p>
        </p:txBody>
      </p:sp>
      <p:sp>
        <p:nvSpPr>
          <p:cNvPr id="51" name="TextBox 50"/>
          <p:cNvSpPr txBox="1"/>
          <p:nvPr/>
        </p:nvSpPr>
        <p:spPr>
          <a:xfrm>
            <a:off x="1120471" y="1575617"/>
            <a:ext cx="1554559" cy="389109"/>
          </a:xfrm>
          <a:prstGeom prst="rect">
            <a:avLst/>
          </a:prstGeom>
          <a:noFill/>
        </p:spPr>
        <p:txBody>
          <a:bodyPr wrap="square" lIns="111026" tIns="55513" rIns="111026" bIns="55513" rtlCol="0">
            <a:spAutoFit/>
          </a:bodyPr>
          <a:lstStyle/>
          <a:p>
            <a:r>
              <a:rPr lang="en-US" dirty="0"/>
              <a:t>Visited</a:t>
            </a:r>
          </a:p>
        </p:txBody>
      </p:sp>
      <p:sp>
        <p:nvSpPr>
          <p:cNvPr id="52" name="TextBox 51"/>
          <p:cNvSpPr txBox="1"/>
          <p:nvPr/>
        </p:nvSpPr>
        <p:spPr>
          <a:xfrm>
            <a:off x="1120471" y="1976102"/>
            <a:ext cx="2383658" cy="389109"/>
          </a:xfrm>
          <a:prstGeom prst="rect">
            <a:avLst/>
          </a:prstGeom>
          <a:noFill/>
        </p:spPr>
        <p:txBody>
          <a:bodyPr wrap="square" lIns="111026" tIns="55513" rIns="111026" bIns="55513" rtlCol="0">
            <a:spAutoFit/>
          </a:bodyPr>
          <a:lstStyle/>
          <a:p>
            <a:r>
              <a:rPr lang="en-US" dirty="0"/>
              <a:t>Undiscovered</a:t>
            </a:r>
          </a:p>
        </p:txBody>
      </p:sp>
    </p:spTree>
    <p:extLst>
      <p:ext uri="{BB962C8B-B14F-4D97-AF65-F5344CB8AC3E}">
        <p14:creationId xmlns:p14="http://schemas.microsoft.com/office/powerpoint/2010/main" val="79710752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a:t>The BF Tree</a:t>
            </a:r>
          </a:p>
        </p:txBody>
      </p:sp>
      <p:sp>
        <p:nvSpPr>
          <p:cNvPr id="36" name="Slide Number Placeholder 35"/>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13</a:t>
            </a:fld>
            <a:endParaRPr lang="en-US"/>
          </a:p>
        </p:txBody>
      </p:sp>
      <p:sp>
        <p:nvSpPr>
          <p:cNvPr id="59" name="Oval 3"/>
          <p:cNvSpPr>
            <a:spLocks noChangeArrowheads="1"/>
          </p:cNvSpPr>
          <p:nvPr/>
        </p:nvSpPr>
        <p:spPr bwMode="auto">
          <a:xfrm>
            <a:off x="793572" y="3054832"/>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60" name="Text Box 4"/>
          <p:cNvSpPr txBox="1">
            <a:spLocks noChangeArrowheads="1"/>
          </p:cNvSpPr>
          <p:nvPr/>
        </p:nvSpPr>
        <p:spPr bwMode="auto">
          <a:xfrm>
            <a:off x="961983" y="3119596"/>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1</a:t>
            </a:r>
            <a:endParaRPr lang="en-US" b="1" u="none"/>
          </a:p>
        </p:txBody>
      </p:sp>
      <p:sp>
        <p:nvSpPr>
          <p:cNvPr id="62" name="Oval 5"/>
          <p:cNvSpPr>
            <a:spLocks noChangeArrowheads="1"/>
          </p:cNvSpPr>
          <p:nvPr/>
        </p:nvSpPr>
        <p:spPr bwMode="auto">
          <a:xfrm>
            <a:off x="2808023" y="3048356"/>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63" name="Text Box 6"/>
          <p:cNvSpPr txBox="1">
            <a:spLocks noChangeArrowheads="1"/>
          </p:cNvSpPr>
          <p:nvPr/>
        </p:nvSpPr>
        <p:spPr bwMode="auto">
          <a:xfrm>
            <a:off x="2976434" y="3113120"/>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0</a:t>
            </a:r>
            <a:endParaRPr lang="en-US" b="1" u="none"/>
          </a:p>
        </p:txBody>
      </p:sp>
      <p:sp>
        <p:nvSpPr>
          <p:cNvPr id="65" name="Line 7"/>
          <p:cNvSpPr>
            <a:spLocks noChangeShapeType="1"/>
          </p:cNvSpPr>
          <p:nvPr/>
        </p:nvSpPr>
        <p:spPr bwMode="auto">
          <a:xfrm>
            <a:off x="1577331" y="3349509"/>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66" name="Oval 8"/>
          <p:cNvSpPr>
            <a:spLocks noChangeArrowheads="1"/>
          </p:cNvSpPr>
          <p:nvPr/>
        </p:nvSpPr>
        <p:spPr bwMode="auto">
          <a:xfrm>
            <a:off x="2808023" y="4492596"/>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75" name="Text Box 9"/>
          <p:cNvSpPr txBox="1">
            <a:spLocks noChangeArrowheads="1"/>
          </p:cNvSpPr>
          <p:nvPr/>
        </p:nvSpPr>
        <p:spPr bwMode="auto">
          <a:xfrm>
            <a:off x="2976434" y="4542788"/>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1</a:t>
            </a:r>
            <a:endParaRPr lang="en-US" b="1" u="none"/>
          </a:p>
        </p:txBody>
      </p:sp>
      <p:sp>
        <p:nvSpPr>
          <p:cNvPr id="76" name="Oval 10"/>
          <p:cNvSpPr>
            <a:spLocks noChangeArrowheads="1"/>
          </p:cNvSpPr>
          <p:nvPr/>
        </p:nvSpPr>
        <p:spPr bwMode="auto">
          <a:xfrm>
            <a:off x="4822472" y="4486120"/>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77" name="Text Box 11"/>
          <p:cNvSpPr txBox="1">
            <a:spLocks noChangeArrowheads="1"/>
          </p:cNvSpPr>
          <p:nvPr/>
        </p:nvSpPr>
        <p:spPr bwMode="auto">
          <a:xfrm>
            <a:off x="4990883" y="4521740"/>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2</a:t>
            </a:r>
            <a:endParaRPr lang="en-US" b="1" u="none"/>
          </a:p>
        </p:txBody>
      </p:sp>
      <p:sp>
        <p:nvSpPr>
          <p:cNvPr id="78" name="Line 12"/>
          <p:cNvSpPr>
            <a:spLocks noChangeShapeType="1"/>
          </p:cNvSpPr>
          <p:nvPr/>
        </p:nvSpPr>
        <p:spPr bwMode="auto">
          <a:xfrm>
            <a:off x="3591780" y="4787273"/>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79" name="Oval 13"/>
          <p:cNvSpPr>
            <a:spLocks noChangeArrowheads="1"/>
          </p:cNvSpPr>
          <p:nvPr/>
        </p:nvSpPr>
        <p:spPr bwMode="auto">
          <a:xfrm>
            <a:off x="6836923" y="4495834"/>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80" name="Text Box 14"/>
          <p:cNvSpPr txBox="1">
            <a:spLocks noChangeArrowheads="1"/>
          </p:cNvSpPr>
          <p:nvPr/>
        </p:nvSpPr>
        <p:spPr bwMode="auto">
          <a:xfrm>
            <a:off x="6985901" y="4531454"/>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3</a:t>
            </a:r>
            <a:endParaRPr lang="en-US" b="1" u="none"/>
          </a:p>
        </p:txBody>
      </p:sp>
      <p:sp>
        <p:nvSpPr>
          <p:cNvPr id="81" name="Line 15"/>
          <p:cNvSpPr>
            <a:spLocks noChangeShapeType="1"/>
          </p:cNvSpPr>
          <p:nvPr/>
        </p:nvSpPr>
        <p:spPr bwMode="auto">
          <a:xfrm>
            <a:off x="5606230" y="4796987"/>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82" name="Oval 16"/>
          <p:cNvSpPr>
            <a:spLocks noChangeArrowheads="1"/>
          </p:cNvSpPr>
          <p:nvPr/>
        </p:nvSpPr>
        <p:spPr bwMode="auto">
          <a:xfrm>
            <a:off x="4815995" y="3053213"/>
            <a:ext cx="803189" cy="587735"/>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83" name="Text Box 17"/>
          <p:cNvSpPr txBox="1">
            <a:spLocks noChangeArrowheads="1"/>
          </p:cNvSpPr>
          <p:nvPr/>
        </p:nvSpPr>
        <p:spPr bwMode="auto">
          <a:xfrm>
            <a:off x="4984406" y="3088833"/>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2</a:t>
            </a:r>
            <a:endParaRPr lang="en-US" b="1" u="none"/>
          </a:p>
        </p:txBody>
      </p:sp>
      <p:sp>
        <p:nvSpPr>
          <p:cNvPr id="84" name="Oval 18"/>
          <p:cNvSpPr>
            <a:spLocks noChangeArrowheads="1"/>
          </p:cNvSpPr>
          <p:nvPr/>
        </p:nvSpPr>
        <p:spPr bwMode="auto">
          <a:xfrm>
            <a:off x="6830445" y="3062928"/>
            <a:ext cx="803189" cy="587735"/>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85" name="Text Box 19"/>
          <p:cNvSpPr txBox="1">
            <a:spLocks noChangeArrowheads="1"/>
          </p:cNvSpPr>
          <p:nvPr/>
        </p:nvSpPr>
        <p:spPr bwMode="auto">
          <a:xfrm>
            <a:off x="6998855" y="3113120"/>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3</a:t>
            </a:r>
            <a:endParaRPr lang="en-US" b="1" u="none"/>
          </a:p>
        </p:txBody>
      </p:sp>
      <p:sp>
        <p:nvSpPr>
          <p:cNvPr id="86" name="Line 20"/>
          <p:cNvSpPr>
            <a:spLocks noChangeShapeType="1"/>
          </p:cNvSpPr>
          <p:nvPr/>
        </p:nvSpPr>
        <p:spPr bwMode="auto">
          <a:xfrm>
            <a:off x="5599752" y="3364081"/>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87" name="Oval 21"/>
          <p:cNvSpPr>
            <a:spLocks noChangeArrowheads="1"/>
          </p:cNvSpPr>
          <p:nvPr/>
        </p:nvSpPr>
        <p:spPr bwMode="auto">
          <a:xfrm>
            <a:off x="767663" y="4492596"/>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88" name="Text Box 22"/>
          <p:cNvSpPr txBox="1">
            <a:spLocks noChangeArrowheads="1"/>
          </p:cNvSpPr>
          <p:nvPr/>
        </p:nvSpPr>
        <p:spPr bwMode="auto">
          <a:xfrm>
            <a:off x="955506" y="4542788"/>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2</a:t>
            </a:r>
            <a:endParaRPr lang="en-US" b="1" u="none"/>
          </a:p>
        </p:txBody>
      </p:sp>
      <p:sp>
        <p:nvSpPr>
          <p:cNvPr id="89" name="Line 23"/>
          <p:cNvSpPr>
            <a:spLocks noChangeShapeType="1"/>
          </p:cNvSpPr>
          <p:nvPr/>
        </p:nvSpPr>
        <p:spPr bwMode="auto">
          <a:xfrm>
            <a:off x="1184372" y="3627995"/>
            <a:ext cx="0" cy="859743"/>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90" name="Line 24"/>
          <p:cNvSpPr>
            <a:spLocks noChangeShapeType="1"/>
          </p:cNvSpPr>
          <p:nvPr/>
        </p:nvSpPr>
        <p:spPr bwMode="auto">
          <a:xfrm>
            <a:off x="3198821" y="3637710"/>
            <a:ext cx="0" cy="859743"/>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91" name="Line 25"/>
          <p:cNvSpPr>
            <a:spLocks noChangeShapeType="1"/>
          </p:cNvSpPr>
          <p:nvPr/>
        </p:nvSpPr>
        <p:spPr bwMode="auto">
          <a:xfrm flipV="1">
            <a:off x="3481666" y="3511419"/>
            <a:ext cx="1392625" cy="1049179"/>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92" name="Text Box 27"/>
          <p:cNvSpPr txBox="1">
            <a:spLocks noChangeArrowheads="1"/>
          </p:cNvSpPr>
          <p:nvPr/>
        </p:nvSpPr>
        <p:spPr bwMode="auto">
          <a:xfrm>
            <a:off x="3034729" y="2643580"/>
            <a:ext cx="339637" cy="389109"/>
          </a:xfrm>
          <a:prstGeom prst="rect">
            <a:avLst/>
          </a:prstGeom>
          <a:noFill/>
          <a:ln w="9525">
            <a:noFill/>
            <a:miter lim="800000"/>
            <a:headEnd/>
            <a:tailEnd/>
          </a:ln>
        </p:spPr>
        <p:txBody>
          <a:bodyPr wrap="none" lIns="111026" tIns="55513" rIns="111026" bIns="55513">
            <a:spAutoFit/>
          </a:bodyPr>
          <a:lstStyle/>
          <a:p>
            <a:r>
              <a:rPr lang="en-US" u="none" dirty="0">
                <a:solidFill>
                  <a:srgbClr val="CC0000"/>
                </a:solidFill>
              </a:rPr>
              <a:t>s</a:t>
            </a:r>
          </a:p>
        </p:txBody>
      </p:sp>
      <p:sp>
        <p:nvSpPr>
          <p:cNvPr id="93" name="Text Box 28"/>
          <p:cNvSpPr txBox="1">
            <a:spLocks noChangeArrowheads="1"/>
          </p:cNvSpPr>
          <p:nvPr/>
        </p:nvSpPr>
        <p:spPr bwMode="auto">
          <a:xfrm>
            <a:off x="5029747" y="2653295"/>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94" name="Text Box 29"/>
          <p:cNvSpPr txBox="1">
            <a:spLocks noChangeArrowheads="1"/>
          </p:cNvSpPr>
          <p:nvPr/>
        </p:nvSpPr>
        <p:spPr bwMode="auto">
          <a:xfrm>
            <a:off x="7024765" y="2663009"/>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95" name="Text Box 30"/>
          <p:cNvSpPr txBox="1">
            <a:spLocks noChangeArrowheads="1"/>
          </p:cNvSpPr>
          <p:nvPr/>
        </p:nvSpPr>
        <p:spPr bwMode="auto">
          <a:xfrm>
            <a:off x="974938" y="4975089"/>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96" name="Text Box 31"/>
          <p:cNvSpPr txBox="1">
            <a:spLocks noChangeArrowheads="1"/>
          </p:cNvSpPr>
          <p:nvPr/>
        </p:nvSpPr>
        <p:spPr bwMode="auto">
          <a:xfrm>
            <a:off x="2989388" y="4984803"/>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97" name="Text Box 32"/>
          <p:cNvSpPr txBox="1">
            <a:spLocks noChangeArrowheads="1"/>
          </p:cNvSpPr>
          <p:nvPr/>
        </p:nvSpPr>
        <p:spPr bwMode="auto">
          <a:xfrm>
            <a:off x="5023270" y="4994518"/>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98" name="Text Box 33"/>
          <p:cNvSpPr txBox="1">
            <a:spLocks noChangeArrowheads="1"/>
          </p:cNvSpPr>
          <p:nvPr/>
        </p:nvSpPr>
        <p:spPr bwMode="auto">
          <a:xfrm>
            <a:off x="7037719" y="4989660"/>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99" name="Text Box 34"/>
          <p:cNvSpPr txBox="1">
            <a:spLocks noChangeArrowheads="1"/>
          </p:cNvSpPr>
          <p:nvPr/>
        </p:nvSpPr>
        <p:spPr bwMode="auto">
          <a:xfrm>
            <a:off x="3607962" y="5327274"/>
            <a:ext cx="1070907" cy="389109"/>
          </a:xfrm>
          <a:prstGeom prst="rect">
            <a:avLst/>
          </a:prstGeom>
          <a:noFill/>
          <a:ln w="9525">
            <a:noFill/>
            <a:miter lim="800000"/>
            <a:headEnd/>
            <a:tailEnd/>
          </a:ln>
        </p:spPr>
        <p:txBody>
          <a:bodyPr wrap="none" lIns="111026" tIns="55513" rIns="111026" bIns="55513">
            <a:spAutoFit/>
          </a:bodyPr>
          <a:lstStyle/>
          <a:p>
            <a:r>
              <a:rPr lang="en-US" b="1" u="none" dirty="0"/>
              <a:t>BF Tree</a:t>
            </a:r>
          </a:p>
        </p:txBody>
      </p:sp>
      <p:sp>
        <p:nvSpPr>
          <p:cNvPr id="100" name="Oval 5"/>
          <p:cNvSpPr>
            <a:spLocks noChangeArrowheads="1"/>
          </p:cNvSpPr>
          <p:nvPr/>
        </p:nvSpPr>
        <p:spPr bwMode="auto">
          <a:xfrm>
            <a:off x="10207419" y="3295372"/>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dirty="0"/>
          </a:p>
        </p:txBody>
      </p:sp>
      <p:sp>
        <p:nvSpPr>
          <p:cNvPr id="101" name="Oval 5"/>
          <p:cNvSpPr>
            <a:spLocks noChangeArrowheads="1"/>
          </p:cNvSpPr>
          <p:nvPr/>
        </p:nvSpPr>
        <p:spPr bwMode="auto">
          <a:xfrm>
            <a:off x="9689233" y="3761673"/>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102" name="Oval 5"/>
          <p:cNvSpPr>
            <a:spLocks noChangeArrowheads="1"/>
          </p:cNvSpPr>
          <p:nvPr/>
        </p:nvSpPr>
        <p:spPr bwMode="auto">
          <a:xfrm>
            <a:off x="10725606" y="3761673"/>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103" name="Oval 5"/>
          <p:cNvSpPr>
            <a:spLocks noChangeArrowheads="1"/>
          </p:cNvSpPr>
          <p:nvPr/>
        </p:nvSpPr>
        <p:spPr bwMode="auto">
          <a:xfrm>
            <a:off x="9171046" y="4227975"/>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104" name="Oval 5"/>
          <p:cNvSpPr>
            <a:spLocks noChangeArrowheads="1"/>
          </p:cNvSpPr>
          <p:nvPr/>
        </p:nvSpPr>
        <p:spPr bwMode="auto">
          <a:xfrm>
            <a:off x="10103782" y="4227975"/>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105" name="Oval 5"/>
          <p:cNvSpPr>
            <a:spLocks noChangeArrowheads="1"/>
          </p:cNvSpPr>
          <p:nvPr/>
        </p:nvSpPr>
        <p:spPr bwMode="auto">
          <a:xfrm>
            <a:off x="11243792" y="4227975"/>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106" name="Oval 5"/>
          <p:cNvSpPr>
            <a:spLocks noChangeArrowheads="1"/>
          </p:cNvSpPr>
          <p:nvPr/>
        </p:nvSpPr>
        <p:spPr bwMode="auto">
          <a:xfrm>
            <a:off x="9171046" y="4849710"/>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107" name="Oval 5"/>
          <p:cNvSpPr>
            <a:spLocks noChangeArrowheads="1"/>
          </p:cNvSpPr>
          <p:nvPr/>
        </p:nvSpPr>
        <p:spPr bwMode="auto">
          <a:xfrm>
            <a:off x="10103782" y="4849710"/>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cxnSp>
        <p:nvCxnSpPr>
          <p:cNvPr id="108" name="Straight Connector 107"/>
          <p:cNvCxnSpPr>
            <a:stCxn id="100" idx="4"/>
            <a:endCxn id="101" idx="7"/>
          </p:cNvCxnSpPr>
          <p:nvPr/>
        </p:nvCxnSpPr>
        <p:spPr>
          <a:xfrm rot="5400000">
            <a:off x="10025096" y="3458039"/>
            <a:ext cx="267295" cy="4082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0" idx="4"/>
            <a:endCxn id="102" idx="1"/>
          </p:cNvCxnSpPr>
          <p:nvPr/>
        </p:nvCxnSpPr>
        <p:spPr>
          <a:xfrm rot="16200000" flipH="1">
            <a:off x="10433359" y="3458039"/>
            <a:ext cx="267295" cy="4082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1" idx="4"/>
            <a:endCxn id="103" idx="7"/>
          </p:cNvCxnSpPr>
          <p:nvPr/>
        </p:nvCxnSpPr>
        <p:spPr>
          <a:xfrm rot="5400000">
            <a:off x="9506910" y="3924340"/>
            <a:ext cx="267295" cy="4082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01" idx="4"/>
            <a:endCxn id="104" idx="1"/>
          </p:cNvCxnSpPr>
          <p:nvPr/>
        </p:nvCxnSpPr>
        <p:spPr>
          <a:xfrm rot="16200000" flipH="1">
            <a:off x="9863354" y="3976159"/>
            <a:ext cx="267295" cy="30462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02" idx="5"/>
            <a:endCxn id="105" idx="1"/>
          </p:cNvCxnSpPr>
          <p:nvPr/>
        </p:nvCxnSpPr>
        <p:spPr>
          <a:xfrm rot="16200000" flipH="1">
            <a:off x="10989435" y="3962230"/>
            <a:ext cx="301440" cy="29833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03" idx="4"/>
            <a:endCxn id="106" idx="0"/>
          </p:cNvCxnSpPr>
          <p:nvPr/>
        </p:nvCxnSpPr>
        <p:spPr>
          <a:xfrm rot="5400000">
            <a:off x="9132210" y="4655148"/>
            <a:ext cx="388585" cy="216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04" idx="4"/>
            <a:endCxn id="107" idx="0"/>
          </p:cNvCxnSpPr>
          <p:nvPr/>
        </p:nvCxnSpPr>
        <p:spPr>
          <a:xfrm rot="5400000">
            <a:off x="10064945" y="4655148"/>
            <a:ext cx="388585" cy="216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15" name="Text Box 27"/>
          <p:cNvSpPr txBox="1">
            <a:spLocks noChangeArrowheads="1"/>
          </p:cNvSpPr>
          <p:nvPr/>
        </p:nvSpPr>
        <p:spPr bwMode="auto">
          <a:xfrm>
            <a:off x="10621969" y="3139938"/>
            <a:ext cx="339637" cy="389109"/>
          </a:xfrm>
          <a:prstGeom prst="rect">
            <a:avLst/>
          </a:prstGeom>
          <a:noFill/>
          <a:ln w="9525">
            <a:noFill/>
            <a:miter lim="800000"/>
            <a:headEnd/>
            <a:tailEnd/>
          </a:ln>
        </p:spPr>
        <p:txBody>
          <a:bodyPr wrap="none" lIns="111026" tIns="55513" rIns="111026" bIns="55513">
            <a:spAutoFit/>
          </a:bodyPr>
          <a:lstStyle/>
          <a:p>
            <a:r>
              <a:rPr lang="en-US" u="none" dirty="0">
                <a:solidFill>
                  <a:srgbClr val="CC0000"/>
                </a:solidFill>
              </a:rPr>
              <a:t>s</a:t>
            </a:r>
          </a:p>
        </p:txBody>
      </p:sp>
      <p:sp>
        <p:nvSpPr>
          <p:cNvPr id="116" name="Text Box 27"/>
          <p:cNvSpPr txBox="1">
            <a:spLocks noChangeArrowheads="1"/>
          </p:cNvSpPr>
          <p:nvPr/>
        </p:nvSpPr>
        <p:spPr bwMode="auto">
          <a:xfrm>
            <a:off x="10103782" y="3683957"/>
            <a:ext cx="416581" cy="389109"/>
          </a:xfrm>
          <a:prstGeom prst="rect">
            <a:avLst/>
          </a:prstGeom>
          <a:noFill/>
          <a:ln w="9525">
            <a:noFill/>
            <a:miter lim="800000"/>
            <a:headEnd/>
            <a:tailEnd/>
          </a:ln>
        </p:spPr>
        <p:txBody>
          <a:bodyPr wrap="none" lIns="111026" tIns="55513" rIns="111026" bIns="55513">
            <a:spAutoFit/>
          </a:bodyPr>
          <a:lstStyle/>
          <a:p>
            <a:r>
              <a:rPr lang="en-US" u="none" dirty="0">
                <a:solidFill>
                  <a:srgbClr val="CC0000"/>
                </a:solidFill>
              </a:rPr>
              <a:t>w</a:t>
            </a:r>
          </a:p>
        </p:txBody>
      </p:sp>
      <p:sp>
        <p:nvSpPr>
          <p:cNvPr id="117" name="Text Box 27"/>
          <p:cNvSpPr txBox="1">
            <a:spLocks noChangeArrowheads="1"/>
          </p:cNvSpPr>
          <p:nvPr/>
        </p:nvSpPr>
        <p:spPr bwMode="auto">
          <a:xfrm>
            <a:off x="11140155" y="3683957"/>
            <a:ext cx="301165" cy="389109"/>
          </a:xfrm>
          <a:prstGeom prst="rect">
            <a:avLst/>
          </a:prstGeom>
          <a:noFill/>
          <a:ln w="9525">
            <a:noFill/>
            <a:miter lim="800000"/>
            <a:headEnd/>
            <a:tailEnd/>
          </a:ln>
        </p:spPr>
        <p:txBody>
          <a:bodyPr wrap="none" lIns="111026" tIns="55513" rIns="111026" bIns="55513">
            <a:spAutoFit/>
          </a:bodyPr>
          <a:lstStyle/>
          <a:p>
            <a:r>
              <a:rPr lang="en-US" u="none" dirty="0">
                <a:solidFill>
                  <a:srgbClr val="CC0000"/>
                </a:solidFill>
              </a:rPr>
              <a:t>r</a:t>
            </a:r>
          </a:p>
        </p:txBody>
      </p:sp>
      <p:sp>
        <p:nvSpPr>
          <p:cNvPr id="118" name="Text Box 27"/>
          <p:cNvSpPr txBox="1">
            <a:spLocks noChangeArrowheads="1"/>
          </p:cNvSpPr>
          <p:nvPr/>
        </p:nvSpPr>
        <p:spPr bwMode="auto">
          <a:xfrm>
            <a:off x="8652860" y="4150258"/>
            <a:ext cx="288353" cy="389109"/>
          </a:xfrm>
          <a:prstGeom prst="rect">
            <a:avLst/>
          </a:prstGeom>
          <a:noFill/>
          <a:ln w="9525">
            <a:noFill/>
            <a:miter lim="800000"/>
            <a:headEnd/>
            <a:tailEnd/>
          </a:ln>
        </p:spPr>
        <p:txBody>
          <a:bodyPr wrap="none" lIns="111026" tIns="55513" rIns="111026" bIns="55513">
            <a:spAutoFit/>
          </a:bodyPr>
          <a:lstStyle/>
          <a:p>
            <a:r>
              <a:rPr lang="en-US" dirty="0">
                <a:solidFill>
                  <a:srgbClr val="CC0000"/>
                </a:solidFill>
              </a:rPr>
              <a:t>t</a:t>
            </a:r>
            <a:endParaRPr lang="en-US" u="none" dirty="0">
              <a:solidFill>
                <a:srgbClr val="CC0000"/>
              </a:solidFill>
            </a:endParaRPr>
          </a:p>
        </p:txBody>
      </p:sp>
      <p:sp>
        <p:nvSpPr>
          <p:cNvPr id="119" name="Text Box 27"/>
          <p:cNvSpPr txBox="1">
            <a:spLocks noChangeArrowheads="1"/>
          </p:cNvSpPr>
          <p:nvPr/>
        </p:nvSpPr>
        <p:spPr bwMode="auto">
          <a:xfrm>
            <a:off x="8652860" y="4771994"/>
            <a:ext cx="352598" cy="389109"/>
          </a:xfrm>
          <a:prstGeom prst="rect">
            <a:avLst/>
          </a:prstGeom>
          <a:noFill/>
          <a:ln w="9525">
            <a:noFill/>
            <a:miter lim="800000"/>
            <a:headEnd/>
            <a:tailEnd/>
          </a:ln>
        </p:spPr>
        <p:txBody>
          <a:bodyPr wrap="none" lIns="111026" tIns="55513" rIns="111026" bIns="55513">
            <a:spAutoFit/>
          </a:bodyPr>
          <a:lstStyle/>
          <a:p>
            <a:r>
              <a:rPr lang="en-US" u="none" dirty="0">
                <a:solidFill>
                  <a:srgbClr val="CC0000"/>
                </a:solidFill>
              </a:rPr>
              <a:t>u</a:t>
            </a:r>
          </a:p>
        </p:txBody>
      </p:sp>
      <p:sp>
        <p:nvSpPr>
          <p:cNvPr id="120" name="Text Box 27"/>
          <p:cNvSpPr txBox="1">
            <a:spLocks noChangeArrowheads="1"/>
          </p:cNvSpPr>
          <p:nvPr/>
        </p:nvSpPr>
        <p:spPr bwMode="auto">
          <a:xfrm>
            <a:off x="10518331" y="4150258"/>
            <a:ext cx="339637" cy="389109"/>
          </a:xfrm>
          <a:prstGeom prst="rect">
            <a:avLst/>
          </a:prstGeom>
          <a:noFill/>
          <a:ln w="9525">
            <a:noFill/>
            <a:miter lim="800000"/>
            <a:headEnd/>
            <a:tailEnd/>
          </a:ln>
        </p:spPr>
        <p:txBody>
          <a:bodyPr wrap="none" lIns="111026" tIns="55513" rIns="111026" bIns="55513">
            <a:spAutoFit/>
          </a:bodyPr>
          <a:lstStyle/>
          <a:p>
            <a:r>
              <a:rPr lang="en-US" u="none" dirty="0">
                <a:solidFill>
                  <a:srgbClr val="CC0000"/>
                </a:solidFill>
              </a:rPr>
              <a:t>x</a:t>
            </a:r>
          </a:p>
        </p:txBody>
      </p:sp>
      <p:sp>
        <p:nvSpPr>
          <p:cNvPr id="121" name="Text Box 27"/>
          <p:cNvSpPr txBox="1">
            <a:spLocks noChangeArrowheads="1"/>
          </p:cNvSpPr>
          <p:nvPr/>
        </p:nvSpPr>
        <p:spPr bwMode="auto">
          <a:xfrm>
            <a:off x="10518331" y="4771994"/>
            <a:ext cx="352461" cy="389109"/>
          </a:xfrm>
          <a:prstGeom prst="rect">
            <a:avLst/>
          </a:prstGeom>
          <a:noFill/>
          <a:ln w="9525">
            <a:noFill/>
            <a:miter lim="800000"/>
            <a:headEnd/>
            <a:tailEnd/>
          </a:ln>
        </p:spPr>
        <p:txBody>
          <a:bodyPr wrap="none" lIns="111026" tIns="55513" rIns="111026" bIns="55513">
            <a:spAutoFit/>
          </a:bodyPr>
          <a:lstStyle/>
          <a:p>
            <a:r>
              <a:rPr lang="en-US" u="none" dirty="0">
                <a:solidFill>
                  <a:srgbClr val="CC0000"/>
                </a:solidFill>
              </a:rPr>
              <a:t>y</a:t>
            </a:r>
          </a:p>
        </p:txBody>
      </p:sp>
      <p:sp>
        <p:nvSpPr>
          <p:cNvPr id="122" name="Text Box 27"/>
          <p:cNvSpPr txBox="1">
            <a:spLocks noChangeArrowheads="1"/>
          </p:cNvSpPr>
          <p:nvPr/>
        </p:nvSpPr>
        <p:spPr bwMode="auto">
          <a:xfrm>
            <a:off x="11658341" y="4150258"/>
            <a:ext cx="365285" cy="389109"/>
          </a:xfrm>
          <a:prstGeom prst="rect">
            <a:avLst/>
          </a:prstGeom>
          <a:noFill/>
          <a:ln w="9525">
            <a:noFill/>
            <a:miter lim="800000"/>
            <a:headEnd/>
            <a:tailEnd/>
          </a:ln>
        </p:spPr>
        <p:txBody>
          <a:bodyPr wrap="none" lIns="111026" tIns="55513" rIns="111026" bIns="55513">
            <a:spAutoFit/>
          </a:bodyPr>
          <a:lstStyle/>
          <a:p>
            <a:r>
              <a:rPr lang="en-US" u="none" dirty="0">
                <a:solidFill>
                  <a:srgbClr val="CC0000"/>
                </a:solidFill>
              </a:rPr>
              <a:t>v</a:t>
            </a:r>
          </a:p>
        </p:txBody>
      </p:sp>
      <p:sp>
        <p:nvSpPr>
          <p:cNvPr id="123" name="Line 7"/>
          <p:cNvSpPr>
            <a:spLocks noChangeShapeType="1"/>
          </p:cNvSpPr>
          <p:nvPr/>
        </p:nvSpPr>
        <p:spPr bwMode="auto">
          <a:xfrm>
            <a:off x="1534342" y="4771865"/>
            <a:ext cx="1256602" cy="0"/>
          </a:xfrm>
          <a:prstGeom prst="line">
            <a:avLst/>
          </a:prstGeom>
          <a:noFill/>
          <a:ln w="57150" cmpd="sng">
            <a:solidFill>
              <a:schemeClr val="accent2"/>
            </a:solidFill>
            <a:round/>
            <a:headEnd/>
            <a:tailEnd/>
          </a:ln>
        </p:spPr>
        <p:txBody>
          <a:bodyPr wrap="none" lIns="111026" tIns="55513" rIns="111026" bIns="55513" anchor="ctr"/>
          <a:lstStyle/>
          <a:p>
            <a:endParaRPr lang="en-US" b="1"/>
          </a:p>
        </p:txBody>
      </p:sp>
      <p:sp>
        <p:nvSpPr>
          <p:cNvPr id="124" name="Line 7"/>
          <p:cNvSpPr>
            <a:spLocks noChangeShapeType="1"/>
          </p:cNvSpPr>
          <p:nvPr/>
        </p:nvSpPr>
        <p:spPr bwMode="auto">
          <a:xfrm>
            <a:off x="3546844" y="3345607"/>
            <a:ext cx="1256602" cy="0"/>
          </a:xfrm>
          <a:prstGeom prst="line">
            <a:avLst/>
          </a:prstGeom>
          <a:noFill/>
          <a:ln w="57150" cmpd="sng">
            <a:solidFill>
              <a:schemeClr val="accent2"/>
            </a:solidFill>
            <a:round/>
            <a:headEnd/>
            <a:tailEnd/>
          </a:ln>
        </p:spPr>
        <p:txBody>
          <a:bodyPr wrap="none" lIns="111026" tIns="55513" rIns="111026" bIns="55513" anchor="ctr"/>
          <a:lstStyle/>
          <a:p>
            <a:endParaRPr lang="en-US" b="1"/>
          </a:p>
        </p:txBody>
      </p:sp>
    </p:spTree>
    <p:extLst>
      <p:ext uri="{BB962C8B-B14F-4D97-AF65-F5344CB8AC3E}">
        <p14:creationId xmlns:p14="http://schemas.microsoft.com/office/powerpoint/2010/main" val="228664997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a:t>The BF Tree</a:t>
            </a:r>
          </a:p>
        </p:txBody>
      </p:sp>
      <p:sp>
        <p:nvSpPr>
          <p:cNvPr id="32772" name="Oval 3"/>
          <p:cNvSpPr>
            <a:spLocks noChangeArrowheads="1"/>
          </p:cNvSpPr>
          <p:nvPr/>
        </p:nvSpPr>
        <p:spPr bwMode="auto">
          <a:xfrm>
            <a:off x="793572" y="3054832"/>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32773" name="Text Box 4"/>
          <p:cNvSpPr txBox="1">
            <a:spLocks noChangeArrowheads="1"/>
          </p:cNvSpPr>
          <p:nvPr/>
        </p:nvSpPr>
        <p:spPr bwMode="auto">
          <a:xfrm>
            <a:off x="961983" y="3119596"/>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1</a:t>
            </a:r>
            <a:endParaRPr lang="en-US" b="1" u="none"/>
          </a:p>
        </p:txBody>
      </p:sp>
      <p:sp>
        <p:nvSpPr>
          <p:cNvPr id="32774" name="Oval 5"/>
          <p:cNvSpPr>
            <a:spLocks noChangeArrowheads="1"/>
          </p:cNvSpPr>
          <p:nvPr/>
        </p:nvSpPr>
        <p:spPr bwMode="auto">
          <a:xfrm>
            <a:off x="2808023" y="3048356"/>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32775" name="Text Box 6"/>
          <p:cNvSpPr txBox="1">
            <a:spLocks noChangeArrowheads="1"/>
          </p:cNvSpPr>
          <p:nvPr/>
        </p:nvSpPr>
        <p:spPr bwMode="auto">
          <a:xfrm>
            <a:off x="2976434" y="3113120"/>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0</a:t>
            </a:r>
            <a:endParaRPr lang="en-US" b="1" u="none"/>
          </a:p>
        </p:txBody>
      </p:sp>
      <p:sp>
        <p:nvSpPr>
          <p:cNvPr id="32776" name="Line 7"/>
          <p:cNvSpPr>
            <a:spLocks noChangeShapeType="1"/>
          </p:cNvSpPr>
          <p:nvPr/>
        </p:nvSpPr>
        <p:spPr bwMode="auto">
          <a:xfrm>
            <a:off x="1577331" y="3349509"/>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32777" name="Oval 8"/>
          <p:cNvSpPr>
            <a:spLocks noChangeArrowheads="1"/>
          </p:cNvSpPr>
          <p:nvPr/>
        </p:nvSpPr>
        <p:spPr bwMode="auto">
          <a:xfrm>
            <a:off x="2808023" y="4492596"/>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32778" name="Text Box 9"/>
          <p:cNvSpPr txBox="1">
            <a:spLocks noChangeArrowheads="1"/>
          </p:cNvSpPr>
          <p:nvPr/>
        </p:nvSpPr>
        <p:spPr bwMode="auto">
          <a:xfrm>
            <a:off x="2976434" y="4542788"/>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1</a:t>
            </a:r>
            <a:endParaRPr lang="en-US" b="1" u="none"/>
          </a:p>
        </p:txBody>
      </p:sp>
      <p:sp>
        <p:nvSpPr>
          <p:cNvPr id="32779" name="Oval 10"/>
          <p:cNvSpPr>
            <a:spLocks noChangeArrowheads="1"/>
          </p:cNvSpPr>
          <p:nvPr/>
        </p:nvSpPr>
        <p:spPr bwMode="auto">
          <a:xfrm>
            <a:off x="4822472" y="4486120"/>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32780" name="Text Box 11"/>
          <p:cNvSpPr txBox="1">
            <a:spLocks noChangeArrowheads="1"/>
          </p:cNvSpPr>
          <p:nvPr/>
        </p:nvSpPr>
        <p:spPr bwMode="auto">
          <a:xfrm>
            <a:off x="4990883" y="4521740"/>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2</a:t>
            </a:r>
            <a:endParaRPr lang="en-US" b="1" u="none"/>
          </a:p>
        </p:txBody>
      </p:sp>
      <p:sp>
        <p:nvSpPr>
          <p:cNvPr id="32781" name="Line 12"/>
          <p:cNvSpPr>
            <a:spLocks noChangeShapeType="1"/>
          </p:cNvSpPr>
          <p:nvPr/>
        </p:nvSpPr>
        <p:spPr bwMode="auto">
          <a:xfrm>
            <a:off x="3591780" y="4787273"/>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32782" name="Oval 13"/>
          <p:cNvSpPr>
            <a:spLocks noChangeArrowheads="1"/>
          </p:cNvSpPr>
          <p:nvPr/>
        </p:nvSpPr>
        <p:spPr bwMode="auto">
          <a:xfrm>
            <a:off x="6836923" y="4495834"/>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32783" name="Text Box 14"/>
          <p:cNvSpPr txBox="1">
            <a:spLocks noChangeArrowheads="1"/>
          </p:cNvSpPr>
          <p:nvPr/>
        </p:nvSpPr>
        <p:spPr bwMode="auto">
          <a:xfrm>
            <a:off x="6985901" y="4531454"/>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3</a:t>
            </a:r>
            <a:endParaRPr lang="en-US" b="1" u="none"/>
          </a:p>
        </p:txBody>
      </p:sp>
      <p:sp>
        <p:nvSpPr>
          <p:cNvPr id="32784" name="Line 15"/>
          <p:cNvSpPr>
            <a:spLocks noChangeShapeType="1"/>
          </p:cNvSpPr>
          <p:nvPr/>
        </p:nvSpPr>
        <p:spPr bwMode="auto">
          <a:xfrm>
            <a:off x="5606230" y="4796987"/>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32785" name="Oval 16"/>
          <p:cNvSpPr>
            <a:spLocks noChangeArrowheads="1"/>
          </p:cNvSpPr>
          <p:nvPr/>
        </p:nvSpPr>
        <p:spPr bwMode="auto">
          <a:xfrm>
            <a:off x="4815995" y="3053213"/>
            <a:ext cx="803189" cy="587735"/>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32786" name="Text Box 17"/>
          <p:cNvSpPr txBox="1">
            <a:spLocks noChangeArrowheads="1"/>
          </p:cNvSpPr>
          <p:nvPr/>
        </p:nvSpPr>
        <p:spPr bwMode="auto">
          <a:xfrm>
            <a:off x="4984406" y="3088833"/>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2</a:t>
            </a:r>
            <a:endParaRPr lang="en-US" b="1" u="none"/>
          </a:p>
        </p:txBody>
      </p:sp>
      <p:sp>
        <p:nvSpPr>
          <p:cNvPr id="32787" name="Oval 18"/>
          <p:cNvSpPr>
            <a:spLocks noChangeArrowheads="1"/>
          </p:cNvSpPr>
          <p:nvPr/>
        </p:nvSpPr>
        <p:spPr bwMode="auto">
          <a:xfrm>
            <a:off x="6830445" y="3062928"/>
            <a:ext cx="803189" cy="587735"/>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32788" name="Text Box 19"/>
          <p:cNvSpPr txBox="1">
            <a:spLocks noChangeArrowheads="1"/>
          </p:cNvSpPr>
          <p:nvPr/>
        </p:nvSpPr>
        <p:spPr bwMode="auto">
          <a:xfrm>
            <a:off x="6998855" y="3113120"/>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3</a:t>
            </a:r>
            <a:endParaRPr lang="en-US" b="1" u="none"/>
          </a:p>
        </p:txBody>
      </p:sp>
      <p:sp>
        <p:nvSpPr>
          <p:cNvPr id="32789" name="Line 20"/>
          <p:cNvSpPr>
            <a:spLocks noChangeShapeType="1"/>
          </p:cNvSpPr>
          <p:nvPr/>
        </p:nvSpPr>
        <p:spPr bwMode="auto">
          <a:xfrm>
            <a:off x="5599752" y="3364081"/>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32790" name="Oval 21"/>
          <p:cNvSpPr>
            <a:spLocks noChangeArrowheads="1"/>
          </p:cNvSpPr>
          <p:nvPr/>
        </p:nvSpPr>
        <p:spPr bwMode="auto">
          <a:xfrm>
            <a:off x="767663" y="4492596"/>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32791" name="Text Box 22"/>
          <p:cNvSpPr txBox="1">
            <a:spLocks noChangeArrowheads="1"/>
          </p:cNvSpPr>
          <p:nvPr/>
        </p:nvSpPr>
        <p:spPr bwMode="auto">
          <a:xfrm>
            <a:off x="955506" y="4542788"/>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2</a:t>
            </a:r>
            <a:endParaRPr lang="en-US" b="1" u="none"/>
          </a:p>
        </p:txBody>
      </p:sp>
      <p:sp>
        <p:nvSpPr>
          <p:cNvPr id="32792" name="Line 23"/>
          <p:cNvSpPr>
            <a:spLocks noChangeShapeType="1"/>
          </p:cNvSpPr>
          <p:nvPr/>
        </p:nvSpPr>
        <p:spPr bwMode="auto">
          <a:xfrm>
            <a:off x="1184372" y="3627995"/>
            <a:ext cx="0" cy="859743"/>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32793" name="Line 24"/>
          <p:cNvSpPr>
            <a:spLocks noChangeShapeType="1"/>
          </p:cNvSpPr>
          <p:nvPr/>
        </p:nvSpPr>
        <p:spPr bwMode="auto">
          <a:xfrm>
            <a:off x="3198821" y="3637710"/>
            <a:ext cx="0" cy="859743"/>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32794" name="Line 25"/>
          <p:cNvSpPr>
            <a:spLocks noChangeShapeType="1"/>
          </p:cNvSpPr>
          <p:nvPr/>
        </p:nvSpPr>
        <p:spPr bwMode="auto">
          <a:xfrm flipV="1">
            <a:off x="3481666" y="3511419"/>
            <a:ext cx="1392625" cy="1049179"/>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32795" name="Text Box 26"/>
          <p:cNvSpPr txBox="1">
            <a:spLocks noChangeArrowheads="1"/>
          </p:cNvSpPr>
          <p:nvPr/>
        </p:nvSpPr>
        <p:spPr bwMode="auto">
          <a:xfrm>
            <a:off x="1039697" y="2633871"/>
            <a:ext cx="30116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r</a:t>
            </a:r>
          </a:p>
        </p:txBody>
      </p:sp>
      <p:sp>
        <p:nvSpPr>
          <p:cNvPr id="32796" name="Text Box 27"/>
          <p:cNvSpPr txBox="1">
            <a:spLocks noChangeArrowheads="1"/>
          </p:cNvSpPr>
          <p:nvPr/>
        </p:nvSpPr>
        <p:spPr bwMode="auto">
          <a:xfrm>
            <a:off x="3034729" y="2643580"/>
            <a:ext cx="339637" cy="389109"/>
          </a:xfrm>
          <a:prstGeom prst="rect">
            <a:avLst/>
          </a:prstGeom>
          <a:noFill/>
          <a:ln w="9525">
            <a:noFill/>
            <a:miter lim="800000"/>
            <a:headEnd/>
            <a:tailEnd/>
          </a:ln>
        </p:spPr>
        <p:txBody>
          <a:bodyPr wrap="none" lIns="111026" tIns="55513" rIns="111026" bIns="55513">
            <a:spAutoFit/>
          </a:bodyPr>
          <a:lstStyle/>
          <a:p>
            <a:r>
              <a:rPr lang="en-US" u="none" dirty="0">
                <a:solidFill>
                  <a:srgbClr val="CC0000"/>
                </a:solidFill>
              </a:rPr>
              <a:t>s</a:t>
            </a:r>
          </a:p>
        </p:txBody>
      </p:sp>
      <p:sp>
        <p:nvSpPr>
          <p:cNvPr id="32797" name="Text Box 28"/>
          <p:cNvSpPr txBox="1">
            <a:spLocks noChangeArrowheads="1"/>
          </p:cNvSpPr>
          <p:nvPr/>
        </p:nvSpPr>
        <p:spPr bwMode="auto">
          <a:xfrm>
            <a:off x="5029747" y="2653295"/>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32798" name="Text Box 29"/>
          <p:cNvSpPr txBox="1">
            <a:spLocks noChangeArrowheads="1"/>
          </p:cNvSpPr>
          <p:nvPr/>
        </p:nvSpPr>
        <p:spPr bwMode="auto">
          <a:xfrm>
            <a:off x="7024765" y="2663009"/>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32799" name="Text Box 30"/>
          <p:cNvSpPr txBox="1">
            <a:spLocks noChangeArrowheads="1"/>
          </p:cNvSpPr>
          <p:nvPr/>
        </p:nvSpPr>
        <p:spPr bwMode="auto">
          <a:xfrm>
            <a:off x="974938" y="4975089"/>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32800" name="Text Box 31"/>
          <p:cNvSpPr txBox="1">
            <a:spLocks noChangeArrowheads="1"/>
          </p:cNvSpPr>
          <p:nvPr/>
        </p:nvSpPr>
        <p:spPr bwMode="auto">
          <a:xfrm>
            <a:off x="2989388" y="4984803"/>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32801" name="Text Box 32"/>
          <p:cNvSpPr txBox="1">
            <a:spLocks noChangeArrowheads="1"/>
          </p:cNvSpPr>
          <p:nvPr/>
        </p:nvSpPr>
        <p:spPr bwMode="auto">
          <a:xfrm>
            <a:off x="5023270" y="4994518"/>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32802" name="Text Box 33"/>
          <p:cNvSpPr txBox="1">
            <a:spLocks noChangeArrowheads="1"/>
          </p:cNvSpPr>
          <p:nvPr/>
        </p:nvSpPr>
        <p:spPr bwMode="auto">
          <a:xfrm>
            <a:off x="7037719" y="4989660"/>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32803" name="Text Box 34"/>
          <p:cNvSpPr txBox="1">
            <a:spLocks noChangeArrowheads="1"/>
          </p:cNvSpPr>
          <p:nvPr/>
        </p:nvSpPr>
        <p:spPr bwMode="auto">
          <a:xfrm>
            <a:off x="3607962" y="5327274"/>
            <a:ext cx="1070907" cy="389109"/>
          </a:xfrm>
          <a:prstGeom prst="rect">
            <a:avLst/>
          </a:prstGeom>
          <a:noFill/>
          <a:ln w="9525">
            <a:noFill/>
            <a:miter lim="800000"/>
            <a:headEnd/>
            <a:tailEnd/>
          </a:ln>
        </p:spPr>
        <p:txBody>
          <a:bodyPr wrap="none" lIns="111026" tIns="55513" rIns="111026" bIns="55513">
            <a:spAutoFit/>
          </a:bodyPr>
          <a:lstStyle/>
          <a:p>
            <a:r>
              <a:rPr lang="en-US" b="1" u="none" dirty="0"/>
              <a:t>BF Tree</a:t>
            </a:r>
          </a:p>
        </p:txBody>
      </p:sp>
      <p:sp>
        <p:nvSpPr>
          <p:cNvPr id="36" name="Slide Number Placeholder 35"/>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14</a:t>
            </a:fld>
            <a:endParaRPr lang="en-US"/>
          </a:p>
        </p:txBody>
      </p:sp>
      <p:sp>
        <p:nvSpPr>
          <p:cNvPr id="37" name="Oval 5"/>
          <p:cNvSpPr>
            <a:spLocks noChangeArrowheads="1"/>
          </p:cNvSpPr>
          <p:nvPr/>
        </p:nvSpPr>
        <p:spPr bwMode="auto">
          <a:xfrm>
            <a:off x="10207419" y="3295372"/>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dirty="0"/>
          </a:p>
        </p:txBody>
      </p:sp>
      <p:sp>
        <p:nvSpPr>
          <p:cNvPr id="38" name="Oval 5"/>
          <p:cNvSpPr>
            <a:spLocks noChangeArrowheads="1"/>
          </p:cNvSpPr>
          <p:nvPr/>
        </p:nvSpPr>
        <p:spPr bwMode="auto">
          <a:xfrm>
            <a:off x="9689233" y="3761673"/>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39" name="Oval 5"/>
          <p:cNvSpPr>
            <a:spLocks noChangeArrowheads="1"/>
          </p:cNvSpPr>
          <p:nvPr/>
        </p:nvSpPr>
        <p:spPr bwMode="auto">
          <a:xfrm>
            <a:off x="10725606" y="3761673"/>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40" name="Oval 5"/>
          <p:cNvSpPr>
            <a:spLocks noChangeArrowheads="1"/>
          </p:cNvSpPr>
          <p:nvPr/>
        </p:nvSpPr>
        <p:spPr bwMode="auto">
          <a:xfrm>
            <a:off x="9171046" y="4227975"/>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41" name="Oval 5"/>
          <p:cNvSpPr>
            <a:spLocks noChangeArrowheads="1"/>
          </p:cNvSpPr>
          <p:nvPr/>
        </p:nvSpPr>
        <p:spPr bwMode="auto">
          <a:xfrm>
            <a:off x="10103782" y="4227975"/>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42" name="Oval 5"/>
          <p:cNvSpPr>
            <a:spLocks noChangeArrowheads="1"/>
          </p:cNvSpPr>
          <p:nvPr/>
        </p:nvSpPr>
        <p:spPr bwMode="auto">
          <a:xfrm>
            <a:off x="11243792" y="4227975"/>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43" name="Oval 5"/>
          <p:cNvSpPr>
            <a:spLocks noChangeArrowheads="1"/>
          </p:cNvSpPr>
          <p:nvPr/>
        </p:nvSpPr>
        <p:spPr bwMode="auto">
          <a:xfrm>
            <a:off x="9171046" y="4849710"/>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44" name="Oval 5"/>
          <p:cNvSpPr>
            <a:spLocks noChangeArrowheads="1"/>
          </p:cNvSpPr>
          <p:nvPr/>
        </p:nvSpPr>
        <p:spPr bwMode="auto">
          <a:xfrm>
            <a:off x="10103782" y="4849710"/>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cxnSp>
        <p:nvCxnSpPr>
          <p:cNvPr id="47" name="Straight Connector 46"/>
          <p:cNvCxnSpPr>
            <a:stCxn id="37" idx="4"/>
            <a:endCxn id="38" idx="7"/>
          </p:cNvCxnSpPr>
          <p:nvPr/>
        </p:nvCxnSpPr>
        <p:spPr>
          <a:xfrm rot="5400000">
            <a:off x="10025096" y="3458039"/>
            <a:ext cx="267295" cy="4082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7" idx="4"/>
            <a:endCxn id="39" idx="1"/>
          </p:cNvCxnSpPr>
          <p:nvPr/>
        </p:nvCxnSpPr>
        <p:spPr>
          <a:xfrm rot="16200000" flipH="1">
            <a:off x="10433359" y="3458039"/>
            <a:ext cx="267295" cy="4082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8" idx="4"/>
            <a:endCxn id="40" idx="7"/>
          </p:cNvCxnSpPr>
          <p:nvPr/>
        </p:nvCxnSpPr>
        <p:spPr>
          <a:xfrm rot="5400000">
            <a:off x="9506910" y="3924340"/>
            <a:ext cx="267295" cy="4082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8" idx="4"/>
            <a:endCxn id="41" idx="1"/>
          </p:cNvCxnSpPr>
          <p:nvPr/>
        </p:nvCxnSpPr>
        <p:spPr>
          <a:xfrm rot="16200000" flipH="1">
            <a:off x="9863354" y="3976159"/>
            <a:ext cx="267295" cy="30462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9" idx="5"/>
            <a:endCxn id="42" idx="1"/>
          </p:cNvCxnSpPr>
          <p:nvPr/>
        </p:nvCxnSpPr>
        <p:spPr>
          <a:xfrm rot="16200000" flipH="1">
            <a:off x="10989435" y="3962230"/>
            <a:ext cx="301440" cy="29833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0" idx="4"/>
            <a:endCxn id="43" idx="0"/>
          </p:cNvCxnSpPr>
          <p:nvPr/>
        </p:nvCxnSpPr>
        <p:spPr>
          <a:xfrm rot="5400000">
            <a:off x="9132210" y="4655148"/>
            <a:ext cx="388585" cy="216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41" idx="4"/>
            <a:endCxn id="44" idx="0"/>
          </p:cNvCxnSpPr>
          <p:nvPr/>
        </p:nvCxnSpPr>
        <p:spPr>
          <a:xfrm rot="5400000">
            <a:off x="10064945" y="4655148"/>
            <a:ext cx="388585" cy="216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67" name="Text Box 27"/>
          <p:cNvSpPr txBox="1">
            <a:spLocks noChangeArrowheads="1"/>
          </p:cNvSpPr>
          <p:nvPr/>
        </p:nvSpPr>
        <p:spPr bwMode="auto">
          <a:xfrm>
            <a:off x="10621969" y="3139938"/>
            <a:ext cx="339637" cy="389109"/>
          </a:xfrm>
          <a:prstGeom prst="rect">
            <a:avLst/>
          </a:prstGeom>
          <a:noFill/>
          <a:ln w="9525">
            <a:noFill/>
            <a:miter lim="800000"/>
            <a:headEnd/>
            <a:tailEnd/>
          </a:ln>
        </p:spPr>
        <p:txBody>
          <a:bodyPr wrap="none" lIns="111026" tIns="55513" rIns="111026" bIns="55513">
            <a:spAutoFit/>
          </a:bodyPr>
          <a:lstStyle/>
          <a:p>
            <a:r>
              <a:rPr lang="en-US" u="none" dirty="0">
                <a:solidFill>
                  <a:srgbClr val="CC0000"/>
                </a:solidFill>
              </a:rPr>
              <a:t>s</a:t>
            </a:r>
          </a:p>
        </p:txBody>
      </p:sp>
      <p:sp>
        <p:nvSpPr>
          <p:cNvPr id="68" name="Text Box 27"/>
          <p:cNvSpPr txBox="1">
            <a:spLocks noChangeArrowheads="1"/>
          </p:cNvSpPr>
          <p:nvPr/>
        </p:nvSpPr>
        <p:spPr bwMode="auto">
          <a:xfrm>
            <a:off x="10103782" y="3683957"/>
            <a:ext cx="416581" cy="389109"/>
          </a:xfrm>
          <a:prstGeom prst="rect">
            <a:avLst/>
          </a:prstGeom>
          <a:noFill/>
          <a:ln w="9525">
            <a:noFill/>
            <a:miter lim="800000"/>
            <a:headEnd/>
            <a:tailEnd/>
          </a:ln>
        </p:spPr>
        <p:txBody>
          <a:bodyPr wrap="none" lIns="111026" tIns="55513" rIns="111026" bIns="55513">
            <a:spAutoFit/>
          </a:bodyPr>
          <a:lstStyle/>
          <a:p>
            <a:r>
              <a:rPr lang="en-US" u="none" dirty="0">
                <a:solidFill>
                  <a:srgbClr val="CC0000"/>
                </a:solidFill>
              </a:rPr>
              <a:t>w</a:t>
            </a:r>
          </a:p>
        </p:txBody>
      </p:sp>
      <p:sp>
        <p:nvSpPr>
          <p:cNvPr id="69" name="Text Box 27"/>
          <p:cNvSpPr txBox="1">
            <a:spLocks noChangeArrowheads="1"/>
          </p:cNvSpPr>
          <p:nvPr/>
        </p:nvSpPr>
        <p:spPr bwMode="auto">
          <a:xfrm>
            <a:off x="11140155" y="3683957"/>
            <a:ext cx="301165" cy="389109"/>
          </a:xfrm>
          <a:prstGeom prst="rect">
            <a:avLst/>
          </a:prstGeom>
          <a:noFill/>
          <a:ln w="9525">
            <a:noFill/>
            <a:miter lim="800000"/>
            <a:headEnd/>
            <a:tailEnd/>
          </a:ln>
        </p:spPr>
        <p:txBody>
          <a:bodyPr wrap="none" lIns="111026" tIns="55513" rIns="111026" bIns="55513">
            <a:spAutoFit/>
          </a:bodyPr>
          <a:lstStyle/>
          <a:p>
            <a:r>
              <a:rPr lang="en-US" u="none" dirty="0">
                <a:solidFill>
                  <a:srgbClr val="CC0000"/>
                </a:solidFill>
              </a:rPr>
              <a:t>r</a:t>
            </a:r>
          </a:p>
        </p:txBody>
      </p:sp>
      <p:sp>
        <p:nvSpPr>
          <p:cNvPr id="70" name="Text Box 27"/>
          <p:cNvSpPr txBox="1">
            <a:spLocks noChangeArrowheads="1"/>
          </p:cNvSpPr>
          <p:nvPr/>
        </p:nvSpPr>
        <p:spPr bwMode="auto">
          <a:xfrm>
            <a:off x="8652860" y="4150258"/>
            <a:ext cx="288353" cy="389109"/>
          </a:xfrm>
          <a:prstGeom prst="rect">
            <a:avLst/>
          </a:prstGeom>
          <a:noFill/>
          <a:ln w="9525">
            <a:noFill/>
            <a:miter lim="800000"/>
            <a:headEnd/>
            <a:tailEnd/>
          </a:ln>
        </p:spPr>
        <p:txBody>
          <a:bodyPr wrap="none" lIns="111026" tIns="55513" rIns="111026" bIns="55513">
            <a:spAutoFit/>
          </a:bodyPr>
          <a:lstStyle/>
          <a:p>
            <a:r>
              <a:rPr lang="en-US" dirty="0">
                <a:solidFill>
                  <a:srgbClr val="CC0000"/>
                </a:solidFill>
              </a:rPr>
              <a:t>t</a:t>
            </a:r>
            <a:endParaRPr lang="en-US" u="none" dirty="0">
              <a:solidFill>
                <a:srgbClr val="CC0000"/>
              </a:solidFill>
            </a:endParaRPr>
          </a:p>
        </p:txBody>
      </p:sp>
      <p:sp>
        <p:nvSpPr>
          <p:cNvPr id="71" name="Text Box 27"/>
          <p:cNvSpPr txBox="1">
            <a:spLocks noChangeArrowheads="1"/>
          </p:cNvSpPr>
          <p:nvPr/>
        </p:nvSpPr>
        <p:spPr bwMode="auto">
          <a:xfrm>
            <a:off x="8652860" y="4771994"/>
            <a:ext cx="352598" cy="389109"/>
          </a:xfrm>
          <a:prstGeom prst="rect">
            <a:avLst/>
          </a:prstGeom>
          <a:noFill/>
          <a:ln w="9525">
            <a:noFill/>
            <a:miter lim="800000"/>
            <a:headEnd/>
            <a:tailEnd/>
          </a:ln>
        </p:spPr>
        <p:txBody>
          <a:bodyPr wrap="none" lIns="111026" tIns="55513" rIns="111026" bIns="55513">
            <a:spAutoFit/>
          </a:bodyPr>
          <a:lstStyle/>
          <a:p>
            <a:r>
              <a:rPr lang="en-US" u="none" dirty="0">
                <a:solidFill>
                  <a:srgbClr val="CC0000"/>
                </a:solidFill>
              </a:rPr>
              <a:t>u</a:t>
            </a:r>
          </a:p>
        </p:txBody>
      </p:sp>
      <p:sp>
        <p:nvSpPr>
          <p:cNvPr id="72" name="Text Box 27"/>
          <p:cNvSpPr txBox="1">
            <a:spLocks noChangeArrowheads="1"/>
          </p:cNvSpPr>
          <p:nvPr/>
        </p:nvSpPr>
        <p:spPr bwMode="auto">
          <a:xfrm>
            <a:off x="10518331" y="4150258"/>
            <a:ext cx="339637" cy="389109"/>
          </a:xfrm>
          <a:prstGeom prst="rect">
            <a:avLst/>
          </a:prstGeom>
          <a:noFill/>
          <a:ln w="9525">
            <a:noFill/>
            <a:miter lim="800000"/>
            <a:headEnd/>
            <a:tailEnd/>
          </a:ln>
        </p:spPr>
        <p:txBody>
          <a:bodyPr wrap="none" lIns="111026" tIns="55513" rIns="111026" bIns="55513">
            <a:spAutoFit/>
          </a:bodyPr>
          <a:lstStyle/>
          <a:p>
            <a:r>
              <a:rPr lang="en-US" u="none" dirty="0">
                <a:solidFill>
                  <a:srgbClr val="CC0000"/>
                </a:solidFill>
              </a:rPr>
              <a:t>x</a:t>
            </a:r>
          </a:p>
        </p:txBody>
      </p:sp>
      <p:sp>
        <p:nvSpPr>
          <p:cNvPr id="73" name="Text Box 27"/>
          <p:cNvSpPr txBox="1">
            <a:spLocks noChangeArrowheads="1"/>
          </p:cNvSpPr>
          <p:nvPr/>
        </p:nvSpPr>
        <p:spPr bwMode="auto">
          <a:xfrm>
            <a:off x="10518331" y="4771994"/>
            <a:ext cx="352461" cy="389109"/>
          </a:xfrm>
          <a:prstGeom prst="rect">
            <a:avLst/>
          </a:prstGeom>
          <a:noFill/>
          <a:ln w="9525">
            <a:noFill/>
            <a:miter lim="800000"/>
            <a:headEnd/>
            <a:tailEnd/>
          </a:ln>
        </p:spPr>
        <p:txBody>
          <a:bodyPr wrap="none" lIns="111026" tIns="55513" rIns="111026" bIns="55513">
            <a:spAutoFit/>
          </a:bodyPr>
          <a:lstStyle/>
          <a:p>
            <a:r>
              <a:rPr lang="en-US" u="none" dirty="0">
                <a:solidFill>
                  <a:srgbClr val="CC0000"/>
                </a:solidFill>
              </a:rPr>
              <a:t>y</a:t>
            </a:r>
          </a:p>
        </p:txBody>
      </p:sp>
      <p:sp>
        <p:nvSpPr>
          <p:cNvPr id="74" name="Text Box 27"/>
          <p:cNvSpPr txBox="1">
            <a:spLocks noChangeArrowheads="1"/>
          </p:cNvSpPr>
          <p:nvPr/>
        </p:nvSpPr>
        <p:spPr bwMode="auto">
          <a:xfrm>
            <a:off x="11658341" y="4150258"/>
            <a:ext cx="365285" cy="389109"/>
          </a:xfrm>
          <a:prstGeom prst="rect">
            <a:avLst/>
          </a:prstGeom>
          <a:noFill/>
          <a:ln w="9525">
            <a:noFill/>
            <a:miter lim="800000"/>
            <a:headEnd/>
            <a:tailEnd/>
          </a:ln>
        </p:spPr>
        <p:txBody>
          <a:bodyPr wrap="none" lIns="111026" tIns="55513" rIns="111026" bIns="55513">
            <a:spAutoFit/>
          </a:bodyPr>
          <a:lstStyle/>
          <a:p>
            <a:r>
              <a:rPr lang="en-US" u="none" dirty="0">
                <a:solidFill>
                  <a:srgbClr val="CC0000"/>
                </a:solidFill>
              </a:rPr>
              <a:t>v</a:t>
            </a:r>
          </a:p>
        </p:txBody>
      </p:sp>
      <p:sp>
        <p:nvSpPr>
          <p:cNvPr id="2" name="TextBox 1"/>
          <p:cNvSpPr txBox="1"/>
          <p:nvPr/>
        </p:nvSpPr>
        <p:spPr>
          <a:xfrm>
            <a:off x="351699" y="1328569"/>
            <a:ext cx="11742846" cy="170816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Imagine we had these two additional edges. Which nodes would change value? (shortest path length and their position in the BFS tree) Imagine s still chooses w first and r next.</a:t>
            </a:r>
          </a:p>
          <a:p>
            <a:pPr>
              <a:lnSpc>
                <a:spcPct val="90000"/>
              </a:lnSpc>
              <a:spcAft>
                <a:spcPts val="600"/>
              </a:spcAft>
            </a:pPr>
            <a:endParaRPr lang="en-US" sz="2400" dirty="0">
              <a:gradFill>
                <a:gsLst>
                  <a:gs pos="2917">
                    <a:schemeClr val="tx1"/>
                  </a:gs>
                  <a:gs pos="30000">
                    <a:schemeClr val="tx1"/>
                  </a:gs>
                </a:gsLst>
                <a:lin ang="5400000" scaled="0"/>
              </a:gradFill>
            </a:endParaRPr>
          </a:p>
        </p:txBody>
      </p:sp>
      <p:sp>
        <p:nvSpPr>
          <p:cNvPr id="60" name="Line 7"/>
          <p:cNvSpPr>
            <a:spLocks noChangeShapeType="1"/>
          </p:cNvSpPr>
          <p:nvPr/>
        </p:nvSpPr>
        <p:spPr bwMode="auto">
          <a:xfrm>
            <a:off x="1534342" y="4771865"/>
            <a:ext cx="1256602" cy="0"/>
          </a:xfrm>
          <a:prstGeom prst="line">
            <a:avLst/>
          </a:prstGeom>
          <a:noFill/>
          <a:ln w="57150" cmpd="sng">
            <a:solidFill>
              <a:schemeClr val="accent2"/>
            </a:solidFill>
            <a:round/>
            <a:headEnd/>
            <a:tailEnd/>
          </a:ln>
        </p:spPr>
        <p:txBody>
          <a:bodyPr wrap="none" lIns="111026" tIns="55513" rIns="111026" bIns="55513" anchor="ctr"/>
          <a:lstStyle/>
          <a:p>
            <a:endParaRPr lang="en-US" b="1"/>
          </a:p>
        </p:txBody>
      </p:sp>
      <p:sp>
        <p:nvSpPr>
          <p:cNvPr id="62" name="Line 7"/>
          <p:cNvSpPr>
            <a:spLocks noChangeShapeType="1"/>
          </p:cNvSpPr>
          <p:nvPr/>
        </p:nvSpPr>
        <p:spPr bwMode="auto">
          <a:xfrm>
            <a:off x="3546844" y="3345607"/>
            <a:ext cx="1256602" cy="0"/>
          </a:xfrm>
          <a:prstGeom prst="line">
            <a:avLst/>
          </a:prstGeom>
          <a:noFill/>
          <a:ln w="57150" cmpd="sng">
            <a:solidFill>
              <a:schemeClr val="accent2"/>
            </a:solidFill>
            <a:round/>
            <a:headEnd/>
            <a:tailEnd/>
          </a:ln>
        </p:spPr>
        <p:txBody>
          <a:bodyPr wrap="none" lIns="111026" tIns="55513" rIns="111026" bIns="55513" anchor="ctr"/>
          <a:lstStyle/>
          <a:p>
            <a:endParaRPr lang="en-US" b="1"/>
          </a:p>
        </p:txBody>
      </p:sp>
      <p:sp>
        <p:nvSpPr>
          <p:cNvPr id="63" name="TextBox 62"/>
          <p:cNvSpPr txBox="1"/>
          <p:nvPr/>
        </p:nvSpPr>
        <p:spPr>
          <a:xfrm>
            <a:off x="2481435" y="6154400"/>
            <a:ext cx="5881192" cy="634020"/>
          </a:xfrm>
          <a:prstGeom prst="rect">
            <a:avLst/>
          </a:prstGeom>
          <a:solidFill>
            <a:schemeClr val="accent4">
              <a:lumMod val="20000"/>
              <a:lumOff val="80000"/>
            </a:schemeClr>
          </a:solid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Go to </a:t>
            </a:r>
            <a:r>
              <a:rPr lang="en-US" sz="2400" u="sng" dirty="0" err="1"/>
              <a:t>PollEv.com</a:t>
            </a:r>
            <a:r>
              <a:rPr lang="en-US" sz="2400" u="sng" dirty="0"/>
              <a:t>/cerenbudak421</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3492667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a:t>The BF Tree</a:t>
            </a:r>
          </a:p>
        </p:txBody>
      </p:sp>
      <p:sp>
        <p:nvSpPr>
          <p:cNvPr id="32772" name="Oval 3"/>
          <p:cNvSpPr>
            <a:spLocks noChangeArrowheads="1"/>
          </p:cNvSpPr>
          <p:nvPr/>
        </p:nvSpPr>
        <p:spPr bwMode="auto">
          <a:xfrm>
            <a:off x="598168" y="3054837"/>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32773" name="Text Box 4"/>
          <p:cNvSpPr txBox="1">
            <a:spLocks noChangeArrowheads="1"/>
          </p:cNvSpPr>
          <p:nvPr/>
        </p:nvSpPr>
        <p:spPr bwMode="auto">
          <a:xfrm>
            <a:off x="766579" y="3119601"/>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1</a:t>
            </a:r>
            <a:endParaRPr lang="en-US" b="1" u="none"/>
          </a:p>
        </p:txBody>
      </p:sp>
      <p:sp>
        <p:nvSpPr>
          <p:cNvPr id="32774" name="Oval 5"/>
          <p:cNvSpPr>
            <a:spLocks noChangeArrowheads="1"/>
          </p:cNvSpPr>
          <p:nvPr/>
        </p:nvSpPr>
        <p:spPr bwMode="auto">
          <a:xfrm>
            <a:off x="2612619" y="3048361"/>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32775" name="Text Box 6"/>
          <p:cNvSpPr txBox="1">
            <a:spLocks noChangeArrowheads="1"/>
          </p:cNvSpPr>
          <p:nvPr/>
        </p:nvSpPr>
        <p:spPr bwMode="auto">
          <a:xfrm>
            <a:off x="2781030" y="3113125"/>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0</a:t>
            </a:r>
            <a:endParaRPr lang="en-US" b="1" u="none"/>
          </a:p>
        </p:txBody>
      </p:sp>
      <p:sp>
        <p:nvSpPr>
          <p:cNvPr id="32776" name="Line 7"/>
          <p:cNvSpPr>
            <a:spLocks noChangeShapeType="1"/>
          </p:cNvSpPr>
          <p:nvPr/>
        </p:nvSpPr>
        <p:spPr bwMode="auto">
          <a:xfrm>
            <a:off x="1381927" y="3349514"/>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32777" name="Oval 8"/>
          <p:cNvSpPr>
            <a:spLocks noChangeArrowheads="1"/>
          </p:cNvSpPr>
          <p:nvPr/>
        </p:nvSpPr>
        <p:spPr bwMode="auto">
          <a:xfrm>
            <a:off x="2612619" y="4492601"/>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32778" name="Text Box 9"/>
          <p:cNvSpPr txBox="1">
            <a:spLocks noChangeArrowheads="1"/>
          </p:cNvSpPr>
          <p:nvPr/>
        </p:nvSpPr>
        <p:spPr bwMode="auto">
          <a:xfrm>
            <a:off x="2781030" y="4542793"/>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1</a:t>
            </a:r>
            <a:endParaRPr lang="en-US" b="1" u="none"/>
          </a:p>
        </p:txBody>
      </p:sp>
      <p:sp>
        <p:nvSpPr>
          <p:cNvPr id="32779" name="Oval 10"/>
          <p:cNvSpPr>
            <a:spLocks noChangeArrowheads="1"/>
          </p:cNvSpPr>
          <p:nvPr/>
        </p:nvSpPr>
        <p:spPr bwMode="auto">
          <a:xfrm>
            <a:off x="4627068" y="4486125"/>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32780" name="Text Box 11"/>
          <p:cNvSpPr txBox="1">
            <a:spLocks noChangeArrowheads="1"/>
          </p:cNvSpPr>
          <p:nvPr/>
        </p:nvSpPr>
        <p:spPr bwMode="auto">
          <a:xfrm>
            <a:off x="4795479" y="4521745"/>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2</a:t>
            </a:r>
            <a:endParaRPr lang="en-US" b="1" u="none"/>
          </a:p>
        </p:txBody>
      </p:sp>
      <p:sp>
        <p:nvSpPr>
          <p:cNvPr id="32781" name="Line 12"/>
          <p:cNvSpPr>
            <a:spLocks noChangeShapeType="1"/>
          </p:cNvSpPr>
          <p:nvPr/>
        </p:nvSpPr>
        <p:spPr bwMode="auto">
          <a:xfrm>
            <a:off x="3396376" y="4787278"/>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32782" name="Oval 13"/>
          <p:cNvSpPr>
            <a:spLocks noChangeArrowheads="1"/>
          </p:cNvSpPr>
          <p:nvPr/>
        </p:nvSpPr>
        <p:spPr bwMode="auto">
          <a:xfrm>
            <a:off x="6641519" y="4495839"/>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32783" name="Text Box 14"/>
          <p:cNvSpPr txBox="1">
            <a:spLocks noChangeArrowheads="1"/>
          </p:cNvSpPr>
          <p:nvPr/>
        </p:nvSpPr>
        <p:spPr bwMode="auto">
          <a:xfrm>
            <a:off x="6790497" y="4531459"/>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3</a:t>
            </a:r>
            <a:endParaRPr lang="en-US" b="1" u="none"/>
          </a:p>
        </p:txBody>
      </p:sp>
      <p:sp>
        <p:nvSpPr>
          <p:cNvPr id="32784" name="Line 15"/>
          <p:cNvSpPr>
            <a:spLocks noChangeShapeType="1"/>
          </p:cNvSpPr>
          <p:nvPr/>
        </p:nvSpPr>
        <p:spPr bwMode="auto">
          <a:xfrm>
            <a:off x="5410826" y="4796992"/>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32785" name="Oval 16"/>
          <p:cNvSpPr>
            <a:spLocks noChangeArrowheads="1"/>
          </p:cNvSpPr>
          <p:nvPr/>
        </p:nvSpPr>
        <p:spPr bwMode="auto">
          <a:xfrm>
            <a:off x="4620591" y="3053218"/>
            <a:ext cx="803189" cy="587735"/>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32786" name="Text Box 17"/>
          <p:cNvSpPr txBox="1">
            <a:spLocks noChangeArrowheads="1"/>
          </p:cNvSpPr>
          <p:nvPr/>
        </p:nvSpPr>
        <p:spPr bwMode="auto">
          <a:xfrm>
            <a:off x="4789002" y="3088838"/>
            <a:ext cx="352598" cy="389109"/>
          </a:xfrm>
          <a:prstGeom prst="rect">
            <a:avLst/>
          </a:prstGeom>
          <a:noFill/>
          <a:ln w="9525">
            <a:noFill/>
            <a:miter lim="800000"/>
            <a:headEnd/>
            <a:tailEnd/>
          </a:ln>
        </p:spPr>
        <p:txBody>
          <a:bodyPr wrap="none" lIns="111026" tIns="55513" rIns="111026" bIns="55513">
            <a:spAutoFit/>
          </a:bodyPr>
          <a:lstStyle/>
          <a:p>
            <a:r>
              <a:rPr lang="en-US" b="1" dirty="0">
                <a:sym typeface="Symbol" pitchFamily="18" charset="2"/>
              </a:rPr>
              <a:t>1</a:t>
            </a:r>
            <a:endParaRPr lang="en-US" b="1" u="none" dirty="0"/>
          </a:p>
        </p:txBody>
      </p:sp>
      <p:sp>
        <p:nvSpPr>
          <p:cNvPr id="32787" name="Oval 18"/>
          <p:cNvSpPr>
            <a:spLocks noChangeArrowheads="1"/>
          </p:cNvSpPr>
          <p:nvPr/>
        </p:nvSpPr>
        <p:spPr bwMode="auto">
          <a:xfrm>
            <a:off x="6635041" y="3062933"/>
            <a:ext cx="803189" cy="587735"/>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32788" name="Text Box 19"/>
          <p:cNvSpPr txBox="1">
            <a:spLocks noChangeArrowheads="1"/>
          </p:cNvSpPr>
          <p:nvPr/>
        </p:nvSpPr>
        <p:spPr bwMode="auto">
          <a:xfrm>
            <a:off x="6803451" y="3113125"/>
            <a:ext cx="352598" cy="389109"/>
          </a:xfrm>
          <a:prstGeom prst="rect">
            <a:avLst/>
          </a:prstGeom>
          <a:noFill/>
          <a:ln w="9525">
            <a:noFill/>
            <a:miter lim="800000"/>
            <a:headEnd/>
            <a:tailEnd/>
          </a:ln>
        </p:spPr>
        <p:txBody>
          <a:bodyPr wrap="none" lIns="111026" tIns="55513" rIns="111026" bIns="55513">
            <a:spAutoFit/>
          </a:bodyPr>
          <a:lstStyle/>
          <a:p>
            <a:r>
              <a:rPr lang="en-US" b="1" dirty="0">
                <a:sym typeface="Symbol" pitchFamily="18" charset="2"/>
              </a:rPr>
              <a:t>2</a:t>
            </a:r>
            <a:endParaRPr lang="en-US" b="1" u="none" dirty="0"/>
          </a:p>
        </p:txBody>
      </p:sp>
      <p:sp>
        <p:nvSpPr>
          <p:cNvPr id="32789" name="Line 20"/>
          <p:cNvSpPr>
            <a:spLocks noChangeShapeType="1"/>
          </p:cNvSpPr>
          <p:nvPr/>
        </p:nvSpPr>
        <p:spPr bwMode="auto">
          <a:xfrm>
            <a:off x="5404348" y="3364086"/>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32790" name="Oval 21"/>
          <p:cNvSpPr>
            <a:spLocks noChangeArrowheads="1"/>
          </p:cNvSpPr>
          <p:nvPr/>
        </p:nvSpPr>
        <p:spPr bwMode="auto">
          <a:xfrm>
            <a:off x="572259" y="4492601"/>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32791" name="Text Box 22"/>
          <p:cNvSpPr txBox="1">
            <a:spLocks noChangeArrowheads="1"/>
          </p:cNvSpPr>
          <p:nvPr/>
        </p:nvSpPr>
        <p:spPr bwMode="auto">
          <a:xfrm>
            <a:off x="760102" y="4542793"/>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2</a:t>
            </a:r>
            <a:endParaRPr lang="en-US" b="1" u="none"/>
          </a:p>
        </p:txBody>
      </p:sp>
      <p:sp>
        <p:nvSpPr>
          <p:cNvPr id="32792" name="Line 23"/>
          <p:cNvSpPr>
            <a:spLocks noChangeShapeType="1"/>
          </p:cNvSpPr>
          <p:nvPr/>
        </p:nvSpPr>
        <p:spPr bwMode="auto">
          <a:xfrm>
            <a:off x="988968" y="3628000"/>
            <a:ext cx="0" cy="859743"/>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32793" name="Line 24"/>
          <p:cNvSpPr>
            <a:spLocks noChangeShapeType="1"/>
          </p:cNvSpPr>
          <p:nvPr/>
        </p:nvSpPr>
        <p:spPr bwMode="auto">
          <a:xfrm>
            <a:off x="3003417" y="3637715"/>
            <a:ext cx="0" cy="859743"/>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32794" name="Line 25"/>
          <p:cNvSpPr>
            <a:spLocks noChangeShapeType="1"/>
          </p:cNvSpPr>
          <p:nvPr/>
        </p:nvSpPr>
        <p:spPr bwMode="auto">
          <a:xfrm flipV="1">
            <a:off x="3286262" y="3511424"/>
            <a:ext cx="1392625" cy="1049179"/>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32795" name="Text Box 26"/>
          <p:cNvSpPr txBox="1">
            <a:spLocks noChangeArrowheads="1"/>
          </p:cNvSpPr>
          <p:nvPr/>
        </p:nvSpPr>
        <p:spPr bwMode="auto">
          <a:xfrm>
            <a:off x="844307" y="2633871"/>
            <a:ext cx="30116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r</a:t>
            </a:r>
          </a:p>
        </p:txBody>
      </p:sp>
      <p:sp>
        <p:nvSpPr>
          <p:cNvPr id="32796" name="Text Box 27"/>
          <p:cNvSpPr txBox="1">
            <a:spLocks noChangeArrowheads="1"/>
          </p:cNvSpPr>
          <p:nvPr/>
        </p:nvSpPr>
        <p:spPr bwMode="auto">
          <a:xfrm>
            <a:off x="2839325" y="2643585"/>
            <a:ext cx="339637" cy="389109"/>
          </a:xfrm>
          <a:prstGeom prst="rect">
            <a:avLst/>
          </a:prstGeom>
          <a:noFill/>
          <a:ln w="9525">
            <a:noFill/>
            <a:miter lim="800000"/>
            <a:headEnd/>
            <a:tailEnd/>
          </a:ln>
        </p:spPr>
        <p:txBody>
          <a:bodyPr wrap="none" lIns="111026" tIns="55513" rIns="111026" bIns="55513">
            <a:spAutoFit/>
          </a:bodyPr>
          <a:lstStyle/>
          <a:p>
            <a:r>
              <a:rPr lang="en-US" u="none" dirty="0">
                <a:solidFill>
                  <a:srgbClr val="CC0000"/>
                </a:solidFill>
              </a:rPr>
              <a:t>s</a:t>
            </a:r>
          </a:p>
        </p:txBody>
      </p:sp>
      <p:sp>
        <p:nvSpPr>
          <p:cNvPr id="32797" name="Text Box 28"/>
          <p:cNvSpPr txBox="1">
            <a:spLocks noChangeArrowheads="1"/>
          </p:cNvSpPr>
          <p:nvPr/>
        </p:nvSpPr>
        <p:spPr bwMode="auto">
          <a:xfrm>
            <a:off x="4834343" y="2653300"/>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32798" name="Text Box 29"/>
          <p:cNvSpPr txBox="1">
            <a:spLocks noChangeArrowheads="1"/>
          </p:cNvSpPr>
          <p:nvPr/>
        </p:nvSpPr>
        <p:spPr bwMode="auto">
          <a:xfrm>
            <a:off x="6829361" y="2663014"/>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32799" name="Text Box 30"/>
          <p:cNvSpPr txBox="1">
            <a:spLocks noChangeArrowheads="1"/>
          </p:cNvSpPr>
          <p:nvPr/>
        </p:nvSpPr>
        <p:spPr bwMode="auto">
          <a:xfrm>
            <a:off x="779534" y="4975094"/>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32800" name="Text Box 31"/>
          <p:cNvSpPr txBox="1">
            <a:spLocks noChangeArrowheads="1"/>
          </p:cNvSpPr>
          <p:nvPr/>
        </p:nvSpPr>
        <p:spPr bwMode="auto">
          <a:xfrm>
            <a:off x="2793984" y="4984808"/>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32801" name="Text Box 32"/>
          <p:cNvSpPr txBox="1">
            <a:spLocks noChangeArrowheads="1"/>
          </p:cNvSpPr>
          <p:nvPr/>
        </p:nvSpPr>
        <p:spPr bwMode="auto">
          <a:xfrm>
            <a:off x="4827866" y="4994523"/>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32802" name="Text Box 33"/>
          <p:cNvSpPr txBox="1">
            <a:spLocks noChangeArrowheads="1"/>
          </p:cNvSpPr>
          <p:nvPr/>
        </p:nvSpPr>
        <p:spPr bwMode="auto">
          <a:xfrm>
            <a:off x="6842315" y="4989665"/>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32803" name="Text Box 34"/>
          <p:cNvSpPr txBox="1">
            <a:spLocks noChangeArrowheads="1"/>
          </p:cNvSpPr>
          <p:nvPr/>
        </p:nvSpPr>
        <p:spPr bwMode="auto">
          <a:xfrm>
            <a:off x="3217170" y="5620342"/>
            <a:ext cx="1070907" cy="389109"/>
          </a:xfrm>
          <a:prstGeom prst="rect">
            <a:avLst/>
          </a:prstGeom>
          <a:noFill/>
          <a:ln w="9525">
            <a:noFill/>
            <a:miter lim="800000"/>
            <a:headEnd/>
            <a:tailEnd/>
          </a:ln>
        </p:spPr>
        <p:txBody>
          <a:bodyPr wrap="none" lIns="111026" tIns="55513" rIns="111026" bIns="55513">
            <a:spAutoFit/>
          </a:bodyPr>
          <a:lstStyle/>
          <a:p>
            <a:r>
              <a:rPr lang="en-US" b="1" u="none"/>
              <a:t>BF Tree</a:t>
            </a:r>
          </a:p>
        </p:txBody>
      </p:sp>
      <p:sp>
        <p:nvSpPr>
          <p:cNvPr id="36" name="Slide Number Placeholder 35"/>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15</a:t>
            </a:fld>
            <a:endParaRPr lang="en-US"/>
          </a:p>
        </p:txBody>
      </p:sp>
      <p:sp>
        <p:nvSpPr>
          <p:cNvPr id="37" name="Oval 5"/>
          <p:cNvSpPr>
            <a:spLocks noChangeArrowheads="1"/>
          </p:cNvSpPr>
          <p:nvPr/>
        </p:nvSpPr>
        <p:spPr bwMode="auto">
          <a:xfrm>
            <a:off x="10324651" y="3393062"/>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dirty="0"/>
          </a:p>
        </p:txBody>
      </p:sp>
      <p:sp>
        <p:nvSpPr>
          <p:cNvPr id="38" name="Oval 5"/>
          <p:cNvSpPr>
            <a:spLocks noChangeArrowheads="1"/>
          </p:cNvSpPr>
          <p:nvPr/>
        </p:nvSpPr>
        <p:spPr bwMode="auto">
          <a:xfrm>
            <a:off x="9806465" y="3859363"/>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39" name="Oval 5"/>
          <p:cNvSpPr>
            <a:spLocks noChangeArrowheads="1"/>
          </p:cNvSpPr>
          <p:nvPr/>
        </p:nvSpPr>
        <p:spPr bwMode="auto">
          <a:xfrm>
            <a:off x="10842838" y="3859363"/>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40" name="Oval 5"/>
          <p:cNvSpPr>
            <a:spLocks noChangeArrowheads="1"/>
          </p:cNvSpPr>
          <p:nvPr/>
        </p:nvSpPr>
        <p:spPr bwMode="auto">
          <a:xfrm>
            <a:off x="11539393" y="3876296"/>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41" name="Oval 5"/>
          <p:cNvSpPr>
            <a:spLocks noChangeArrowheads="1"/>
          </p:cNvSpPr>
          <p:nvPr/>
        </p:nvSpPr>
        <p:spPr bwMode="auto">
          <a:xfrm>
            <a:off x="10221014" y="4325665"/>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42" name="Oval 5"/>
          <p:cNvSpPr>
            <a:spLocks noChangeArrowheads="1"/>
          </p:cNvSpPr>
          <p:nvPr/>
        </p:nvSpPr>
        <p:spPr bwMode="auto">
          <a:xfrm>
            <a:off x="9231290" y="4364740"/>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43" name="Oval 5"/>
          <p:cNvSpPr>
            <a:spLocks noChangeArrowheads="1"/>
          </p:cNvSpPr>
          <p:nvPr/>
        </p:nvSpPr>
        <p:spPr bwMode="auto">
          <a:xfrm>
            <a:off x="11539393" y="4498031"/>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44" name="Oval 5"/>
          <p:cNvSpPr>
            <a:spLocks noChangeArrowheads="1"/>
          </p:cNvSpPr>
          <p:nvPr/>
        </p:nvSpPr>
        <p:spPr bwMode="auto">
          <a:xfrm>
            <a:off x="10221014" y="4947400"/>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cxnSp>
        <p:nvCxnSpPr>
          <p:cNvPr id="47" name="Straight Connector 46"/>
          <p:cNvCxnSpPr>
            <a:stCxn id="37" idx="4"/>
            <a:endCxn id="38" idx="7"/>
          </p:cNvCxnSpPr>
          <p:nvPr/>
        </p:nvCxnSpPr>
        <p:spPr>
          <a:xfrm rot="5400000">
            <a:off x="10142328" y="3555729"/>
            <a:ext cx="267295" cy="4082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7" idx="4"/>
            <a:endCxn id="39" idx="1"/>
          </p:cNvCxnSpPr>
          <p:nvPr/>
        </p:nvCxnSpPr>
        <p:spPr>
          <a:xfrm rot="16200000" flipH="1">
            <a:off x="10550591" y="3555729"/>
            <a:ext cx="267295" cy="4082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7" idx="4"/>
            <a:endCxn id="40" idx="0"/>
          </p:cNvCxnSpPr>
          <p:nvPr/>
        </p:nvCxnSpPr>
        <p:spPr>
          <a:xfrm>
            <a:off x="10480107" y="3626213"/>
            <a:ext cx="1214742" cy="25008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8" idx="4"/>
            <a:endCxn id="41" idx="1"/>
          </p:cNvCxnSpPr>
          <p:nvPr/>
        </p:nvCxnSpPr>
        <p:spPr>
          <a:xfrm rot="16200000" flipH="1">
            <a:off x="9980586" y="4073849"/>
            <a:ext cx="267295" cy="30462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8" idx="3"/>
            <a:endCxn id="42" idx="7"/>
          </p:cNvCxnSpPr>
          <p:nvPr/>
        </p:nvCxnSpPr>
        <p:spPr>
          <a:xfrm flipH="1">
            <a:off x="9496670" y="4058370"/>
            <a:ext cx="355327" cy="34051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0" idx="4"/>
            <a:endCxn id="43" idx="0"/>
          </p:cNvCxnSpPr>
          <p:nvPr/>
        </p:nvCxnSpPr>
        <p:spPr>
          <a:xfrm rot="5400000">
            <a:off x="11500557" y="4303469"/>
            <a:ext cx="388585" cy="216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41" idx="4"/>
            <a:endCxn id="44" idx="0"/>
          </p:cNvCxnSpPr>
          <p:nvPr/>
        </p:nvCxnSpPr>
        <p:spPr>
          <a:xfrm rot="5400000">
            <a:off x="10182177" y="4752838"/>
            <a:ext cx="388585" cy="216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67" name="Text Box 27"/>
          <p:cNvSpPr txBox="1">
            <a:spLocks noChangeArrowheads="1"/>
          </p:cNvSpPr>
          <p:nvPr/>
        </p:nvSpPr>
        <p:spPr bwMode="auto">
          <a:xfrm>
            <a:off x="10739201" y="3237628"/>
            <a:ext cx="339637" cy="389109"/>
          </a:xfrm>
          <a:prstGeom prst="rect">
            <a:avLst/>
          </a:prstGeom>
          <a:noFill/>
          <a:ln w="9525">
            <a:noFill/>
            <a:miter lim="800000"/>
            <a:headEnd/>
            <a:tailEnd/>
          </a:ln>
        </p:spPr>
        <p:txBody>
          <a:bodyPr wrap="none" lIns="111026" tIns="55513" rIns="111026" bIns="55513">
            <a:spAutoFit/>
          </a:bodyPr>
          <a:lstStyle/>
          <a:p>
            <a:r>
              <a:rPr lang="en-US" u="none" dirty="0">
                <a:solidFill>
                  <a:srgbClr val="CC0000"/>
                </a:solidFill>
              </a:rPr>
              <a:t>s</a:t>
            </a:r>
          </a:p>
        </p:txBody>
      </p:sp>
      <p:sp>
        <p:nvSpPr>
          <p:cNvPr id="68" name="Text Box 27"/>
          <p:cNvSpPr txBox="1">
            <a:spLocks noChangeArrowheads="1"/>
          </p:cNvSpPr>
          <p:nvPr/>
        </p:nvSpPr>
        <p:spPr bwMode="auto">
          <a:xfrm>
            <a:off x="10221014" y="3781647"/>
            <a:ext cx="416581" cy="389109"/>
          </a:xfrm>
          <a:prstGeom prst="rect">
            <a:avLst/>
          </a:prstGeom>
          <a:noFill/>
          <a:ln w="9525">
            <a:noFill/>
            <a:miter lim="800000"/>
            <a:headEnd/>
            <a:tailEnd/>
          </a:ln>
        </p:spPr>
        <p:txBody>
          <a:bodyPr wrap="none" lIns="111026" tIns="55513" rIns="111026" bIns="55513">
            <a:spAutoFit/>
          </a:bodyPr>
          <a:lstStyle/>
          <a:p>
            <a:r>
              <a:rPr lang="en-US" u="none" dirty="0">
                <a:solidFill>
                  <a:srgbClr val="CC0000"/>
                </a:solidFill>
              </a:rPr>
              <a:t>w</a:t>
            </a:r>
          </a:p>
        </p:txBody>
      </p:sp>
      <p:sp>
        <p:nvSpPr>
          <p:cNvPr id="69" name="Text Box 27"/>
          <p:cNvSpPr txBox="1">
            <a:spLocks noChangeArrowheads="1"/>
          </p:cNvSpPr>
          <p:nvPr/>
        </p:nvSpPr>
        <p:spPr bwMode="auto">
          <a:xfrm>
            <a:off x="11159692" y="3781647"/>
            <a:ext cx="301165" cy="389109"/>
          </a:xfrm>
          <a:prstGeom prst="rect">
            <a:avLst/>
          </a:prstGeom>
          <a:noFill/>
          <a:ln w="9525">
            <a:noFill/>
            <a:miter lim="800000"/>
            <a:headEnd/>
            <a:tailEnd/>
          </a:ln>
        </p:spPr>
        <p:txBody>
          <a:bodyPr wrap="none" lIns="111026" tIns="55513" rIns="111026" bIns="55513">
            <a:spAutoFit/>
          </a:bodyPr>
          <a:lstStyle/>
          <a:p>
            <a:r>
              <a:rPr lang="en-US" u="none" dirty="0">
                <a:solidFill>
                  <a:srgbClr val="CC0000"/>
                </a:solidFill>
              </a:rPr>
              <a:t>r</a:t>
            </a:r>
          </a:p>
        </p:txBody>
      </p:sp>
      <p:sp>
        <p:nvSpPr>
          <p:cNvPr id="70" name="Text Box 27"/>
          <p:cNvSpPr txBox="1">
            <a:spLocks noChangeArrowheads="1"/>
          </p:cNvSpPr>
          <p:nvPr/>
        </p:nvSpPr>
        <p:spPr bwMode="auto">
          <a:xfrm>
            <a:off x="11998150" y="3798579"/>
            <a:ext cx="288353" cy="389109"/>
          </a:xfrm>
          <a:prstGeom prst="rect">
            <a:avLst/>
          </a:prstGeom>
          <a:noFill/>
          <a:ln w="9525">
            <a:noFill/>
            <a:miter lim="800000"/>
            <a:headEnd/>
            <a:tailEnd/>
          </a:ln>
        </p:spPr>
        <p:txBody>
          <a:bodyPr wrap="none" lIns="111026" tIns="55513" rIns="111026" bIns="55513">
            <a:spAutoFit/>
          </a:bodyPr>
          <a:lstStyle/>
          <a:p>
            <a:r>
              <a:rPr lang="en-US" dirty="0">
                <a:solidFill>
                  <a:srgbClr val="CC0000"/>
                </a:solidFill>
              </a:rPr>
              <a:t>t</a:t>
            </a:r>
            <a:endParaRPr lang="en-US" u="none" dirty="0">
              <a:solidFill>
                <a:srgbClr val="CC0000"/>
              </a:solidFill>
            </a:endParaRPr>
          </a:p>
        </p:txBody>
      </p:sp>
      <p:sp>
        <p:nvSpPr>
          <p:cNvPr id="71" name="Text Box 27"/>
          <p:cNvSpPr txBox="1">
            <a:spLocks noChangeArrowheads="1"/>
          </p:cNvSpPr>
          <p:nvPr/>
        </p:nvSpPr>
        <p:spPr bwMode="auto">
          <a:xfrm>
            <a:off x="11998150" y="4420315"/>
            <a:ext cx="352598" cy="389109"/>
          </a:xfrm>
          <a:prstGeom prst="rect">
            <a:avLst/>
          </a:prstGeom>
          <a:noFill/>
          <a:ln w="9525">
            <a:noFill/>
            <a:miter lim="800000"/>
            <a:headEnd/>
            <a:tailEnd/>
          </a:ln>
        </p:spPr>
        <p:txBody>
          <a:bodyPr wrap="none" lIns="111026" tIns="55513" rIns="111026" bIns="55513">
            <a:spAutoFit/>
          </a:bodyPr>
          <a:lstStyle/>
          <a:p>
            <a:r>
              <a:rPr lang="en-US" u="none" dirty="0">
                <a:solidFill>
                  <a:srgbClr val="CC0000"/>
                </a:solidFill>
              </a:rPr>
              <a:t>u</a:t>
            </a:r>
          </a:p>
        </p:txBody>
      </p:sp>
      <p:sp>
        <p:nvSpPr>
          <p:cNvPr id="72" name="Text Box 27"/>
          <p:cNvSpPr txBox="1">
            <a:spLocks noChangeArrowheads="1"/>
          </p:cNvSpPr>
          <p:nvPr/>
        </p:nvSpPr>
        <p:spPr bwMode="auto">
          <a:xfrm>
            <a:off x="10635563" y="4247948"/>
            <a:ext cx="339637" cy="389109"/>
          </a:xfrm>
          <a:prstGeom prst="rect">
            <a:avLst/>
          </a:prstGeom>
          <a:noFill/>
          <a:ln w="9525">
            <a:noFill/>
            <a:miter lim="800000"/>
            <a:headEnd/>
            <a:tailEnd/>
          </a:ln>
        </p:spPr>
        <p:txBody>
          <a:bodyPr wrap="none" lIns="111026" tIns="55513" rIns="111026" bIns="55513">
            <a:spAutoFit/>
          </a:bodyPr>
          <a:lstStyle/>
          <a:p>
            <a:r>
              <a:rPr lang="en-US" u="none" dirty="0">
                <a:solidFill>
                  <a:srgbClr val="CC0000"/>
                </a:solidFill>
              </a:rPr>
              <a:t>x</a:t>
            </a:r>
          </a:p>
        </p:txBody>
      </p:sp>
      <p:sp>
        <p:nvSpPr>
          <p:cNvPr id="73" name="Text Box 27"/>
          <p:cNvSpPr txBox="1">
            <a:spLocks noChangeArrowheads="1"/>
          </p:cNvSpPr>
          <p:nvPr/>
        </p:nvSpPr>
        <p:spPr bwMode="auto">
          <a:xfrm>
            <a:off x="10635563" y="4869684"/>
            <a:ext cx="352461" cy="389109"/>
          </a:xfrm>
          <a:prstGeom prst="rect">
            <a:avLst/>
          </a:prstGeom>
          <a:noFill/>
          <a:ln w="9525">
            <a:noFill/>
            <a:miter lim="800000"/>
            <a:headEnd/>
            <a:tailEnd/>
          </a:ln>
        </p:spPr>
        <p:txBody>
          <a:bodyPr wrap="none" lIns="111026" tIns="55513" rIns="111026" bIns="55513">
            <a:spAutoFit/>
          </a:bodyPr>
          <a:lstStyle/>
          <a:p>
            <a:r>
              <a:rPr lang="en-US" u="none" dirty="0">
                <a:solidFill>
                  <a:srgbClr val="CC0000"/>
                </a:solidFill>
              </a:rPr>
              <a:t>y</a:t>
            </a:r>
          </a:p>
        </p:txBody>
      </p:sp>
      <p:sp>
        <p:nvSpPr>
          <p:cNvPr id="74" name="Text Box 27"/>
          <p:cNvSpPr txBox="1">
            <a:spLocks noChangeArrowheads="1"/>
          </p:cNvSpPr>
          <p:nvPr/>
        </p:nvSpPr>
        <p:spPr bwMode="auto">
          <a:xfrm>
            <a:off x="9645839" y="4287023"/>
            <a:ext cx="365285" cy="389109"/>
          </a:xfrm>
          <a:prstGeom prst="rect">
            <a:avLst/>
          </a:prstGeom>
          <a:noFill/>
          <a:ln w="9525">
            <a:noFill/>
            <a:miter lim="800000"/>
            <a:headEnd/>
            <a:tailEnd/>
          </a:ln>
        </p:spPr>
        <p:txBody>
          <a:bodyPr wrap="none" lIns="111026" tIns="55513" rIns="111026" bIns="55513">
            <a:spAutoFit/>
          </a:bodyPr>
          <a:lstStyle/>
          <a:p>
            <a:r>
              <a:rPr lang="en-US" u="none" dirty="0">
                <a:solidFill>
                  <a:srgbClr val="CC0000"/>
                </a:solidFill>
              </a:rPr>
              <a:t>v</a:t>
            </a:r>
          </a:p>
        </p:txBody>
      </p:sp>
      <p:sp>
        <p:nvSpPr>
          <p:cNvPr id="2" name="TextBox 1"/>
          <p:cNvSpPr txBox="1"/>
          <p:nvPr/>
        </p:nvSpPr>
        <p:spPr>
          <a:xfrm>
            <a:off x="351699" y="1328569"/>
            <a:ext cx="11742846" cy="1298817"/>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Imagine we had these two additional edges. Which nodes would change value? (shortest path length and their position in the BFS tree). Imagine s still chooses w first and r next.</a:t>
            </a:r>
          </a:p>
        </p:txBody>
      </p:sp>
      <p:sp>
        <p:nvSpPr>
          <p:cNvPr id="60" name="Line 7"/>
          <p:cNvSpPr>
            <a:spLocks noChangeShapeType="1"/>
          </p:cNvSpPr>
          <p:nvPr/>
        </p:nvSpPr>
        <p:spPr bwMode="auto">
          <a:xfrm>
            <a:off x="1338938" y="4771870"/>
            <a:ext cx="1256602" cy="0"/>
          </a:xfrm>
          <a:prstGeom prst="line">
            <a:avLst/>
          </a:prstGeom>
          <a:noFill/>
          <a:ln w="57150" cmpd="sng">
            <a:solidFill>
              <a:schemeClr val="accent2"/>
            </a:solidFill>
            <a:round/>
            <a:headEnd/>
            <a:tailEnd/>
          </a:ln>
        </p:spPr>
        <p:txBody>
          <a:bodyPr wrap="none" lIns="111026" tIns="55513" rIns="111026" bIns="55513" anchor="ctr"/>
          <a:lstStyle/>
          <a:p>
            <a:endParaRPr lang="en-US" b="1"/>
          </a:p>
        </p:txBody>
      </p:sp>
      <p:sp>
        <p:nvSpPr>
          <p:cNvPr id="62" name="Line 7"/>
          <p:cNvSpPr>
            <a:spLocks noChangeShapeType="1"/>
          </p:cNvSpPr>
          <p:nvPr/>
        </p:nvSpPr>
        <p:spPr bwMode="auto">
          <a:xfrm>
            <a:off x="3351440" y="3345612"/>
            <a:ext cx="1256602" cy="0"/>
          </a:xfrm>
          <a:prstGeom prst="line">
            <a:avLst/>
          </a:prstGeom>
          <a:noFill/>
          <a:ln w="57150" cmpd="sng">
            <a:solidFill>
              <a:schemeClr val="accent2"/>
            </a:solidFill>
            <a:round/>
            <a:headEnd/>
            <a:tailEnd/>
          </a:ln>
        </p:spPr>
        <p:txBody>
          <a:bodyPr wrap="none" lIns="111026" tIns="55513" rIns="111026" bIns="55513" anchor="ctr"/>
          <a:lstStyle/>
          <a:p>
            <a:endParaRPr lang="en-US" b="1"/>
          </a:p>
        </p:txBody>
      </p:sp>
    </p:spTree>
    <p:extLst>
      <p:ext uri="{BB962C8B-B14F-4D97-AF65-F5344CB8AC3E}">
        <p14:creationId xmlns:p14="http://schemas.microsoft.com/office/powerpoint/2010/main" val="395866503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the DFS Algorithm</a:t>
            </a:r>
          </a:p>
        </p:txBody>
      </p:sp>
      <p:sp>
        <p:nvSpPr>
          <p:cNvPr id="3" name="Content Placeholder 2"/>
          <p:cNvSpPr>
            <a:spLocks noGrp="1"/>
          </p:cNvSpPr>
          <p:nvPr>
            <p:ph idx="4294967295"/>
          </p:nvPr>
        </p:nvSpPr>
        <p:spPr>
          <a:xfrm>
            <a:off x="348280" y="1436678"/>
            <a:ext cx="11192828" cy="4740734"/>
          </a:xfrm>
          <a:prstGeom prst="rect">
            <a:avLst/>
          </a:prstGeom>
        </p:spPr>
        <p:txBody>
          <a:bodyPr lIns="111026" tIns="55513" rIns="111026" bIns="55513"/>
          <a:lstStyle/>
          <a:p>
            <a:r>
              <a:rPr lang="en-US" sz="2900" dirty="0"/>
              <a:t>Keep two orderings for the vertices</a:t>
            </a:r>
          </a:p>
          <a:p>
            <a:pPr lvl="1"/>
            <a:r>
              <a:rPr lang="en-US" dirty="0"/>
              <a:t>Preordering: the first time that the vertex is visited</a:t>
            </a:r>
          </a:p>
          <a:p>
            <a:pPr lvl="1"/>
            <a:r>
              <a:rPr lang="en-US" dirty="0"/>
              <a:t>Postordering: the last time that the vertex is visited</a:t>
            </a:r>
          </a:p>
          <a:p>
            <a:pPr lvl="2"/>
            <a:r>
              <a:rPr lang="en-US" sz="1900" dirty="0"/>
              <a:t>This means all the neighbors of this vertex have been checked…</a:t>
            </a:r>
          </a:p>
          <a:p>
            <a:r>
              <a:rPr lang="en-US" sz="2900" dirty="0"/>
              <a:t>Keep a </a:t>
            </a:r>
            <a:r>
              <a:rPr lang="en-US" sz="2900" dirty="0">
                <a:solidFill>
                  <a:srgbClr val="C00000"/>
                </a:solidFill>
              </a:rPr>
              <a:t>stack (last in first out)</a:t>
            </a:r>
            <a:r>
              <a:rPr lang="en-US" sz="2900" dirty="0"/>
              <a:t> of vertices specifying the preordering of visits; start the stack with the source node</a:t>
            </a:r>
            <a:endParaRPr lang="en-US" sz="2400" dirty="0"/>
          </a:p>
          <a:p>
            <a:r>
              <a:rPr lang="en-US" sz="2900" dirty="0"/>
              <a:t>For the </a:t>
            </a:r>
            <a:r>
              <a:rPr lang="en-US" sz="2900" i="1" dirty="0">
                <a:solidFill>
                  <a:srgbClr val="C00000"/>
                </a:solidFill>
              </a:rPr>
              <a:t>last</a:t>
            </a:r>
            <a:r>
              <a:rPr lang="en-US" sz="2900" dirty="0"/>
              <a:t> element in the stack</a:t>
            </a:r>
          </a:p>
          <a:p>
            <a:pPr lvl="1"/>
            <a:r>
              <a:rPr lang="en-US" dirty="0"/>
              <a:t>Push </a:t>
            </a:r>
            <a:r>
              <a:rPr lang="en-US" dirty="0">
                <a:solidFill>
                  <a:srgbClr val="C00000"/>
                </a:solidFill>
              </a:rPr>
              <a:t>one of </a:t>
            </a:r>
            <a:r>
              <a:rPr lang="en-US" dirty="0"/>
              <a:t>its neighbors into the stack </a:t>
            </a:r>
            <a:r>
              <a:rPr lang="en-US" dirty="0">
                <a:solidFill>
                  <a:srgbClr val="C00000"/>
                </a:solidFill>
              </a:rPr>
              <a:t>if it is neither in the stack (visited) nor finished (i.e., undiscovered)</a:t>
            </a:r>
          </a:p>
          <a:p>
            <a:pPr lvl="1"/>
            <a:r>
              <a:rPr lang="en-US" dirty="0"/>
              <a:t>If none of its neighbor can be added in, mark the element as finished, and pop it from the stack</a:t>
            </a:r>
          </a:p>
          <a:p>
            <a:r>
              <a:rPr lang="en-US" sz="2900" dirty="0"/>
              <a:t>Repeat until no vertex can be added into the stack</a:t>
            </a:r>
          </a:p>
          <a:p>
            <a:pPr lvl="1"/>
            <a:r>
              <a:rPr lang="en-US" dirty="0"/>
              <a:t>Optional: choose an unreachable vertex and resume searching</a:t>
            </a:r>
          </a:p>
        </p:txBody>
      </p:sp>
      <p:sp>
        <p:nvSpPr>
          <p:cNvPr id="4" name="Slide Number Placeholder 3"/>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16</a:t>
            </a:fld>
            <a:endParaRPr lang="en-US"/>
          </a:p>
        </p:txBody>
      </p:sp>
    </p:spTree>
    <p:extLst>
      <p:ext uri="{BB962C8B-B14F-4D97-AF65-F5344CB8AC3E}">
        <p14:creationId xmlns:p14="http://schemas.microsoft.com/office/powerpoint/2010/main" val="24319486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t> DFS example</a:t>
            </a:r>
          </a:p>
        </p:txBody>
      </p:sp>
      <p:sp>
        <p:nvSpPr>
          <p:cNvPr id="25" name="Slide Number Placeholder 24"/>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17</a:t>
            </a:fld>
            <a:endParaRPr lang="en-US"/>
          </a:p>
        </p:txBody>
      </p:sp>
      <p:sp>
        <p:nvSpPr>
          <p:cNvPr id="26" name="Oval 3"/>
          <p:cNvSpPr>
            <a:spLocks noChangeArrowheads="1"/>
          </p:cNvSpPr>
          <p:nvPr/>
        </p:nvSpPr>
        <p:spPr bwMode="auto">
          <a:xfrm>
            <a:off x="2623320" y="2189028"/>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28" name="Oval 5"/>
          <p:cNvSpPr>
            <a:spLocks noChangeArrowheads="1"/>
          </p:cNvSpPr>
          <p:nvPr/>
        </p:nvSpPr>
        <p:spPr bwMode="auto">
          <a:xfrm>
            <a:off x="2623320" y="3633268"/>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29" name="Text Box 6"/>
          <p:cNvSpPr txBox="1">
            <a:spLocks noChangeArrowheads="1"/>
          </p:cNvSpPr>
          <p:nvPr/>
        </p:nvSpPr>
        <p:spPr bwMode="auto">
          <a:xfrm>
            <a:off x="2752866" y="3668887"/>
            <a:ext cx="224220" cy="389109"/>
          </a:xfrm>
          <a:prstGeom prst="rect">
            <a:avLst/>
          </a:prstGeom>
          <a:noFill/>
          <a:ln w="9525">
            <a:noFill/>
            <a:miter lim="800000"/>
            <a:headEnd/>
            <a:tailEnd/>
          </a:ln>
        </p:spPr>
        <p:txBody>
          <a:bodyPr wrap="none" lIns="111026" tIns="55513" rIns="111026" bIns="55513">
            <a:spAutoFit/>
          </a:bodyPr>
          <a:lstStyle/>
          <a:p>
            <a:endParaRPr lang="en-US" b="1" u="none"/>
          </a:p>
        </p:txBody>
      </p:sp>
      <p:sp>
        <p:nvSpPr>
          <p:cNvPr id="30" name="Oval 7"/>
          <p:cNvSpPr>
            <a:spLocks noChangeArrowheads="1"/>
          </p:cNvSpPr>
          <p:nvPr/>
        </p:nvSpPr>
        <p:spPr bwMode="auto">
          <a:xfrm>
            <a:off x="4637769" y="3626791"/>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31" name="Line 8"/>
          <p:cNvSpPr>
            <a:spLocks noChangeShapeType="1"/>
          </p:cNvSpPr>
          <p:nvPr/>
        </p:nvSpPr>
        <p:spPr bwMode="auto">
          <a:xfrm>
            <a:off x="3407077" y="3927944"/>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32" name="Oval 9"/>
          <p:cNvSpPr>
            <a:spLocks noChangeArrowheads="1"/>
          </p:cNvSpPr>
          <p:nvPr/>
        </p:nvSpPr>
        <p:spPr bwMode="auto">
          <a:xfrm>
            <a:off x="6652219" y="3636506"/>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33" name="Oval 10"/>
          <p:cNvSpPr>
            <a:spLocks noChangeArrowheads="1"/>
          </p:cNvSpPr>
          <p:nvPr/>
        </p:nvSpPr>
        <p:spPr bwMode="auto">
          <a:xfrm>
            <a:off x="4631292" y="2193885"/>
            <a:ext cx="803189" cy="587734"/>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34" name="Oval 11"/>
          <p:cNvSpPr>
            <a:spLocks noChangeArrowheads="1"/>
          </p:cNvSpPr>
          <p:nvPr/>
        </p:nvSpPr>
        <p:spPr bwMode="auto">
          <a:xfrm>
            <a:off x="6645741" y="2203600"/>
            <a:ext cx="803189" cy="587734"/>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35" name="Line 12"/>
          <p:cNvSpPr>
            <a:spLocks noChangeShapeType="1"/>
          </p:cNvSpPr>
          <p:nvPr/>
        </p:nvSpPr>
        <p:spPr bwMode="auto">
          <a:xfrm>
            <a:off x="3014118" y="2778381"/>
            <a:ext cx="0" cy="859744"/>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36" name="Line 13"/>
          <p:cNvSpPr>
            <a:spLocks noChangeShapeType="1"/>
          </p:cNvSpPr>
          <p:nvPr/>
        </p:nvSpPr>
        <p:spPr bwMode="auto">
          <a:xfrm>
            <a:off x="5028568" y="2788096"/>
            <a:ext cx="0" cy="859744"/>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37" name="Line 14"/>
          <p:cNvSpPr>
            <a:spLocks noChangeShapeType="1"/>
          </p:cNvSpPr>
          <p:nvPr/>
        </p:nvSpPr>
        <p:spPr bwMode="auto">
          <a:xfrm>
            <a:off x="7043018" y="2797811"/>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38" name="Line 15"/>
          <p:cNvSpPr>
            <a:spLocks noChangeShapeType="1"/>
          </p:cNvSpPr>
          <p:nvPr/>
        </p:nvSpPr>
        <p:spPr bwMode="auto">
          <a:xfrm flipV="1">
            <a:off x="3296963" y="2652091"/>
            <a:ext cx="1392625" cy="1049179"/>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39" name="Text Box 16"/>
          <p:cNvSpPr txBox="1">
            <a:spLocks noChangeArrowheads="1"/>
          </p:cNvSpPr>
          <p:nvPr/>
        </p:nvSpPr>
        <p:spPr bwMode="auto">
          <a:xfrm>
            <a:off x="2850026" y="1784251"/>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40" name="Text Box 17"/>
          <p:cNvSpPr txBox="1">
            <a:spLocks noChangeArrowheads="1"/>
          </p:cNvSpPr>
          <p:nvPr/>
        </p:nvSpPr>
        <p:spPr bwMode="auto">
          <a:xfrm>
            <a:off x="4845043" y="1793966"/>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z</a:t>
            </a:r>
          </a:p>
        </p:txBody>
      </p:sp>
      <p:sp>
        <p:nvSpPr>
          <p:cNvPr id="41" name="Text Box 18"/>
          <p:cNvSpPr txBox="1">
            <a:spLocks noChangeArrowheads="1"/>
          </p:cNvSpPr>
          <p:nvPr/>
        </p:nvSpPr>
        <p:spPr bwMode="auto">
          <a:xfrm>
            <a:off x="6840062" y="1803681"/>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s</a:t>
            </a:r>
          </a:p>
        </p:txBody>
      </p:sp>
      <p:sp>
        <p:nvSpPr>
          <p:cNvPr id="42" name="Text Box 19"/>
          <p:cNvSpPr txBox="1">
            <a:spLocks noChangeArrowheads="1"/>
          </p:cNvSpPr>
          <p:nvPr/>
        </p:nvSpPr>
        <p:spPr bwMode="auto">
          <a:xfrm>
            <a:off x="2804685" y="4125474"/>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43" name="Text Box 20"/>
          <p:cNvSpPr txBox="1">
            <a:spLocks noChangeArrowheads="1"/>
          </p:cNvSpPr>
          <p:nvPr/>
        </p:nvSpPr>
        <p:spPr bwMode="auto">
          <a:xfrm>
            <a:off x="4838567" y="4135189"/>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44" name="Text Box 21"/>
          <p:cNvSpPr txBox="1">
            <a:spLocks noChangeArrowheads="1"/>
          </p:cNvSpPr>
          <p:nvPr/>
        </p:nvSpPr>
        <p:spPr bwMode="auto">
          <a:xfrm>
            <a:off x="6853016" y="4130332"/>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45" name="Line 22"/>
          <p:cNvSpPr>
            <a:spLocks noChangeShapeType="1"/>
          </p:cNvSpPr>
          <p:nvPr/>
        </p:nvSpPr>
        <p:spPr bwMode="auto">
          <a:xfrm>
            <a:off x="3420031" y="2509610"/>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6" name="Line 23"/>
          <p:cNvSpPr>
            <a:spLocks noChangeShapeType="1"/>
          </p:cNvSpPr>
          <p:nvPr/>
        </p:nvSpPr>
        <p:spPr bwMode="auto">
          <a:xfrm flipV="1">
            <a:off x="5348118" y="2674758"/>
            <a:ext cx="1392625" cy="1049179"/>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9" name="Oval 26"/>
          <p:cNvSpPr>
            <a:spLocks noChangeArrowheads="1"/>
          </p:cNvSpPr>
          <p:nvPr/>
        </p:nvSpPr>
        <p:spPr bwMode="auto">
          <a:xfrm>
            <a:off x="8686101" y="3660792"/>
            <a:ext cx="803189" cy="587734"/>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50" name="Oval 27"/>
          <p:cNvSpPr>
            <a:spLocks noChangeArrowheads="1"/>
          </p:cNvSpPr>
          <p:nvPr/>
        </p:nvSpPr>
        <p:spPr bwMode="auto">
          <a:xfrm>
            <a:off x="8679623" y="2227886"/>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sz="2400" b="1" dirty="0"/>
          </a:p>
        </p:txBody>
      </p:sp>
      <p:sp>
        <p:nvSpPr>
          <p:cNvPr id="51" name="Line 28"/>
          <p:cNvSpPr>
            <a:spLocks noChangeShapeType="1"/>
          </p:cNvSpPr>
          <p:nvPr/>
        </p:nvSpPr>
        <p:spPr bwMode="auto">
          <a:xfrm>
            <a:off x="8979740" y="2822097"/>
            <a:ext cx="0" cy="859743"/>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52" name="Text Box 29"/>
          <p:cNvSpPr txBox="1">
            <a:spLocks noChangeArrowheads="1"/>
          </p:cNvSpPr>
          <p:nvPr/>
        </p:nvSpPr>
        <p:spPr bwMode="auto">
          <a:xfrm>
            <a:off x="8886898" y="4154618"/>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53" name="Line 30"/>
          <p:cNvSpPr>
            <a:spLocks noChangeShapeType="1"/>
          </p:cNvSpPr>
          <p:nvPr/>
        </p:nvSpPr>
        <p:spPr bwMode="auto">
          <a:xfrm flipV="1">
            <a:off x="7381999" y="2699045"/>
            <a:ext cx="1392625" cy="1049179"/>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4" name="Text Box 31"/>
          <p:cNvSpPr txBox="1">
            <a:spLocks noChangeArrowheads="1"/>
          </p:cNvSpPr>
          <p:nvPr/>
        </p:nvSpPr>
        <p:spPr bwMode="auto">
          <a:xfrm>
            <a:off x="8796215" y="1798824"/>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55" name="Line 32"/>
          <p:cNvSpPr>
            <a:spLocks noChangeShapeType="1"/>
          </p:cNvSpPr>
          <p:nvPr/>
        </p:nvSpPr>
        <p:spPr bwMode="auto">
          <a:xfrm>
            <a:off x="5415049" y="2504753"/>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7" name="Line 34"/>
          <p:cNvSpPr>
            <a:spLocks noChangeShapeType="1"/>
          </p:cNvSpPr>
          <p:nvPr/>
        </p:nvSpPr>
        <p:spPr bwMode="auto">
          <a:xfrm>
            <a:off x="5402095" y="3923087"/>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9" name="Line 36"/>
          <p:cNvSpPr>
            <a:spLocks noChangeShapeType="1"/>
          </p:cNvSpPr>
          <p:nvPr/>
        </p:nvSpPr>
        <p:spPr bwMode="auto">
          <a:xfrm>
            <a:off x="7435976" y="3927944"/>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62" name="Line 39"/>
          <p:cNvSpPr>
            <a:spLocks noChangeShapeType="1"/>
          </p:cNvSpPr>
          <p:nvPr/>
        </p:nvSpPr>
        <p:spPr bwMode="auto">
          <a:xfrm>
            <a:off x="9245310" y="2817240"/>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Tree>
    <p:extLst>
      <p:ext uri="{BB962C8B-B14F-4D97-AF65-F5344CB8AC3E}">
        <p14:creationId xmlns:p14="http://schemas.microsoft.com/office/powerpoint/2010/main" val="306724948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t> DFS example</a:t>
            </a:r>
          </a:p>
        </p:txBody>
      </p:sp>
      <p:sp>
        <p:nvSpPr>
          <p:cNvPr id="25" name="Slide Number Placeholder 24"/>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18</a:t>
            </a:fld>
            <a:endParaRPr lang="en-US"/>
          </a:p>
        </p:txBody>
      </p:sp>
      <p:sp>
        <p:nvSpPr>
          <p:cNvPr id="26" name="Oval 3"/>
          <p:cNvSpPr>
            <a:spLocks noChangeArrowheads="1"/>
          </p:cNvSpPr>
          <p:nvPr/>
        </p:nvSpPr>
        <p:spPr bwMode="auto">
          <a:xfrm>
            <a:off x="2623320" y="2189028"/>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28" name="Oval 5"/>
          <p:cNvSpPr>
            <a:spLocks noChangeArrowheads="1"/>
          </p:cNvSpPr>
          <p:nvPr/>
        </p:nvSpPr>
        <p:spPr bwMode="auto">
          <a:xfrm>
            <a:off x="2623320" y="3633268"/>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29" name="Text Box 6"/>
          <p:cNvSpPr txBox="1">
            <a:spLocks noChangeArrowheads="1"/>
          </p:cNvSpPr>
          <p:nvPr/>
        </p:nvSpPr>
        <p:spPr bwMode="auto">
          <a:xfrm>
            <a:off x="2752866" y="3668887"/>
            <a:ext cx="224220" cy="389109"/>
          </a:xfrm>
          <a:prstGeom prst="rect">
            <a:avLst/>
          </a:prstGeom>
          <a:noFill/>
          <a:ln w="9525">
            <a:noFill/>
            <a:miter lim="800000"/>
            <a:headEnd/>
            <a:tailEnd/>
          </a:ln>
        </p:spPr>
        <p:txBody>
          <a:bodyPr wrap="none" lIns="111026" tIns="55513" rIns="111026" bIns="55513">
            <a:spAutoFit/>
          </a:bodyPr>
          <a:lstStyle/>
          <a:p>
            <a:endParaRPr lang="en-US" b="1" u="none"/>
          </a:p>
        </p:txBody>
      </p:sp>
      <p:sp>
        <p:nvSpPr>
          <p:cNvPr id="30" name="Oval 7"/>
          <p:cNvSpPr>
            <a:spLocks noChangeArrowheads="1"/>
          </p:cNvSpPr>
          <p:nvPr/>
        </p:nvSpPr>
        <p:spPr bwMode="auto">
          <a:xfrm>
            <a:off x="4637769" y="3626791"/>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31" name="Line 8"/>
          <p:cNvSpPr>
            <a:spLocks noChangeShapeType="1"/>
          </p:cNvSpPr>
          <p:nvPr/>
        </p:nvSpPr>
        <p:spPr bwMode="auto">
          <a:xfrm>
            <a:off x="3407077" y="3927944"/>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32" name="Oval 9"/>
          <p:cNvSpPr>
            <a:spLocks noChangeArrowheads="1"/>
          </p:cNvSpPr>
          <p:nvPr/>
        </p:nvSpPr>
        <p:spPr bwMode="auto">
          <a:xfrm>
            <a:off x="6652219" y="3636506"/>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33" name="Oval 10"/>
          <p:cNvSpPr>
            <a:spLocks noChangeArrowheads="1"/>
          </p:cNvSpPr>
          <p:nvPr/>
        </p:nvSpPr>
        <p:spPr bwMode="auto">
          <a:xfrm>
            <a:off x="4631292" y="2193885"/>
            <a:ext cx="803189" cy="587734"/>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34" name="Oval 11"/>
          <p:cNvSpPr>
            <a:spLocks noChangeArrowheads="1"/>
          </p:cNvSpPr>
          <p:nvPr/>
        </p:nvSpPr>
        <p:spPr bwMode="auto">
          <a:xfrm>
            <a:off x="6645741" y="2203600"/>
            <a:ext cx="803189" cy="587734"/>
          </a:xfrm>
          <a:prstGeom prst="ellipse">
            <a:avLst/>
          </a:prstGeom>
          <a:solidFill>
            <a:schemeClr val="accent5"/>
          </a:solidFill>
          <a:ln w="28575">
            <a:solidFill>
              <a:schemeClr val="tx2"/>
            </a:solidFill>
            <a:round/>
            <a:headEnd/>
            <a:tailEnd/>
          </a:ln>
        </p:spPr>
        <p:txBody>
          <a:bodyPr wrap="none" lIns="111026" tIns="55513" rIns="111026" bIns="55513" anchor="ctr"/>
          <a:lstStyle/>
          <a:p>
            <a:pPr algn="ctr"/>
            <a:r>
              <a:rPr lang="en-US" b="1" u="none" dirty="0"/>
              <a:t>1/?</a:t>
            </a:r>
          </a:p>
        </p:txBody>
      </p:sp>
      <p:sp>
        <p:nvSpPr>
          <p:cNvPr id="35" name="Line 12"/>
          <p:cNvSpPr>
            <a:spLocks noChangeShapeType="1"/>
          </p:cNvSpPr>
          <p:nvPr/>
        </p:nvSpPr>
        <p:spPr bwMode="auto">
          <a:xfrm>
            <a:off x="3014118" y="2778381"/>
            <a:ext cx="0" cy="859744"/>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36" name="Line 13"/>
          <p:cNvSpPr>
            <a:spLocks noChangeShapeType="1"/>
          </p:cNvSpPr>
          <p:nvPr/>
        </p:nvSpPr>
        <p:spPr bwMode="auto">
          <a:xfrm>
            <a:off x="5028568" y="2788096"/>
            <a:ext cx="0" cy="859744"/>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37" name="Line 14"/>
          <p:cNvSpPr>
            <a:spLocks noChangeShapeType="1"/>
          </p:cNvSpPr>
          <p:nvPr/>
        </p:nvSpPr>
        <p:spPr bwMode="auto">
          <a:xfrm>
            <a:off x="7043018" y="2797811"/>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38" name="Line 15"/>
          <p:cNvSpPr>
            <a:spLocks noChangeShapeType="1"/>
          </p:cNvSpPr>
          <p:nvPr/>
        </p:nvSpPr>
        <p:spPr bwMode="auto">
          <a:xfrm flipV="1">
            <a:off x="3296963" y="2652091"/>
            <a:ext cx="1392625" cy="1049179"/>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39" name="Text Box 16"/>
          <p:cNvSpPr txBox="1">
            <a:spLocks noChangeArrowheads="1"/>
          </p:cNvSpPr>
          <p:nvPr/>
        </p:nvSpPr>
        <p:spPr bwMode="auto">
          <a:xfrm>
            <a:off x="2850026" y="1784251"/>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40" name="Text Box 17"/>
          <p:cNvSpPr txBox="1">
            <a:spLocks noChangeArrowheads="1"/>
          </p:cNvSpPr>
          <p:nvPr/>
        </p:nvSpPr>
        <p:spPr bwMode="auto">
          <a:xfrm>
            <a:off x="4845043" y="1793966"/>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z</a:t>
            </a:r>
          </a:p>
        </p:txBody>
      </p:sp>
      <p:sp>
        <p:nvSpPr>
          <p:cNvPr id="41" name="Text Box 18"/>
          <p:cNvSpPr txBox="1">
            <a:spLocks noChangeArrowheads="1"/>
          </p:cNvSpPr>
          <p:nvPr/>
        </p:nvSpPr>
        <p:spPr bwMode="auto">
          <a:xfrm>
            <a:off x="6840062" y="1803681"/>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s</a:t>
            </a:r>
          </a:p>
        </p:txBody>
      </p:sp>
      <p:sp>
        <p:nvSpPr>
          <p:cNvPr id="42" name="Text Box 19"/>
          <p:cNvSpPr txBox="1">
            <a:spLocks noChangeArrowheads="1"/>
          </p:cNvSpPr>
          <p:nvPr/>
        </p:nvSpPr>
        <p:spPr bwMode="auto">
          <a:xfrm>
            <a:off x="2804685" y="4125474"/>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43" name="Text Box 20"/>
          <p:cNvSpPr txBox="1">
            <a:spLocks noChangeArrowheads="1"/>
          </p:cNvSpPr>
          <p:nvPr/>
        </p:nvSpPr>
        <p:spPr bwMode="auto">
          <a:xfrm>
            <a:off x="4838567" y="4135189"/>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44" name="Text Box 21"/>
          <p:cNvSpPr txBox="1">
            <a:spLocks noChangeArrowheads="1"/>
          </p:cNvSpPr>
          <p:nvPr/>
        </p:nvSpPr>
        <p:spPr bwMode="auto">
          <a:xfrm>
            <a:off x="6853016" y="4130332"/>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45" name="Line 22"/>
          <p:cNvSpPr>
            <a:spLocks noChangeShapeType="1"/>
          </p:cNvSpPr>
          <p:nvPr/>
        </p:nvSpPr>
        <p:spPr bwMode="auto">
          <a:xfrm>
            <a:off x="3420031" y="2509610"/>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6" name="Line 23"/>
          <p:cNvSpPr>
            <a:spLocks noChangeShapeType="1"/>
          </p:cNvSpPr>
          <p:nvPr/>
        </p:nvSpPr>
        <p:spPr bwMode="auto">
          <a:xfrm flipV="1">
            <a:off x="5348118" y="2674758"/>
            <a:ext cx="1392625" cy="1049179"/>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9" name="Oval 26"/>
          <p:cNvSpPr>
            <a:spLocks noChangeArrowheads="1"/>
          </p:cNvSpPr>
          <p:nvPr/>
        </p:nvSpPr>
        <p:spPr bwMode="auto">
          <a:xfrm>
            <a:off x="8686101" y="3660792"/>
            <a:ext cx="803189" cy="587734"/>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50" name="Oval 27"/>
          <p:cNvSpPr>
            <a:spLocks noChangeArrowheads="1"/>
          </p:cNvSpPr>
          <p:nvPr/>
        </p:nvSpPr>
        <p:spPr bwMode="auto">
          <a:xfrm>
            <a:off x="8679623" y="2227886"/>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sz="2400" b="1" dirty="0"/>
          </a:p>
        </p:txBody>
      </p:sp>
      <p:sp>
        <p:nvSpPr>
          <p:cNvPr id="51" name="Line 28"/>
          <p:cNvSpPr>
            <a:spLocks noChangeShapeType="1"/>
          </p:cNvSpPr>
          <p:nvPr/>
        </p:nvSpPr>
        <p:spPr bwMode="auto">
          <a:xfrm>
            <a:off x="8979740" y="2822097"/>
            <a:ext cx="0" cy="859743"/>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52" name="Text Box 29"/>
          <p:cNvSpPr txBox="1">
            <a:spLocks noChangeArrowheads="1"/>
          </p:cNvSpPr>
          <p:nvPr/>
        </p:nvSpPr>
        <p:spPr bwMode="auto">
          <a:xfrm>
            <a:off x="8886898" y="4154618"/>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53" name="Line 30"/>
          <p:cNvSpPr>
            <a:spLocks noChangeShapeType="1"/>
          </p:cNvSpPr>
          <p:nvPr/>
        </p:nvSpPr>
        <p:spPr bwMode="auto">
          <a:xfrm flipV="1">
            <a:off x="7381999" y="2699045"/>
            <a:ext cx="1392625" cy="1049179"/>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4" name="Text Box 31"/>
          <p:cNvSpPr txBox="1">
            <a:spLocks noChangeArrowheads="1"/>
          </p:cNvSpPr>
          <p:nvPr/>
        </p:nvSpPr>
        <p:spPr bwMode="auto">
          <a:xfrm>
            <a:off x="8796215" y="1798824"/>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55" name="Line 32"/>
          <p:cNvSpPr>
            <a:spLocks noChangeShapeType="1"/>
          </p:cNvSpPr>
          <p:nvPr/>
        </p:nvSpPr>
        <p:spPr bwMode="auto">
          <a:xfrm>
            <a:off x="5415049" y="2504753"/>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7" name="Line 34"/>
          <p:cNvSpPr>
            <a:spLocks noChangeShapeType="1"/>
          </p:cNvSpPr>
          <p:nvPr/>
        </p:nvSpPr>
        <p:spPr bwMode="auto">
          <a:xfrm>
            <a:off x="5402095" y="3923087"/>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9" name="Line 36"/>
          <p:cNvSpPr>
            <a:spLocks noChangeShapeType="1"/>
          </p:cNvSpPr>
          <p:nvPr/>
        </p:nvSpPr>
        <p:spPr bwMode="auto">
          <a:xfrm>
            <a:off x="7435976" y="3927944"/>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62" name="Line 39"/>
          <p:cNvSpPr>
            <a:spLocks noChangeShapeType="1"/>
          </p:cNvSpPr>
          <p:nvPr/>
        </p:nvSpPr>
        <p:spPr bwMode="auto">
          <a:xfrm>
            <a:off x="9245310" y="2817240"/>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7" name="Rectangular Callout 46"/>
          <p:cNvSpPr/>
          <p:nvPr/>
        </p:nvSpPr>
        <p:spPr>
          <a:xfrm>
            <a:off x="2280020" y="1165754"/>
            <a:ext cx="4456404" cy="621736"/>
          </a:xfrm>
          <a:prstGeom prst="wedgeRectCallout">
            <a:avLst>
              <a:gd name="adj1" fmla="val 53094"/>
              <a:gd name="adj2" fmla="val 14412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r>
              <a:rPr lang="en-US" sz="1900" dirty="0">
                <a:solidFill>
                  <a:srgbClr val="002060"/>
                </a:solidFill>
              </a:rPr>
              <a:t>Time-first-visited / time-last-visited</a:t>
            </a:r>
          </a:p>
        </p:txBody>
      </p:sp>
      <p:sp>
        <p:nvSpPr>
          <p:cNvPr id="48" name="Text Box 36"/>
          <p:cNvSpPr txBox="1">
            <a:spLocks noChangeArrowheads="1"/>
          </p:cNvSpPr>
          <p:nvPr/>
        </p:nvSpPr>
        <p:spPr bwMode="auto">
          <a:xfrm>
            <a:off x="4041854" y="5129319"/>
            <a:ext cx="4456404" cy="943107"/>
          </a:xfrm>
          <a:prstGeom prst="rect">
            <a:avLst/>
          </a:prstGeom>
          <a:noFill/>
          <a:ln w="28575">
            <a:solidFill>
              <a:schemeClr val="tx2"/>
            </a:solidFill>
            <a:miter lim="800000"/>
            <a:headEnd/>
            <a:tailEnd/>
          </a:ln>
        </p:spPr>
        <p:txBody>
          <a:bodyPr wrap="square" lIns="111026" tIns="55513" rIns="111026" bIns="55513">
            <a:spAutoFit/>
          </a:bodyPr>
          <a:lstStyle/>
          <a:p>
            <a:r>
              <a:rPr lang="en-US" b="1" u="none" dirty="0"/>
              <a:t>Stack:</a:t>
            </a:r>
            <a:r>
              <a:rPr lang="en-US" u="none" dirty="0"/>
              <a:t>         s</a:t>
            </a:r>
          </a:p>
          <a:p>
            <a:r>
              <a:rPr lang="en-US" u="none" dirty="0"/>
              <a:t>Preorder:     1</a:t>
            </a:r>
          </a:p>
          <a:p>
            <a:r>
              <a:rPr lang="en-US" dirty="0" err="1"/>
              <a:t>Postorder</a:t>
            </a:r>
            <a:r>
              <a:rPr lang="en-US" dirty="0"/>
              <a:t>:</a:t>
            </a:r>
            <a:r>
              <a:rPr lang="en-US" u="none" dirty="0"/>
              <a:t>   ?         </a:t>
            </a:r>
          </a:p>
        </p:txBody>
      </p:sp>
      <p:sp>
        <p:nvSpPr>
          <p:cNvPr id="56" name="TextBox 55"/>
          <p:cNvSpPr txBox="1"/>
          <p:nvPr/>
        </p:nvSpPr>
        <p:spPr>
          <a:xfrm>
            <a:off x="621824" y="5440186"/>
            <a:ext cx="2487295" cy="389109"/>
          </a:xfrm>
          <a:prstGeom prst="rect">
            <a:avLst/>
          </a:prstGeom>
          <a:noFill/>
        </p:spPr>
        <p:txBody>
          <a:bodyPr wrap="square" lIns="111026" tIns="55513" rIns="111026" bIns="55513" rtlCol="0">
            <a:spAutoFit/>
          </a:bodyPr>
          <a:lstStyle/>
          <a:p>
            <a:r>
              <a:rPr lang="en-US" dirty="0"/>
              <a:t>Finished: N/A</a:t>
            </a:r>
          </a:p>
        </p:txBody>
      </p:sp>
      <p:sp>
        <p:nvSpPr>
          <p:cNvPr id="58" name="Oval 57"/>
          <p:cNvSpPr>
            <a:spLocks noChangeArrowheads="1"/>
          </p:cNvSpPr>
          <p:nvPr/>
        </p:nvSpPr>
        <p:spPr bwMode="auto">
          <a:xfrm>
            <a:off x="9120082" y="5207035"/>
            <a:ext cx="310912" cy="233151"/>
          </a:xfrm>
          <a:prstGeom prst="ellipse">
            <a:avLst/>
          </a:prstGeom>
          <a:solidFill>
            <a:srgbClr val="0070C0"/>
          </a:solidFill>
          <a:ln w="28575">
            <a:solidFill>
              <a:schemeClr val="tx2"/>
            </a:solidFill>
            <a:round/>
            <a:headEnd/>
            <a:tailEnd/>
          </a:ln>
        </p:spPr>
        <p:txBody>
          <a:bodyPr wrap="none" lIns="111026" tIns="55513" rIns="111026" bIns="55513" anchor="ctr"/>
          <a:lstStyle/>
          <a:p>
            <a:endParaRPr lang="en-US"/>
          </a:p>
        </p:txBody>
      </p:sp>
      <p:sp>
        <p:nvSpPr>
          <p:cNvPr id="60" name="Oval 5"/>
          <p:cNvSpPr>
            <a:spLocks noChangeArrowheads="1"/>
          </p:cNvSpPr>
          <p:nvPr/>
        </p:nvSpPr>
        <p:spPr bwMode="auto">
          <a:xfrm>
            <a:off x="9120082" y="5595620"/>
            <a:ext cx="310912" cy="233151"/>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61" name="Oval 5"/>
          <p:cNvSpPr>
            <a:spLocks noChangeArrowheads="1"/>
          </p:cNvSpPr>
          <p:nvPr/>
        </p:nvSpPr>
        <p:spPr bwMode="auto">
          <a:xfrm>
            <a:off x="9120082" y="5984205"/>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63" name="TextBox 62"/>
          <p:cNvSpPr txBox="1"/>
          <p:nvPr/>
        </p:nvSpPr>
        <p:spPr>
          <a:xfrm>
            <a:off x="9741906" y="5129319"/>
            <a:ext cx="1554559" cy="389109"/>
          </a:xfrm>
          <a:prstGeom prst="rect">
            <a:avLst/>
          </a:prstGeom>
          <a:noFill/>
        </p:spPr>
        <p:txBody>
          <a:bodyPr wrap="square" lIns="111026" tIns="55513" rIns="111026" bIns="55513" rtlCol="0">
            <a:spAutoFit/>
          </a:bodyPr>
          <a:lstStyle/>
          <a:p>
            <a:r>
              <a:rPr lang="en-US" dirty="0"/>
              <a:t>Finished</a:t>
            </a:r>
          </a:p>
        </p:txBody>
      </p:sp>
      <p:sp>
        <p:nvSpPr>
          <p:cNvPr id="64" name="TextBox 63"/>
          <p:cNvSpPr txBox="1"/>
          <p:nvPr/>
        </p:nvSpPr>
        <p:spPr>
          <a:xfrm>
            <a:off x="9741906" y="5517903"/>
            <a:ext cx="1554559" cy="389109"/>
          </a:xfrm>
          <a:prstGeom prst="rect">
            <a:avLst/>
          </a:prstGeom>
          <a:noFill/>
        </p:spPr>
        <p:txBody>
          <a:bodyPr wrap="square" lIns="111026" tIns="55513" rIns="111026" bIns="55513" rtlCol="0">
            <a:spAutoFit/>
          </a:bodyPr>
          <a:lstStyle/>
          <a:p>
            <a:r>
              <a:rPr lang="en-US" dirty="0"/>
              <a:t>Visited</a:t>
            </a:r>
          </a:p>
        </p:txBody>
      </p:sp>
      <p:sp>
        <p:nvSpPr>
          <p:cNvPr id="65" name="TextBox 64"/>
          <p:cNvSpPr txBox="1"/>
          <p:nvPr/>
        </p:nvSpPr>
        <p:spPr>
          <a:xfrm>
            <a:off x="9741905" y="5918388"/>
            <a:ext cx="2383658" cy="389109"/>
          </a:xfrm>
          <a:prstGeom prst="rect">
            <a:avLst/>
          </a:prstGeom>
          <a:noFill/>
        </p:spPr>
        <p:txBody>
          <a:bodyPr wrap="square" lIns="111026" tIns="55513" rIns="111026" bIns="55513" rtlCol="0">
            <a:spAutoFit/>
          </a:bodyPr>
          <a:lstStyle/>
          <a:p>
            <a:r>
              <a:rPr lang="en-US" dirty="0"/>
              <a:t>Undiscovered</a:t>
            </a:r>
          </a:p>
        </p:txBody>
      </p:sp>
      <p:sp>
        <p:nvSpPr>
          <p:cNvPr id="66" name="Rectangular Callout 65"/>
          <p:cNvSpPr/>
          <p:nvPr/>
        </p:nvSpPr>
        <p:spPr>
          <a:xfrm>
            <a:off x="7358248" y="898738"/>
            <a:ext cx="3523668" cy="966469"/>
          </a:xfrm>
          <a:prstGeom prst="wedgeRectCallout">
            <a:avLst>
              <a:gd name="adj1" fmla="val -47716"/>
              <a:gd name="adj2" fmla="val 10119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r>
              <a:rPr lang="en-US" sz="1900" dirty="0">
                <a:solidFill>
                  <a:srgbClr val="002060"/>
                </a:solidFill>
              </a:rPr>
              <a:t>Post-order is unknown until all the (out) neighbors have been visited</a:t>
            </a:r>
          </a:p>
        </p:txBody>
      </p:sp>
    </p:spTree>
    <p:extLst>
      <p:ext uri="{BB962C8B-B14F-4D97-AF65-F5344CB8AC3E}">
        <p14:creationId xmlns:p14="http://schemas.microsoft.com/office/powerpoint/2010/main" val="2260536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dissolve">
                                      <p:cBhvr>
                                        <p:cTn id="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t> DFS example</a:t>
            </a:r>
          </a:p>
        </p:txBody>
      </p:sp>
      <p:sp>
        <p:nvSpPr>
          <p:cNvPr id="25" name="Slide Number Placeholder 24"/>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19</a:t>
            </a:fld>
            <a:endParaRPr lang="en-US"/>
          </a:p>
        </p:txBody>
      </p:sp>
      <p:sp>
        <p:nvSpPr>
          <p:cNvPr id="26" name="Oval 3"/>
          <p:cNvSpPr>
            <a:spLocks noChangeArrowheads="1"/>
          </p:cNvSpPr>
          <p:nvPr/>
        </p:nvSpPr>
        <p:spPr bwMode="auto">
          <a:xfrm>
            <a:off x="2623320" y="2189028"/>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28" name="Oval 5"/>
          <p:cNvSpPr>
            <a:spLocks noChangeArrowheads="1"/>
          </p:cNvSpPr>
          <p:nvPr/>
        </p:nvSpPr>
        <p:spPr bwMode="auto">
          <a:xfrm>
            <a:off x="2623320" y="3633268"/>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29" name="Text Box 6"/>
          <p:cNvSpPr txBox="1">
            <a:spLocks noChangeArrowheads="1"/>
          </p:cNvSpPr>
          <p:nvPr/>
        </p:nvSpPr>
        <p:spPr bwMode="auto">
          <a:xfrm>
            <a:off x="2752866" y="3668887"/>
            <a:ext cx="224220" cy="389109"/>
          </a:xfrm>
          <a:prstGeom prst="rect">
            <a:avLst/>
          </a:prstGeom>
          <a:noFill/>
          <a:ln w="9525">
            <a:noFill/>
            <a:miter lim="800000"/>
            <a:headEnd/>
            <a:tailEnd/>
          </a:ln>
        </p:spPr>
        <p:txBody>
          <a:bodyPr wrap="none" lIns="111026" tIns="55513" rIns="111026" bIns="55513">
            <a:spAutoFit/>
          </a:bodyPr>
          <a:lstStyle/>
          <a:p>
            <a:endParaRPr lang="en-US" b="1" u="none"/>
          </a:p>
        </p:txBody>
      </p:sp>
      <p:sp>
        <p:nvSpPr>
          <p:cNvPr id="30" name="Oval 7"/>
          <p:cNvSpPr>
            <a:spLocks noChangeArrowheads="1"/>
          </p:cNvSpPr>
          <p:nvPr/>
        </p:nvSpPr>
        <p:spPr bwMode="auto">
          <a:xfrm>
            <a:off x="4637769" y="3626791"/>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31" name="Line 8"/>
          <p:cNvSpPr>
            <a:spLocks noChangeShapeType="1"/>
          </p:cNvSpPr>
          <p:nvPr/>
        </p:nvSpPr>
        <p:spPr bwMode="auto">
          <a:xfrm>
            <a:off x="3407077" y="3927944"/>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32" name="Oval 9"/>
          <p:cNvSpPr>
            <a:spLocks noChangeArrowheads="1"/>
          </p:cNvSpPr>
          <p:nvPr/>
        </p:nvSpPr>
        <p:spPr bwMode="auto">
          <a:xfrm>
            <a:off x="6652219" y="3636506"/>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33" name="Oval 10"/>
          <p:cNvSpPr>
            <a:spLocks noChangeArrowheads="1"/>
          </p:cNvSpPr>
          <p:nvPr/>
        </p:nvSpPr>
        <p:spPr bwMode="auto">
          <a:xfrm>
            <a:off x="4631292" y="2193885"/>
            <a:ext cx="803189" cy="587734"/>
          </a:xfrm>
          <a:prstGeom prst="ellipse">
            <a:avLst/>
          </a:prstGeom>
          <a:solidFill>
            <a:schemeClr val="accent5"/>
          </a:solidFill>
          <a:ln w="28575">
            <a:solidFill>
              <a:schemeClr val="tx2"/>
            </a:solidFill>
            <a:round/>
            <a:headEnd/>
            <a:tailEnd/>
          </a:ln>
        </p:spPr>
        <p:txBody>
          <a:bodyPr wrap="none" lIns="111026" tIns="55513" rIns="111026" bIns="55513" anchor="ctr"/>
          <a:lstStyle/>
          <a:p>
            <a:pPr algn="ctr"/>
            <a:r>
              <a:rPr lang="en-US" b="1" u="none" dirty="0"/>
              <a:t>2/?</a:t>
            </a:r>
          </a:p>
        </p:txBody>
      </p:sp>
      <p:sp>
        <p:nvSpPr>
          <p:cNvPr id="34" name="Oval 11"/>
          <p:cNvSpPr>
            <a:spLocks noChangeArrowheads="1"/>
          </p:cNvSpPr>
          <p:nvPr/>
        </p:nvSpPr>
        <p:spPr bwMode="auto">
          <a:xfrm>
            <a:off x="6645741" y="2203600"/>
            <a:ext cx="803189" cy="587734"/>
          </a:xfrm>
          <a:prstGeom prst="ellipse">
            <a:avLst/>
          </a:prstGeom>
          <a:solidFill>
            <a:schemeClr val="accent5"/>
          </a:solidFill>
          <a:ln w="28575">
            <a:solidFill>
              <a:schemeClr val="tx2"/>
            </a:solidFill>
            <a:round/>
            <a:headEnd/>
            <a:tailEnd/>
          </a:ln>
        </p:spPr>
        <p:txBody>
          <a:bodyPr wrap="none" lIns="111026" tIns="55513" rIns="111026" bIns="55513" anchor="ctr"/>
          <a:lstStyle/>
          <a:p>
            <a:pPr algn="ctr"/>
            <a:r>
              <a:rPr lang="en-US" b="1" u="none" dirty="0"/>
              <a:t>1/?</a:t>
            </a:r>
          </a:p>
        </p:txBody>
      </p:sp>
      <p:sp>
        <p:nvSpPr>
          <p:cNvPr id="35" name="Line 12"/>
          <p:cNvSpPr>
            <a:spLocks noChangeShapeType="1"/>
          </p:cNvSpPr>
          <p:nvPr/>
        </p:nvSpPr>
        <p:spPr bwMode="auto">
          <a:xfrm>
            <a:off x="3014118" y="2778381"/>
            <a:ext cx="0" cy="859744"/>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36" name="Line 13"/>
          <p:cNvSpPr>
            <a:spLocks noChangeShapeType="1"/>
          </p:cNvSpPr>
          <p:nvPr/>
        </p:nvSpPr>
        <p:spPr bwMode="auto">
          <a:xfrm>
            <a:off x="5028568" y="2788096"/>
            <a:ext cx="0" cy="859744"/>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37" name="Line 14"/>
          <p:cNvSpPr>
            <a:spLocks noChangeShapeType="1"/>
          </p:cNvSpPr>
          <p:nvPr/>
        </p:nvSpPr>
        <p:spPr bwMode="auto">
          <a:xfrm>
            <a:off x="7043018" y="2797811"/>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38" name="Line 15"/>
          <p:cNvSpPr>
            <a:spLocks noChangeShapeType="1"/>
          </p:cNvSpPr>
          <p:nvPr/>
        </p:nvSpPr>
        <p:spPr bwMode="auto">
          <a:xfrm flipV="1">
            <a:off x="3296963" y="2652091"/>
            <a:ext cx="1392625" cy="1049179"/>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39" name="Text Box 16"/>
          <p:cNvSpPr txBox="1">
            <a:spLocks noChangeArrowheads="1"/>
          </p:cNvSpPr>
          <p:nvPr/>
        </p:nvSpPr>
        <p:spPr bwMode="auto">
          <a:xfrm>
            <a:off x="2850026" y="1784251"/>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40" name="Text Box 17"/>
          <p:cNvSpPr txBox="1">
            <a:spLocks noChangeArrowheads="1"/>
          </p:cNvSpPr>
          <p:nvPr/>
        </p:nvSpPr>
        <p:spPr bwMode="auto">
          <a:xfrm>
            <a:off x="4845043" y="1793966"/>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z</a:t>
            </a:r>
          </a:p>
        </p:txBody>
      </p:sp>
      <p:sp>
        <p:nvSpPr>
          <p:cNvPr id="41" name="Text Box 18"/>
          <p:cNvSpPr txBox="1">
            <a:spLocks noChangeArrowheads="1"/>
          </p:cNvSpPr>
          <p:nvPr/>
        </p:nvSpPr>
        <p:spPr bwMode="auto">
          <a:xfrm>
            <a:off x="6840062" y="1803681"/>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s</a:t>
            </a:r>
          </a:p>
        </p:txBody>
      </p:sp>
      <p:sp>
        <p:nvSpPr>
          <p:cNvPr id="42" name="Text Box 19"/>
          <p:cNvSpPr txBox="1">
            <a:spLocks noChangeArrowheads="1"/>
          </p:cNvSpPr>
          <p:nvPr/>
        </p:nvSpPr>
        <p:spPr bwMode="auto">
          <a:xfrm>
            <a:off x="2804685" y="4125474"/>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43" name="Text Box 20"/>
          <p:cNvSpPr txBox="1">
            <a:spLocks noChangeArrowheads="1"/>
          </p:cNvSpPr>
          <p:nvPr/>
        </p:nvSpPr>
        <p:spPr bwMode="auto">
          <a:xfrm>
            <a:off x="4838567" y="4135189"/>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44" name="Text Box 21"/>
          <p:cNvSpPr txBox="1">
            <a:spLocks noChangeArrowheads="1"/>
          </p:cNvSpPr>
          <p:nvPr/>
        </p:nvSpPr>
        <p:spPr bwMode="auto">
          <a:xfrm>
            <a:off x="6853016" y="4130332"/>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45" name="Line 22"/>
          <p:cNvSpPr>
            <a:spLocks noChangeShapeType="1"/>
          </p:cNvSpPr>
          <p:nvPr/>
        </p:nvSpPr>
        <p:spPr bwMode="auto">
          <a:xfrm>
            <a:off x="3420031" y="2509610"/>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6" name="Line 23"/>
          <p:cNvSpPr>
            <a:spLocks noChangeShapeType="1"/>
          </p:cNvSpPr>
          <p:nvPr/>
        </p:nvSpPr>
        <p:spPr bwMode="auto">
          <a:xfrm flipV="1">
            <a:off x="5348118" y="2674758"/>
            <a:ext cx="1392625" cy="1049179"/>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9" name="Oval 26"/>
          <p:cNvSpPr>
            <a:spLocks noChangeArrowheads="1"/>
          </p:cNvSpPr>
          <p:nvPr/>
        </p:nvSpPr>
        <p:spPr bwMode="auto">
          <a:xfrm>
            <a:off x="8686101" y="3660792"/>
            <a:ext cx="803189" cy="587734"/>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50" name="Oval 27"/>
          <p:cNvSpPr>
            <a:spLocks noChangeArrowheads="1"/>
          </p:cNvSpPr>
          <p:nvPr/>
        </p:nvSpPr>
        <p:spPr bwMode="auto">
          <a:xfrm>
            <a:off x="8679623" y="2227886"/>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sz="2400" b="1" dirty="0"/>
          </a:p>
        </p:txBody>
      </p:sp>
      <p:sp>
        <p:nvSpPr>
          <p:cNvPr id="51" name="Line 28"/>
          <p:cNvSpPr>
            <a:spLocks noChangeShapeType="1"/>
          </p:cNvSpPr>
          <p:nvPr/>
        </p:nvSpPr>
        <p:spPr bwMode="auto">
          <a:xfrm>
            <a:off x="8979740" y="2822097"/>
            <a:ext cx="0" cy="859743"/>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52" name="Text Box 29"/>
          <p:cNvSpPr txBox="1">
            <a:spLocks noChangeArrowheads="1"/>
          </p:cNvSpPr>
          <p:nvPr/>
        </p:nvSpPr>
        <p:spPr bwMode="auto">
          <a:xfrm>
            <a:off x="8886898" y="4154618"/>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53" name="Line 30"/>
          <p:cNvSpPr>
            <a:spLocks noChangeShapeType="1"/>
          </p:cNvSpPr>
          <p:nvPr/>
        </p:nvSpPr>
        <p:spPr bwMode="auto">
          <a:xfrm flipV="1">
            <a:off x="7381999" y="2699045"/>
            <a:ext cx="1392625" cy="1049179"/>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4" name="Text Box 31"/>
          <p:cNvSpPr txBox="1">
            <a:spLocks noChangeArrowheads="1"/>
          </p:cNvSpPr>
          <p:nvPr/>
        </p:nvSpPr>
        <p:spPr bwMode="auto">
          <a:xfrm>
            <a:off x="8796215" y="1798824"/>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55" name="Line 32"/>
          <p:cNvSpPr>
            <a:spLocks noChangeShapeType="1"/>
          </p:cNvSpPr>
          <p:nvPr/>
        </p:nvSpPr>
        <p:spPr bwMode="auto">
          <a:xfrm>
            <a:off x="5415049" y="2504753"/>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57" name="Line 34"/>
          <p:cNvSpPr>
            <a:spLocks noChangeShapeType="1"/>
          </p:cNvSpPr>
          <p:nvPr/>
        </p:nvSpPr>
        <p:spPr bwMode="auto">
          <a:xfrm>
            <a:off x="5402095" y="3923087"/>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9" name="Line 36"/>
          <p:cNvSpPr>
            <a:spLocks noChangeShapeType="1"/>
          </p:cNvSpPr>
          <p:nvPr/>
        </p:nvSpPr>
        <p:spPr bwMode="auto">
          <a:xfrm>
            <a:off x="7435976" y="3927944"/>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62" name="Line 39"/>
          <p:cNvSpPr>
            <a:spLocks noChangeShapeType="1"/>
          </p:cNvSpPr>
          <p:nvPr/>
        </p:nvSpPr>
        <p:spPr bwMode="auto">
          <a:xfrm>
            <a:off x="9245310" y="2817240"/>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8" name="Text Box 36"/>
          <p:cNvSpPr txBox="1">
            <a:spLocks noChangeArrowheads="1"/>
          </p:cNvSpPr>
          <p:nvPr/>
        </p:nvSpPr>
        <p:spPr bwMode="auto">
          <a:xfrm>
            <a:off x="4041854" y="5129319"/>
            <a:ext cx="4456404" cy="943107"/>
          </a:xfrm>
          <a:prstGeom prst="rect">
            <a:avLst/>
          </a:prstGeom>
          <a:noFill/>
          <a:ln w="28575">
            <a:solidFill>
              <a:schemeClr val="tx2"/>
            </a:solidFill>
            <a:miter lim="800000"/>
            <a:headEnd/>
            <a:tailEnd/>
          </a:ln>
        </p:spPr>
        <p:txBody>
          <a:bodyPr wrap="square" lIns="111026" tIns="55513" rIns="111026" bIns="55513">
            <a:spAutoFit/>
          </a:bodyPr>
          <a:lstStyle/>
          <a:p>
            <a:r>
              <a:rPr lang="en-US" b="1" u="none" dirty="0"/>
              <a:t>Stack:</a:t>
            </a:r>
            <a:r>
              <a:rPr lang="en-US" u="none" dirty="0"/>
              <a:t>         s  z</a:t>
            </a:r>
          </a:p>
          <a:p>
            <a:r>
              <a:rPr lang="en-US" u="none" dirty="0"/>
              <a:t>Preorder:     1  2</a:t>
            </a:r>
          </a:p>
          <a:p>
            <a:r>
              <a:rPr lang="en-US" dirty="0" err="1"/>
              <a:t>Postorder</a:t>
            </a:r>
            <a:r>
              <a:rPr lang="en-US" dirty="0"/>
              <a:t>:</a:t>
            </a:r>
            <a:r>
              <a:rPr lang="en-US" u="none" dirty="0"/>
              <a:t>   ?  ?        </a:t>
            </a:r>
          </a:p>
        </p:txBody>
      </p:sp>
      <p:sp>
        <p:nvSpPr>
          <p:cNvPr id="56" name="TextBox 55"/>
          <p:cNvSpPr txBox="1"/>
          <p:nvPr/>
        </p:nvSpPr>
        <p:spPr>
          <a:xfrm>
            <a:off x="621824" y="5440186"/>
            <a:ext cx="2487295" cy="389109"/>
          </a:xfrm>
          <a:prstGeom prst="rect">
            <a:avLst/>
          </a:prstGeom>
          <a:noFill/>
        </p:spPr>
        <p:txBody>
          <a:bodyPr wrap="square" lIns="111026" tIns="55513" rIns="111026" bIns="55513" rtlCol="0">
            <a:spAutoFit/>
          </a:bodyPr>
          <a:lstStyle/>
          <a:p>
            <a:r>
              <a:rPr lang="en-US" dirty="0"/>
              <a:t>Finished: N/A</a:t>
            </a:r>
          </a:p>
        </p:txBody>
      </p:sp>
      <p:sp>
        <p:nvSpPr>
          <p:cNvPr id="66" name="Rectangular Callout 65"/>
          <p:cNvSpPr/>
          <p:nvPr/>
        </p:nvSpPr>
        <p:spPr>
          <a:xfrm>
            <a:off x="1969109" y="4429866"/>
            <a:ext cx="3212756" cy="621736"/>
          </a:xfrm>
          <a:prstGeom prst="wedgeRectCallout">
            <a:avLst>
              <a:gd name="adj1" fmla="val 65250"/>
              <a:gd name="adj2" fmla="val 8216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r>
              <a:rPr lang="en-US" sz="1900" dirty="0">
                <a:solidFill>
                  <a:srgbClr val="002060"/>
                </a:solidFill>
              </a:rPr>
              <a:t>Expand to one of the (out) neighbors of s</a:t>
            </a:r>
          </a:p>
        </p:txBody>
      </p:sp>
      <p:sp>
        <p:nvSpPr>
          <p:cNvPr id="67" name="Oval 66"/>
          <p:cNvSpPr/>
          <p:nvPr/>
        </p:nvSpPr>
        <p:spPr>
          <a:xfrm>
            <a:off x="5435767" y="5237234"/>
            <a:ext cx="326420" cy="93260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68" name="Rectangular Callout 67"/>
          <p:cNvSpPr/>
          <p:nvPr/>
        </p:nvSpPr>
        <p:spPr>
          <a:xfrm>
            <a:off x="6433124" y="6316268"/>
            <a:ext cx="3523668" cy="678257"/>
          </a:xfrm>
          <a:prstGeom prst="wedgeRectCallout">
            <a:avLst>
              <a:gd name="adj1" fmla="val -65536"/>
              <a:gd name="adj2" fmla="val -10725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r>
              <a:rPr lang="en-US" sz="1900" dirty="0">
                <a:solidFill>
                  <a:srgbClr val="002060"/>
                </a:solidFill>
              </a:rPr>
              <a:t>z is now the last vertex in stack: expand z next</a:t>
            </a:r>
          </a:p>
        </p:txBody>
      </p:sp>
      <p:sp>
        <p:nvSpPr>
          <p:cNvPr id="47" name="Oval 46"/>
          <p:cNvSpPr>
            <a:spLocks noChangeArrowheads="1"/>
          </p:cNvSpPr>
          <p:nvPr/>
        </p:nvSpPr>
        <p:spPr bwMode="auto">
          <a:xfrm>
            <a:off x="9921181" y="4249673"/>
            <a:ext cx="310912" cy="233151"/>
          </a:xfrm>
          <a:prstGeom prst="ellipse">
            <a:avLst/>
          </a:prstGeom>
          <a:solidFill>
            <a:srgbClr val="0070C0"/>
          </a:solidFill>
          <a:ln w="28575">
            <a:solidFill>
              <a:schemeClr val="tx2"/>
            </a:solidFill>
            <a:round/>
            <a:headEnd/>
            <a:tailEnd/>
          </a:ln>
        </p:spPr>
        <p:txBody>
          <a:bodyPr wrap="none" lIns="111026" tIns="55513" rIns="111026" bIns="55513" anchor="ctr"/>
          <a:lstStyle/>
          <a:p>
            <a:endParaRPr lang="en-US"/>
          </a:p>
        </p:txBody>
      </p:sp>
      <p:sp>
        <p:nvSpPr>
          <p:cNvPr id="69" name="Oval 5"/>
          <p:cNvSpPr>
            <a:spLocks noChangeArrowheads="1"/>
          </p:cNvSpPr>
          <p:nvPr/>
        </p:nvSpPr>
        <p:spPr bwMode="auto">
          <a:xfrm>
            <a:off x="9921181" y="4638258"/>
            <a:ext cx="310912" cy="233151"/>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70" name="Oval 5"/>
          <p:cNvSpPr>
            <a:spLocks noChangeArrowheads="1"/>
          </p:cNvSpPr>
          <p:nvPr/>
        </p:nvSpPr>
        <p:spPr bwMode="auto">
          <a:xfrm>
            <a:off x="9921181" y="5026843"/>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71" name="TextBox 70"/>
          <p:cNvSpPr txBox="1"/>
          <p:nvPr/>
        </p:nvSpPr>
        <p:spPr>
          <a:xfrm>
            <a:off x="10543005" y="4171957"/>
            <a:ext cx="1554559" cy="389109"/>
          </a:xfrm>
          <a:prstGeom prst="rect">
            <a:avLst/>
          </a:prstGeom>
          <a:noFill/>
        </p:spPr>
        <p:txBody>
          <a:bodyPr wrap="square" lIns="111026" tIns="55513" rIns="111026" bIns="55513" rtlCol="0">
            <a:spAutoFit/>
          </a:bodyPr>
          <a:lstStyle/>
          <a:p>
            <a:r>
              <a:rPr lang="en-US" dirty="0"/>
              <a:t>Finished</a:t>
            </a:r>
          </a:p>
        </p:txBody>
      </p:sp>
      <p:sp>
        <p:nvSpPr>
          <p:cNvPr id="72" name="TextBox 71"/>
          <p:cNvSpPr txBox="1"/>
          <p:nvPr/>
        </p:nvSpPr>
        <p:spPr>
          <a:xfrm>
            <a:off x="10543005" y="4560541"/>
            <a:ext cx="1554559" cy="389109"/>
          </a:xfrm>
          <a:prstGeom prst="rect">
            <a:avLst/>
          </a:prstGeom>
          <a:noFill/>
        </p:spPr>
        <p:txBody>
          <a:bodyPr wrap="square" lIns="111026" tIns="55513" rIns="111026" bIns="55513" rtlCol="0">
            <a:spAutoFit/>
          </a:bodyPr>
          <a:lstStyle/>
          <a:p>
            <a:r>
              <a:rPr lang="en-US" dirty="0"/>
              <a:t>Visited</a:t>
            </a:r>
          </a:p>
        </p:txBody>
      </p:sp>
      <p:sp>
        <p:nvSpPr>
          <p:cNvPr id="73" name="TextBox 72"/>
          <p:cNvSpPr txBox="1"/>
          <p:nvPr/>
        </p:nvSpPr>
        <p:spPr>
          <a:xfrm>
            <a:off x="10543004" y="4961026"/>
            <a:ext cx="2383658" cy="389109"/>
          </a:xfrm>
          <a:prstGeom prst="rect">
            <a:avLst/>
          </a:prstGeom>
          <a:noFill/>
        </p:spPr>
        <p:txBody>
          <a:bodyPr wrap="square" lIns="111026" tIns="55513" rIns="111026" bIns="55513" rtlCol="0">
            <a:spAutoFit/>
          </a:bodyPr>
          <a:lstStyle/>
          <a:p>
            <a:r>
              <a:rPr lang="en-US" dirty="0"/>
              <a:t>Undiscovered</a:t>
            </a:r>
          </a:p>
        </p:txBody>
      </p:sp>
    </p:spTree>
    <p:extLst>
      <p:ext uri="{BB962C8B-B14F-4D97-AF65-F5344CB8AC3E}">
        <p14:creationId xmlns:p14="http://schemas.microsoft.com/office/powerpoint/2010/main" val="32944148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dissolve">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dissolve">
                                      <p:cBhvr>
                                        <p:cTn id="12" dur="500"/>
                                        <p:tgtEl>
                                          <p:spTgt spid="6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dissolve">
                                      <p:cBhvr>
                                        <p:cTn id="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the BFS Algorithm</a:t>
            </a:r>
          </a:p>
        </p:txBody>
      </p:sp>
      <p:sp>
        <p:nvSpPr>
          <p:cNvPr id="3" name="Content Placeholder 2"/>
          <p:cNvSpPr>
            <a:spLocks noGrp="1"/>
          </p:cNvSpPr>
          <p:nvPr>
            <p:ph idx="4294967295"/>
          </p:nvPr>
        </p:nvSpPr>
        <p:spPr>
          <a:xfrm>
            <a:off x="367820" y="1397603"/>
            <a:ext cx="11192828" cy="5244284"/>
          </a:xfrm>
          <a:prstGeom prst="rect">
            <a:avLst/>
          </a:prstGeom>
        </p:spPr>
        <p:txBody>
          <a:bodyPr lIns="111026" tIns="55513" rIns="111026" bIns="55513"/>
          <a:lstStyle/>
          <a:p>
            <a:r>
              <a:rPr lang="en-US" sz="2900" dirty="0"/>
              <a:t>Keep a </a:t>
            </a:r>
            <a:r>
              <a:rPr lang="en-US" sz="2900" dirty="0">
                <a:solidFill>
                  <a:srgbClr val="C00000"/>
                </a:solidFill>
              </a:rPr>
              <a:t>queue (first in first out)</a:t>
            </a:r>
            <a:r>
              <a:rPr lang="en-US" sz="2900" dirty="0"/>
              <a:t> of vertices which specifies the order in which they are visited</a:t>
            </a:r>
          </a:p>
          <a:p>
            <a:r>
              <a:rPr lang="en-US" sz="2900" dirty="0"/>
              <a:t>Start the queue with the root (source) vertex</a:t>
            </a:r>
          </a:p>
          <a:p>
            <a:r>
              <a:rPr lang="en-US" sz="2900" dirty="0"/>
              <a:t>For the </a:t>
            </a:r>
            <a:r>
              <a:rPr lang="en-US" sz="2900" i="1" dirty="0">
                <a:solidFill>
                  <a:srgbClr val="C00000"/>
                </a:solidFill>
              </a:rPr>
              <a:t>first</a:t>
            </a:r>
            <a:r>
              <a:rPr lang="en-US" sz="2900" dirty="0"/>
              <a:t> vertex in the queue</a:t>
            </a:r>
          </a:p>
          <a:p>
            <a:pPr lvl="1"/>
            <a:r>
              <a:rPr lang="en-US" dirty="0"/>
              <a:t>Push all its neighbors into the queue </a:t>
            </a:r>
            <a:r>
              <a:rPr lang="en-US" dirty="0">
                <a:solidFill>
                  <a:srgbClr val="C00000"/>
                </a:solidFill>
              </a:rPr>
              <a:t>if they are neither visited nor finished </a:t>
            </a:r>
          </a:p>
          <a:p>
            <a:pPr lvl="1"/>
            <a:r>
              <a:rPr lang="en-US" dirty="0"/>
              <a:t>In a directed graph, follow </a:t>
            </a:r>
            <a:r>
              <a:rPr lang="en-US" dirty="0">
                <a:solidFill>
                  <a:srgbClr val="C00000"/>
                </a:solidFill>
              </a:rPr>
              <a:t>out-edges</a:t>
            </a:r>
            <a:r>
              <a:rPr lang="en-US" dirty="0"/>
              <a:t> only</a:t>
            </a:r>
          </a:p>
          <a:p>
            <a:pPr lvl="1"/>
            <a:r>
              <a:rPr lang="en-US" dirty="0"/>
              <a:t>Mark the vertex as finished, and pop it from the queue</a:t>
            </a:r>
          </a:p>
          <a:p>
            <a:r>
              <a:rPr lang="en-US" sz="2900" dirty="0"/>
              <a:t>Repeat until all the reachable vertices in the network have been finished (there’s no element in the queue)</a:t>
            </a:r>
          </a:p>
          <a:p>
            <a:r>
              <a:rPr lang="en-US" sz="2900" dirty="0">
                <a:solidFill>
                  <a:srgbClr val="00B050"/>
                </a:solidFill>
              </a:rPr>
              <a:t>Optional</a:t>
            </a:r>
            <a:r>
              <a:rPr lang="en-US" sz="2900" dirty="0"/>
              <a:t>: If there’s undiscovered vertices in the graph: </a:t>
            </a:r>
          </a:p>
          <a:p>
            <a:pPr lvl="1"/>
            <a:r>
              <a:rPr lang="en-US" dirty="0"/>
              <a:t>choose one randomly and resume searching from there (these are not reachable from the original root)</a:t>
            </a:r>
          </a:p>
        </p:txBody>
      </p:sp>
      <p:sp>
        <p:nvSpPr>
          <p:cNvPr id="4" name="Slide Number Placeholder 3"/>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2</a:t>
            </a:fld>
            <a:endParaRPr lang="en-US"/>
          </a:p>
        </p:txBody>
      </p:sp>
    </p:spTree>
    <p:extLst>
      <p:ext uri="{BB962C8B-B14F-4D97-AF65-F5344CB8AC3E}">
        <p14:creationId xmlns:p14="http://schemas.microsoft.com/office/powerpoint/2010/main" val="27505564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t> DFS example</a:t>
            </a:r>
          </a:p>
        </p:txBody>
      </p:sp>
      <p:sp>
        <p:nvSpPr>
          <p:cNvPr id="25" name="Slide Number Placeholder 24"/>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20</a:t>
            </a:fld>
            <a:endParaRPr lang="en-US"/>
          </a:p>
        </p:txBody>
      </p:sp>
      <p:sp>
        <p:nvSpPr>
          <p:cNvPr id="26" name="Oval 3"/>
          <p:cNvSpPr>
            <a:spLocks noChangeArrowheads="1"/>
          </p:cNvSpPr>
          <p:nvPr/>
        </p:nvSpPr>
        <p:spPr bwMode="auto">
          <a:xfrm>
            <a:off x="2623320" y="2189028"/>
            <a:ext cx="803189" cy="587735"/>
          </a:xfrm>
          <a:prstGeom prst="ellipse">
            <a:avLst/>
          </a:prstGeom>
          <a:solidFill>
            <a:schemeClr val="accent5"/>
          </a:solidFill>
          <a:ln w="28575">
            <a:solidFill>
              <a:schemeClr val="tx2"/>
            </a:solidFill>
            <a:round/>
            <a:headEnd/>
            <a:tailEnd/>
          </a:ln>
        </p:spPr>
        <p:txBody>
          <a:bodyPr wrap="none" lIns="111026" tIns="55513" rIns="111026" bIns="55513" anchor="ctr"/>
          <a:lstStyle/>
          <a:p>
            <a:r>
              <a:rPr lang="en-US" b="1" dirty="0"/>
              <a:t>3/?</a:t>
            </a:r>
          </a:p>
        </p:txBody>
      </p:sp>
      <p:sp>
        <p:nvSpPr>
          <p:cNvPr id="28" name="Oval 5"/>
          <p:cNvSpPr>
            <a:spLocks noChangeArrowheads="1"/>
          </p:cNvSpPr>
          <p:nvPr/>
        </p:nvSpPr>
        <p:spPr bwMode="auto">
          <a:xfrm>
            <a:off x="2623320" y="3633268"/>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29" name="Text Box 6"/>
          <p:cNvSpPr txBox="1">
            <a:spLocks noChangeArrowheads="1"/>
          </p:cNvSpPr>
          <p:nvPr/>
        </p:nvSpPr>
        <p:spPr bwMode="auto">
          <a:xfrm>
            <a:off x="2752866" y="3668887"/>
            <a:ext cx="224220" cy="389109"/>
          </a:xfrm>
          <a:prstGeom prst="rect">
            <a:avLst/>
          </a:prstGeom>
          <a:noFill/>
          <a:ln w="9525">
            <a:noFill/>
            <a:miter lim="800000"/>
            <a:headEnd/>
            <a:tailEnd/>
          </a:ln>
        </p:spPr>
        <p:txBody>
          <a:bodyPr wrap="none" lIns="111026" tIns="55513" rIns="111026" bIns="55513">
            <a:spAutoFit/>
          </a:bodyPr>
          <a:lstStyle/>
          <a:p>
            <a:endParaRPr lang="en-US" b="1" u="none"/>
          </a:p>
        </p:txBody>
      </p:sp>
      <p:sp>
        <p:nvSpPr>
          <p:cNvPr id="30" name="Oval 7"/>
          <p:cNvSpPr>
            <a:spLocks noChangeArrowheads="1"/>
          </p:cNvSpPr>
          <p:nvPr/>
        </p:nvSpPr>
        <p:spPr bwMode="auto">
          <a:xfrm>
            <a:off x="4637769" y="3626791"/>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31" name="Line 8"/>
          <p:cNvSpPr>
            <a:spLocks noChangeShapeType="1"/>
          </p:cNvSpPr>
          <p:nvPr/>
        </p:nvSpPr>
        <p:spPr bwMode="auto">
          <a:xfrm>
            <a:off x="3407077" y="3927944"/>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32" name="Oval 9"/>
          <p:cNvSpPr>
            <a:spLocks noChangeArrowheads="1"/>
          </p:cNvSpPr>
          <p:nvPr/>
        </p:nvSpPr>
        <p:spPr bwMode="auto">
          <a:xfrm>
            <a:off x="6652219" y="3636506"/>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33" name="Oval 10"/>
          <p:cNvSpPr>
            <a:spLocks noChangeArrowheads="1"/>
          </p:cNvSpPr>
          <p:nvPr/>
        </p:nvSpPr>
        <p:spPr bwMode="auto">
          <a:xfrm>
            <a:off x="4631292" y="2193885"/>
            <a:ext cx="803189" cy="587734"/>
          </a:xfrm>
          <a:prstGeom prst="ellipse">
            <a:avLst/>
          </a:prstGeom>
          <a:solidFill>
            <a:schemeClr val="accent5"/>
          </a:solidFill>
          <a:ln w="28575">
            <a:solidFill>
              <a:schemeClr val="tx2"/>
            </a:solidFill>
            <a:round/>
            <a:headEnd/>
            <a:tailEnd/>
          </a:ln>
        </p:spPr>
        <p:txBody>
          <a:bodyPr wrap="none" lIns="111026" tIns="55513" rIns="111026" bIns="55513" anchor="ctr"/>
          <a:lstStyle/>
          <a:p>
            <a:pPr algn="ctr"/>
            <a:r>
              <a:rPr lang="en-US" b="1" u="none" dirty="0"/>
              <a:t>2/?</a:t>
            </a:r>
          </a:p>
        </p:txBody>
      </p:sp>
      <p:sp>
        <p:nvSpPr>
          <p:cNvPr id="34" name="Oval 11"/>
          <p:cNvSpPr>
            <a:spLocks noChangeArrowheads="1"/>
          </p:cNvSpPr>
          <p:nvPr/>
        </p:nvSpPr>
        <p:spPr bwMode="auto">
          <a:xfrm>
            <a:off x="6645741" y="2203600"/>
            <a:ext cx="803189" cy="587734"/>
          </a:xfrm>
          <a:prstGeom prst="ellipse">
            <a:avLst/>
          </a:prstGeom>
          <a:solidFill>
            <a:schemeClr val="accent5"/>
          </a:solidFill>
          <a:ln w="28575">
            <a:solidFill>
              <a:schemeClr val="tx2"/>
            </a:solidFill>
            <a:round/>
            <a:headEnd/>
            <a:tailEnd/>
          </a:ln>
        </p:spPr>
        <p:txBody>
          <a:bodyPr wrap="none" lIns="111026" tIns="55513" rIns="111026" bIns="55513" anchor="ctr"/>
          <a:lstStyle/>
          <a:p>
            <a:pPr algn="ctr"/>
            <a:r>
              <a:rPr lang="en-US" b="1" u="none" dirty="0"/>
              <a:t>1/?</a:t>
            </a:r>
          </a:p>
        </p:txBody>
      </p:sp>
      <p:sp>
        <p:nvSpPr>
          <p:cNvPr id="35" name="Line 12"/>
          <p:cNvSpPr>
            <a:spLocks noChangeShapeType="1"/>
          </p:cNvSpPr>
          <p:nvPr/>
        </p:nvSpPr>
        <p:spPr bwMode="auto">
          <a:xfrm>
            <a:off x="3014118" y="2778381"/>
            <a:ext cx="0" cy="859744"/>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36" name="Line 13"/>
          <p:cNvSpPr>
            <a:spLocks noChangeShapeType="1"/>
          </p:cNvSpPr>
          <p:nvPr/>
        </p:nvSpPr>
        <p:spPr bwMode="auto">
          <a:xfrm>
            <a:off x="5028568" y="2788096"/>
            <a:ext cx="0" cy="859744"/>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37" name="Line 14"/>
          <p:cNvSpPr>
            <a:spLocks noChangeShapeType="1"/>
          </p:cNvSpPr>
          <p:nvPr/>
        </p:nvSpPr>
        <p:spPr bwMode="auto">
          <a:xfrm>
            <a:off x="7043018" y="2797811"/>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38" name="Line 15"/>
          <p:cNvSpPr>
            <a:spLocks noChangeShapeType="1"/>
          </p:cNvSpPr>
          <p:nvPr/>
        </p:nvSpPr>
        <p:spPr bwMode="auto">
          <a:xfrm flipV="1">
            <a:off x="3296963" y="2652091"/>
            <a:ext cx="1392625" cy="1049179"/>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39" name="Text Box 16"/>
          <p:cNvSpPr txBox="1">
            <a:spLocks noChangeArrowheads="1"/>
          </p:cNvSpPr>
          <p:nvPr/>
        </p:nvSpPr>
        <p:spPr bwMode="auto">
          <a:xfrm>
            <a:off x="2850026" y="1784251"/>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40" name="Text Box 17"/>
          <p:cNvSpPr txBox="1">
            <a:spLocks noChangeArrowheads="1"/>
          </p:cNvSpPr>
          <p:nvPr/>
        </p:nvSpPr>
        <p:spPr bwMode="auto">
          <a:xfrm>
            <a:off x="4845043" y="1793966"/>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z</a:t>
            </a:r>
          </a:p>
        </p:txBody>
      </p:sp>
      <p:sp>
        <p:nvSpPr>
          <p:cNvPr id="41" name="Text Box 18"/>
          <p:cNvSpPr txBox="1">
            <a:spLocks noChangeArrowheads="1"/>
          </p:cNvSpPr>
          <p:nvPr/>
        </p:nvSpPr>
        <p:spPr bwMode="auto">
          <a:xfrm>
            <a:off x="6840062" y="1803681"/>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s</a:t>
            </a:r>
          </a:p>
        </p:txBody>
      </p:sp>
      <p:sp>
        <p:nvSpPr>
          <p:cNvPr id="42" name="Text Box 19"/>
          <p:cNvSpPr txBox="1">
            <a:spLocks noChangeArrowheads="1"/>
          </p:cNvSpPr>
          <p:nvPr/>
        </p:nvSpPr>
        <p:spPr bwMode="auto">
          <a:xfrm>
            <a:off x="2804685" y="4125474"/>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43" name="Text Box 20"/>
          <p:cNvSpPr txBox="1">
            <a:spLocks noChangeArrowheads="1"/>
          </p:cNvSpPr>
          <p:nvPr/>
        </p:nvSpPr>
        <p:spPr bwMode="auto">
          <a:xfrm>
            <a:off x="4838567" y="4135189"/>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44" name="Text Box 21"/>
          <p:cNvSpPr txBox="1">
            <a:spLocks noChangeArrowheads="1"/>
          </p:cNvSpPr>
          <p:nvPr/>
        </p:nvSpPr>
        <p:spPr bwMode="auto">
          <a:xfrm>
            <a:off x="6853016" y="4130332"/>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45" name="Line 22"/>
          <p:cNvSpPr>
            <a:spLocks noChangeShapeType="1"/>
          </p:cNvSpPr>
          <p:nvPr/>
        </p:nvSpPr>
        <p:spPr bwMode="auto">
          <a:xfrm>
            <a:off x="3420031" y="2509610"/>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46" name="Line 23"/>
          <p:cNvSpPr>
            <a:spLocks noChangeShapeType="1"/>
          </p:cNvSpPr>
          <p:nvPr/>
        </p:nvSpPr>
        <p:spPr bwMode="auto">
          <a:xfrm flipV="1">
            <a:off x="5348118" y="2674758"/>
            <a:ext cx="1392625" cy="1049179"/>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9" name="Oval 26"/>
          <p:cNvSpPr>
            <a:spLocks noChangeArrowheads="1"/>
          </p:cNvSpPr>
          <p:nvPr/>
        </p:nvSpPr>
        <p:spPr bwMode="auto">
          <a:xfrm>
            <a:off x="8686101" y="3660792"/>
            <a:ext cx="803189" cy="587734"/>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50" name="Oval 27"/>
          <p:cNvSpPr>
            <a:spLocks noChangeArrowheads="1"/>
          </p:cNvSpPr>
          <p:nvPr/>
        </p:nvSpPr>
        <p:spPr bwMode="auto">
          <a:xfrm>
            <a:off x="8679623" y="2227886"/>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sz="2400" b="1" dirty="0"/>
          </a:p>
        </p:txBody>
      </p:sp>
      <p:sp>
        <p:nvSpPr>
          <p:cNvPr id="51" name="Line 28"/>
          <p:cNvSpPr>
            <a:spLocks noChangeShapeType="1"/>
          </p:cNvSpPr>
          <p:nvPr/>
        </p:nvSpPr>
        <p:spPr bwMode="auto">
          <a:xfrm>
            <a:off x="8979740" y="2822097"/>
            <a:ext cx="0" cy="859743"/>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52" name="Text Box 29"/>
          <p:cNvSpPr txBox="1">
            <a:spLocks noChangeArrowheads="1"/>
          </p:cNvSpPr>
          <p:nvPr/>
        </p:nvSpPr>
        <p:spPr bwMode="auto">
          <a:xfrm>
            <a:off x="8886898" y="4154618"/>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53" name="Line 30"/>
          <p:cNvSpPr>
            <a:spLocks noChangeShapeType="1"/>
          </p:cNvSpPr>
          <p:nvPr/>
        </p:nvSpPr>
        <p:spPr bwMode="auto">
          <a:xfrm flipV="1">
            <a:off x="7381999" y="2699045"/>
            <a:ext cx="1392625" cy="1049179"/>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4" name="Text Box 31"/>
          <p:cNvSpPr txBox="1">
            <a:spLocks noChangeArrowheads="1"/>
          </p:cNvSpPr>
          <p:nvPr/>
        </p:nvSpPr>
        <p:spPr bwMode="auto">
          <a:xfrm>
            <a:off x="8796215" y="1798824"/>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55" name="Line 32"/>
          <p:cNvSpPr>
            <a:spLocks noChangeShapeType="1"/>
          </p:cNvSpPr>
          <p:nvPr/>
        </p:nvSpPr>
        <p:spPr bwMode="auto">
          <a:xfrm>
            <a:off x="5415049" y="2504753"/>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57" name="Line 34"/>
          <p:cNvSpPr>
            <a:spLocks noChangeShapeType="1"/>
          </p:cNvSpPr>
          <p:nvPr/>
        </p:nvSpPr>
        <p:spPr bwMode="auto">
          <a:xfrm>
            <a:off x="5402095" y="3923087"/>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9" name="Line 36"/>
          <p:cNvSpPr>
            <a:spLocks noChangeShapeType="1"/>
          </p:cNvSpPr>
          <p:nvPr/>
        </p:nvSpPr>
        <p:spPr bwMode="auto">
          <a:xfrm>
            <a:off x="7435976" y="3927944"/>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62" name="Line 39"/>
          <p:cNvSpPr>
            <a:spLocks noChangeShapeType="1"/>
          </p:cNvSpPr>
          <p:nvPr/>
        </p:nvSpPr>
        <p:spPr bwMode="auto">
          <a:xfrm>
            <a:off x="9245310" y="2817240"/>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8" name="Text Box 36"/>
          <p:cNvSpPr txBox="1">
            <a:spLocks noChangeArrowheads="1"/>
          </p:cNvSpPr>
          <p:nvPr/>
        </p:nvSpPr>
        <p:spPr bwMode="auto">
          <a:xfrm>
            <a:off x="4041854" y="5129319"/>
            <a:ext cx="4456404" cy="943107"/>
          </a:xfrm>
          <a:prstGeom prst="rect">
            <a:avLst/>
          </a:prstGeom>
          <a:noFill/>
          <a:ln w="28575">
            <a:solidFill>
              <a:schemeClr val="tx2"/>
            </a:solidFill>
            <a:miter lim="800000"/>
            <a:headEnd/>
            <a:tailEnd/>
          </a:ln>
        </p:spPr>
        <p:txBody>
          <a:bodyPr wrap="square" lIns="111026" tIns="55513" rIns="111026" bIns="55513">
            <a:spAutoFit/>
          </a:bodyPr>
          <a:lstStyle/>
          <a:p>
            <a:r>
              <a:rPr lang="en-US" b="1" u="none" dirty="0"/>
              <a:t>Stack:</a:t>
            </a:r>
            <a:r>
              <a:rPr lang="en-US" u="none" dirty="0"/>
              <a:t>         s  z  y</a:t>
            </a:r>
          </a:p>
          <a:p>
            <a:r>
              <a:rPr lang="en-US" u="none" dirty="0"/>
              <a:t>Preorder:     1  2  3</a:t>
            </a:r>
          </a:p>
          <a:p>
            <a:r>
              <a:rPr lang="en-US" dirty="0" err="1"/>
              <a:t>Postorder</a:t>
            </a:r>
            <a:r>
              <a:rPr lang="en-US" dirty="0"/>
              <a:t>:</a:t>
            </a:r>
            <a:r>
              <a:rPr lang="en-US" u="none" dirty="0"/>
              <a:t>   ?  ?  ?      </a:t>
            </a:r>
          </a:p>
        </p:txBody>
      </p:sp>
      <p:sp>
        <p:nvSpPr>
          <p:cNvPr id="56" name="TextBox 55"/>
          <p:cNvSpPr txBox="1"/>
          <p:nvPr/>
        </p:nvSpPr>
        <p:spPr>
          <a:xfrm>
            <a:off x="621824" y="5440186"/>
            <a:ext cx="2487295" cy="389109"/>
          </a:xfrm>
          <a:prstGeom prst="rect">
            <a:avLst/>
          </a:prstGeom>
          <a:noFill/>
        </p:spPr>
        <p:txBody>
          <a:bodyPr wrap="square" lIns="111026" tIns="55513" rIns="111026" bIns="55513" rtlCol="0">
            <a:spAutoFit/>
          </a:bodyPr>
          <a:lstStyle/>
          <a:p>
            <a:r>
              <a:rPr lang="en-US" dirty="0"/>
              <a:t>Finished: N/A</a:t>
            </a:r>
          </a:p>
        </p:txBody>
      </p:sp>
      <p:sp>
        <p:nvSpPr>
          <p:cNvPr id="58" name="Oval 57"/>
          <p:cNvSpPr>
            <a:spLocks noChangeArrowheads="1"/>
          </p:cNvSpPr>
          <p:nvPr/>
        </p:nvSpPr>
        <p:spPr bwMode="auto">
          <a:xfrm>
            <a:off x="9120082" y="5207035"/>
            <a:ext cx="310912" cy="233151"/>
          </a:xfrm>
          <a:prstGeom prst="ellipse">
            <a:avLst/>
          </a:prstGeom>
          <a:solidFill>
            <a:srgbClr val="0070C0"/>
          </a:solidFill>
          <a:ln w="28575">
            <a:solidFill>
              <a:schemeClr val="tx2"/>
            </a:solidFill>
            <a:round/>
            <a:headEnd/>
            <a:tailEnd/>
          </a:ln>
        </p:spPr>
        <p:txBody>
          <a:bodyPr wrap="none" lIns="111026" tIns="55513" rIns="111026" bIns="55513" anchor="ctr"/>
          <a:lstStyle/>
          <a:p>
            <a:endParaRPr lang="en-US"/>
          </a:p>
        </p:txBody>
      </p:sp>
      <p:sp>
        <p:nvSpPr>
          <p:cNvPr id="60" name="Oval 5"/>
          <p:cNvSpPr>
            <a:spLocks noChangeArrowheads="1"/>
          </p:cNvSpPr>
          <p:nvPr/>
        </p:nvSpPr>
        <p:spPr bwMode="auto">
          <a:xfrm>
            <a:off x="9120082" y="5595620"/>
            <a:ext cx="310912" cy="233151"/>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61" name="Oval 5"/>
          <p:cNvSpPr>
            <a:spLocks noChangeArrowheads="1"/>
          </p:cNvSpPr>
          <p:nvPr/>
        </p:nvSpPr>
        <p:spPr bwMode="auto">
          <a:xfrm>
            <a:off x="9120082" y="5984205"/>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63" name="TextBox 62"/>
          <p:cNvSpPr txBox="1"/>
          <p:nvPr/>
        </p:nvSpPr>
        <p:spPr>
          <a:xfrm>
            <a:off x="9741906" y="5129319"/>
            <a:ext cx="1554559" cy="389109"/>
          </a:xfrm>
          <a:prstGeom prst="rect">
            <a:avLst/>
          </a:prstGeom>
          <a:noFill/>
        </p:spPr>
        <p:txBody>
          <a:bodyPr wrap="square" lIns="111026" tIns="55513" rIns="111026" bIns="55513" rtlCol="0">
            <a:spAutoFit/>
          </a:bodyPr>
          <a:lstStyle/>
          <a:p>
            <a:r>
              <a:rPr lang="en-US" dirty="0"/>
              <a:t>Finished</a:t>
            </a:r>
          </a:p>
        </p:txBody>
      </p:sp>
      <p:sp>
        <p:nvSpPr>
          <p:cNvPr id="64" name="TextBox 63"/>
          <p:cNvSpPr txBox="1"/>
          <p:nvPr/>
        </p:nvSpPr>
        <p:spPr>
          <a:xfrm>
            <a:off x="9741906" y="5517903"/>
            <a:ext cx="1554559" cy="389109"/>
          </a:xfrm>
          <a:prstGeom prst="rect">
            <a:avLst/>
          </a:prstGeom>
          <a:noFill/>
        </p:spPr>
        <p:txBody>
          <a:bodyPr wrap="square" lIns="111026" tIns="55513" rIns="111026" bIns="55513" rtlCol="0">
            <a:spAutoFit/>
          </a:bodyPr>
          <a:lstStyle/>
          <a:p>
            <a:r>
              <a:rPr lang="en-US" dirty="0"/>
              <a:t>Visited</a:t>
            </a:r>
          </a:p>
        </p:txBody>
      </p:sp>
      <p:sp>
        <p:nvSpPr>
          <p:cNvPr id="65" name="TextBox 64"/>
          <p:cNvSpPr txBox="1"/>
          <p:nvPr/>
        </p:nvSpPr>
        <p:spPr>
          <a:xfrm>
            <a:off x="9741905" y="5918388"/>
            <a:ext cx="2383658" cy="389109"/>
          </a:xfrm>
          <a:prstGeom prst="rect">
            <a:avLst/>
          </a:prstGeom>
          <a:noFill/>
        </p:spPr>
        <p:txBody>
          <a:bodyPr wrap="square" lIns="111026" tIns="55513" rIns="111026" bIns="55513" rtlCol="0">
            <a:spAutoFit/>
          </a:bodyPr>
          <a:lstStyle/>
          <a:p>
            <a:r>
              <a:rPr lang="en-US" dirty="0"/>
              <a:t>Undiscovered</a:t>
            </a:r>
          </a:p>
        </p:txBody>
      </p:sp>
    </p:spTree>
    <p:extLst>
      <p:ext uri="{BB962C8B-B14F-4D97-AF65-F5344CB8AC3E}">
        <p14:creationId xmlns:p14="http://schemas.microsoft.com/office/powerpoint/2010/main" val="428440606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t> DFS example</a:t>
            </a:r>
          </a:p>
        </p:txBody>
      </p:sp>
      <p:sp>
        <p:nvSpPr>
          <p:cNvPr id="25" name="Slide Number Placeholder 24"/>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21</a:t>
            </a:fld>
            <a:endParaRPr lang="en-US"/>
          </a:p>
        </p:txBody>
      </p:sp>
      <p:sp>
        <p:nvSpPr>
          <p:cNvPr id="26" name="Oval 3"/>
          <p:cNvSpPr>
            <a:spLocks noChangeArrowheads="1"/>
          </p:cNvSpPr>
          <p:nvPr/>
        </p:nvSpPr>
        <p:spPr bwMode="auto">
          <a:xfrm>
            <a:off x="2623320" y="2189028"/>
            <a:ext cx="803189" cy="587735"/>
          </a:xfrm>
          <a:prstGeom prst="ellipse">
            <a:avLst/>
          </a:prstGeom>
          <a:solidFill>
            <a:schemeClr val="accent5"/>
          </a:solidFill>
          <a:ln w="28575">
            <a:solidFill>
              <a:schemeClr val="tx2"/>
            </a:solidFill>
            <a:round/>
            <a:headEnd/>
            <a:tailEnd/>
          </a:ln>
        </p:spPr>
        <p:txBody>
          <a:bodyPr wrap="none" lIns="111026" tIns="55513" rIns="111026" bIns="55513" anchor="ctr"/>
          <a:lstStyle/>
          <a:p>
            <a:r>
              <a:rPr lang="en-US" b="1" dirty="0"/>
              <a:t>3/?</a:t>
            </a:r>
          </a:p>
        </p:txBody>
      </p:sp>
      <p:sp>
        <p:nvSpPr>
          <p:cNvPr id="28" name="Oval 5"/>
          <p:cNvSpPr>
            <a:spLocks noChangeArrowheads="1"/>
          </p:cNvSpPr>
          <p:nvPr/>
        </p:nvSpPr>
        <p:spPr bwMode="auto">
          <a:xfrm>
            <a:off x="2623320" y="3633268"/>
            <a:ext cx="803189" cy="587735"/>
          </a:xfrm>
          <a:prstGeom prst="ellipse">
            <a:avLst/>
          </a:prstGeom>
          <a:solidFill>
            <a:schemeClr val="accent5"/>
          </a:solidFill>
          <a:ln w="28575">
            <a:solidFill>
              <a:schemeClr val="tx2"/>
            </a:solidFill>
            <a:round/>
            <a:headEnd/>
            <a:tailEnd/>
          </a:ln>
        </p:spPr>
        <p:txBody>
          <a:bodyPr wrap="none" lIns="111026" tIns="55513" rIns="111026" bIns="55513" anchor="ctr"/>
          <a:lstStyle/>
          <a:p>
            <a:pPr algn="ctr"/>
            <a:r>
              <a:rPr lang="en-US" b="1" dirty="0"/>
              <a:t>4/?</a:t>
            </a:r>
            <a:endParaRPr lang="en-US" b="1" u="none" dirty="0"/>
          </a:p>
        </p:txBody>
      </p:sp>
      <p:sp>
        <p:nvSpPr>
          <p:cNvPr id="29" name="Text Box 6"/>
          <p:cNvSpPr txBox="1">
            <a:spLocks noChangeArrowheads="1"/>
          </p:cNvSpPr>
          <p:nvPr/>
        </p:nvSpPr>
        <p:spPr bwMode="auto">
          <a:xfrm>
            <a:off x="2752866" y="3668887"/>
            <a:ext cx="224220" cy="389109"/>
          </a:xfrm>
          <a:prstGeom prst="rect">
            <a:avLst/>
          </a:prstGeom>
          <a:noFill/>
          <a:ln w="9525">
            <a:noFill/>
            <a:miter lim="800000"/>
            <a:headEnd/>
            <a:tailEnd/>
          </a:ln>
        </p:spPr>
        <p:txBody>
          <a:bodyPr wrap="none" lIns="111026" tIns="55513" rIns="111026" bIns="55513">
            <a:spAutoFit/>
          </a:bodyPr>
          <a:lstStyle/>
          <a:p>
            <a:endParaRPr lang="en-US" b="1" u="none"/>
          </a:p>
        </p:txBody>
      </p:sp>
      <p:sp>
        <p:nvSpPr>
          <p:cNvPr id="30" name="Oval 7"/>
          <p:cNvSpPr>
            <a:spLocks noChangeArrowheads="1"/>
          </p:cNvSpPr>
          <p:nvPr/>
        </p:nvSpPr>
        <p:spPr bwMode="auto">
          <a:xfrm>
            <a:off x="4637769" y="3626791"/>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31" name="Line 8"/>
          <p:cNvSpPr>
            <a:spLocks noChangeShapeType="1"/>
          </p:cNvSpPr>
          <p:nvPr/>
        </p:nvSpPr>
        <p:spPr bwMode="auto">
          <a:xfrm>
            <a:off x="3407077" y="3927944"/>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32" name="Oval 9"/>
          <p:cNvSpPr>
            <a:spLocks noChangeArrowheads="1"/>
          </p:cNvSpPr>
          <p:nvPr/>
        </p:nvSpPr>
        <p:spPr bwMode="auto">
          <a:xfrm>
            <a:off x="6652219" y="3636506"/>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33" name="Oval 10"/>
          <p:cNvSpPr>
            <a:spLocks noChangeArrowheads="1"/>
          </p:cNvSpPr>
          <p:nvPr/>
        </p:nvSpPr>
        <p:spPr bwMode="auto">
          <a:xfrm>
            <a:off x="4631292" y="2193885"/>
            <a:ext cx="803189" cy="587734"/>
          </a:xfrm>
          <a:prstGeom prst="ellipse">
            <a:avLst/>
          </a:prstGeom>
          <a:solidFill>
            <a:schemeClr val="accent5"/>
          </a:solidFill>
          <a:ln w="28575">
            <a:solidFill>
              <a:schemeClr val="tx2"/>
            </a:solidFill>
            <a:round/>
            <a:headEnd/>
            <a:tailEnd/>
          </a:ln>
        </p:spPr>
        <p:txBody>
          <a:bodyPr wrap="none" lIns="111026" tIns="55513" rIns="111026" bIns="55513" anchor="ctr"/>
          <a:lstStyle/>
          <a:p>
            <a:pPr algn="ctr"/>
            <a:r>
              <a:rPr lang="en-US" b="1" u="none" dirty="0"/>
              <a:t>2/?</a:t>
            </a:r>
          </a:p>
        </p:txBody>
      </p:sp>
      <p:sp>
        <p:nvSpPr>
          <p:cNvPr id="34" name="Oval 11"/>
          <p:cNvSpPr>
            <a:spLocks noChangeArrowheads="1"/>
          </p:cNvSpPr>
          <p:nvPr/>
        </p:nvSpPr>
        <p:spPr bwMode="auto">
          <a:xfrm>
            <a:off x="6645741" y="2203600"/>
            <a:ext cx="803189" cy="587734"/>
          </a:xfrm>
          <a:prstGeom prst="ellipse">
            <a:avLst/>
          </a:prstGeom>
          <a:solidFill>
            <a:schemeClr val="accent5"/>
          </a:solidFill>
          <a:ln w="28575">
            <a:solidFill>
              <a:schemeClr val="tx2"/>
            </a:solidFill>
            <a:round/>
            <a:headEnd/>
            <a:tailEnd/>
          </a:ln>
        </p:spPr>
        <p:txBody>
          <a:bodyPr wrap="none" lIns="111026" tIns="55513" rIns="111026" bIns="55513" anchor="ctr"/>
          <a:lstStyle/>
          <a:p>
            <a:pPr algn="ctr"/>
            <a:r>
              <a:rPr lang="en-US" b="1" u="none" dirty="0"/>
              <a:t>1/?</a:t>
            </a:r>
          </a:p>
        </p:txBody>
      </p:sp>
      <p:sp>
        <p:nvSpPr>
          <p:cNvPr id="35" name="Line 12"/>
          <p:cNvSpPr>
            <a:spLocks noChangeShapeType="1"/>
          </p:cNvSpPr>
          <p:nvPr/>
        </p:nvSpPr>
        <p:spPr bwMode="auto">
          <a:xfrm>
            <a:off x="3014118" y="2778381"/>
            <a:ext cx="0" cy="859744"/>
          </a:xfrm>
          <a:prstGeom prst="line">
            <a:avLst/>
          </a:prstGeom>
          <a:noFill/>
          <a:ln w="28575">
            <a:solidFill>
              <a:srgbClr val="C00000"/>
            </a:solidFill>
            <a:prstDash val="solid"/>
            <a:round/>
            <a:headEnd/>
            <a:tailEnd type="triangle" w="med" len="med"/>
          </a:ln>
        </p:spPr>
        <p:txBody>
          <a:bodyPr wrap="none" lIns="111026" tIns="55513" rIns="111026" bIns="55513" anchor="ctr"/>
          <a:lstStyle/>
          <a:p>
            <a:endParaRPr lang="en-US"/>
          </a:p>
        </p:txBody>
      </p:sp>
      <p:sp>
        <p:nvSpPr>
          <p:cNvPr id="36" name="Line 13"/>
          <p:cNvSpPr>
            <a:spLocks noChangeShapeType="1"/>
          </p:cNvSpPr>
          <p:nvPr/>
        </p:nvSpPr>
        <p:spPr bwMode="auto">
          <a:xfrm>
            <a:off x="5028568" y="2788096"/>
            <a:ext cx="0" cy="859744"/>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37" name="Line 14"/>
          <p:cNvSpPr>
            <a:spLocks noChangeShapeType="1"/>
          </p:cNvSpPr>
          <p:nvPr/>
        </p:nvSpPr>
        <p:spPr bwMode="auto">
          <a:xfrm>
            <a:off x="7043018" y="2797811"/>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38" name="Line 15"/>
          <p:cNvSpPr>
            <a:spLocks noChangeShapeType="1"/>
          </p:cNvSpPr>
          <p:nvPr/>
        </p:nvSpPr>
        <p:spPr bwMode="auto">
          <a:xfrm flipV="1">
            <a:off x="3296963" y="2652091"/>
            <a:ext cx="1392625" cy="1049179"/>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39" name="Text Box 16"/>
          <p:cNvSpPr txBox="1">
            <a:spLocks noChangeArrowheads="1"/>
          </p:cNvSpPr>
          <p:nvPr/>
        </p:nvSpPr>
        <p:spPr bwMode="auto">
          <a:xfrm>
            <a:off x="2850026" y="1784251"/>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40" name="Text Box 17"/>
          <p:cNvSpPr txBox="1">
            <a:spLocks noChangeArrowheads="1"/>
          </p:cNvSpPr>
          <p:nvPr/>
        </p:nvSpPr>
        <p:spPr bwMode="auto">
          <a:xfrm>
            <a:off x="4845043" y="1793966"/>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z</a:t>
            </a:r>
          </a:p>
        </p:txBody>
      </p:sp>
      <p:sp>
        <p:nvSpPr>
          <p:cNvPr id="41" name="Text Box 18"/>
          <p:cNvSpPr txBox="1">
            <a:spLocks noChangeArrowheads="1"/>
          </p:cNvSpPr>
          <p:nvPr/>
        </p:nvSpPr>
        <p:spPr bwMode="auto">
          <a:xfrm>
            <a:off x="6840062" y="1803681"/>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s</a:t>
            </a:r>
          </a:p>
        </p:txBody>
      </p:sp>
      <p:sp>
        <p:nvSpPr>
          <p:cNvPr id="42" name="Text Box 19"/>
          <p:cNvSpPr txBox="1">
            <a:spLocks noChangeArrowheads="1"/>
          </p:cNvSpPr>
          <p:nvPr/>
        </p:nvSpPr>
        <p:spPr bwMode="auto">
          <a:xfrm>
            <a:off x="2804685" y="4125474"/>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43" name="Text Box 20"/>
          <p:cNvSpPr txBox="1">
            <a:spLocks noChangeArrowheads="1"/>
          </p:cNvSpPr>
          <p:nvPr/>
        </p:nvSpPr>
        <p:spPr bwMode="auto">
          <a:xfrm>
            <a:off x="4838567" y="4135189"/>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44" name="Text Box 21"/>
          <p:cNvSpPr txBox="1">
            <a:spLocks noChangeArrowheads="1"/>
          </p:cNvSpPr>
          <p:nvPr/>
        </p:nvSpPr>
        <p:spPr bwMode="auto">
          <a:xfrm>
            <a:off x="6853016" y="4130332"/>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45" name="Line 22"/>
          <p:cNvSpPr>
            <a:spLocks noChangeShapeType="1"/>
          </p:cNvSpPr>
          <p:nvPr/>
        </p:nvSpPr>
        <p:spPr bwMode="auto">
          <a:xfrm>
            <a:off x="3420031" y="2509610"/>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46" name="Line 23"/>
          <p:cNvSpPr>
            <a:spLocks noChangeShapeType="1"/>
          </p:cNvSpPr>
          <p:nvPr/>
        </p:nvSpPr>
        <p:spPr bwMode="auto">
          <a:xfrm flipV="1">
            <a:off x="5348118" y="2674758"/>
            <a:ext cx="1392625" cy="1049179"/>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9" name="Oval 26"/>
          <p:cNvSpPr>
            <a:spLocks noChangeArrowheads="1"/>
          </p:cNvSpPr>
          <p:nvPr/>
        </p:nvSpPr>
        <p:spPr bwMode="auto">
          <a:xfrm>
            <a:off x="8686101" y="3660792"/>
            <a:ext cx="803189" cy="587734"/>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50" name="Oval 27"/>
          <p:cNvSpPr>
            <a:spLocks noChangeArrowheads="1"/>
          </p:cNvSpPr>
          <p:nvPr/>
        </p:nvSpPr>
        <p:spPr bwMode="auto">
          <a:xfrm>
            <a:off x="8679623" y="2227886"/>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sz="2400" b="1" dirty="0"/>
          </a:p>
        </p:txBody>
      </p:sp>
      <p:sp>
        <p:nvSpPr>
          <p:cNvPr id="51" name="Line 28"/>
          <p:cNvSpPr>
            <a:spLocks noChangeShapeType="1"/>
          </p:cNvSpPr>
          <p:nvPr/>
        </p:nvSpPr>
        <p:spPr bwMode="auto">
          <a:xfrm>
            <a:off x="8979740" y="2822097"/>
            <a:ext cx="0" cy="859743"/>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52" name="Text Box 29"/>
          <p:cNvSpPr txBox="1">
            <a:spLocks noChangeArrowheads="1"/>
          </p:cNvSpPr>
          <p:nvPr/>
        </p:nvSpPr>
        <p:spPr bwMode="auto">
          <a:xfrm>
            <a:off x="8886898" y="4154618"/>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53" name="Line 30"/>
          <p:cNvSpPr>
            <a:spLocks noChangeShapeType="1"/>
          </p:cNvSpPr>
          <p:nvPr/>
        </p:nvSpPr>
        <p:spPr bwMode="auto">
          <a:xfrm flipV="1">
            <a:off x="7381999" y="2699045"/>
            <a:ext cx="1392625" cy="1049179"/>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4" name="Text Box 31"/>
          <p:cNvSpPr txBox="1">
            <a:spLocks noChangeArrowheads="1"/>
          </p:cNvSpPr>
          <p:nvPr/>
        </p:nvSpPr>
        <p:spPr bwMode="auto">
          <a:xfrm>
            <a:off x="8796215" y="1798824"/>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55" name="Line 32"/>
          <p:cNvSpPr>
            <a:spLocks noChangeShapeType="1"/>
          </p:cNvSpPr>
          <p:nvPr/>
        </p:nvSpPr>
        <p:spPr bwMode="auto">
          <a:xfrm>
            <a:off x="5415049" y="2504753"/>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57" name="Line 34"/>
          <p:cNvSpPr>
            <a:spLocks noChangeShapeType="1"/>
          </p:cNvSpPr>
          <p:nvPr/>
        </p:nvSpPr>
        <p:spPr bwMode="auto">
          <a:xfrm>
            <a:off x="5402095" y="3923087"/>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9" name="Line 36"/>
          <p:cNvSpPr>
            <a:spLocks noChangeShapeType="1"/>
          </p:cNvSpPr>
          <p:nvPr/>
        </p:nvSpPr>
        <p:spPr bwMode="auto">
          <a:xfrm>
            <a:off x="7435976" y="3927944"/>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62" name="Line 39"/>
          <p:cNvSpPr>
            <a:spLocks noChangeShapeType="1"/>
          </p:cNvSpPr>
          <p:nvPr/>
        </p:nvSpPr>
        <p:spPr bwMode="auto">
          <a:xfrm>
            <a:off x="9245310" y="2817240"/>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8" name="Text Box 36"/>
          <p:cNvSpPr txBox="1">
            <a:spLocks noChangeArrowheads="1"/>
          </p:cNvSpPr>
          <p:nvPr/>
        </p:nvSpPr>
        <p:spPr bwMode="auto">
          <a:xfrm>
            <a:off x="4041854" y="5129319"/>
            <a:ext cx="4456404" cy="943107"/>
          </a:xfrm>
          <a:prstGeom prst="rect">
            <a:avLst/>
          </a:prstGeom>
          <a:noFill/>
          <a:ln w="28575">
            <a:solidFill>
              <a:schemeClr val="tx2"/>
            </a:solidFill>
            <a:miter lim="800000"/>
            <a:headEnd/>
            <a:tailEnd/>
          </a:ln>
        </p:spPr>
        <p:txBody>
          <a:bodyPr wrap="square" lIns="111026" tIns="55513" rIns="111026" bIns="55513">
            <a:spAutoFit/>
          </a:bodyPr>
          <a:lstStyle/>
          <a:p>
            <a:r>
              <a:rPr lang="en-US" b="1" u="none" dirty="0"/>
              <a:t>Stack:</a:t>
            </a:r>
            <a:r>
              <a:rPr lang="en-US" u="none" dirty="0"/>
              <a:t>         s  z  y   x</a:t>
            </a:r>
          </a:p>
          <a:p>
            <a:r>
              <a:rPr lang="en-US" u="none" dirty="0"/>
              <a:t>Preorder:     1  2  3  4</a:t>
            </a:r>
          </a:p>
          <a:p>
            <a:r>
              <a:rPr lang="en-US" dirty="0" err="1"/>
              <a:t>Postorder</a:t>
            </a:r>
            <a:r>
              <a:rPr lang="en-US" dirty="0"/>
              <a:t>:</a:t>
            </a:r>
            <a:r>
              <a:rPr lang="en-US" u="none" dirty="0"/>
              <a:t>   ?  ?  ?  ?    </a:t>
            </a:r>
          </a:p>
        </p:txBody>
      </p:sp>
      <p:sp>
        <p:nvSpPr>
          <p:cNvPr id="56" name="TextBox 55"/>
          <p:cNvSpPr txBox="1"/>
          <p:nvPr/>
        </p:nvSpPr>
        <p:spPr>
          <a:xfrm>
            <a:off x="621824" y="5440186"/>
            <a:ext cx="2487295" cy="389109"/>
          </a:xfrm>
          <a:prstGeom prst="rect">
            <a:avLst/>
          </a:prstGeom>
          <a:noFill/>
        </p:spPr>
        <p:txBody>
          <a:bodyPr wrap="square" lIns="111026" tIns="55513" rIns="111026" bIns="55513" rtlCol="0">
            <a:spAutoFit/>
          </a:bodyPr>
          <a:lstStyle/>
          <a:p>
            <a:r>
              <a:rPr lang="en-US" dirty="0"/>
              <a:t>Finished: N/A</a:t>
            </a:r>
          </a:p>
        </p:txBody>
      </p:sp>
      <p:sp>
        <p:nvSpPr>
          <p:cNvPr id="58" name="Oval 57"/>
          <p:cNvSpPr>
            <a:spLocks noChangeArrowheads="1"/>
          </p:cNvSpPr>
          <p:nvPr/>
        </p:nvSpPr>
        <p:spPr bwMode="auto">
          <a:xfrm>
            <a:off x="9120082" y="5207035"/>
            <a:ext cx="310912" cy="233151"/>
          </a:xfrm>
          <a:prstGeom prst="ellipse">
            <a:avLst/>
          </a:prstGeom>
          <a:solidFill>
            <a:srgbClr val="0070C0"/>
          </a:solidFill>
          <a:ln w="28575">
            <a:solidFill>
              <a:schemeClr val="tx2"/>
            </a:solidFill>
            <a:round/>
            <a:headEnd/>
            <a:tailEnd/>
          </a:ln>
        </p:spPr>
        <p:txBody>
          <a:bodyPr wrap="none" lIns="111026" tIns="55513" rIns="111026" bIns="55513" anchor="ctr"/>
          <a:lstStyle/>
          <a:p>
            <a:endParaRPr lang="en-US"/>
          </a:p>
        </p:txBody>
      </p:sp>
      <p:sp>
        <p:nvSpPr>
          <p:cNvPr id="60" name="Oval 5"/>
          <p:cNvSpPr>
            <a:spLocks noChangeArrowheads="1"/>
          </p:cNvSpPr>
          <p:nvPr/>
        </p:nvSpPr>
        <p:spPr bwMode="auto">
          <a:xfrm>
            <a:off x="9120082" y="5595620"/>
            <a:ext cx="310912" cy="233151"/>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61" name="Oval 5"/>
          <p:cNvSpPr>
            <a:spLocks noChangeArrowheads="1"/>
          </p:cNvSpPr>
          <p:nvPr/>
        </p:nvSpPr>
        <p:spPr bwMode="auto">
          <a:xfrm>
            <a:off x="9120082" y="5984205"/>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63" name="TextBox 62"/>
          <p:cNvSpPr txBox="1"/>
          <p:nvPr/>
        </p:nvSpPr>
        <p:spPr>
          <a:xfrm>
            <a:off x="9741906" y="5129319"/>
            <a:ext cx="1554559" cy="389109"/>
          </a:xfrm>
          <a:prstGeom prst="rect">
            <a:avLst/>
          </a:prstGeom>
          <a:noFill/>
        </p:spPr>
        <p:txBody>
          <a:bodyPr wrap="square" lIns="111026" tIns="55513" rIns="111026" bIns="55513" rtlCol="0">
            <a:spAutoFit/>
          </a:bodyPr>
          <a:lstStyle/>
          <a:p>
            <a:r>
              <a:rPr lang="en-US" dirty="0"/>
              <a:t>Finished</a:t>
            </a:r>
          </a:p>
        </p:txBody>
      </p:sp>
      <p:sp>
        <p:nvSpPr>
          <p:cNvPr id="64" name="TextBox 63"/>
          <p:cNvSpPr txBox="1"/>
          <p:nvPr/>
        </p:nvSpPr>
        <p:spPr>
          <a:xfrm>
            <a:off x="9741906" y="5517903"/>
            <a:ext cx="1554559" cy="389109"/>
          </a:xfrm>
          <a:prstGeom prst="rect">
            <a:avLst/>
          </a:prstGeom>
          <a:noFill/>
        </p:spPr>
        <p:txBody>
          <a:bodyPr wrap="square" lIns="111026" tIns="55513" rIns="111026" bIns="55513" rtlCol="0">
            <a:spAutoFit/>
          </a:bodyPr>
          <a:lstStyle/>
          <a:p>
            <a:r>
              <a:rPr lang="en-US" dirty="0"/>
              <a:t>Visited</a:t>
            </a:r>
          </a:p>
        </p:txBody>
      </p:sp>
      <p:sp>
        <p:nvSpPr>
          <p:cNvPr id="65" name="TextBox 64"/>
          <p:cNvSpPr txBox="1"/>
          <p:nvPr/>
        </p:nvSpPr>
        <p:spPr>
          <a:xfrm>
            <a:off x="9741905" y="5918388"/>
            <a:ext cx="2383658" cy="389109"/>
          </a:xfrm>
          <a:prstGeom prst="rect">
            <a:avLst/>
          </a:prstGeom>
          <a:noFill/>
        </p:spPr>
        <p:txBody>
          <a:bodyPr wrap="square" lIns="111026" tIns="55513" rIns="111026" bIns="55513" rtlCol="0">
            <a:spAutoFit/>
          </a:bodyPr>
          <a:lstStyle/>
          <a:p>
            <a:r>
              <a:rPr lang="en-US" dirty="0"/>
              <a:t>Undiscovered</a:t>
            </a:r>
          </a:p>
        </p:txBody>
      </p:sp>
    </p:spTree>
    <p:extLst>
      <p:ext uri="{BB962C8B-B14F-4D97-AF65-F5344CB8AC3E}">
        <p14:creationId xmlns:p14="http://schemas.microsoft.com/office/powerpoint/2010/main" val="95130449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t> DFS example</a:t>
            </a:r>
          </a:p>
        </p:txBody>
      </p:sp>
      <p:sp>
        <p:nvSpPr>
          <p:cNvPr id="25" name="Slide Number Placeholder 24"/>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22</a:t>
            </a:fld>
            <a:endParaRPr lang="en-US"/>
          </a:p>
        </p:txBody>
      </p:sp>
      <p:sp>
        <p:nvSpPr>
          <p:cNvPr id="26" name="Oval 3"/>
          <p:cNvSpPr>
            <a:spLocks noChangeArrowheads="1"/>
          </p:cNvSpPr>
          <p:nvPr/>
        </p:nvSpPr>
        <p:spPr bwMode="auto">
          <a:xfrm>
            <a:off x="2623320" y="2189028"/>
            <a:ext cx="803189" cy="587735"/>
          </a:xfrm>
          <a:prstGeom prst="ellipse">
            <a:avLst/>
          </a:prstGeom>
          <a:solidFill>
            <a:schemeClr val="accent5"/>
          </a:solidFill>
          <a:ln w="28575">
            <a:solidFill>
              <a:schemeClr val="tx2"/>
            </a:solidFill>
            <a:round/>
            <a:headEnd/>
            <a:tailEnd/>
          </a:ln>
        </p:spPr>
        <p:txBody>
          <a:bodyPr wrap="none" lIns="111026" tIns="55513" rIns="111026" bIns="55513" anchor="ctr"/>
          <a:lstStyle/>
          <a:p>
            <a:r>
              <a:rPr lang="en-US" b="1" dirty="0"/>
              <a:t>3/?</a:t>
            </a:r>
          </a:p>
        </p:txBody>
      </p:sp>
      <p:sp>
        <p:nvSpPr>
          <p:cNvPr id="28" name="Oval 5"/>
          <p:cNvSpPr>
            <a:spLocks noChangeArrowheads="1"/>
          </p:cNvSpPr>
          <p:nvPr/>
        </p:nvSpPr>
        <p:spPr bwMode="auto">
          <a:xfrm>
            <a:off x="2623320" y="3633268"/>
            <a:ext cx="803189" cy="587735"/>
          </a:xfrm>
          <a:prstGeom prst="ellipse">
            <a:avLst/>
          </a:prstGeom>
          <a:solidFill>
            <a:srgbClr val="0099FF"/>
          </a:solidFill>
          <a:ln w="28575">
            <a:solidFill>
              <a:schemeClr val="tx2"/>
            </a:solidFill>
            <a:round/>
            <a:headEnd/>
            <a:tailEnd/>
          </a:ln>
        </p:spPr>
        <p:txBody>
          <a:bodyPr wrap="none" lIns="111026" tIns="55513" rIns="111026" bIns="55513" anchor="ctr"/>
          <a:lstStyle/>
          <a:p>
            <a:pPr algn="ctr"/>
            <a:r>
              <a:rPr lang="en-US" b="1" dirty="0"/>
              <a:t>4/5</a:t>
            </a:r>
            <a:endParaRPr lang="en-US" b="1" u="none" dirty="0"/>
          </a:p>
        </p:txBody>
      </p:sp>
      <p:sp>
        <p:nvSpPr>
          <p:cNvPr id="30" name="Oval 7"/>
          <p:cNvSpPr>
            <a:spLocks noChangeArrowheads="1"/>
          </p:cNvSpPr>
          <p:nvPr/>
        </p:nvSpPr>
        <p:spPr bwMode="auto">
          <a:xfrm>
            <a:off x="4637769" y="3626791"/>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31" name="Line 8"/>
          <p:cNvSpPr>
            <a:spLocks noChangeShapeType="1"/>
          </p:cNvSpPr>
          <p:nvPr/>
        </p:nvSpPr>
        <p:spPr bwMode="auto">
          <a:xfrm>
            <a:off x="3407077" y="3927944"/>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32" name="Oval 9"/>
          <p:cNvSpPr>
            <a:spLocks noChangeArrowheads="1"/>
          </p:cNvSpPr>
          <p:nvPr/>
        </p:nvSpPr>
        <p:spPr bwMode="auto">
          <a:xfrm>
            <a:off x="6652219" y="3636506"/>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33" name="Oval 10"/>
          <p:cNvSpPr>
            <a:spLocks noChangeArrowheads="1"/>
          </p:cNvSpPr>
          <p:nvPr/>
        </p:nvSpPr>
        <p:spPr bwMode="auto">
          <a:xfrm>
            <a:off x="4631292" y="2193885"/>
            <a:ext cx="803189" cy="587734"/>
          </a:xfrm>
          <a:prstGeom prst="ellipse">
            <a:avLst/>
          </a:prstGeom>
          <a:solidFill>
            <a:schemeClr val="accent5"/>
          </a:solidFill>
          <a:ln w="28575">
            <a:solidFill>
              <a:schemeClr val="tx2"/>
            </a:solidFill>
            <a:round/>
            <a:headEnd/>
            <a:tailEnd/>
          </a:ln>
        </p:spPr>
        <p:txBody>
          <a:bodyPr wrap="none" lIns="111026" tIns="55513" rIns="111026" bIns="55513" anchor="ctr"/>
          <a:lstStyle/>
          <a:p>
            <a:pPr algn="ctr"/>
            <a:r>
              <a:rPr lang="en-US" b="1" u="none" dirty="0"/>
              <a:t>2/?</a:t>
            </a:r>
          </a:p>
        </p:txBody>
      </p:sp>
      <p:sp>
        <p:nvSpPr>
          <p:cNvPr id="34" name="Oval 11"/>
          <p:cNvSpPr>
            <a:spLocks noChangeArrowheads="1"/>
          </p:cNvSpPr>
          <p:nvPr/>
        </p:nvSpPr>
        <p:spPr bwMode="auto">
          <a:xfrm>
            <a:off x="6645741" y="2203600"/>
            <a:ext cx="803189" cy="587734"/>
          </a:xfrm>
          <a:prstGeom prst="ellipse">
            <a:avLst/>
          </a:prstGeom>
          <a:solidFill>
            <a:schemeClr val="accent5"/>
          </a:solidFill>
          <a:ln w="28575">
            <a:solidFill>
              <a:schemeClr val="tx2"/>
            </a:solidFill>
            <a:round/>
            <a:headEnd/>
            <a:tailEnd/>
          </a:ln>
        </p:spPr>
        <p:txBody>
          <a:bodyPr wrap="none" lIns="111026" tIns="55513" rIns="111026" bIns="55513" anchor="ctr"/>
          <a:lstStyle/>
          <a:p>
            <a:pPr algn="ctr"/>
            <a:r>
              <a:rPr lang="en-US" b="1" u="none" dirty="0"/>
              <a:t>1/?</a:t>
            </a:r>
          </a:p>
        </p:txBody>
      </p:sp>
      <p:sp>
        <p:nvSpPr>
          <p:cNvPr id="35" name="Line 12"/>
          <p:cNvSpPr>
            <a:spLocks noChangeShapeType="1"/>
          </p:cNvSpPr>
          <p:nvPr/>
        </p:nvSpPr>
        <p:spPr bwMode="auto">
          <a:xfrm>
            <a:off x="3014118" y="2778381"/>
            <a:ext cx="0" cy="859744"/>
          </a:xfrm>
          <a:prstGeom prst="line">
            <a:avLst/>
          </a:prstGeom>
          <a:noFill/>
          <a:ln w="28575">
            <a:solidFill>
              <a:srgbClr val="C00000"/>
            </a:solidFill>
            <a:prstDash val="solid"/>
            <a:round/>
            <a:headEnd/>
            <a:tailEnd type="triangle" w="med" len="med"/>
          </a:ln>
        </p:spPr>
        <p:txBody>
          <a:bodyPr wrap="none" lIns="111026" tIns="55513" rIns="111026" bIns="55513" anchor="ctr"/>
          <a:lstStyle/>
          <a:p>
            <a:endParaRPr lang="en-US"/>
          </a:p>
        </p:txBody>
      </p:sp>
      <p:sp>
        <p:nvSpPr>
          <p:cNvPr id="36" name="Line 13"/>
          <p:cNvSpPr>
            <a:spLocks noChangeShapeType="1"/>
          </p:cNvSpPr>
          <p:nvPr/>
        </p:nvSpPr>
        <p:spPr bwMode="auto">
          <a:xfrm>
            <a:off x="5028568" y="2788096"/>
            <a:ext cx="0" cy="859744"/>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37" name="Line 14"/>
          <p:cNvSpPr>
            <a:spLocks noChangeShapeType="1"/>
          </p:cNvSpPr>
          <p:nvPr/>
        </p:nvSpPr>
        <p:spPr bwMode="auto">
          <a:xfrm>
            <a:off x="7043018" y="2797811"/>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38" name="Line 15"/>
          <p:cNvSpPr>
            <a:spLocks noChangeShapeType="1"/>
          </p:cNvSpPr>
          <p:nvPr/>
        </p:nvSpPr>
        <p:spPr bwMode="auto">
          <a:xfrm flipV="1">
            <a:off x="3296963" y="2652091"/>
            <a:ext cx="1392625" cy="1049179"/>
          </a:xfrm>
          <a:prstGeom prst="line">
            <a:avLst/>
          </a:prstGeom>
          <a:noFill/>
          <a:ln w="19050">
            <a:solidFill>
              <a:schemeClr val="tx1"/>
            </a:solidFill>
            <a:prstDash val="dash"/>
            <a:round/>
            <a:headEnd/>
            <a:tailEnd type="triangle" w="med" len="med"/>
          </a:ln>
        </p:spPr>
        <p:txBody>
          <a:bodyPr wrap="none" lIns="111026" tIns="55513" rIns="111026" bIns="55513" anchor="ctr"/>
          <a:lstStyle/>
          <a:p>
            <a:endParaRPr lang="en-US"/>
          </a:p>
        </p:txBody>
      </p:sp>
      <p:sp>
        <p:nvSpPr>
          <p:cNvPr id="39" name="Text Box 16"/>
          <p:cNvSpPr txBox="1">
            <a:spLocks noChangeArrowheads="1"/>
          </p:cNvSpPr>
          <p:nvPr/>
        </p:nvSpPr>
        <p:spPr bwMode="auto">
          <a:xfrm>
            <a:off x="2850026" y="1784251"/>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40" name="Text Box 17"/>
          <p:cNvSpPr txBox="1">
            <a:spLocks noChangeArrowheads="1"/>
          </p:cNvSpPr>
          <p:nvPr/>
        </p:nvSpPr>
        <p:spPr bwMode="auto">
          <a:xfrm>
            <a:off x="4845043" y="1793966"/>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z</a:t>
            </a:r>
          </a:p>
        </p:txBody>
      </p:sp>
      <p:sp>
        <p:nvSpPr>
          <p:cNvPr id="41" name="Text Box 18"/>
          <p:cNvSpPr txBox="1">
            <a:spLocks noChangeArrowheads="1"/>
          </p:cNvSpPr>
          <p:nvPr/>
        </p:nvSpPr>
        <p:spPr bwMode="auto">
          <a:xfrm>
            <a:off x="6840062" y="1803681"/>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s</a:t>
            </a:r>
          </a:p>
        </p:txBody>
      </p:sp>
      <p:sp>
        <p:nvSpPr>
          <p:cNvPr id="42" name="Text Box 19"/>
          <p:cNvSpPr txBox="1">
            <a:spLocks noChangeArrowheads="1"/>
          </p:cNvSpPr>
          <p:nvPr/>
        </p:nvSpPr>
        <p:spPr bwMode="auto">
          <a:xfrm>
            <a:off x="2804685" y="4125474"/>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43" name="Text Box 20"/>
          <p:cNvSpPr txBox="1">
            <a:spLocks noChangeArrowheads="1"/>
          </p:cNvSpPr>
          <p:nvPr/>
        </p:nvSpPr>
        <p:spPr bwMode="auto">
          <a:xfrm>
            <a:off x="4838567" y="4135189"/>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44" name="Text Box 21"/>
          <p:cNvSpPr txBox="1">
            <a:spLocks noChangeArrowheads="1"/>
          </p:cNvSpPr>
          <p:nvPr/>
        </p:nvSpPr>
        <p:spPr bwMode="auto">
          <a:xfrm>
            <a:off x="6853016" y="4130332"/>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45" name="Line 22"/>
          <p:cNvSpPr>
            <a:spLocks noChangeShapeType="1"/>
          </p:cNvSpPr>
          <p:nvPr/>
        </p:nvSpPr>
        <p:spPr bwMode="auto">
          <a:xfrm>
            <a:off x="3420031" y="2509610"/>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46" name="Line 23"/>
          <p:cNvSpPr>
            <a:spLocks noChangeShapeType="1"/>
          </p:cNvSpPr>
          <p:nvPr/>
        </p:nvSpPr>
        <p:spPr bwMode="auto">
          <a:xfrm flipV="1">
            <a:off x="5348118" y="2674758"/>
            <a:ext cx="1392625" cy="1049179"/>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9" name="Oval 26"/>
          <p:cNvSpPr>
            <a:spLocks noChangeArrowheads="1"/>
          </p:cNvSpPr>
          <p:nvPr/>
        </p:nvSpPr>
        <p:spPr bwMode="auto">
          <a:xfrm>
            <a:off x="8686101" y="3660792"/>
            <a:ext cx="803189" cy="587734"/>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50" name="Oval 27"/>
          <p:cNvSpPr>
            <a:spLocks noChangeArrowheads="1"/>
          </p:cNvSpPr>
          <p:nvPr/>
        </p:nvSpPr>
        <p:spPr bwMode="auto">
          <a:xfrm>
            <a:off x="8679623" y="2227886"/>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sz="2400" b="1" dirty="0"/>
          </a:p>
        </p:txBody>
      </p:sp>
      <p:sp>
        <p:nvSpPr>
          <p:cNvPr id="51" name="Line 28"/>
          <p:cNvSpPr>
            <a:spLocks noChangeShapeType="1"/>
          </p:cNvSpPr>
          <p:nvPr/>
        </p:nvSpPr>
        <p:spPr bwMode="auto">
          <a:xfrm>
            <a:off x="8979740" y="2822097"/>
            <a:ext cx="0" cy="859743"/>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52" name="Text Box 29"/>
          <p:cNvSpPr txBox="1">
            <a:spLocks noChangeArrowheads="1"/>
          </p:cNvSpPr>
          <p:nvPr/>
        </p:nvSpPr>
        <p:spPr bwMode="auto">
          <a:xfrm>
            <a:off x="8886898" y="4154618"/>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53" name="Line 30"/>
          <p:cNvSpPr>
            <a:spLocks noChangeShapeType="1"/>
          </p:cNvSpPr>
          <p:nvPr/>
        </p:nvSpPr>
        <p:spPr bwMode="auto">
          <a:xfrm flipV="1">
            <a:off x="7381999" y="2699045"/>
            <a:ext cx="1392625" cy="1049179"/>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4" name="Text Box 31"/>
          <p:cNvSpPr txBox="1">
            <a:spLocks noChangeArrowheads="1"/>
          </p:cNvSpPr>
          <p:nvPr/>
        </p:nvSpPr>
        <p:spPr bwMode="auto">
          <a:xfrm>
            <a:off x="8796215" y="1798824"/>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55" name="Line 32"/>
          <p:cNvSpPr>
            <a:spLocks noChangeShapeType="1"/>
          </p:cNvSpPr>
          <p:nvPr/>
        </p:nvSpPr>
        <p:spPr bwMode="auto">
          <a:xfrm>
            <a:off x="5415049" y="2504753"/>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57" name="Line 34"/>
          <p:cNvSpPr>
            <a:spLocks noChangeShapeType="1"/>
          </p:cNvSpPr>
          <p:nvPr/>
        </p:nvSpPr>
        <p:spPr bwMode="auto">
          <a:xfrm>
            <a:off x="5402095" y="3923087"/>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9" name="Line 36"/>
          <p:cNvSpPr>
            <a:spLocks noChangeShapeType="1"/>
          </p:cNvSpPr>
          <p:nvPr/>
        </p:nvSpPr>
        <p:spPr bwMode="auto">
          <a:xfrm>
            <a:off x="7435976" y="3927944"/>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62" name="Line 39"/>
          <p:cNvSpPr>
            <a:spLocks noChangeShapeType="1"/>
          </p:cNvSpPr>
          <p:nvPr/>
        </p:nvSpPr>
        <p:spPr bwMode="auto">
          <a:xfrm>
            <a:off x="9245310" y="2817240"/>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8" name="Text Box 36"/>
          <p:cNvSpPr txBox="1">
            <a:spLocks noChangeArrowheads="1"/>
          </p:cNvSpPr>
          <p:nvPr/>
        </p:nvSpPr>
        <p:spPr bwMode="auto">
          <a:xfrm>
            <a:off x="4041854" y="5129319"/>
            <a:ext cx="4456404" cy="943107"/>
          </a:xfrm>
          <a:prstGeom prst="rect">
            <a:avLst/>
          </a:prstGeom>
          <a:noFill/>
          <a:ln w="28575">
            <a:solidFill>
              <a:schemeClr val="tx2"/>
            </a:solidFill>
            <a:miter lim="800000"/>
            <a:headEnd/>
            <a:tailEnd/>
          </a:ln>
        </p:spPr>
        <p:txBody>
          <a:bodyPr wrap="square" lIns="111026" tIns="55513" rIns="111026" bIns="55513">
            <a:spAutoFit/>
          </a:bodyPr>
          <a:lstStyle/>
          <a:p>
            <a:r>
              <a:rPr lang="en-US" b="1" u="none" dirty="0"/>
              <a:t>Stack:</a:t>
            </a:r>
            <a:r>
              <a:rPr lang="en-US" u="none" dirty="0"/>
              <a:t>         s  z  y   x</a:t>
            </a:r>
          </a:p>
          <a:p>
            <a:r>
              <a:rPr lang="en-US" u="none" dirty="0"/>
              <a:t>Preorder:     1  2  3  4</a:t>
            </a:r>
          </a:p>
          <a:p>
            <a:r>
              <a:rPr lang="en-US" dirty="0" err="1"/>
              <a:t>Postorder</a:t>
            </a:r>
            <a:r>
              <a:rPr lang="en-US" dirty="0"/>
              <a:t>:</a:t>
            </a:r>
            <a:r>
              <a:rPr lang="en-US" u="none" dirty="0"/>
              <a:t>   ?  ?  ?  </a:t>
            </a:r>
            <a:r>
              <a:rPr lang="en-US" u="none" dirty="0">
                <a:solidFill>
                  <a:srgbClr val="C00000"/>
                </a:solidFill>
              </a:rPr>
              <a:t>5    </a:t>
            </a:r>
          </a:p>
        </p:txBody>
      </p:sp>
      <p:sp>
        <p:nvSpPr>
          <p:cNvPr id="56" name="TextBox 55"/>
          <p:cNvSpPr txBox="1"/>
          <p:nvPr/>
        </p:nvSpPr>
        <p:spPr>
          <a:xfrm>
            <a:off x="621824" y="5440186"/>
            <a:ext cx="2487295" cy="389109"/>
          </a:xfrm>
          <a:prstGeom prst="rect">
            <a:avLst/>
          </a:prstGeom>
          <a:noFill/>
        </p:spPr>
        <p:txBody>
          <a:bodyPr wrap="square" lIns="111026" tIns="55513" rIns="111026" bIns="55513" rtlCol="0">
            <a:spAutoFit/>
          </a:bodyPr>
          <a:lstStyle/>
          <a:p>
            <a:r>
              <a:rPr lang="en-US" dirty="0"/>
              <a:t>Finished: N/A</a:t>
            </a:r>
          </a:p>
        </p:txBody>
      </p:sp>
      <p:sp>
        <p:nvSpPr>
          <p:cNvPr id="47" name="Rectangular Callout 46"/>
          <p:cNvSpPr/>
          <p:nvPr/>
        </p:nvSpPr>
        <p:spPr>
          <a:xfrm>
            <a:off x="7534912" y="5381574"/>
            <a:ext cx="3627305" cy="678257"/>
          </a:xfrm>
          <a:prstGeom prst="wedgeRectCallout">
            <a:avLst>
              <a:gd name="adj1" fmla="val -83602"/>
              <a:gd name="adj2" fmla="val 2511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r>
              <a:rPr lang="en-US" sz="1900" dirty="0">
                <a:solidFill>
                  <a:srgbClr val="002060"/>
                </a:solidFill>
              </a:rPr>
              <a:t>Nowhere to expand from x: post-order of x is defined</a:t>
            </a:r>
          </a:p>
        </p:txBody>
      </p:sp>
      <p:sp>
        <p:nvSpPr>
          <p:cNvPr id="66" name="Oval 65"/>
          <p:cNvSpPr>
            <a:spLocks noChangeArrowheads="1"/>
          </p:cNvSpPr>
          <p:nvPr/>
        </p:nvSpPr>
        <p:spPr bwMode="auto">
          <a:xfrm>
            <a:off x="9921181" y="4249673"/>
            <a:ext cx="310912" cy="233151"/>
          </a:xfrm>
          <a:prstGeom prst="ellipse">
            <a:avLst/>
          </a:prstGeom>
          <a:solidFill>
            <a:srgbClr val="0070C0"/>
          </a:solidFill>
          <a:ln w="28575">
            <a:solidFill>
              <a:schemeClr val="tx2"/>
            </a:solidFill>
            <a:round/>
            <a:headEnd/>
            <a:tailEnd/>
          </a:ln>
        </p:spPr>
        <p:txBody>
          <a:bodyPr wrap="none" lIns="111026" tIns="55513" rIns="111026" bIns="55513" anchor="ctr"/>
          <a:lstStyle/>
          <a:p>
            <a:endParaRPr lang="en-US"/>
          </a:p>
        </p:txBody>
      </p:sp>
      <p:sp>
        <p:nvSpPr>
          <p:cNvPr id="67" name="Oval 5"/>
          <p:cNvSpPr>
            <a:spLocks noChangeArrowheads="1"/>
          </p:cNvSpPr>
          <p:nvPr/>
        </p:nvSpPr>
        <p:spPr bwMode="auto">
          <a:xfrm>
            <a:off x="9921181" y="4638258"/>
            <a:ext cx="310912" cy="233151"/>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68" name="Oval 5"/>
          <p:cNvSpPr>
            <a:spLocks noChangeArrowheads="1"/>
          </p:cNvSpPr>
          <p:nvPr/>
        </p:nvSpPr>
        <p:spPr bwMode="auto">
          <a:xfrm>
            <a:off x="9921181" y="5026843"/>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69" name="TextBox 68"/>
          <p:cNvSpPr txBox="1"/>
          <p:nvPr/>
        </p:nvSpPr>
        <p:spPr>
          <a:xfrm>
            <a:off x="10543005" y="4171957"/>
            <a:ext cx="1554559" cy="389109"/>
          </a:xfrm>
          <a:prstGeom prst="rect">
            <a:avLst/>
          </a:prstGeom>
          <a:noFill/>
        </p:spPr>
        <p:txBody>
          <a:bodyPr wrap="square" lIns="111026" tIns="55513" rIns="111026" bIns="55513" rtlCol="0">
            <a:spAutoFit/>
          </a:bodyPr>
          <a:lstStyle/>
          <a:p>
            <a:r>
              <a:rPr lang="en-US" dirty="0"/>
              <a:t>Finished</a:t>
            </a:r>
          </a:p>
        </p:txBody>
      </p:sp>
      <p:sp>
        <p:nvSpPr>
          <p:cNvPr id="70" name="TextBox 69"/>
          <p:cNvSpPr txBox="1"/>
          <p:nvPr/>
        </p:nvSpPr>
        <p:spPr>
          <a:xfrm>
            <a:off x="10543005" y="4560541"/>
            <a:ext cx="1554559" cy="389109"/>
          </a:xfrm>
          <a:prstGeom prst="rect">
            <a:avLst/>
          </a:prstGeom>
          <a:noFill/>
        </p:spPr>
        <p:txBody>
          <a:bodyPr wrap="square" lIns="111026" tIns="55513" rIns="111026" bIns="55513" rtlCol="0">
            <a:spAutoFit/>
          </a:bodyPr>
          <a:lstStyle/>
          <a:p>
            <a:r>
              <a:rPr lang="en-US" dirty="0"/>
              <a:t>Visited</a:t>
            </a:r>
          </a:p>
        </p:txBody>
      </p:sp>
      <p:sp>
        <p:nvSpPr>
          <p:cNvPr id="71" name="TextBox 70"/>
          <p:cNvSpPr txBox="1"/>
          <p:nvPr/>
        </p:nvSpPr>
        <p:spPr>
          <a:xfrm>
            <a:off x="10543004" y="4961026"/>
            <a:ext cx="2383658" cy="389109"/>
          </a:xfrm>
          <a:prstGeom prst="rect">
            <a:avLst/>
          </a:prstGeom>
          <a:noFill/>
        </p:spPr>
        <p:txBody>
          <a:bodyPr wrap="square" lIns="111026" tIns="55513" rIns="111026" bIns="55513" rtlCol="0">
            <a:spAutoFit/>
          </a:bodyPr>
          <a:lstStyle/>
          <a:p>
            <a:r>
              <a:rPr lang="en-US" dirty="0"/>
              <a:t>Undiscovered</a:t>
            </a:r>
          </a:p>
        </p:txBody>
      </p:sp>
    </p:spTree>
    <p:extLst>
      <p:ext uri="{BB962C8B-B14F-4D97-AF65-F5344CB8AC3E}">
        <p14:creationId xmlns:p14="http://schemas.microsoft.com/office/powerpoint/2010/main" val="30586601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t> DFS example</a:t>
            </a:r>
          </a:p>
        </p:txBody>
      </p:sp>
      <p:sp>
        <p:nvSpPr>
          <p:cNvPr id="25" name="Slide Number Placeholder 24"/>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23</a:t>
            </a:fld>
            <a:endParaRPr lang="en-US"/>
          </a:p>
        </p:txBody>
      </p:sp>
      <p:sp>
        <p:nvSpPr>
          <p:cNvPr id="26" name="Oval 3"/>
          <p:cNvSpPr>
            <a:spLocks noChangeArrowheads="1"/>
          </p:cNvSpPr>
          <p:nvPr/>
        </p:nvSpPr>
        <p:spPr bwMode="auto">
          <a:xfrm>
            <a:off x="2623320" y="2189028"/>
            <a:ext cx="803189" cy="587735"/>
          </a:xfrm>
          <a:prstGeom prst="ellipse">
            <a:avLst/>
          </a:prstGeom>
          <a:solidFill>
            <a:srgbClr val="00B0F0"/>
          </a:solidFill>
          <a:ln w="28575">
            <a:solidFill>
              <a:schemeClr val="tx2"/>
            </a:solidFill>
            <a:round/>
            <a:headEnd/>
            <a:tailEnd/>
          </a:ln>
        </p:spPr>
        <p:txBody>
          <a:bodyPr wrap="none" lIns="111026" tIns="55513" rIns="111026" bIns="55513" anchor="ctr"/>
          <a:lstStyle/>
          <a:p>
            <a:r>
              <a:rPr lang="en-US" b="1" dirty="0"/>
              <a:t>3/?</a:t>
            </a:r>
          </a:p>
        </p:txBody>
      </p:sp>
      <p:sp>
        <p:nvSpPr>
          <p:cNvPr id="28" name="Oval 5"/>
          <p:cNvSpPr>
            <a:spLocks noChangeArrowheads="1"/>
          </p:cNvSpPr>
          <p:nvPr/>
        </p:nvSpPr>
        <p:spPr bwMode="auto">
          <a:xfrm>
            <a:off x="2623320" y="3633268"/>
            <a:ext cx="803189" cy="587735"/>
          </a:xfrm>
          <a:prstGeom prst="ellipse">
            <a:avLst/>
          </a:prstGeom>
          <a:solidFill>
            <a:srgbClr val="0099FF"/>
          </a:solidFill>
          <a:ln w="28575">
            <a:solidFill>
              <a:schemeClr val="tx2"/>
            </a:solidFill>
            <a:round/>
            <a:headEnd/>
            <a:tailEnd/>
          </a:ln>
        </p:spPr>
        <p:txBody>
          <a:bodyPr wrap="none" lIns="111026" tIns="55513" rIns="111026" bIns="55513" anchor="ctr"/>
          <a:lstStyle/>
          <a:p>
            <a:pPr algn="ctr"/>
            <a:r>
              <a:rPr lang="en-US" b="1" dirty="0"/>
              <a:t>4/5</a:t>
            </a:r>
            <a:endParaRPr lang="en-US" b="1" u="none" dirty="0"/>
          </a:p>
        </p:txBody>
      </p:sp>
      <p:sp>
        <p:nvSpPr>
          <p:cNvPr id="30" name="Oval 7"/>
          <p:cNvSpPr>
            <a:spLocks noChangeArrowheads="1"/>
          </p:cNvSpPr>
          <p:nvPr/>
        </p:nvSpPr>
        <p:spPr bwMode="auto">
          <a:xfrm>
            <a:off x="4637769" y="3626791"/>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31" name="Line 8"/>
          <p:cNvSpPr>
            <a:spLocks noChangeShapeType="1"/>
          </p:cNvSpPr>
          <p:nvPr/>
        </p:nvSpPr>
        <p:spPr bwMode="auto">
          <a:xfrm>
            <a:off x="3407077" y="3927944"/>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32" name="Oval 9"/>
          <p:cNvSpPr>
            <a:spLocks noChangeArrowheads="1"/>
          </p:cNvSpPr>
          <p:nvPr/>
        </p:nvSpPr>
        <p:spPr bwMode="auto">
          <a:xfrm>
            <a:off x="6652219" y="3636506"/>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33" name="Oval 10"/>
          <p:cNvSpPr>
            <a:spLocks noChangeArrowheads="1"/>
          </p:cNvSpPr>
          <p:nvPr/>
        </p:nvSpPr>
        <p:spPr bwMode="auto">
          <a:xfrm>
            <a:off x="4631292" y="2193885"/>
            <a:ext cx="803189" cy="587734"/>
          </a:xfrm>
          <a:prstGeom prst="ellipse">
            <a:avLst/>
          </a:prstGeom>
          <a:solidFill>
            <a:schemeClr val="accent5"/>
          </a:solidFill>
          <a:ln w="28575">
            <a:solidFill>
              <a:schemeClr val="tx2"/>
            </a:solidFill>
            <a:round/>
            <a:headEnd/>
            <a:tailEnd/>
          </a:ln>
        </p:spPr>
        <p:txBody>
          <a:bodyPr wrap="none" lIns="111026" tIns="55513" rIns="111026" bIns="55513" anchor="ctr"/>
          <a:lstStyle/>
          <a:p>
            <a:pPr algn="ctr"/>
            <a:r>
              <a:rPr lang="en-US" b="1" u="none" dirty="0"/>
              <a:t>2/?</a:t>
            </a:r>
          </a:p>
        </p:txBody>
      </p:sp>
      <p:sp>
        <p:nvSpPr>
          <p:cNvPr id="34" name="Oval 11"/>
          <p:cNvSpPr>
            <a:spLocks noChangeArrowheads="1"/>
          </p:cNvSpPr>
          <p:nvPr/>
        </p:nvSpPr>
        <p:spPr bwMode="auto">
          <a:xfrm>
            <a:off x="6645741" y="2203600"/>
            <a:ext cx="803189" cy="587734"/>
          </a:xfrm>
          <a:prstGeom prst="ellipse">
            <a:avLst/>
          </a:prstGeom>
          <a:solidFill>
            <a:schemeClr val="accent5"/>
          </a:solidFill>
          <a:ln w="28575">
            <a:solidFill>
              <a:schemeClr val="tx2"/>
            </a:solidFill>
            <a:round/>
            <a:headEnd/>
            <a:tailEnd/>
          </a:ln>
        </p:spPr>
        <p:txBody>
          <a:bodyPr wrap="none" lIns="111026" tIns="55513" rIns="111026" bIns="55513" anchor="ctr"/>
          <a:lstStyle/>
          <a:p>
            <a:pPr algn="ctr"/>
            <a:r>
              <a:rPr lang="en-US" b="1" u="none" dirty="0"/>
              <a:t>1/?</a:t>
            </a:r>
          </a:p>
        </p:txBody>
      </p:sp>
      <p:sp>
        <p:nvSpPr>
          <p:cNvPr id="35" name="Line 12"/>
          <p:cNvSpPr>
            <a:spLocks noChangeShapeType="1"/>
          </p:cNvSpPr>
          <p:nvPr/>
        </p:nvSpPr>
        <p:spPr bwMode="auto">
          <a:xfrm>
            <a:off x="3014118" y="2778381"/>
            <a:ext cx="0" cy="859744"/>
          </a:xfrm>
          <a:prstGeom prst="line">
            <a:avLst/>
          </a:prstGeom>
          <a:noFill/>
          <a:ln w="28575">
            <a:solidFill>
              <a:srgbClr val="C00000"/>
            </a:solidFill>
            <a:prstDash val="solid"/>
            <a:round/>
            <a:headEnd/>
            <a:tailEnd type="triangle" w="med" len="med"/>
          </a:ln>
        </p:spPr>
        <p:txBody>
          <a:bodyPr wrap="none" lIns="111026" tIns="55513" rIns="111026" bIns="55513" anchor="ctr"/>
          <a:lstStyle/>
          <a:p>
            <a:endParaRPr lang="en-US"/>
          </a:p>
        </p:txBody>
      </p:sp>
      <p:sp>
        <p:nvSpPr>
          <p:cNvPr id="36" name="Line 13"/>
          <p:cNvSpPr>
            <a:spLocks noChangeShapeType="1"/>
          </p:cNvSpPr>
          <p:nvPr/>
        </p:nvSpPr>
        <p:spPr bwMode="auto">
          <a:xfrm>
            <a:off x="5028568" y="2788096"/>
            <a:ext cx="0" cy="859744"/>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37" name="Line 14"/>
          <p:cNvSpPr>
            <a:spLocks noChangeShapeType="1"/>
          </p:cNvSpPr>
          <p:nvPr/>
        </p:nvSpPr>
        <p:spPr bwMode="auto">
          <a:xfrm>
            <a:off x="7043018" y="2797811"/>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38" name="Line 15"/>
          <p:cNvSpPr>
            <a:spLocks noChangeShapeType="1"/>
          </p:cNvSpPr>
          <p:nvPr/>
        </p:nvSpPr>
        <p:spPr bwMode="auto">
          <a:xfrm flipV="1">
            <a:off x="3296963" y="2652091"/>
            <a:ext cx="1392625" cy="1049179"/>
          </a:xfrm>
          <a:prstGeom prst="line">
            <a:avLst/>
          </a:prstGeom>
          <a:noFill/>
          <a:ln w="19050">
            <a:solidFill>
              <a:schemeClr val="tx1"/>
            </a:solidFill>
            <a:prstDash val="dash"/>
            <a:round/>
            <a:headEnd/>
            <a:tailEnd type="triangle" w="med" len="med"/>
          </a:ln>
        </p:spPr>
        <p:txBody>
          <a:bodyPr wrap="none" lIns="111026" tIns="55513" rIns="111026" bIns="55513" anchor="ctr"/>
          <a:lstStyle/>
          <a:p>
            <a:endParaRPr lang="en-US"/>
          </a:p>
        </p:txBody>
      </p:sp>
      <p:sp>
        <p:nvSpPr>
          <p:cNvPr id="39" name="Text Box 16"/>
          <p:cNvSpPr txBox="1">
            <a:spLocks noChangeArrowheads="1"/>
          </p:cNvSpPr>
          <p:nvPr/>
        </p:nvSpPr>
        <p:spPr bwMode="auto">
          <a:xfrm>
            <a:off x="2850026" y="1784251"/>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40" name="Text Box 17"/>
          <p:cNvSpPr txBox="1">
            <a:spLocks noChangeArrowheads="1"/>
          </p:cNvSpPr>
          <p:nvPr/>
        </p:nvSpPr>
        <p:spPr bwMode="auto">
          <a:xfrm>
            <a:off x="4845043" y="1793966"/>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z</a:t>
            </a:r>
          </a:p>
        </p:txBody>
      </p:sp>
      <p:sp>
        <p:nvSpPr>
          <p:cNvPr id="41" name="Text Box 18"/>
          <p:cNvSpPr txBox="1">
            <a:spLocks noChangeArrowheads="1"/>
          </p:cNvSpPr>
          <p:nvPr/>
        </p:nvSpPr>
        <p:spPr bwMode="auto">
          <a:xfrm>
            <a:off x="6840062" y="1803681"/>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s</a:t>
            </a:r>
          </a:p>
        </p:txBody>
      </p:sp>
      <p:sp>
        <p:nvSpPr>
          <p:cNvPr id="42" name="Text Box 19"/>
          <p:cNvSpPr txBox="1">
            <a:spLocks noChangeArrowheads="1"/>
          </p:cNvSpPr>
          <p:nvPr/>
        </p:nvSpPr>
        <p:spPr bwMode="auto">
          <a:xfrm>
            <a:off x="2804685" y="4125474"/>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43" name="Text Box 20"/>
          <p:cNvSpPr txBox="1">
            <a:spLocks noChangeArrowheads="1"/>
          </p:cNvSpPr>
          <p:nvPr/>
        </p:nvSpPr>
        <p:spPr bwMode="auto">
          <a:xfrm>
            <a:off x="4838567" y="4135189"/>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44" name="Text Box 21"/>
          <p:cNvSpPr txBox="1">
            <a:spLocks noChangeArrowheads="1"/>
          </p:cNvSpPr>
          <p:nvPr/>
        </p:nvSpPr>
        <p:spPr bwMode="auto">
          <a:xfrm>
            <a:off x="6853016" y="4130332"/>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45" name="Line 22"/>
          <p:cNvSpPr>
            <a:spLocks noChangeShapeType="1"/>
          </p:cNvSpPr>
          <p:nvPr/>
        </p:nvSpPr>
        <p:spPr bwMode="auto">
          <a:xfrm>
            <a:off x="3420031" y="2509610"/>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46" name="Line 23"/>
          <p:cNvSpPr>
            <a:spLocks noChangeShapeType="1"/>
          </p:cNvSpPr>
          <p:nvPr/>
        </p:nvSpPr>
        <p:spPr bwMode="auto">
          <a:xfrm flipV="1">
            <a:off x="5348118" y="2674758"/>
            <a:ext cx="1392625" cy="1049179"/>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9" name="Oval 26"/>
          <p:cNvSpPr>
            <a:spLocks noChangeArrowheads="1"/>
          </p:cNvSpPr>
          <p:nvPr/>
        </p:nvSpPr>
        <p:spPr bwMode="auto">
          <a:xfrm>
            <a:off x="8686101" y="3660792"/>
            <a:ext cx="803189" cy="587734"/>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50" name="Oval 27"/>
          <p:cNvSpPr>
            <a:spLocks noChangeArrowheads="1"/>
          </p:cNvSpPr>
          <p:nvPr/>
        </p:nvSpPr>
        <p:spPr bwMode="auto">
          <a:xfrm>
            <a:off x="8679623" y="2227886"/>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sz="2400" b="1" dirty="0"/>
          </a:p>
        </p:txBody>
      </p:sp>
      <p:sp>
        <p:nvSpPr>
          <p:cNvPr id="51" name="Line 28"/>
          <p:cNvSpPr>
            <a:spLocks noChangeShapeType="1"/>
          </p:cNvSpPr>
          <p:nvPr/>
        </p:nvSpPr>
        <p:spPr bwMode="auto">
          <a:xfrm>
            <a:off x="8979740" y="2822097"/>
            <a:ext cx="0" cy="859743"/>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52" name="Text Box 29"/>
          <p:cNvSpPr txBox="1">
            <a:spLocks noChangeArrowheads="1"/>
          </p:cNvSpPr>
          <p:nvPr/>
        </p:nvSpPr>
        <p:spPr bwMode="auto">
          <a:xfrm>
            <a:off x="8886898" y="4154618"/>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53" name="Line 30"/>
          <p:cNvSpPr>
            <a:spLocks noChangeShapeType="1"/>
          </p:cNvSpPr>
          <p:nvPr/>
        </p:nvSpPr>
        <p:spPr bwMode="auto">
          <a:xfrm flipV="1">
            <a:off x="7381999" y="2699045"/>
            <a:ext cx="1392625" cy="1049179"/>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4" name="Text Box 31"/>
          <p:cNvSpPr txBox="1">
            <a:spLocks noChangeArrowheads="1"/>
          </p:cNvSpPr>
          <p:nvPr/>
        </p:nvSpPr>
        <p:spPr bwMode="auto">
          <a:xfrm>
            <a:off x="8796215" y="1798824"/>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55" name="Line 32"/>
          <p:cNvSpPr>
            <a:spLocks noChangeShapeType="1"/>
          </p:cNvSpPr>
          <p:nvPr/>
        </p:nvSpPr>
        <p:spPr bwMode="auto">
          <a:xfrm>
            <a:off x="5415049" y="2504753"/>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57" name="Line 34"/>
          <p:cNvSpPr>
            <a:spLocks noChangeShapeType="1"/>
          </p:cNvSpPr>
          <p:nvPr/>
        </p:nvSpPr>
        <p:spPr bwMode="auto">
          <a:xfrm>
            <a:off x="5402095" y="3923087"/>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9" name="Line 36"/>
          <p:cNvSpPr>
            <a:spLocks noChangeShapeType="1"/>
          </p:cNvSpPr>
          <p:nvPr/>
        </p:nvSpPr>
        <p:spPr bwMode="auto">
          <a:xfrm>
            <a:off x="7435976" y="3927944"/>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62" name="Line 39"/>
          <p:cNvSpPr>
            <a:spLocks noChangeShapeType="1"/>
          </p:cNvSpPr>
          <p:nvPr/>
        </p:nvSpPr>
        <p:spPr bwMode="auto">
          <a:xfrm>
            <a:off x="9245310" y="2817240"/>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8" name="Text Box 36"/>
          <p:cNvSpPr txBox="1">
            <a:spLocks noChangeArrowheads="1"/>
          </p:cNvSpPr>
          <p:nvPr/>
        </p:nvSpPr>
        <p:spPr bwMode="auto">
          <a:xfrm>
            <a:off x="4041854" y="5129319"/>
            <a:ext cx="4456404" cy="943107"/>
          </a:xfrm>
          <a:prstGeom prst="rect">
            <a:avLst/>
          </a:prstGeom>
          <a:noFill/>
          <a:ln w="28575">
            <a:solidFill>
              <a:schemeClr val="tx2"/>
            </a:solidFill>
            <a:miter lim="800000"/>
            <a:headEnd/>
            <a:tailEnd/>
          </a:ln>
        </p:spPr>
        <p:txBody>
          <a:bodyPr wrap="square" lIns="111026" tIns="55513" rIns="111026" bIns="55513">
            <a:spAutoFit/>
          </a:bodyPr>
          <a:lstStyle/>
          <a:p>
            <a:r>
              <a:rPr lang="en-US" b="1" u="none" dirty="0"/>
              <a:t>Stack:</a:t>
            </a:r>
            <a:r>
              <a:rPr lang="en-US" u="none" dirty="0"/>
              <a:t>         s  z  y   </a:t>
            </a:r>
            <a:r>
              <a:rPr lang="en-US" u="none" dirty="0">
                <a:solidFill>
                  <a:schemeClr val="bg1">
                    <a:lumMod val="50000"/>
                  </a:schemeClr>
                </a:solidFill>
              </a:rPr>
              <a:t>x</a:t>
            </a:r>
          </a:p>
          <a:p>
            <a:r>
              <a:rPr lang="en-US" u="none" dirty="0"/>
              <a:t>Preorder:     1  2  3  </a:t>
            </a:r>
            <a:r>
              <a:rPr lang="en-US" u="none" dirty="0">
                <a:solidFill>
                  <a:schemeClr val="bg1">
                    <a:lumMod val="50000"/>
                  </a:schemeClr>
                </a:solidFill>
              </a:rPr>
              <a:t>4</a:t>
            </a:r>
          </a:p>
          <a:p>
            <a:r>
              <a:rPr lang="en-US" dirty="0" err="1"/>
              <a:t>Postorder</a:t>
            </a:r>
            <a:r>
              <a:rPr lang="en-US" dirty="0"/>
              <a:t>:</a:t>
            </a:r>
            <a:r>
              <a:rPr lang="en-US" u="none" dirty="0"/>
              <a:t>   ?  ?  ?  </a:t>
            </a:r>
            <a:r>
              <a:rPr lang="en-US" u="none" dirty="0">
                <a:solidFill>
                  <a:schemeClr val="bg1">
                    <a:lumMod val="50000"/>
                  </a:schemeClr>
                </a:solidFill>
              </a:rPr>
              <a:t>5</a:t>
            </a:r>
            <a:r>
              <a:rPr lang="en-US" u="none" dirty="0">
                <a:solidFill>
                  <a:srgbClr val="C00000"/>
                </a:solidFill>
              </a:rPr>
              <a:t>    </a:t>
            </a:r>
          </a:p>
        </p:txBody>
      </p:sp>
      <p:sp>
        <p:nvSpPr>
          <p:cNvPr id="56" name="TextBox 55"/>
          <p:cNvSpPr txBox="1"/>
          <p:nvPr/>
        </p:nvSpPr>
        <p:spPr>
          <a:xfrm>
            <a:off x="621824" y="5440186"/>
            <a:ext cx="2487295" cy="389109"/>
          </a:xfrm>
          <a:prstGeom prst="rect">
            <a:avLst/>
          </a:prstGeom>
          <a:noFill/>
        </p:spPr>
        <p:txBody>
          <a:bodyPr wrap="square" lIns="111026" tIns="55513" rIns="111026" bIns="55513" rtlCol="0">
            <a:spAutoFit/>
          </a:bodyPr>
          <a:lstStyle/>
          <a:p>
            <a:r>
              <a:rPr lang="en-US" dirty="0"/>
              <a:t>Finished: x</a:t>
            </a:r>
          </a:p>
        </p:txBody>
      </p:sp>
      <p:cxnSp>
        <p:nvCxnSpPr>
          <p:cNvPr id="67" name="Straight Connector 66"/>
          <p:cNvCxnSpPr/>
          <p:nvPr/>
        </p:nvCxnSpPr>
        <p:spPr>
          <a:xfrm rot="16200000" flipH="1">
            <a:off x="5864670" y="5582660"/>
            <a:ext cx="854886" cy="10363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68" name="Freeform 67"/>
          <p:cNvSpPr/>
          <p:nvPr/>
        </p:nvSpPr>
        <p:spPr>
          <a:xfrm>
            <a:off x="2694569" y="4769015"/>
            <a:ext cx="3675095" cy="388959"/>
          </a:xfrm>
          <a:custGeom>
            <a:avLst/>
            <a:gdLst>
              <a:gd name="connsiteX0" fmla="*/ 2609850 w 2682875"/>
              <a:gd name="connsiteY0" fmla="*/ 506412 h 544512"/>
              <a:gd name="connsiteX1" fmla="*/ 2552700 w 2682875"/>
              <a:gd name="connsiteY1" fmla="*/ 239712 h 544512"/>
              <a:gd name="connsiteX2" fmla="*/ 1828800 w 2682875"/>
              <a:gd name="connsiteY2" fmla="*/ 20637 h 544512"/>
              <a:gd name="connsiteX3" fmla="*/ 676275 w 2682875"/>
              <a:gd name="connsiteY3" fmla="*/ 115887 h 544512"/>
              <a:gd name="connsiteX4" fmla="*/ 0 w 2682875"/>
              <a:gd name="connsiteY4" fmla="*/ 544512 h 54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2875" h="544512">
                <a:moveTo>
                  <a:pt x="2609850" y="506412"/>
                </a:moveTo>
                <a:cubicBezTo>
                  <a:pt x="2646362" y="413543"/>
                  <a:pt x="2682875" y="320675"/>
                  <a:pt x="2552700" y="239712"/>
                </a:cubicBezTo>
                <a:cubicBezTo>
                  <a:pt x="2422525" y="158749"/>
                  <a:pt x="2141537" y="41274"/>
                  <a:pt x="1828800" y="20637"/>
                </a:cubicBezTo>
                <a:cubicBezTo>
                  <a:pt x="1516063" y="0"/>
                  <a:pt x="981075" y="28575"/>
                  <a:pt x="676275" y="115887"/>
                </a:cubicBezTo>
                <a:cubicBezTo>
                  <a:pt x="371475" y="203199"/>
                  <a:pt x="185737" y="373855"/>
                  <a:pt x="0" y="544512"/>
                </a:cubicBezTo>
              </a:path>
            </a:pathLst>
          </a:custGeom>
          <a:ln w="285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lIns="111026" tIns="55513" rIns="111026" bIns="55513" rtlCol="0" anchor="ctr"/>
          <a:lstStyle/>
          <a:p>
            <a:pPr algn="ctr"/>
            <a:endParaRPr lang="en-US"/>
          </a:p>
        </p:txBody>
      </p:sp>
      <p:sp>
        <p:nvSpPr>
          <p:cNvPr id="69" name="Rectangle 68"/>
          <p:cNvSpPr/>
          <p:nvPr/>
        </p:nvSpPr>
        <p:spPr>
          <a:xfrm>
            <a:off x="932736" y="4507583"/>
            <a:ext cx="2455336" cy="696886"/>
          </a:xfrm>
          <a:prstGeom prst="rect">
            <a:avLst/>
          </a:prstGeom>
        </p:spPr>
        <p:txBody>
          <a:bodyPr wrap="square" lIns="111026" tIns="55513" rIns="111026" bIns="55513">
            <a:spAutoFit/>
          </a:bodyPr>
          <a:lstStyle/>
          <a:p>
            <a:r>
              <a:rPr lang="en-US" sz="1900" dirty="0">
                <a:solidFill>
                  <a:srgbClr val="002060"/>
                </a:solidFill>
              </a:rPr>
              <a:t>x is finished:</a:t>
            </a:r>
          </a:p>
          <a:p>
            <a:r>
              <a:rPr lang="en-US" sz="1900" dirty="0">
                <a:solidFill>
                  <a:srgbClr val="002060"/>
                </a:solidFill>
              </a:rPr>
              <a:t>pop it from stack</a:t>
            </a:r>
          </a:p>
        </p:txBody>
      </p:sp>
      <p:sp>
        <p:nvSpPr>
          <p:cNvPr id="70" name="Oval 69"/>
          <p:cNvSpPr/>
          <p:nvPr/>
        </p:nvSpPr>
        <p:spPr>
          <a:xfrm>
            <a:off x="5783498" y="5132556"/>
            <a:ext cx="340211" cy="100708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71" name="Rectangular Callout 70"/>
          <p:cNvSpPr/>
          <p:nvPr/>
        </p:nvSpPr>
        <p:spPr>
          <a:xfrm>
            <a:off x="6956398" y="6160913"/>
            <a:ext cx="3627305" cy="678257"/>
          </a:xfrm>
          <a:prstGeom prst="wedgeRectCallout">
            <a:avLst>
              <a:gd name="adj1" fmla="val -76922"/>
              <a:gd name="adj2" fmla="val -4952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r>
              <a:rPr lang="en-US" sz="1900" dirty="0">
                <a:solidFill>
                  <a:srgbClr val="002060"/>
                </a:solidFill>
              </a:rPr>
              <a:t>Now back to y, which is the last vertex in stack</a:t>
            </a:r>
          </a:p>
        </p:txBody>
      </p:sp>
      <p:sp>
        <p:nvSpPr>
          <p:cNvPr id="47" name="Oval 46"/>
          <p:cNvSpPr>
            <a:spLocks noChangeArrowheads="1"/>
          </p:cNvSpPr>
          <p:nvPr/>
        </p:nvSpPr>
        <p:spPr bwMode="auto">
          <a:xfrm>
            <a:off x="9921181" y="4249673"/>
            <a:ext cx="310912" cy="233151"/>
          </a:xfrm>
          <a:prstGeom prst="ellipse">
            <a:avLst/>
          </a:prstGeom>
          <a:solidFill>
            <a:srgbClr val="0070C0"/>
          </a:solidFill>
          <a:ln w="28575">
            <a:solidFill>
              <a:schemeClr val="tx2"/>
            </a:solidFill>
            <a:round/>
            <a:headEnd/>
            <a:tailEnd/>
          </a:ln>
        </p:spPr>
        <p:txBody>
          <a:bodyPr wrap="none" lIns="111026" tIns="55513" rIns="111026" bIns="55513" anchor="ctr"/>
          <a:lstStyle/>
          <a:p>
            <a:endParaRPr lang="en-US"/>
          </a:p>
        </p:txBody>
      </p:sp>
      <p:sp>
        <p:nvSpPr>
          <p:cNvPr id="66" name="Oval 5"/>
          <p:cNvSpPr>
            <a:spLocks noChangeArrowheads="1"/>
          </p:cNvSpPr>
          <p:nvPr/>
        </p:nvSpPr>
        <p:spPr bwMode="auto">
          <a:xfrm>
            <a:off x="9921181" y="4638258"/>
            <a:ext cx="310912" cy="233151"/>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72" name="Oval 5"/>
          <p:cNvSpPr>
            <a:spLocks noChangeArrowheads="1"/>
          </p:cNvSpPr>
          <p:nvPr/>
        </p:nvSpPr>
        <p:spPr bwMode="auto">
          <a:xfrm>
            <a:off x="9921181" y="5026843"/>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73" name="TextBox 72"/>
          <p:cNvSpPr txBox="1"/>
          <p:nvPr/>
        </p:nvSpPr>
        <p:spPr>
          <a:xfrm>
            <a:off x="10543005" y="4171957"/>
            <a:ext cx="1554559" cy="389109"/>
          </a:xfrm>
          <a:prstGeom prst="rect">
            <a:avLst/>
          </a:prstGeom>
          <a:noFill/>
        </p:spPr>
        <p:txBody>
          <a:bodyPr wrap="square" lIns="111026" tIns="55513" rIns="111026" bIns="55513" rtlCol="0">
            <a:spAutoFit/>
          </a:bodyPr>
          <a:lstStyle/>
          <a:p>
            <a:r>
              <a:rPr lang="en-US" dirty="0"/>
              <a:t>Finished</a:t>
            </a:r>
          </a:p>
        </p:txBody>
      </p:sp>
      <p:sp>
        <p:nvSpPr>
          <p:cNvPr id="74" name="TextBox 73"/>
          <p:cNvSpPr txBox="1"/>
          <p:nvPr/>
        </p:nvSpPr>
        <p:spPr>
          <a:xfrm>
            <a:off x="10543005" y="4560541"/>
            <a:ext cx="1554559" cy="389109"/>
          </a:xfrm>
          <a:prstGeom prst="rect">
            <a:avLst/>
          </a:prstGeom>
          <a:noFill/>
        </p:spPr>
        <p:txBody>
          <a:bodyPr wrap="square" lIns="111026" tIns="55513" rIns="111026" bIns="55513" rtlCol="0">
            <a:spAutoFit/>
          </a:bodyPr>
          <a:lstStyle/>
          <a:p>
            <a:r>
              <a:rPr lang="en-US" dirty="0"/>
              <a:t>Visited</a:t>
            </a:r>
          </a:p>
        </p:txBody>
      </p:sp>
      <p:sp>
        <p:nvSpPr>
          <p:cNvPr id="75" name="TextBox 74"/>
          <p:cNvSpPr txBox="1"/>
          <p:nvPr/>
        </p:nvSpPr>
        <p:spPr>
          <a:xfrm>
            <a:off x="10543004" y="4961026"/>
            <a:ext cx="2383658" cy="389109"/>
          </a:xfrm>
          <a:prstGeom prst="rect">
            <a:avLst/>
          </a:prstGeom>
          <a:noFill/>
        </p:spPr>
        <p:txBody>
          <a:bodyPr wrap="square" lIns="111026" tIns="55513" rIns="111026" bIns="55513" rtlCol="0">
            <a:spAutoFit/>
          </a:bodyPr>
          <a:lstStyle/>
          <a:p>
            <a:r>
              <a:rPr lang="en-US" dirty="0"/>
              <a:t>Undiscovered</a:t>
            </a:r>
          </a:p>
        </p:txBody>
      </p:sp>
    </p:spTree>
    <p:extLst>
      <p:ext uri="{BB962C8B-B14F-4D97-AF65-F5344CB8AC3E}">
        <p14:creationId xmlns:p14="http://schemas.microsoft.com/office/powerpoint/2010/main" val="7474301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t> DFS example</a:t>
            </a:r>
          </a:p>
        </p:txBody>
      </p:sp>
      <p:sp>
        <p:nvSpPr>
          <p:cNvPr id="25" name="Slide Number Placeholder 24"/>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24</a:t>
            </a:fld>
            <a:endParaRPr lang="en-US"/>
          </a:p>
        </p:txBody>
      </p:sp>
      <p:sp>
        <p:nvSpPr>
          <p:cNvPr id="26" name="Oval 3"/>
          <p:cNvSpPr>
            <a:spLocks noChangeArrowheads="1"/>
          </p:cNvSpPr>
          <p:nvPr/>
        </p:nvSpPr>
        <p:spPr bwMode="auto">
          <a:xfrm>
            <a:off x="2623320" y="2189028"/>
            <a:ext cx="803189" cy="587735"/>
          </a:xfrm>
          <a:prstGeom prst="ellipse">
            <a:avLst/>
          </a:prstGeom>
          <a:solidFill>
            <a:srgbClr val="00B0F0"/>
          </a:solidFill>
          <a:ln w="28575">
            <a:solidFill>
              <a:schemeClr val="tx2"/>
            </a:solidFill>
            <a:round/>
            <a:headEnd/>
            <a:tailEnd/>
          </a:ln>
        </p:spPr>
        <p:txBody>
          <a:bodyPr wrap="none" lIns="111026" tIns="55513" rIns="111026" bIns="55513" anchor="ctr"/>
          <a:lstStyle/>
          <a:p>
            <a:r>
              <a:rPr lang="en-US" b="1" dirty="0"/>
              <a:t>3/6</a:t>
            </a:r>
          </a:p>
        </p:txBody>
      </p:sp>
      <p:sp>
        <p:nvSpPr>
          <p:cNvPr id="28" name="Oval 5"/>
          <p:cNvSpPr>
            <a:spLocks noChangeArrowheads="1"/>
          </p:cNvSpPr>
          <p:nvPr/>
        </p:nvSpPr>
        <p:spPr bwMode="auto">
          <a:xfrm>
            <a:off x="2623320" y="3633268"/>
            <a:ext cx="803189" cy="587735"/>
          </a:xfrm>
          <a:prstGeom prst="ellipse">
            <a:avLst/>
          </a:prstGeom>
          <a:solidFill>
            <a:srgbClr val="0099FF"/>
          </a:solidFill>
          <a:ln w="28575">
            <a:solidFill>
              <a:schemeClr val="tx2"/>
            </a:solidFill>
            <a:round/>
            <a:headEnd/>
            <a:tailEnd/>
          </a:ln>
        </p:spPr>
        <p:txBody>
          <a:bodyPr wrap="none" lIns="111026" tIns="55513" rIns="111026" bIns="55513" anchor="ctr"/>
          <a:lstStyle/>
          <a:p>
            <a:pPr algn="ctr"/>
            <a:r>
              <a:rPr lang="en-US" b="1" dirty="0"/>
              <a:t>4/5</a:t>
            </a:r>
            <a:endParaRPr lang="en-US" b="1" u="none" dirty="0"/>
          </a:p>
        </p:txBody>
      </p:sp>
      <p:sp>
        <p:nvSpPr>
          <p:cNvPr id="30" name="Oval 7"/>
          <p:cNvSpPr>
            <a:spLocks noChangeArrowheads="1"/>
          </p:cNvSpPr>
          <p:nvPr/>
        </p:nvSpPr>
        <p:spPr bwMode="auto">
          <a:xfrm>
            <a:off x="4637769" y="3626791"/>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dirty="0"/>
          </a:p>
        </p:txBody>
      </p:sp>
      <p:sp>
        <p:nvSpPr>
          <p:cNvPr id="31" name="Line 8"/>
          <p:cNvSpPr>
            <a:spLocks noChangeShapeType="1"/>
          </p:cNvSpPr>
          <p:nvPr/>
        </p:nvSpPr>
        <p:spPr bwMode="auto">
          <a:xfrm>
            <a:off x="3407077" y="3927944"/>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32" name="Oval 9"/>
          <p:cNvSpPr>
            <a:spLocks noChangeArrowheads="1"/>
          </p:cNvSpPr>
          <p:nvPr/>
        </p:nvSpPr>
        <p:spPr bwMode="auto">
          <a:xfrm>
            <a:off x="6652219" y="3636506"/>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33" name="Oval 10"/>
          <p:cNvSpPr>
            <a:spLocks noChangeArrowheads="1"/>
          </p:cNvSpPr>
          <p:nvPr/>
        </p:nvSpPr>
        <p:spPr bwMode="auto">
          <a:xfrm>
            <a:off x="4631292" y="2193885"/>
            <a:ext cx="803189" cy="587734"/>
          </a:xfrm>
          <a:prstGeom prst="ellipse">
            <a:avLst/>
          </a:prstGeom>
          <a:solidFill>
            <a:schemeClr val="accent5"/>
          </a:solidFill>
          <a:ln w="28575">
            <a:solidFill>
              <a:schemeClr val="tx2"/>
            </a:solidFill>
            <a:round/>
            <a:headEnd/>
            <a:tailEnd/>
          </a:ln>
        </p:spPr>
        <p:txBody>
          <a:bodyPr wrap="none" lIns="111026" tIns="55513" rIns="111026" bIns="55513" anchor="ctr"/>
          <a:lstStyle/>
          <a:p>
            <a:pPr algn="ctr"/>
            <a:r>
              <a:rPr lang="en-US" b="1" u="none" dirty="0"/>
              <a:t>2/?</a:t>
            </a:r>
          </a:p>
        </p:txBody>
      </p:sp>
      <p:sp>
        <p:nvSpPr>
          <p:cNvPr id="34" name="Oval 11"/>
          <p:cNvSpPr>
            <a:spLocks noChangeArrowheads="1"/>
          </p:cNvSpPr>
          <p:nvPr/>
        </p:nvSpPr>
        <p:spPr bwMode="auto">
          <a:xfrm>
            <a:off x="6645741" y="2203600"/>
            <a:ext cx="803189" cy="587734"/>
          </a:xfrm>
          <a:prstGeom prst="ellipse">
            <a:avLst/>
          </a:prstGeom>
          <a:solidFill>
            <a:schemeClr val="accent5"/>
          </a:solidFill>
          <a:ln w="28575">
            <a:solidFill>
              <a:schemeClr val="tx2"/>
            </a:solidFill>
            <a:round/>
            <a:headEnd/>
            <a:tailEnd/>
          </a:ln>
        </p:spPr>
        <p:txBody>
          <a:bodyPr wrap="none" lIns="111026" tIns="55513" rIns="111026" bIns="55513" anchor="ctr"/>
          <a:lstStyle/>
          <a:p>
            <a:pPr algn="ctr"/>
            <a:r>
              <a:rPr lang="en-US" b="1" u="none" dirty="0"/>
              <a:t>1/?</a:t>
            </a:r>
          </a:p>
        </p:txBody>
      </p:sp>
      <p:sp>
        <p:nvSpPr>
          <p:cNvPr id="35" name="Line 12"/>
          <p:cNvSpPr>
            <a:spLocks noChangeShapeType="1"/>
          </p:cNvSpPr>
          <p:nvPr/>
        </p:nvSpPr>
        <p:spPr bwMode="auto">
          <a:xfrm>
            <a:off x="3014118" y="2778381"/>
            <a:ext cx="0" cy="859744"/>
          </a:xfrm>
          <a:prstGeom prst="line">
            <a:avLst/>
          </a:prstGeom>
          <a:noFill/>
          <a:ln w="28575">
            <a:solidFill>
              <a:srgbClr val="C00000"/>
            </a:solidFill>
            <a:prstDash val="solid"/>
            <a:round/>
            <a:headEnd/>
            <a:tailEnd type="triangle" w="med" len="med"/>
          </a:ln>
        </p:spPr>
        <p:txBody>
          <a:bodyPr wrap="none" lIns="111026" tIns="55513" rIns="111026" bIns="55513" anchor="ctr"/>
          <a:lstStyle/>
          <a:p>
            <a:endParaRPr lang="en-US"/>
          </a:p>
        </p:txBody>
      </p:sp>
      <p:sp>
        <p:nvSpPr>
          <p:cNvPr id="36" name="Line 13"/>
          <p:cNvSpPr>
            <a:spLocks noChangeShapeType="1"/>
          </p:cNvSpPr>
          <p:nvPr/>
        </p:nvSpPr>
        <p:spPr bwMode="auto">
          <a:xfrm>
            <a:off x="5028568" y="2788096"/>
            <a:ext cx="0" cy="859744"/>
          </a:xfrm>
          <a:prstGeom prst="line">
            <a:avLst/>
          </a:prstGeom>
          <a:noFill/>
          <a:ln w="19050">
            <a:solidFill>
              <a:schemeClr val="tx1"/>
            </a:solidFill>
            <a:prstDash val="solid"/>
            <a:round/>
            <a:headEnd type="none" w="med" len="med"/>
            <a:tailEnd type="triangle" w="med" len="med"/>
          </a:ln>
        </p:spPr>
        <p:txBody>
          <a:bodyPr wrap="none" lIns="111026" tIns="55513" rIns="111026" bIns="55513" anchor="ctr"/>
          <a:lstStyle/>
          <a:p>
            <a:endParaRPr lang="en-US"/>
          </a:p>
        </p:txBody>
      </p:sp>
      <p:sp>
        <p:nvSpPr>
          <p:cNvPr id="37" name="Line 14"/>
          <p:cNvSpPr>
            <a:spLocks noChangeShapeType="1"/>
          </p:cNvSpPr>
          <p:nvPr/>
        </p:nvSpPr>
        <p:spPr bwMode="auto">
          <a:xfrm>
            <a:off x="7043018" y="2797811"/>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38" name="Line 15"/>
          <p:cNvSpPr>
            <a:spLocks noChangeShapeType="1"/>
          </p:cNvSpPr>
          <p:nvPr/>
        </p:nvSpPr>
        <p:spPr bwMode="auto">
          <a:xfrm flipV="1">
            <a:off x="3296963" y="2652091"/>
            <a:ext cx="1392625" cy="1049179"/>
          </a:xfrm>
          <a:prstGeom prst="line">
            <a:avLst/>
          </a:prstGeom>
          <a:noFill/>
          <a:ln w="19050">
            <a:solidFill>
              <a:schemeClr val="tx1"/>
            </a:solidFill>
            <a:prstDash val="dash"/>
            <a:round/>
            <a:headEnd/>
            <a:tailEnd type="triangle" w="med" len="med"/>
          </a:ln>
        </p:spPr>
        <p:txBody>
          <a:bodyPr wrap="none" lIns="111026" tIns="55513" rIns="111026" bIns="55513" anchor="ctr"/>
          <a:lstStyle/>
          <a:p>
            <a:endParaRPr lang="en-US"/>
          </a:p>
        </p:txBody>
      </p:sp>
      <p:sp>
        <p:nvSpPr>
          <p:cNvPr id="39" name="Text Box 16"/>
          <p:cNvSpPr txBox="1">
            <a:spLocks noChangeArrowheads="1"/>
          </p:cNvSpPr>
          <p:nvPr/>
        </p:nvSpPr>
        <p:spPr bwMode="auto">
          <a:xfrm>
            <a:off x="2850026" y="1784251"/>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40" name="Text Box 17"/>
          <p:cNvSpPr txBox="1">
            <a:spLocks noChangeArrowheads="1"/>
          </p:cNvSpPr>
          <p:nvPr/>
        </p:nvSpPr>
        <p:spPr bwMode="auto">
          <a:xfrm>
            <a:off x="4845043" y="1793966"/>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z</a:t>
            </a:r>
          </a:p>
        </p:txBody>
      </p:sp>
      <p:sp>
        <p:nvSpPr>
          <p:cNvPr id="41" name="Text Box 18"/>
          <p:cNvSpPr txBox="1">
            <a:spLocks noChangeArrowheads="1"/>
          </p:cNvSpPr>
          <p:nvPr/>
        </p:nvSpPr>
        <p:spPr bwMode="auto">
          <a:xfrm>
            <a:off x="6840062" y="1803681"/>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s</a:t>
            </a:r>
          </a:p>
        </p:txBody>
      </p:sp>
      <p:sp>
        <p:nvSpPr>
          <p:cNvPr id="42" name="Text Box 19"/>
          <p:cNvSpPr txBox="1">
            <a:spLocks noChangeArrowheads="1"/>
          </p:cNvSpPr>
          <p:nvPr/>
        </p:nvSpPr>
        <p:spPr bwMode="auto">
          <a:xfrm>
            <a:off x="2804685" y="4125474"/>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43" name="Text Box 20"/>
          <p:cNvSpPr txBox="1">
            <a:spLocks noChangeArrowheads="1"/>
          </p:cNvSpPr>
          <p:nvPr/>
        </p:nvSpPr>
        <p:spPr bwMode="auto">
          <a:xfrm>
            <a:off x="4838567" y="4135189"/>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44" name="Text Box 21"/>
          <p:cNvSpPr txBox="1">
            <a:spLocks noChangeArrowheads="1"/>
          </p:cNvSpPr>
          <p:nvPr/>
        </p:nvSpPr>
        <p:spPr bwMode="auto">
          <a:xfrm>
            <a:off x="6853016" y="4130332"/>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45" name="Line 22"/>
          <p:cNvSpPr>
            <a:spLocks noChangeShapeType="1"/>
          </p:cNvSpPr>
          <p:nvPr/>
        </p:nvSpPr>
        <p:spPr bwMode="auto">
          <a:xfrm>
            <a:off x="3420031" y="2509610"/>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46" name="Line 23"/>
          <p:cNvSpPr>
            <a:spLocks noChangeShapeType="1"/>
          </p:cNvSpPr>
          <p:nvPr/>
        </p:nvSpPr>
        <p:spPr bwMode="auto">
          <a:xfrm flipV="1">
            <a:off x="5348118" y="2674758"/>
            <a:ext cx="1392625" cy="1049179"/>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9" name="Oval 26"/>
          <p:cNvSpPr>
            <a:spLocks noChangeArrowheads="1"/>
          </p:cNvSpPr>
          <p:nvPr/>
        </p:nvSpPr>
        <p:spPr bwMode="auto">
          <a:xfrm>
            <a:off x="8686101" y="3660792"/>
            <a:ext cx="803189" cy="587734"/>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50" name="Oval 27"/>
          <p:cNvSpPr>
            <a:spLocks noChangeArrowheads="1"/>
          </p:cNvSpPr>
          <p:nvPr/>
        </p:nvSpPr>
        <p:spPr bwMode="auto">
          <a:xfrm>
            <a:off x="8679623" y="2227886"/>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sz="2400" b="1" dirty="0"/>
          </a:p>
        </p:txBody>
      </p:sp>
      <p:sp>
        <p:nvSpPr>
          <p:cNvPr id="51" name="Line 28"/>
          <p:cNvSpPr>
            <a:spLocks noChangeShapeType="1"/>
          </p:cNvSpPr>
          <p:nvPr/>
        </p:nvSpPr>
        <p:spPr bwMode="auto">
          <a:xfrm>
            <a:off x="8979740" y="2822097"/>
            <a:ext cx="0" cy="859743"/>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52" name="Text Box 29"/>
          <p:cNvSpPr txBox="1">
            <a:spLocks noChangeArrowheads="1"/>
          </p:cNvSpPr>
          <p:nvPr/>
        </p:nvSpPr>
        <p:spPr bwMode="auto">
          <a:xfrm>
            <a:off x="8886898" y="4154618"/>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53" name="Line 30"/>
          <p:cNvSpPr>
            <a:spLocks noChangeShapeType="1"/>
          </p:cNvSpPr>
          <p:nvPr/>
        </p:nvSpPr>
        <p:spPr bwMode="auto">
          <a:xfrm flipV="1">
            <a:off x="7381999" y="2699045"/>
            <a:ext cx="1392625" cy="1049179"/>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4" name="Text Box 31"/>
          <p:cNvSpPr txBox="1">
            <a:spLocks noChangeArrowheads="1"/>
          </p:cNvSpPr>
          <p:nvPr/>
        </p:nvSpPr>
        <p:spPr bwMode="auto">
          <a:xfrm>
            <a:off x="8796215" y="1798824"/>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55" name="Line 32"/>
          <p:cNvSpPr>
            <a:spLocks noChangeShapeType="1"/>
          </p:cNvSpPr>
          <p:nvPr/>
        </p:nvSpPr>
        <p:spPr bwMode="auto">
          <a:xfrm>
            <a:off x="5415049" y="2504753"/>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57" name="Line 34"/>
          <p:cNvSpPr>
            <a:spLocks noChangeShapeType="1"/>
          </p:cNvSpPr>
          <p:nvPr/>
        </p:nvSpPr>
        <p:spPr bwMode="auto">
          <a:xfrm>
            <a:off x="5402095" y="3923087"/>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9" name="Line 36"/>
          <p:cNvSpPr>
            <a:spLocks noChangeShapeType="1"/>
          </p:cNvSpPr>
          <p:nvPr/>
        </p:nvSpPr>
        <p:spPr bwMode="auto">
          <a:xfrm>
            <a:off x="7435976" y="3927944"/>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62" name="Line 39"/>
          <p:cNvSpPr>
            <a:spLocks noChangeShapeType="1"/>
          </p:cNvSpPr>
          <p:nvPr/>
        </p:nvSpPr>
        <p:spPr bwMode="auto">
          <a:xfrm>
            <a:off x="9245310" y="2817240"/>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8" name="Text Box 36"/>
          <p:cNvSpPr txBox="1">
            <a:spLocks noChangeArrowheads="1"/>
          </p:cNvSpPr>
          <p:nvPr/>
        </p:nvSpPr>
        <p:spPr bwMode="auto">
          <a:xfrm>
            <a:off x="4041854" y="5129319"/>
            <a:ext cx="4456404" cy="943107"/>
          </a:xfrm>
          <a:prstGeom prst="rect">
            <a:avLst/>
          </a:prstGeom>
          <a:noFill/>
          <a:ln w="28575">
            <a:solidFill>
              <a:schemeClr val="tx2"/>
            </a:solidFill>
            <a:miter lim="800000"/>
            <a:headEnd/>
            <a:tailEnd/>
          </a:ln>
        </p:spPr>
        <p:txBody>
          <a:bodyPr wrap="square" lIns="111026" tIns="55513" rIns="111026" bIns="55513">
            <a:spAutoFit/>
          </a:bodyPr>
          <a:lstStyle/>
          <a:p>
            <a:r>
              <a:rPr lang="en-US" b="1" u="none" dirty="0"/>
              <a:t>Stack:</a:t>
            </a:r>
            <a:r>
              <a:rPr lang="en-US" u="none" dirty="0"/>
              <a:t>         s  z  y  </a:t>
            </a:r>
          </a:p>
          <a:p>
            <a:r>
              <a:rPr lang="en-US" u="none" dirty="0"/>
              <a:t>Preorder:     1  2  3</a:t>
            </a:r>
          </a:p>
          <a:p>
            <a:r>
              <a:rPr lang="en-US" dirty="0" err="1"/>
              <a:t>Postorder</a:t>
            </a:r>
            <a:r>
              <a:rPr lang="en-US" dirty="0"/>
              <a:t>:</a:t>
            </a:r>
            <a:r>
              <a:rPr lang="en-US" u="none" dirty="0"/>
              <a:t>   ?  ?  </a:t>
            </a:r>
            <a:r>
              <a:rPr lang="en-US" u="none" dirty="0">
                <a:solidFill>
                  <a:srgbClr val="C00000"/>
                </a:solidFill>
              </a:rPr>
              <a:t>6   </a:t>
            </a:r>
          </a:p>
        </p:txBody>
      </p:sp>
      <p:sp>
        <p:nvSpPr>
          <p:cNvPr id="56" name="TextBox 55"/>
          <p:cNvSpPr txBox="1"/>
          <p:nvPr/>
        </p:nvSpPr>
        <p:spPr>
          <a:xfrm>
            <a:off x="518186" y="5051602"/>
            <a:ext cx="2487295" cy="389109"/>
          </a:xfrm>
          <a:prstGeom prst="rect">
            <a:avLst/>
          </a:prstGeom>
          <a:noFill/>
        </p:spPr>
        <p:txBody>
          <a:bodyPr wrap="square" lIns="111026" tIns="55513" rIns="111026" bIns="55513" rtlCol="0">
            <a:spAutoFit/>
          </a:bodyPr>
          <a:lstStyle/>
          <a:p>
            <a:r>
              <a:rPr lang="en-US" dirty="0"/>
              <a:t>Finished: x</a:t>
            </a:r>
          </a:p>
        </p:txBody>
      </p:sp>
      <p:sp>
        <p:nvSpPr>
          <p:cNvPr id="58" name="Oval 57"/>
          <p:cNvSpPr>
            <a:spLocks noChangeArrowheads="1"/>
          </p:cNvSpPr>
          <p:nvPr/>
        </p:nvSpPr>
        <p:spPr bwMode="auto">
          <a:xfrm>
            <a:off x="9120082" y="5207035"/>
            <a:ext cx="310912" cy="233151"/>
          </a:xfrm>
          <a:prstGeom prst="ellipse">
            <a:avLst/>
          </a:prstGeom>
          <a:solidFill>
            <a:srgbClr val="0070C0"/>
          </a:solidFill>
          <a:ln w="28575">
            <a:solidFill>
              <a:schemeClr val="tx2"/>
            </a:solidFill>
            <a:round/>
            <a:headEnd/>
            <a:tailEnd/>
          </a:ln>
        </p:spPr>
        <p:txBody>
          <a:bodyPr wrap="none" lIns="111026" tIns="55513" rIns="111026" bIns="55513" anchor="ctr"/>
          <a:lstStyle/>
          <a:p>
            <a:endParaRPr lang="en-US"/>
          </a:p>
        </p:txBody>
      </p:sp>
      <p:sp>
        <p:nvSpPr>
          <p:cNvPr id="60" name="Oval 5"/>
          <p:cNvSpPr>
            <a:spLocks noChangeArrowheads="1"/>
          </p:cNvSpPr>
          <p:nvPr/>
        </p:nvSpPr>
        <p:spPr bwMode="auto">
          <a:xfrm>
            <a:off x="9120082" y="5595620"/>
            <a:ext cx="310912" cy="233151"/>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61" name="Oval 5"/>
          <p:cNvSpPr>
            <a:spLocks noChangeArrowheads="1"/>
          </p:cNvSpPr>
          <p:nvPr/>
        </p:nvSpPr>
        <p:spPr bwMode="auto">
          <a:xfrm>
            <a:off x="9120082" y="5984205"/>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63" name="TextBox 62"/>
          <p:cNvSpPr txBox="1"/>
          <p:nvPr/>
        </p:nvSpPr>
        <p:spPr>
          <a:xfrm>
            <a:off x="9741906" y="5129319"/>
            <a:ext cx="1554559" cy="389109"/>
          </a:xfrm>
          <a:prstGeom prst="rect">
            <a:avLst/>
          </a:prstGeom>
          <a:noFill/>
        </p:spPr>
        <p:txBody>
          <a:bodyPr wrap="square" lIns="111026" tIns="55513" rIns="111026" bIns="55513" rtlCol="0">
            <a:spAutoFit/>
          </a:bodyPr>
          <a:lstStyle/>
          <a:p>
            <a:r>
              <a:rPr lang="en-US" dirty="0"/>
              <a:t>Finished</a:t>
            </a:r>
          </a:p>
        </p:txBody>
      </p:sp>
      <p:sp>
        <p:nvSpPr>
          <p:cNvPr id="64" name="TextBox 63"/>
          <p:cNvSpPr txBox="1"/>
          <p:nvPr/>
        </p:nvSpPr>
        <p:spPr>
          <a:xfrm>
            <a:off x="9741906" y="5517903"/>
            <a:ext cx="1554559" cy="389109"/>
          </a:xfrm>
          <a:prstGeom prst="rect">
            <a:avLst/>
          </a:prstGeom>
          <a:noFill/>
        </p:spPr>
        <p:txBody>
          <a:bodyPr wrap="square" lIns="111026" tIns="55513" rIns="111026" bIns="55513" rtlCol="0">
            <a:spAutoFit/>
          </a:bodyPr>
          <a:lstStyle/>
          <a:p>
            <a:r>
              <a:rPr lang="en-US" dirty="0"/>
              <a:t>Visited</a:t>
            </a:r>
          </a:p>
        </p:txBody>
      </p:sp>
      <p:sp>
        <p:nvSpPr>
          <p:cNvPr id="65" name="TextBox 64"/>
          <p:cNvSpPr txBox="1"/>
          <p:nvPr/>
        </p:nvSpPr>
        <p:spPr>
          <a:xfrm>
            <a:off x="9741905" y="5918388"/>
            <a:ext cx="2383658" cy="389109"/>
          </a:xfrm>
          <a:prstGeom prst="rect">
            <a:avLst/>
          </a:prstGeom>
          <a:noFill/>
        </p:spPr>
        <p:txBody>
          <a:bodyPr wrap="square" lIns="111026" tIns="55513" rIns="111026" bIns="55513" rtlCol="0">
            <a:spAutoFit/>
          </a:bodyPr>
          <a:lstStyle/>
          <a:p>
            <a:r>
              <a:rPr lang="en-US" dirty="0"/>
              <a:t>Undiscovered</a:t>
            </a:r>
          </a:p>
        </p:txBody>
      </p:sp>
    </p:spTree>
    <p:extLst>
      <p:ext uri="{BB962C8B-B14F-4D97-AF65-F5344CB8AC3E}">
        <p14:creationId xmlns:p14="http://schemas.microsoft.com/office/powerpoint/2010/main" val="21574370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t> DFS example</a:t>
            </a:r>
          </a:p>
        </p:txBody>
      </p:sp>
      <p:sp>
        <p:nvSpPr>
          <p:cNvPr id="25" name="Slide Number Placeholder 24"/>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25</a:t>
            </a:fld>
            <a:endParaRPr lang="en-US" dirty="0"/>
          </a:p>
        </p:txBody>
      </p:sp>
      <p:sp>
        <p:nvSpPr>
          <p:cNvPr id="26" name="Oval 3"/>
          <p:cNvSpPr>
            <a:spLocks noChangeArrowheads="1"/>
          </p:cNvSpPr>
          <p:nvPr/>
        </p:nvSpPr>
        <p:spPr bwMode="auto">
          <a:xfrm>
            <a:off x="2623320" y="2189028"/>
            <a:ext cx="803189" cy="587735"/>
          </a:xfrm>
          <a:prstGeom prst="ellipse">
            <a:avLst/>
          </a:prstGeom>
          <a:solidFill>
            <a:srgbClr val="00B0F0"/>
          </a:solidFill>
          <a:ln w="28575">
            <a:solidFill>
              <a:schemeClr val="tx2"/>
            </a:solidFill>
            <a:round/>
            <a:headEnd/>
            <a:tailEnd/>
          </a:ln>
        </p:spPr>
        <p:txBody>
          <a:bodyPr wrap="none" lIns="111026" tIns="55513" rIns="111026" bIns="55513" anchor="ctr"/>
          <a:lstStyle/>
          <a:p>
            <a:r>
              <a:rPr lang="en-US" b="1" dirty="0"/>
              <a:t>3/6</a:t>
            </a:r>
          </a:p>
        </p:txBody>
      </p:sp>
      <p:sp>
        <p:nvSpPr>
          <p:cNvPr id="28" name="Oval 5"/>
          <p:cNvSpPr>
            <a:spLocks noChangeArrowheads="1"/>
          </p:cNvSpPr>
          <p:nvPr/>
        </p:nvSpPr>
        <p:spPr bwMode="auto">
          <a:xfrm>
            <a:off x="2623320" y="3633268"/>
            <a:ext cx="803189" cy="587735"/>
          </a:xfrm>
          <a:prstGeom prst="ellipse">
            <a:avLst/>
          </a:prstGeom>
          <a:solidFill>
            <a:srgbClr val="0099FF"/>
          </a:solidFill>
          <a:ln w="28575">
            <a:solidFill>
              <a:schemeClr val="tx2"/>
            </a:solidFill>
            <a:round/>
            <a:headEnd/>
            <a:tailEnd/>
          </a:ln>
        </p:spPr>
        <p:txBody>
          <a:bodyPr wrap="none" lIns="111026" tIns="55513" rIns="111026" bIns="55513" anchor="ctr"/>
          <a:lstStyle/>
          <a:p>
            <a:pPr algn="ctr"/>
            <a:r>
              <a:rPr lang="en-US" b="1" dirty="0"/>
              <a:t>4/5</a:t>
            </a:r>
            <a:endParaRPr lang="en-US" b="1" u="none" dirty="0"/>
          </a:p>
        </p:txBody>
      </p:sp>
      <p:sp>
        <p:nvSpPr>
          <p:cNvPr id="30" name="Oval 7"/>
          <p:cNvSpPr>
            <a:spLocks noChangeArrowheads="1"/>
          </p:cNvSpPr>
          <p:nvPr/>
        </p:nvSpPr>
        <p:spPr bwMode="auto">
          <a:xfrm>
            <a:off x="4637769" y="3626791"/>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dirty="0"/>
          </a:p>
        </p:txBody>
      </p:sp>
      <p:sp>
        <p:nvSpPr>
          <p:cNvPr id="31" name="Line 8"/>
          <p:cNvSpPr>
            <a:spLocks noChangeShapeType="1"/>
          </p:cNvSpPr>
          <p:nvPr/>
        </p:nvSpPr>
        <p:spPr bwMode="auto">
          <a:xfrm>
            <a:off x="3407077" y="3927944"/>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32" name="Oval 9"/>
          <p:cNvSpPr>
            <a:spLocks noChangeArrowheads="1"/>
          </p:cNvSpPr>
          <p:nvPr/>
        </p:nvSpPr>
        <p:spPr bwMode="auto">
          <a:xfrm>
            <a:off x="6652219" y="3636506"/>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33" name="Oval 10"/>
          <p:cNvSpPr>
            <a:spLocks noChangeArrowheads="1"/>
          </p:cNvSpPr>
          <p:nvPr/>
        </p:nvSpPr>
        <p:spPr bwMode="auto">
          <a:xfrm>
            <a:off x="4631292" y="2193885"/>
            <a:ext cx="803189" cy="587734"/>
          </a:xfrm>
          <a:prstGeom prst="ellipse">
            <a:avLst/>
          </a:prstGeom>
          <a:solidFill>
            <a:schemeClr val="accent5"/>
          </a:solidFill>
          <a:ln w="28575">
            <a:solidFill>
              <a:schemeClr val="tx2"/>
            </a:solidFill>
            <a:round/>
            <a:headEnd/>
            <a:tailEnd/>
          </a:ln>
        </p:spPr>
        <p:txBody>
          <a:bodyPr wrap="none" lIns="111026" tIns="55513" rIns="111026" bIns="55513" anchor="ctr"/>
          <a:lstStyle/>
          <a:p>
            <a:pPr algn="ctr"/>
            <a:r>
              <a:rPr lang="en-US" b="1" u="none" dirty="0"/>
              <a:t>2/?</a:t>
            </a:r>
          </a:p>
        </p:txBody>
      </p:sp>
      <p:sp>
        <p:nvSpPr>
          <p:cNvPr id="34" name="Oval 11"/>
          <p:cNvSpPr>
            <a:spLocks noChangeArrowheads="1"/>
          </p:cNvSpPr>
          <p:nvPr/>
        </p:nvSpPr>
        <p:spPr bwMode="auto">
          <a:xfrm>
            <a:off x="6645741" y="2203600"/>
            <a:ext cx="803189" cy="587734"/>
          </a:xfrm>
          <a:prstGeom prst="ellipse">
            <a:avLst/>
          </a:prstGeom>
          <a:solidFill>
            <a:schemeClr val="accent5"/>
          </a:solidFill>
          <a:ln w="28575">
            <a:solidFill>
              <a:schemeClr val="tx2"/>
            </a:solidFill>
            <a:round/>
            <a:headEnd/>
            <a:tailEnd/>
          </a:ln>
        </p:spPr>
        <p:txBody>
          <a:bodyPr wrap="none" lIns="111026" tIns="55513" rIns="111026" bIns="55513" anchor="ctr"/>
          <a:lstStyle/>
          <a:p>
            <a:pPr algn="ctr"/>
            <a:r>
              <a:rPr lang="en-US" b="1" u="none" dirty="0"/>
              <a:t>1/?</a:t>
            </a:r>
          </a:p>
        </p:txBody>
      </p:sp>
      <p:sp>
        <p:nvSpPr>
          <p:cNvPr id="35" name="Line 12"/>
          <p:cNvSpPr>
            <a:spLocks noChangeShapeType="1"/>
          </p:cNvSpPr>
          <p:nvPr/>
        </p:nvSpPr>
        <p:spPr bwMode="auto">
          <a:xfrm>
            <a:off x="3014118" y="2778381"/>
            <a:ext cx="0" cy="859744"/>
          </a:xfrm>
          <a:prstGeom prst="line">
            <a:avLst/>
          </a:prstGeom>
          <a:noFill/>
          <a:ln w="28575">
            <a:solidFill>
              <a:srgbClr val="C00000"/>
            </a:solidFill>
            <a:prstDash val="solid"/>
            <a:round/>
            <a:headEnd/>
            <a:tailEnd type="triangle" w="med" len="med"/>
          </a:ln>
        </p:spPr>
        <p:txBody>
          <a:bodyPr wrap="none" lIns="111026" tIns="55513" rIns="111026" bIns="55513" anchor="ctr"/>
          <a:lstStyle/>
          <a:p>
            <a:endParaRPr lang="en-US"/>
          </a:p>
        </p:txBody>
      </p:sp>
      <p:sp>
        <p:nvSpPr>
          <p:cNvPr id="36" name="Line 13"/>
          <p:cNvSpPr>
            <a:spLocks noChangeShapeType="1"/>
          </p:cNvSpPr>
          <p:nvPr/>
        </p:nvSpPr>
        <p:spPr bwMode="auto">
          <a:xfrm>
            <a:off x="5028568" y="2788096"/>
            <a:ext cx="0" cy="859744"/>
          </a:xfrm>
          <a:prstGeom prst="line">
            <a:avLst/>
          </a:prstGeom>
          <a:noFill/>
          <a:ln w="19050">
            <a:solidFill>
              <a:schemeClr val="tx1"/>
            </a:solidFill>
            <a:prstDash val="solid"/>
            <a:round/>
            <a:headEnd type="none" w="med" len="med"/>
            <a:tailEnd type="triangle" w="med" len="med"/>
          </a:ln>
        </p:spPr>
        <p:txBody>
          <a:bodyPr wrap="none" lIns="111026" tIns="55513" rIns="111026" bIns="55513" anchor="ctr"/>
          <a:lstStyle/>
          <a:p>
            <a:endParaRPr lang="en-US"/>
          </a:p>
        </p:txBody>
      </p:sp>
      <p:sp>
        <p:nvSpPr>
          <p:cNvPr id="37" name="Line 14"/>
          <p:cNvSpPr>
            <a:spLocks noChangeShapeType="1"/>
          </p:cNvSpPr>
          <p:nvPr/>
        </p:nvSpPr>
        <p:spPr bwMode="auto">
          <a:xfrm>
            <a:off x="7043018" y="2797811"/>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38" name="Line 15"/>
          <p:cNvSpPr>
            <a:spLocks noChangeShapeType="1"/>
          </p:cNvSpPr>
          <p:nvPr/>
        </p:nvSpPr>
        <p:spPr bwMode="auto">
          <a:xfrm flipV="1">
            <a:off x="3296963" y="2652091"/>
            <a:ext cx="1392625" cy="1049179"/>
          </a:xfrm>
          <a:prstGeom prst="line">
            <a:avLst/>
          </a:prstGeom>
          <a:noFill/>
          <a:ln w="19050">
            <a:solidFill>
              <a:schemeClr val="tx1"/>
            </a:solidFill>
            <a:prstDash val="dash"/>
            <a:round/>
            <a:headEnd/>
            <a:tailEnd type="triangle" w="med" len="med"/>
          </a:ln>
        </p:spPr>
        <p:txBody>
          <a:bodyPr wrap="none" lIns="111026" tIns="55513" rIns="111026" bIns="55513" anchor="ctr"/>
          <a:lstStyle/>
          <a:p>
            <a:endParaRPr lang="en-US"/>
          </a:p>
        </p:txBody>
      </p:sp>
      <p:sp>
        <p:nvSpPr>
          <p:cNvPr id="39" name="Text Box 16"/>
          <p:cNvSpPr txBox="1">
            <a:spLocks noChangeArrowheads="1"/>
          </p:cNvSpPr>
          <p:nvPr/>
        </p:nvSpPr>
        <p:spPr bwMode="auto">
          <a:xfrm>
            <a:off x="2850026" y="1784251"/>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40" name="Text Box 17"/>
          <p:cNvSpPr txBox="1">
            <a:spLocks noChangeArrowheads="1"/>
          </p:cNvSpPr>
          <p:nvPr/>
        </p:nvSpPr>
        <p:spPr bwMode="auto">
          <a:xfrm>
            <a:off x="4845043" y="1793966"/>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z</a:t>
            </a:r>
          </a:p>
        </p:txBody>
      </p:sp>
      <p:sp>
        <p:nvSpPr>
          <p:cNvPr id="41" name="Text Box 18"/>
          <p:cNvSpPr txBox="1">
            <a:spLocks noChangeArrowheads="1"/>
          </p:cNvSpPr>
          <p:nvPr/>
        </p:nvSpPr>
        <p:spPr bwMode="auto">
          <a:xfrm>
            <a:off x="6840062" y="1803681"/>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s</a:t>
            </a:r>
          </a:p>
        </p:txBody>
      </p:sp>
      <p:sp>
        <p:nvSpPr>
          <p:cNvPr id="42" name="Text Box 19"/>
          <p:cNvSpPr txBox="1">
            <a:spLocks noChangeArrowheads="1"/>
          </p:cNvSpPr>
          <p:nvPr/>
        </p:nvSpPr>
        <p:spPr bwMode="auto">
          <a:xfrm>
            <a:off x="2804685" y="4125474"/>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43" name="Text Box 20"/>
          <p:cNvSpPr txBox="1">
            <a:spLocks noChangeArrowheads="1"/>
          </p:cNvSpPr>
          <p:nvPr/>
        </p:nvSpPr>
        <p:spPr bwMode="auto">
          <a:xfrm>
            <a:off x="4838567" y="4135189"/>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44" name="Text Box 21"/>
          <p:cNvSpPr txBox="1">
            <a:spLocks noChangeArrowheads="1"/>
          </p:cNvSpPr>
          <p:nvPr/>
        </p:nvSpPr>
        <p:spPr bwMode="auto">
          <a:xfrm>
            <a:off x="6853016" y="4130332"/>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45" name="Line 22"/>
          <p:cNvSpPr>
            <a:spLocks noChangeShapeType="1"/>
          </p:cNvSpPr>
          <p:nvPr/>
        </p:nvSpPr>
        <p:spPr bwMode="auto">
          <a:xfrm>
            <a:off x="3420031" y="2509610"/>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46" name="Line 23"/>
          <p:cNvSpPr>
            <a:spLocks noChangeShapeType="1"/>
          </p:cNvSpPr>
          <p:nvPr/>
        </p:nvSpPr>
        <p:spPr bwMode="auto">
          <a:xfrm flipV="1">
            <a:off x="5348118" y="2674758"/>
            <a:ext cx="1392625" cy="1049179"/>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9" name="Oval 26"/>
          <p:cNvSpPr>
            <a:spLocks noChangeArrowheads="1"/>
          </p:cNvSpPr>
          <p:nvPr/>
        </p:nvSpPr>
        <p:spPr bwMode="auto">
          <a:xfrm>
            <a:off x="8686101" y="3660792"/>
            <a:ext cx="803189" cy="587734"/>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50" name="Oval 27"/>
          <p:cNvSpPr>
            <a:spLocks noChangeArrowheads="1"/>
          </p:cNvSpPr>
          <p:nvPr/>
        </p:nvSpPr>
        <p:spPr bwMode="auto">
          <a:xfrm>
            <a:off x="8679623" y="2227886"/>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sz="2400" b="1" dirty="0"/>
          </a:p>
        </p:txBody>
      </p:sp>
      <p:sp>
        <p:nvSpPr>
          <p:cNvPr id="51" name="Line 28"/>
          <p:cNvSpPr>
            <a:spLocks noChangeShapeType="1"/>
          </p:cNvSpPr>
          <p:nvPr/>
        </p:nvSpPr>
        <p:spPr bwMode="auto">
          <a:xfrm>
            <a:off x="8979740" y="2822097"/>
            <a:ext cx="0" cy="859743"/>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52" name="Text Box 29"/>
          <p:cNvSpPr txBox="1">
            <a:spLocks noChangeArrowheads="1"/>
          </p:cNvSpPr>
          <p:nvPr/>
        </p:nvSpPr>
        <p:spPr bwMode="auto">
          <a:xfrm>
            <a:off x="8886898" y="4154618"/>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53" name="Line 30"/>
          <p:cNvSpPr>
            <a:spLocks noChangeShapeType="1"/>
          </p:cNvSpPr>
          <p:nvPr/>
        </p:nvSpPr>
        <p:spPr bwMode="auto">
          <a:xfrm flipV="1">
            <a:off x="7381999" y="2699045"/>
            <a:ext cx="1392625" cy="1049179"/>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4" name="Text Box 31"/>
          <p:cNvSpPr txBox="1">
            <a:spLocks noChangeArrowheads="1"/>
          </p:cNvSpPr>
          <p:nvPr/>
        </p:nvSpPr>
        <p:spPr bwMode="auto">
          <a:xfrm>
            <a:off x="8796215" y="1798824"/>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55" name="Line 32"/>
          <p:cNvSpPr>
            <a:spLocks noChangeShapeType="1"/>
          </p:cNvSpPr>
          <p:nvPr/>
        </p:nvSpPr>
        <p:spPr bwMode="auto">
          <a:xfrm>
            <a:off x="5415049" y="2504753"/>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57" name="Line 34"/>
          <p:cNvSpPr>
            <a:spLocks noChangeShapeType="1"/>
          </p:cNvSpPr>
          <p:nvPr/>
        </p:nvSpPr>
        <p:spPr bwMode="auto">
          <a:xfrm>
            <a:off x="5402095" y="3923087"/>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9" name="Line 36"/>
          <p:cNvSpPr>
            <a:spLocks noChangeShapeType="1"/>
          </p:cNvSpPr>
          <p:nvPr/>
        </p:nvSpPr>
        <p:spPr bwMode="auto">
          <a:xfrm>
            <a:off x="7435976" y="3927944"/>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62" name="Line 39"/>
          <p:cNvSpPr>
            <a:spLocks noChangeShapeType="1"/>
          </p:cNvSpPr>
          <p:nvPr/>
        </p:nvSpPr>
        <p:spPr bwMode="auto">
          <a:xfrm>
            <a:off x="9245310" y="2817240"/>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8" name="Text Box 36"/>
          <p:cNvSpPr txBox="1">
            <a:spLocks noChangeArrowheads="1"/>
          </p:cNvSpPr>
          <p:nvPr/>
        </p:nvSpPr>
        <p:spPr bwMode="auto">
          <a:xfrm>
            <a:off x="4041854" y="5129319"/>
            <a:ext cx="4456404" cy="943107"/>
          </a:xfrm>
          <a:prstGeom prst="rect">
            <a:avLst/>
          </a:prstGeom>
          <a:noFill/>
          <a:ln w="28575">
            <a:solidFill>
              <a:schemeClr val="tx2"/>
            </a:solidFill>
            <a:miter lim="800000"/>
            <a:headEnd/>
            <a:tailEnd/>
          </a:ln>
        </p:spPr>
        <p:txBody>
          <a:bodyPr wrap="square" lIns="111026" tIns="55513" rIns="111026" bIns="55513">
            <a:spAutoFit/>
          </a:bodyPr>
          <a:lstStyle/>
          <a:p>
            <a:r>
              <a:rPr lang="en-US" b="1" u="none" dirty="0"/>
              <a:t>Stack:</a:t>
            </a:r>
            <a:r>
              <a:rPr lang="en-US" u="none" dirty="0"/>
              <a:t>         s  z  </a:t>
            </a:r>
            <a:r>
              <a:rPr lang="en-US" u="none" dirty="0">
                <a:solidFill>
                  <a:schemeClr val="bg2"/>
                </a:solidFill>
              </a:rPr>
              <a:t>y</a:t>
            </a:r>
            <a:r>
              <a:rPr lang="en-US" u="none" dirty="0"/>
              <a:t>  </a:t>
            </a:r>
          </a:p>
          <a:p>
            <a:r>
              <a:rPr lang="en-US" u="none" dirty="0"/>
              <a:t>Preorder:     1  2  </a:t>
            </a:r>
            <a:r>
              <a:rPr lang="en-US" u="none" dirty="0">
                <a:solidFill>
                  <a:schemeClr val="bg1">
                    <a:lumMod val="50000"/>
                  </a:schemeClr>
                </a:solidFill>
              </a:rPr>
              <a:t>3</a:t>
            </a:r>
          </a:p>
          <a:p>
            <a:r>
              <a:rPr lang="en-US" dirty="0" err="1"/>
              <a:t>Postorder</a:t>
            </a:r>
            <a:r>
              <a:rPr lang="en-US" dirty="0"/>
              <a:t>:</a:t>
            </a:r>
            <a:r>
              <a:rPr lang="en-US" u="none" dirty="0"/>
              <a:t>   ?  ?  </a:t>
            </a:r>
            <a:r>
              <a:rPr lang="en-US" u="none" dirty="0">
                <a:solidFill>
                  <a:schemeClr val="bg1">
                    <a:lumMod val="50000"/>
                  </a:schemeClr>
                </a:solidFill>
              </a:rPr>
              <a:t>6</a:t>
            </a:r>
            <a:r>
              <a:rPr lang="en-US" u="none" dirty="0">
                <a:solidFill>
                  <a:srgbClr val="C00000"/>
                </a:solidFill>
              </a:rPr>
              <a:t>   </a:t>
            </a:r>
          </a:p>
        </p:txBody>
      </p:sp>
      <p:sp>
        <p:nvSpPr>
          <p:cNvPr id="56" name="TextBox 55"/>
          <p:cNvSpPr txBox="1"/>
          <p:nvPr/>
        </p:nvSpPr>
        <p:spPr>
          <a:xfrm>
            <a:off x="518186" y="5218936"/>
            <a:ext cx="2487295" cy="389109"/>
          </a:xfrm>
          <a:prstGeom prst="rect">
            <a:avLst/>
          </a:prstGeom>
          <a:noFill/>
        </p:spPr>
        <p:txBody>
          <a:bodyPr wrap="square" lIns="111026" tIns="55513" rIns="111026" bIns="55513" rtlCol="0">
            <a:spAutoFit/>
          </a:bodyPr>
          <a:lstStyle/>
          <a:p>
            <a:r>
              <a:rPr lang="en-US" dirty="0"/>
              <a:t>Finished: x  y</a:t>
            </a:r>
          </a:p>
        </p:txBody>
      </p:sp>
      <p:cxnSp>
        <p:nvCxnSpPr>
          <p:cNvPr id="47" name="Straight Connector 46"/>
          <p:cNvCxnSpPr/>
          <p:nvPr/>
        </p:nvCxnSpPr>
        <p:spPr>
          <a:xfrm rot="16200000" flipH="1">
            <a:off x="5573725" y="5592375"/>
            <a:ext cx="854886" cy="10363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66" name="Freeform 65"/>
          <p:cNvSpPr/>
          <p:nvPr/>
        </p:nvSpPr>
        <p:spPr>
          <a:xfrm>
            <a:off x="2694570" y="4769015"/>
            <a:ext cx="3362472" cy="388959"/>
          </a:xfrm>
          <a:custGeom>
            <a:avLst/>
            <a:gdLst>
              <a:gd name="connsiteX0" fmla="*/ 2609850 w 2682875"/>
              <a:gd name="connsiteY0" fmla="*/ 506412 h 544512"/>
              <a:gd name="connsiteX1" fmla="*/ 2552700 w 2682875"/>
              <a:gd name="connsiteY1" fmla="*/ 239712 h 544512"/>
              <a:gd name="connsiteX2" fmla="*/ 1828800 w 2682875"/>
              <a:gd name="connsiteY2" fmla="*/ 20637 h 544512"/>
              <a:gd name="connsiteX3" fmla="*/ 676275 w 2682875"/>
              <a:gd name="connsiteY3" fmla="*/ 115887 h 544512"/>
              <a:gd name="connsiteX4" fmla="*/ 0 w 2682875"/>
              <a:gd name="connsiteY4" fmla="*/ 544512 h 54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2875" h="544512">
                <a:moveTo>
                  <a:pt x="2609850" y="506412"/>
                </a:moveTo>
                <a:cubicBezTo>
                  <a:pt x="2646362" y="413543"/>
                  <a:pt x="2682875" y="320675"/>
                  <a:pt x="2552700" y="239712"/>
                </a:cubicBezTo>
                <a:cubicBezTo>
                  <a:pt x="2422525" y="158749"/>
                  <a:pt x="2141537" y="41274"/>
                  <a:pt x="1828800" y="20637"/>
                </a:cubicBezTo>
                <a:cubicBezTo>
                  <a:pt x="1516063" y="0"/>
                  <a:pt x="981075" y="28575"/>
                  <a:pt x="676275" y="115887"/>
                </a:cubicBezTo>
                <a:cubicBezTo>
                  <a:pt x="371475" y="203199"/>
                  <a:pt x="185737" y="373855"/>
                  <a:pt x="0" y="544512"/>
                </a:cubicBezTo>
              </a:path>
            </a:pathLst>
          </a:custGeom>
          <a:ln w="285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lIns="111026" tIns="55513" rIns="111026" bIns="55513" rtlCol="0" anchor="ctr"/>
          <a:lstStyle/>
          <a:p>
            <a:pPr algn="ctr"/>
            <a:endParaRPr lang="en-US"/>
          </a:p>
        </p:txBody>
      </p:sp>
      <p:sp>
        <p:nvSpPr>
          <p:cNvPr id="67" name="Rectangle 66"/>
          <p:cNvSpPr/>
          <p:nvPr/>
        </p:nvSpPr>
        <p:spPr>
          <a:xfrm>
            <a:off x="932736" y="4507583"/>
            <a:ext cx="2455336" cy="696886"/>
          </a:xfrm>
          <a:prstGeom prst="rect">
            <a:avLst/>
          </a:prstGeom>
        </p:spPr>
        <p:txBody>
          <a:bodyPr wrap="square" lIns="111026" tIns="55513" rIns="111026" bIns="55513">
            <a:spAutoFit/>
          </a:bodyPr>
          <a:lstStyle/>
          <a:p>
            <a:r>
              <a:rPr lang="en-US" sz="1900" dirty="0">
                <a:solidFill>
                  <a:srgbClr val="002060"/>
                </a:solidFill>
              </a:rPr>
              <a:t>y is finished:</a:t>
            </a:r>
          </a:p>
          <a:p>
            <a:r>
              <a:rPr lang="en-US" sz="1900" dirty="0">
                <a:solidFill>
                  <a:srgbClr val="002060"/>
                </a:solidFill>
              </a:rPr>
              <a:t>pop it from stack</a:t>
            </a:r>
          </a:p>
        </p:txBody>
      </p:sp>
      <p:sp>
        <p:nvSpPr>
          <p:cNvPr id="68" name="Oval 67"/>
          <p:cNvSpPr/>
          <p:nvPr/>
        </p:nvSpPr>
        <p:spPr>
          <a:xfrm>
            <a:off x="5568570" y="5207035"/>
            <a:ext cx="303052" cy="93260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69" name="Rectangular Callout 68"/>
          <p:cNvSpPr/>
          <p:nvPr/>
        </p:nvSpPr>
        <p:spPr>
          <a:xfrm>
            <a:off x="6752544" y="6160479"/>
            <a:ext cx="3523668" cy="678257"/>
          </a:xfrm>
          <a:prstGeom prst="wedgeRectCallout">
            <a:avLst>
              <a:gd name="adj1" fmla="val -76469"/>
              <a:gd name="adj2" fmla="val -6512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r>
              <a:rPr lang="en-US" sz="1900" dirty="0">
                <a:solidFill>
                  <a:srgbClr val="002060"/>
                </a:solidFill>
              </a:rPr>
              <a:t>z is now the last vertex in stack: expand z next</a:t>
            </a:r>
          </a:p>
        </p:txBody>
      </p:sp>
      <p:sp>
        <p:nvSpPr>
          <p:cNvPr id="70" name="Oval 69"/>
          <p:cNvSpPr>
            <a:spLocks noChangeArrowheads="1"/>
          </p:cNvSpPr>
          <p:nvPr/>
        </p:nvSpPr>
        <p:spPr bwMode="auto">
          <a:xfrm>
            <a:off x="9921181" y="4249673"/>
            <a:ext cx="310912" cy="233151"/>
          </a:xfrm>
          <a:prstGeom prst="ellipse">
            <a:avLst/>
          </a:prstGeom>
          <a:solidFill>
            <a:srgbClr val="0070C0"/>
          </a:solidFill>
          <a:ln w="28575">
            <a:solidFill>
              <a:schemeClr val="tx2"/>
            </a:solidFill>
            <a:round/>
            <a:headEnd/>
            <a:tailEnd/>
          </a:ln>
        </p:spPr>
        <p:txBody>
          <a:bodyPr wrap="none" lIns="111026" tIns="55513" rIns="111026" bIns="55513" anchor="ctr"/>
          <a:lstStyle/>
          <a:p>
            <a:endParaRPr lang="en-US"/>
          </a:p>
        </p:txBody>
      </p:sp>
      <p:sp>
        <p:nvSpPr>
          <p:cNvPr id="71" name="Oval 5"/>
          <p:cNvSpPr>
            <a:spLocks noChangeArrowheads="1"/>
          </p:cNvSpPr>
          <p:nvPr/>
        </p:nvSpPr>
        <p:spPr bwMode="auto">
          <a:xfrm>
            <a:off x="9921181" y="4638258"/>
            <a:ext cx="310912" cy="233151"/>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72" name="Oval 5"/>
          <p:cNvSpPr>
            <a:spLocks noChangeArrowheads="1"/>
          </p:cNvSpPr>
          <p:nvPr/>
        </p:nvSpPr>
        <p:spPr bwMode="auto">
          <a:xfrm>
            <a:off x="9921181" y="5026843"/>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73" name="TextBox 72"/>
          <p:cNvSpPr txBox="1"/>
          <p:nvPr/>
        </p:nvSpPr>
        <p:spPr>
          <a:xfrm>
            <a:off x="10543005" y="4171957"/>
            <a:ext cx="1554559" cy="389109"/>
          </a:xfrm>
          <a:prstGeom prst="rect">
            <a:avLst/>
          </a:prstGeom>
          <a:noFill/>
        </p:spPr>
        <p:txBody>
          <a:bodyPr wrap="square" lIns="111026" tIns="55513" rIns="111026" bIns="55513" rtlCol="0">
            <a:spAutoFit/>
          </a:bodyPr>
          <a:lstStyle/>
          <a:p>
            <a:r>
              <a:rPr lang="en-US" dirty="0"/>
              <a:t>Finished</a:t>
            </a:r>
          </a:p>
        </p:txBody>
      </p:sp>
      <p:sp>
        <p:nvSpPr>
          <p:cNvPr id="74" name="TextBox 73"/>
          <p:cNvSpPr txBox="1"/>
          <p:nvPr/>
        </p:nvSpPr>
        <p:spPr>
          <a:xfrm>
            <a:off x="10543005" y="4560541"/>
            <a:ext cx="1554559" cy="389109"/>
          </a:xfrm>
          <a:prstGeom prst="rect">
            <a:avLst/>
          </a:prstGeom>
          <a:noFill/>
        </p:spPr>
        <p:txBody>
          <a:bodyPr wrap="square" lIns="111026" tIns="55513" rIns="111026" bIns="55513" rtlCol="0">
            <a:spAutoFit/>
          </a:bodyPr>
          <a:lstStyle/>
          <a:p>
            <a:r>
              <a:rPr lang="en-US" dirty="0"/>
              <a:t>Visited</a:t>
            </a:r>
          </a:p>
        </p:txBody>
      </p:sp>
      <p:sp>
        <p:nvSpPr>
          <p:cNvPr id="75" name="TextBox 74"/>
          <p:cNvSpPr txBox="1"/>
          <p:nvPr/>
        </p:nvSpPr>
        <p:spPr>
          <a:xfrm>
            <a:off x="10543004" y="4961026"/>
            <a:ext cx="2383658" cy="389109"/>
          </a:xfrm>
          <a:prstGeom prst="rect">
            <a:avLst/>
          </a:prstGeom>
          <a:noFill/>
        </p:spPr>
        <p:txBody>
          <a:bodyPr wrap="square" lIns="111026" tIns="55513" rIns="111026" bIns="55513" rtlCol="0">
            <a:spAutoFit/>
          </a:bodyPr>
          <a:lstStyle/>
          <a:p>
            <a:r>
              <a:rPr lang="en-US" dirty="0"/>
              <a:t>Undiscovered</a:t>
            </a:r>
          </a:p>
        </p:txBody>
      </p:sp>
    </p:spTree>
    <p:extLst>
      <p:ext uri="{BB962C8B-B14F-4D97-AF65-F5344CB8AC3E}">
        <p14:creationId xmlns:p14="http://schemas.microsoft.com/office/powerpoint/2010/main" val="32643200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dissolve">
                                      <p:cBhvr>
                                        <p:cTn id="7" dur="500"/>
                                        <p:tgtEl>
                                          <p:spTgt spid="6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dissolve">
                                      <p:cBhvr>
                                        <p:cTn id="10"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t> DFS example</a:t>
            </a:r>
          </a:p>
        </p:txBody>
      </p:sp>
      <p:sp>
        <p:nvSpPr>
          <p:cNvPr id="25" name="Slide Number Placeholder 24"/>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26</a:t>
            </a:fld>
            <a:endParaRPr lang="en-US"/>
          </a:p>
        </p:txBody>
      </p:sp>
      <p:sp>
        <p:nvSpPr>
          <p:cNvPr id="26" name="Oval 3"/>
          <p:cNvSpPr>
            <a:spLocks noChangeArrowheads="1"/>
          </p:cNvSpPr>
          <p:nvPr/>
        </p:nvSpPr>
        <p:spPr bwMode="auto">
          <a:xfrm>
            <a:off x="2623320" y="2189028"/>
            <a:ext cx="803189" cy="587735"/>
          </a:xfrm>
          <a:prstGeom prst="ellipse">
            <a:avLst/>
          </a:prstGeom>
          <a:solidFill>
            <a:srgbClr val="00B0F0"/>
          </a:solidFill>
          <a:ln w="28575">
            <a:solidFill>
              <a:schemeClr val="tx2"/>
            </a:solidFill>
            <a:round/>
            <a:headEnd/>
            <a:tailEnd/>
          </a:ln>
        </p:spPr>
        <p:txBody>
          <a:bodyPr wrap="none" lIns="111026" tIns="55513" rIns="111026" bIns="55513" anchor="ctr"/>
          <a:lstStyle/>
          <a:p>
            <a:r>
              <a:rPr lang="en-US" b="1" dirty="0"/>
              <a:t>3/6</a:t>
            </a:r>
          </a:p>
        </p:txBody>
      </p:sp>
      <p:sp>
        <p:nvSpPr>
          <p:cNvPr id="28" name="Oval 5"/>
          <p:cNvSpPr>
            <a:spLocks noChangeArrowheads="1"/>
          </p:cNvSpPr>
          <p:nvPr/>
        </p:nvSpPr>
        <p:spPr bwMode="auto">
          <a:xfrm>
            <a:off x="2623320" y="3633268"/>
            <a:ext cx="803189" cy="587735"/>
          </a:xfrm>
          <a:prstGeom prst="ellipse">
            <a:avLst/>
          </a:prstGeom>
          <a:solidFill>
            <a:srgbClr val="0099FF"/>
          </a:solidFill>
          <a:ln w="28575">
            <a:solidFill>
              <a:schemeClr val="tx2"/>
            </a:solidFill>
            <a:round/>
            <a:headEnd/>
            <a:tailEnd/>
          </a:ln>
        </p:spPr>
        <p:txBody>
          <a:bodyPr wrap="none" lIns="111026" tIns="55513" rIns="111026" bIns="55513" anchor="ctr"/>
          <a:lstStyle/>
          <a:p>
            <a:pPr algn="ctr"/>
            <a:r>
              <a:rPr lang="en-US" b="1" dirty="0"/>
              <a:t>4/5</a:t>
            </a:r>
            <a:endParaRPr lang="en-US" b="1" u="none" dirty="0"/>
          </a:p>
        </p:txBody>
      </p:sp>
      <p:sp>
        <p:nvSpPr>
          <p:cNvPr id="30" name="Oval 7"/>
          <p:cNvSpPr>
            <a:spLocks noChangeArrowheads="1"/>
          </p:cNvSpPr>
          <p:nvPr/>
        </p:nvSpPr>
        <p:spPr bwMode="auto">
          <a:xfrm>
            <a:off x="4637769" y="3626791"/>
            <a:ext cx="803189" cy="587735"/>
          </a:xfrm>
          <a:prstGeom prst="ellipse">
            <a:avLst/>
          </a:prstGeom>
          <a:solidFill>
            <a:schemeClr val="accent5"/>
          </a:solidFill>
          <a:ln w="28575">
            <a:solidFill>
              <a:schemeClr val="tx2"/>
            </a:solidFill>
            <a:round/>
            <a:headEnd/>
            <a:tailEnd/>
          </a:ln>
        </p:spPr>
        <p:txBody>
          <a:bodyPr wrap="none" lIns="111026" tIns="55513" rIns="111026" bIns="55513" anchor="ctr"/>
          <a:lstStyle/>
          <a:p>
            <a:pPr algn="ctr"/>
            <a:r>
              <a:rPr lang="en-US" b="1" u="none" dirty="0"/>
              <a:t>7/?</a:t>
            </a:r>
          </a:p>
        </p:txBody>
      </p:sp>
      <p:sp>
        <p:nvSpPr>
          <p:cNvPr id="31" name="Line 8"/>
          <p:cNvSpPr>
            <a:spLocks noChangeShapeType="1"/>
          </p:cNvSpPr>
          <p:nvPr/>
        </p:nvSpPr>
        <p:spPr bwMode="auto">
          <a:xfrm>
            <a:off x="3407077" y="3927944"/>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32" name="Oval 9"/>
          <p:cNvSpPr>
            <a:spLocks noChangeArrowheads="1"/>
          </p:cNvSpPr>
          <p:nvPr/>
        </p:nvSpPr>
        <p:spPr bwMode="auto">
          <a:xfrm>
            <a:off x="6652219" y="3636506"/>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33" name="Oval 10"/>
          <p:cNvSpPr>
            <a:spLocks noChangeArrowheads="1"/>
          </p:cNvSpPr>
          <p:nvPr/>
        </p:nvSpPr>
        <p:spPr bwMode="auto">
          <a:xfrm>
            <a:off x="4631292" y="2193885"/>
            <a:ext cx="803189" cy="587734"/>
          </a:xfrm>
          <a:prstGeom prst="ellipse">
            <a:avLst/>
          </a:prstGeom>
          <a:solidFill>
            <a:schemeClr val="accent5"/>
          </a:solidFill>
          <a:ln w="28575">
            <a:solidFill>
              <a:schemeClr val="tx2"/>
            </a:solidFill>
            <a:round/>
            <a:headEnd/>
            <a:tailEnd/>
          </a:ln>
        </p:spPr>
        <p:txBody>
          <a:bodyPr wrap="none" lIns="111026" tIns="55513" rIns="111026" bIns="55513" anchor="ctr"/>
          <a:lstStyle/>
          <a:p>
            <a:pPr algn="ctr"/>
            <a:r>
              <a:rPr lang="en-US" b="1" u="none" dirty="0"/>
              <a:t>2/?</a:t>
            </a:r>
          </a:p>
        </p:txBody>
      </p:sp>
      <p:sp>
        <p:nvSpPr>
          <p:cNvPr id="34" name="Oval 11"/>
          <p:cNvSpPr>
            <a:spLocks noChangeArrowheads="1"/>
          </p:cNvSpPr>
          <p:nvPr/>
        </p:nvSpPr>
        <p:spPr bwMode="auto">
          <a:xfrm>
            <a:off x="6645741" y="2203600"/>
            <a:ext cx="803189" cy="587734"/>
          </a:xfrm>
          <a:prstGeom prst="ellipse">
            <a:avLst/>
          </a:prstGeom>
          <a:solidFill>
            <a:schemeClr val="accent5"/>
          </a:solidFill>
          <a:ln w="28575">
            <a:solidFill>
              <a:schemeClr val="tx2"/>
            </a:solidFill>
            <a:round/>
            <a:headEnd/>
            <a:tailEnd/>
          </a:ln>
        </p:spPr>
        <p:txBody>
          <a:bodyPr wrap="none" lIns="111026" tIns="55513" rIns="111026" bIns="55513" anchor="ctr"/>
          <a:lstStyle/>
          <a:p>
            <a:pPr algn="ctr"/>
            <a:r>
              <a:rPr lang="en-US" b="1" u="none" dirty="0"/>
              <a:t>1/?</a:t>
            </a:r>
          </a:p>
        </p:txBody>
      </p:sp>
      <p:sp>
        <p:nvSpPr>
          <p:cNvPr id="35" name="Line 12"/>
          <p:cNvSpPr>
            <a:spLocks noChangeShapeType="1"/>
          </p:cNvSpPr>
          <p:nvPr/>
        </p:nvSpPr>
        <p:spPr bwMode="auto">
          <a:xfrm>
            <a:off x="3014118" y="2778381"/>
            <a:ext cx="0" cy="859744"/>
          </a:xfrm>
          <a:prstGeom prst="line">
            <a:avLst/>
          </a:prstGeom>
          <a:noFill/>
          <a:ln w="28575">
            <a:solidFill>
              <a:srgbClr val="C00000"/>
            </a:solidFill>
            <a:prstDash val="solid"/>
            <a:round/>
            <a:headEnd/>
            <a:tailEnd type="triangle" w="med" len="med"/>
          </a:ln>
        </p:spPr>
        <p:txBody>
          <a:bodyPr wrap="none" lIns="111026" tIns="55513" rIns="111026" bIns="55513" anchor="ctr"/>
          <a:lstStyle/>
          <a:p>
            <a:endParaRPr lang="en-US"/>
          </a:p>
        </p:txBody>
      </p:sp>
      <p:sp>
        <p:nvSpPr>
          <p:cNvPr id="36" name="Line 13"/>
          <p:cNvSpPr>
            <a:spLocks noChangeShapeType="1"/>
          </p:cNvSpPr>
          <p:nvPr/>
        </p:nvSpPr>
        <p:spPr bwMode="auto">
          <a:xfrm>
            <a:off x="5028568" y="2788096"/>
            <a:ext cx="0" cy="859744"/>
          </a:xfrm>
          <a:prstGeom prst="line">
            <a:avLst/>
          </a:prstGeom>
          <a:noFill/>
          <a:ln w="28575">
            <a:solidFill>
              <a:srgbClr val="C00000"/>
            </a:solidFill>
            <a:prstDash val="solid"/>
            <a:round/>
            <a:headEnd/>
            <a:tailEnd type="triangle" w="med" len="med"/>
          </a:ln>
        </p:spPr>
        <p:txBody>
          <a:bodyPr wrap="none" lIns="111026" tIns="55513" rIns="111026" bIns="55513" anchor="ctr"/>
          <a:lstStyle/>
          <a:p>
            <a:endParaRPr lang="en-US"/>
          </a:p>
        </p:txBody>
      </p:sp>
      <p:sp>
        <p:nvSpPr>
          <p:cNvPr id="37" name="Line 14"/>
          <p:cNvSpPr>
            <a:spLocks noChangeShapeType="1"/>
          </p:cNvSpPr>
          <p:nvPr/>
        </p:nvSpPr>
        <p:spPr bwMode="auto">
          <a:xfrm>
            <a:off x="7043018" y="2797811"/>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38" name="Line 15"/>
          <p:cNvSpPr>
            <a:spLocks noChangeShapeType="1"/>
          </p:cNvSpPr>
          <p:nvPr/>
        </p:nvSpPr>
        <p:spPr bwMode="auto">
          <a:xfrm flipV="1">
            <a:off x="3296963" y="2652091"/>
            <a:ext cx="1392625" cy="1049179"/>
          </a:xfrm>
          <a:prstGeom prst="line">
            <a:avLst/>
          </a:prstGeom>
          <a:noFill/>
          <a:ln w="19050">
            <a:solidFill>
              <a:schemeClr val="tx1"/>
            </a:solidFill>
            <a:prstDash val="dash"/>
            <a:round/>
            <a:headEnd/>
            <a:tailEnd type="triangle" w="med" len="med"/>
          </a:ln>
        </p:spPr>
        <p:txBody>
          <a:bodyPr wrap="none" lIns="111026" tIns="55513" rIns="111026" bIns="55513" anchor="ctr"/>
          <a:lstStyle/>
          <a:p>
            <a:endParaRPr lang="en-US"/>
          </a:p>
        </p:txBody>
      </p:sp>
      <p:sp>
        <p:nvSpPr>
          <p:cNvPr id="39" name="Text Box 16"/>
          <p:cNvSpPr txBox="1">
            <a:spLocks noChangeArrowheads="1"/>
          </p:cNvSpPr>
          <p:nvPr/>
        </p:nvSpPr>
        <p:spPr bwMode="auto">
          <a:xfrm>
            <a:off x="2850026" y="1784251"/>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40" name="Text Box 17"/>
          <p:cNvSpPr txBox="1">
            <a:spLocks noChangeArrowheads="1"/>
          </p:cNvSpPr>
          <p:nvPr/>
        </p:nvSpPr>
        <p:spPr bwMode="auto">
          <a:xfrm>
            <a:off x="4845043" y="1793966"/>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z</a:t>
            </a:r>
          </a:p>
        </p:txBody>
      </p:sp>
      <p:sp>
        <p:nvSpPr>
          <p:cNvPr id="41" name="Text Box 18"/>
          <p:cNvSpPr txBox="1">
            <a:spLocks noChangeArrowheads="1"/>
          </p:cNvSpPr>
          <p:nvPr/>
        </p:nvSpPr>
        <p:spPr bwMode="auto">
          <a:xfrm>
            <a:off x="6840062" y="1803681"/>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s</a:t>
            </a:r>
          </a:p>
        </p:txBody>
      </p:sp>
      <p:sp>
        <p:nvSpPr>
          <p:cNvPr id="42" name="Text Box 19"/>
          <p:cNvSpPr txBox="1">
            <a:spLocks noChangeArrowheads="1"/>
          </p:cNvSpPr>
          <p:nvPr/>
        </p:nvSpPr>
        <p:spPr bwMode="auto">
          <a:xfrm>
            <a:off x="2804685" y="4125474"/>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43" name="Text Box 20"/>
          <p:cNvSpPr txBox="1">
            <a:spLocks noChangeArrowheads="1"/>
          </p:cNvSpPr>
          <p:nvPr/>
        </p:nvSpPr>
        <p:spPr bwMode="auto">
          <a:xfrm>
            <a:off x="4838567" y="4135189"/>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44" name="Text Box 21"/>
          <p:cNvSpPr txBox="1">
            <a:spLocks noChangeArrowheads="1"/>
          </p:cNvSpPr>
          <p:nvPr/>
        </p:nvSpPr>
        <p:spPr bwMode="auto">
          <a:xfrm>
            <a:off x="6853016" y="4130332"/>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45" name="Line 22"/>
          <p:cNvSpPr>
            <a:spLocks noChangeShapeType="1"/>
          </p:cNvSpPr>
          <p:nvPr/>
        </p:nvSpPr>
        <p:spPr bwMode="auto">
          <a:xfrm>
            <a:off x="3420031" y="2509610"/>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46" name="Line 23"/>
          <p:cNvSpPr>
            <a:spLocks noChangeShapeType="1"/>
          </p:cNvSpPr>
          <p:nvPr/>
        </p:nvSpPr>
        <p:spPr bwMode="auto">
          <a:xfrm flipV="1">
            <a:off x="5348118" y="2674758"/>
            <a:ext cx="1392625" cy="1049179"/>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9" name="Oval 26"/>
          <p:cNvSpPr>
            <a:spLocks noChangeArrowheads="1"/>
          </p:cNvSpPr>
          <p:nvPr/>
        </p:nvSpPr>
        <p:spPr bwMode="auto">
          <a:xfrm>
            <a:off x="8686101" y="3660792"/>
            <a:ext cx="803189" cy="587734"/>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50" name="Oval 27"/>
          <p:cNvSpPr>
            <a:spLocks noChangeArrowheads="1"/>
          </p:cNvSpPr>
          <p:nvPr/>
        </p:nvSpPr>
        <p:spPr bwMode="auto">
          <a:xfrm>
            <a:off x="8679623" y="2227886"/>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sz="2400" b="1" dirty="0"/>
          </a:p>
        </p:txBody>
      </p:sp>
      <p:sp>
        <p:nvSpPr>
          <p:cNvPr id="51" name="Line 28"/>
          <p:cNvSpPr>
            <a:spLocks noChangeShapeType="1"/>
          </p:cNvSpPr>
          <p:nvPr/>
        </p:nvSpPr>
        <p:spPr bwMode="auto">
          <a:xfrm>
            <a:off x="8979740" y="2822097"/>
            <a:ext cx="0" cy="859743"/>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52" name="Text Box 29"/>
          <p:cNvSpPr txBox="1">
            <a:spLocks noChangeArrowheads="1"/>
          </p:cNvSpPr>
          <p:nvPr/>
        </p:nvSpPr>
        <p:spPr bwMode="auto">
          <a:xfrm>
            <a:off x="8886898" y="4154618"/>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53" name="Line 30"/>
          <p:cNvSpPr>
            <a:spLocks noChangeShapeType="1"/>
          </p:cNvSpPr>
          <p:nvPr/>
        </p:nvSpPr>
        <p:spPr bwMode="auto">
          <a:xfrm flipV="1">
            <a:off x="7381999" y="2699045"/>
            <a:ext cx="1392625" cy="1049179"/>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4" name="Text Box 31"/>
          <p:cNvSpPr txBox="1">
            <a:spLocks noChangeArrowheads="1"/>
          </p:cNvSpPr>
          <p:nvPr/>
        </p:nvSpPr>
        <p:spPr bwMode="auto">
          <a:xfrm>
            <a:off x="8796215" y="1798824"/>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55" name="Line 32"/>
          <p:cNvSpPr>
            <a:spLocks noChangeShapeType="1"/>
          </p:cNvSpPr>
          <p:nvPr/>
        </p:nvSpPr>
        <p:spPr bwMode="auto">
          <a:xfrm>
            <a:off x="5415049" y="2504753"/>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57" name="Line 34"/>
          <p:cNvSpPr>
            <a:spLocks noChangeShapeType="1"/>
          </p:cNvSpPr>
          <p:nvPr/>
        </p:nvSpPr>
        <p:spPr bwMode="auto">
          <a:xfrm>
            <a:off x="5402095" y="3923087"/>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9" name="Line 36"/>
          <p:cNvSpPr>
            <a:spLocks noChangeShapeType="1"/>
          </p:cNvSpPr>
          <p:nvPr/>
        </p:nvSpPr>
        <p:spPr bwMode="auto">
          <a:xfrm>
            <a:off x="7435976" y="3927944"/>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62" name="Line 39"/>
          <p:cNvSpPr>
            <a:spLocks noChangeShapeType="1"/>
          </p:cNvSpPr>
          <p:nvPr/>
        </p:nvSpPr>
        <p:spPr bwMode="auto">
          <a:xfrm>
            <a:off x="9245310" y="2817240"/>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8" name="Text Box 36"/>
          <p:cNvSpPr txBox="1">
            <a:spLocks noChangeArrowheads="1"/>
          </p:cNvSpPr>
          <p:nvPr/>
        </p:nvSpPr>
        <p:spPr bwMode="auto">
          <a:xfrm>
            <a:off x="4041854" y="5129319"/>
            <a:ext cx="4456404" cy="943107"/>
          </a:xfrm>
          <a:prstGeom prst="rect">
            <a:avLst/>
          </a:prstGeom>
          <a:noFill/>
          <a:ln w="28575">
            <a:solidFill>
              <a:schemeClr val="tx2"/>
            </a:solidFill>
            <a:miter lim="800000"/>
            <a:headEnd/>
            <a:tailEnd/>
          </a:ln>
        </p:spPr>
        <p:txBody>
          <a:bodyPr wrap="square" lIns="111026" tIns="55513" rIns="111026" bIns="55513">
            <a:spAutoFit/>
          </a:bodyPr>
          <a:lstStyle/>
          <a:p>
            <a:r>
              <a:rPr lang="en-US" b="1" u="none" dirty="0"/>
              <a:t>Stack:</a:t>
            </a:r>
            <a:r>
              <a:rPr lang="en-US" u="none" dirty="0"/>
              <a:t>         s  z  w  </a:t>
            </a:r>
          </a:p>
          <a:p>
            <a:r>
              <a:rPr lang="en-US" u="none" dirty="0"/>
              <a:t>Preorder:     1  2  7  </a:t>
            </a:r>
          </a:p>
          <a:p>
            <a:r>
              <a:rPr lang="en-US" dirty="0" err="1"/>
              <a:t>Postorder</a:t>
            </a:r>
            <a:r>
              <a:rPr lang="en-US" dirty="0"/>
              <a:t>:</a:t>
            </a:r>
            <a:r>
              <a:rPr lang="en-US" u="none" dirty="0"/>
              <a:t>   ?  ?  </a:t>
            </a:r>
            <a:r>
              <a:rPr lang="en-US" dirty="0"/>
              <a:t>?</a:t>
            </a:r>
            <a:r>
              <a:rPr lang="en-US" u="none" dirty="0"/>
              <a:t>      </a:t>
            </a:r>
          </a:p>
        </p:txBody>
      </p:sp>
      <p:sp>
        <p:nvSpPr>
          <p:cNvPr id="56" name="TextBox 55"/>
          <p:cNvSpPr txBox="1"/>
          <p:nvPr/>
        </p:nvSpPr>
        <p:spPr>
          <a:xfrm>
            <a:off x="518186" y="5051602"/>
            <a:ext cx="2487295" cy="389109"/>
          </a:xfrm>
          <a:prstGeom prst="rect">
            <a:avLst/>
          </a:prstGeom>
          <a:noFill/>
        </p:spPr>
        <p:txBody>
          <a:bodyPr wrap="square" lIns="111026" tIns="55513" rIns="111026" bIns="55513" rtlCol="0">
            <a:spAutoFit/>
          </a:bodyPr>
          <a:lstStyle/>
          <a:p>
            <a:r>
              <a:rPr lang="en-US" dirty="0"/>
              <a:t>Finished: x y</a:t>
            </a:r>
          </a:p>
        </p:txBody>
      </p:sp>
      <p:sp>
        <p:nvSpPr>
          <p:cNvPr id="47" name="Rectangular Callout 46"/>
          <p:cNvSpPr/>
          <p:nvPr/>
        </p:nvSpPr>
        <p:spPr>
          <a:xfrm>
            <a:off x="6614062" y="5988549"/>
            <a:ext cx="3523668" cy="947364"/>
          </a:xfrm>
          <a:prstGeom prst="wedgeRectCallout">
            <a:avLst>
              <a:gd name="adj1" fmla="val -75733"/>
              <a:gd name="adj2" fmla="val -5119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r>
              <a:rPr lang="en-US" sz="1900" dirty="0">
                <a:solidFill>
                  <a:srgbClr val="002060"/>
                </a:solidFill>
              </a:rPr>
              <a:t>z still has one out neighbor undiscovered: add w to the stack</a:t>
            </a:r>
          </a:p>
        </p:txBody>
      </p:sp>
      <p:sp>
        <p:nvSpPr>
          <p:cNvPr id="66" name="Oval 65"/>
          <p:cNvSpPr>
            <a:spLocks noChangeArrowheads="1"/>
          </p:cNvSpPr>
          <p:nvPr/>
        </p:nvSpPr>
        <p:spPr bwMode="auto">
          <a:xfrm>
            <a:off x="9921181" y="4034755"/>
            <a:ext cx="310912" cy="233151"/>
          </a:xfrm>
          <a:prstGeom prst="ellipse">
            <a:avLst/>
          </a:prstGeom>
          <a:solidFill>
            <a:srgbClr val="0070C0"/>
          </a:solidFill>
          <a:ln w="28575">
            <a:solidFill>
              <a:schemeClr val="tx2"/>
            </a:solidFill>
            <a:round/>
            <a:headEnd/>
            <a:tailEnd/>
          </a:ln>
        </p:spPr>
        <p:txBody>
          <a:bodyPr wrap="none" lIns="111026" tIns="55513" rIns="111026" bIns="55513" anchor="ctr"/>
          <a:lstStyle/>
          <a:p>
            <a:endParaRPr lang="en-US"/>
          </a:p>
        </p:txBody>
      </p:sp>
      <p:sp>
        <p:nvSpPr>
          <p:cNvPr id="67" name="Oval 5"/>
          <p:cNvSpPr>
            <a:spLocks noChangeArrowheads="1"/>
          </p:cNvSpPr>
          <p:nvPr/>
        </p:nvSpPr>
        <p:spPr bwMode="auto">
          <a:xfrm>
            <a:off x="9921181" y="4423340"/>
            <a:ext cx="310912" cy="233151"/>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68" name="Oval 5"/>
          <p:cNvSpPr>
            <a:spLocks noChangeArrowheads="1"/>
          </p:cNvSpPr>
          <p:nvPr/>
        </p:nvSpPr>
        <p:spPr bwMode="auto">
          <a:xfrm>
            <a:off x="9921181" y="4811925"/>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69" name="TextBox 68"/>
          <p:cNvSpPr txBox="1"/>
          <p:nvPr/>
        </p:nvSpPr>
        <p:spPr>
          <a:xfrm>
            <a:off x="10543005" y="3957039"/>
            <a:ext cx="1554559" cy="389109"/>
          </a:xfrm>
          <a:prstGeom prst="rect">
            <a:avLst/>
          </a:prstGeom>
          <a:noFill/>
        </p:spPr>
        <p:txBody>
          <a:bodyPr wrap="square" lIns="111026" tIns="55513" rIns="111026" bIns="55513" rtlCol="0">
            <a:spAutoFit/>
          </a:bodyPr>
          <a:lstStyle/>
          <a:p>
            <a:r>
              <a:rPr lang="en-US" dirty="0"/>
              <a:t>Finished</a:t>
            </a:r>
          </a:p>
        </p:txBody>
      </p:sp>
      <p:sp>
        <p:nvSpPr>
          <p:cNvPr id="70" name="TextBox 69"/>
          <p:cNvSpPr txBox="1"/>
          <p:nvPr/>
        </p:nvSpPr>
        <p:spPr>
          <a:xfrm>
            <a:off x="10543005" y="4345623"/>
            <a:ext cx="1554559" cy="389109"/>
          </a:xfrm>
          <a:prstGeom prst="rect">
            <a:avLst/>
          </a:prstGeom>
          <a:noFill/>
        </p:spPr>
        <p:txBody>
          <a:bodyPr wrap="square" lIns="111026" tIns="55513" rIns="111026" bIns="55513" rtlCol="0">
            <a:spAutoFit/>
          </a:bodyPr>
          <a:lstStyle/>
          <a:p>
            <a:r>
              <a:rPr lang="en-US" dirty="0"/>
              <a:t>Visited</a:t>
            </a:r>
          </a:p>
        </p:txBody>
      </p:sp>
      <p:sp>
        <p:nvSpPr>
          <p:cNvPr id="71" name="TextBox 70"/>
          <p:cNvSpPr txBox="1"/>
          <p:nvPr/>
        </p:nvSpPr>
        <p:spPr>
          <a:xfrm>
            <a:off x="10543004" y="4746108"/>
            <a:ext cx="2383658" cy="389109"/>
          </a:xfrm>
          <a:prstGeom prst="rect">
            <a:avLst/>
          </a:prstGeom>
          <a:noFill/>
        </p:spPr>
        <p:txBody>
          <a:bodyPr wrap="square" lIns="111026" tIns="55513" rIns="111026" bIns="55513" rtlCol="0">
            <a:spAutoFit/>
          </a:bodyPr>
          <a:lstStyle/>
          <a:p>
            <a:r>
              <a:rPr lang="en-US" dirty="0"/>
              <a:t>Undiscovered</a:t>
            </a:r>
          </a:p>
        </p:txBody>
      </p:sp>
    </p:spTree>
    <p:extLst>
      <p:ext uri="{BB962C8B-B14F-4D97-AF65-F5344CB8AC3E}">
        <p14:creationId xmlns:p14="http://schemas.microsoft.com/office/powerpoint/2010/main" val="165982164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t> DFS example</a:t>
            </a:r>
          </a:p>
        </p:txBody>
      </p:sp>
      <p:sp>
        <p:nvSpPr>
          <p:cNvPr id="25" name="Slide Number Placeholder 24"/>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27</a:t>
            </a:fld>
            <a:endParaRPr lang="en-US"/>
          </a:p>
        </p:txBody>
      </p:sp>
      <p:sp>
        <p:nvSpPr>
          <p:cNvPr id="26" name="Oval 3"/>
          <p:cNvSpPr>
            <a:spLocks noChangeArrowheads="1"/>
          </p:cNvSpPr>
          <p:nvPr/>
        </p:nvSpPr>
        <p:spPr bwMode="auto">
          <a:xfrm>
            <a:off x="2623320" y="2189028"/>
            <a:ext cx="803189" cy="587735"/>
          </a:xfrm>
          <a:prstGeom prst="ellipse">
            <a:avLst/>
          </a:prstGeom>
          <a:solidFill>
            <a:srgbClr val="00B0F0"/>
          </a:solidFill>
          <a:ln w="28575">
            <a:solidFill>
              <a:schemeClr val="tx2"/>
            </a:solidFill>
            <a:round/>
            <a:headEnd/>
            <a:tailEnd/>
          </a:ln>
        </p:spPr>
        <p:txBody>
          <a:bodyPr wrap="none" lIns="111026" tIns="55513" rIns="111026" bIns="55513" anchor="ctr"/>
          <a:lstStyle/>
          <a:p>
            <a:r>
              <a:rPr lang="en-US" b="1" dirty="0"/>
              <a:t>3/6</a:t>
            </a:r>
          </a:p>
        </p:txBody>
      </p:sp>
      <p:sp>
        <p:nvSpPr>
          <p:cNvPr id="28" name="Oval 5"/>
          <p:cNvSpPr>
            <a:spLocks noChangeArrowheads="1"/>
          </p:cNvSpPr>
          <p:nvPr/>
        </p:nvSpPr>
        <p:spPr bwMode="auto">
          <a:xfrm>
            <a:off x="2623320" y="3633268"/>
            <a:ext cx="803189" cy="587735"/>
          </a:xfrm>
          <a:prstGeom prst="ellipse">
            <a:avLst/>
          </a:prstGeom>
          <a:solidFill>
            <a:srgbClr val="0099FF"/>
          </a:solidFill>
          <a:ln w="28575">
            <a:solidFill>
              <a:schemeClr val="tx2"/>
            </a:solidFill>
            <a:round/>
            <a:headEnd/>
            <a:tailEnd/>
          </a:ln>
        </p:spPr>
        <p:txBody>
          <a:bodyPr wrap="none" lIns="111026" tIns="55513" rIns="111026" bIns="55513" anchor="ctr"/>
          <a:lstStyle/>
          <a:p>
            <a:pPr algn="ctr"/>
            <a:r>
              <a:rPr lang="en-US" b="1" dirty="0"/>
              <a:t>4/5</a:t>
            </a:r>
            <a:endParaRPr lang="en-US" b="1" u="none" dirty="0"/>
          </a:p>
        </p:txBody>
      </p:sp>
      <p:sp>
        <p:nvSpPr>
          <p:cNvPr id="30" name="Oval 7"/>
          <p:cNvSpPr>
            <a:spLocks noChangeArrowheads="1"/>
          </p:cNvSpPr>
          <p:nvPr/>
        </p:nvSpPr>
        <p:spPr bwMode="auto">
          <a:xfrm>
            <a:off x="4637769" y="3626791"/>
            <a:ext cx="803189" cy="587735"/>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7/8</a:t>
            </a:r>
          </a:p>
        </p:txBody>
      </p:sp>
      <p:sp>
        <p:nvSpPr>
          <p:cNvPr id="31" name="Line 8"/>
          <p:cNvSpPr>
            <a:spLocks noChangeShapeType="1"/>
          </p:cNvSpPr>
          <p:nvPr/>
        </p:nvSpPr>
        <p:spPr bwMode="auto">
          <a:xfrm>
            <a:off x="3407077" y="3927944"/>
            <a:ext cx="1256602" cy="0"/>
          </a:xfrm>
          <a:prstGeom prst="line">
            <a:avLst/>
          </a:prstGeom>
          <a:noFill/>
          <a:ln w="19050">
            <a:solidFill>
              <a:schemeClr val="tx1"/>
            </a:solidFill>
            <a:prstDash val="dash"/>
            <a:round/>
            <a:headEnd type="triangle" w="med" len="med"/>
            <a:tailEnd/>
          </a:ln>
        </p:spPr>
        <p:txBody>
          <a:bodyPr wrap="none" lIns="111026" tIns="55513" rIns="111026" bIns="55513" anchor="ctr"/>
          <a:lstStyle/>
          <a:p>
            <a:endParaRPr lang="en-US"/>
          </a:p>
        </p:txBody>
      </p:sp>
      <p:sp>
        <p:nvSpPr>
          <p:cNvPr id="32" name="Oval 9"/>
          <p:cNvSpPr>
            <a:spLocks noChangeArrowheads="1"/>
          </p:cNvSpPr>
          <p:nvPr/>
        </p:nvSpPr>
        <p:spPr bwMode="auto">
          <a:xfrm>
            <a:off x="6652219" y="3636506"/>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33" name="Oval 10"/>
          <p:cNvSpPr>
            <a:spLocks noChangeArrowheads="1"/>
          </p:cNvSpPr>
          <p:nvPr/>
        </p:nvSpPr>
        <p:spPr bwMode="auto">
          <a:xfrm>
            <a:off x="4631292" y="2193885"/>
            <a:ext cx="803189" cy="587734"/>
          </a:xfrm>
          <a:prstGeom prst="ellipse">
            <a:avLst/>
          </a:prstGeom>
          <a:solidFill>
            <a:schemeClr val="accent5"/>
          </a:solidFill>
          <a:ln w="28575">
            <a:solidFill>
              <a:schemeClr val="tx2"/>
            </a:solidFill>
            <a:round/>
            <a:headEnd/>
            <a:tailEnd/>
          </a:ln>
        </p:spPr>
        <p:txBody>
          <a:bodyPr wrap="none" lIns="111026" tIns="55513" rIns="111026" bIns="55513" anchor="ctr"/>
          <a:lstStyle/>
          <a:p>
            <a:pPr algn="ctr"/>
            <a:r>
              <a:rPr lang="en-US" b="1" u="none" dirty="0"/>
              <a:t>2/?</a:t>
            </a:r>
          </a:p>
        </p:txBody>
      </p:sp>
      <p:sp>
        <p:nvSpPr>
          <p:cNvPr id="34" name="Oval 11"/>
          <p:cNvSpPr>
            <a:spLocks noChangeArrowheads="1"/>
          </p:cNvSpPr>
          <p:nvPr/>
        </p:nvSpPr>
        <p:spPr bwMode="auto">
          <a:xfrm>
            <a:off x="6645741" y="2203600"/>
            <a:ext cx="803189" cy="587734"/>
          </a:xfrm>
          <a:prstGeom prst="ellipse">
            <a:avLst/>
          </a:prstGeom>
          <a:solidFill>
            <a:schemeClr val="accent5"/>
          </a:solidFill>
          <a:ln w="28575">
            <a:solidFill>
              <a:schemeClr val="tx2"/>
            </a:solidFill>
            <a:round/>
            <a:headEnd/>
            <a:tailEnd/>
          </a:ln>
        </p:spPr>
        <p:txBody>
          <a:bodyPr wrap="none" lIns="111026" tIns="55513" rIns="111026" bIns="55513" anchor="ctr"/>
          <a:lstStyle/>
          <a:p>
            <a:pPr algn="ctr"/>
            <a:r>
              <a:rPr lang="en-US" b="1" u="none" dirty="0"/>
              <a:t>1/?</a:t>
            </a:r>
          </a:p>
        </p:txBody>
      </p:sp>
      <p:sp>
        <p:nvSpPr>
          <p:cNvPr id="35" name="Line 12"/>
          <p:cNvSpPr>
            <a:spLocks noChangeShapeType="1"/>
          </p:cNvSpPr>
          <p:nvPr/>
        </p:nvSpPr>
        <p:spPr bwMode="auto">
          <a:xfrm>
            <a:off x="3014118" y="2778381"/>
            <a:ext cx="0" cy="859744"/>
          </a:xfrm>
          <a:prstGeom prst="line">
            <a:avLst/>
          </a:prstGeom>
          <a:noFill/>
          <a:ln w="28575">
            <a:solidFill>
              <a:srgbClr val="C00000"/>
            </a:solidFill>
            <a:prstDash val="solid"/>
            <a:round/>
            <a:headEnd/>
            <a:tailEnd type="triangle" w="med" len="med"/>
          </a:ln>
        </p:spPr>
        <p:txBody>
          <a:bodyPr wrap="none" lIns="111026" tIns="55513" rIns="111026" bIns="55513" anchor="ctr"/>
          <a:lstStyle/>
          <a:p>
            <a:endParaRPr lang="en-US"/>
          </a:p>
        </p:txBody>
      </p:sp>
      <p:sp>
        <p:nvSpPr>
          <p:cNvPr id="36" name="Line 13"/>
          <p:cNvSpPr>
            <a:spLocks noChangeShapeType="1"/>
          </p:cNvSpPr>
          <p:nvPr/>
        </p:nvSpPr>
        <p:spPr bwMode="auto">
          <a:xfrm>
            <a:off x="5028568" y="2788096"/>
            <a:ext cx="0" cy="859744"/>
          </a:xfrm>
          <a:prstGeom prst="line">
            <a:avLst/>
          </a:prstGeom>
          <a:noFill/>
          <a:ln w="28575">
            <a:solidFill>
              <a:srgbClr val="C00000"/>
            </a:solidFill>
            <a:prstDash val="solid"/>
            <a:round/>
            <a:headEnd/>
            <a:tailEnd type="triangle" w="med" len="med"/>
          </a:ln>
        </p:spPr>
        <p:txBody>
          <a:bodyPr wrap="none" lIns="111026" tIns="55513" rIns="111026" bIns="55513" anchor="ctr"/>
          <a:lstStyle/>
          <a:p>
            <a:endParaRPr lang="en-US"/>
          </a:p>
        </p:txBody>
      </p:sp>
      <p:sp>
        <p:nvSpPr>
          <p:cNvPr id="37" name="Line 14"/>
          <p:cNvSpPr>
            <a:spLocks noChangeShapeType="1"/>
          </p:cNvSpPr>
          <p:nvPr/>
        </p:nvSpPr>
        <p:spPr bwMode="auto">
          <a:xfrm>
            <a:off x="7043018" y="2797811"/>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38" name="Line 15"/>
          <p:cNvSpPr>
            <a:spLocks noChangeShapeType="1"/>
          </p:cNvSpPr>
          <p:nvPr/>
        </p:nvSpPr>
        <p:spPr bwMode="auto">
          <a:xfrm flipV="1">
            <a:off x="3296963" y="2652091"/>
            <a:ext cx="1392625" cy="1049179"/>
          </a:xfrm>
          <a:prstGeom prst="line">
            <a:avLst/>
          </a:prstGeom>
          <a:noFill/>
          <a:ln w="19050">
            <a:solidFill>
              <a:schemeClr val="tx1"/>
            </a:solidFill>
            <a:prstDash val="dash"/>
            <a:round/>
            <a:headEnd/>
            <a:tailEnd type="triangle" w="med" len="med"/>
          </a:ln>
        </p:spPr>
        <p:txBody>
          <a:bodyPr wrap="none" lIns="111026" tIns="55513" rIns="111026" bIns="55513" anchor="ctr"/>
          <a:lstStyle/>
          <a:p>
            <a:endParaRPr lang="en-US"/>
          </a:p>
        </p:txBody>
      </p:sp>
      <p:sp>
        <p:nvSpPr>
          <p:cNvPr id="39" name="Text Box 16"/>
          <p:cNvSpPr txBox="1">
            <a:spLocks noChangeArrowheads="1"/>
          </p:cNvSpPr>
          <p:nvPr/>
        </p:nvSpPr>
        <p:spPr bwMode="auto">
          <a:xfrm>
            <a:off x="2850026" y="1784251"/>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40" name="Text Box 17"/>
          <p:cNvSpPr txBox="1">
            <a:spLocks noChangeArrowheads="1"/>
          </p:cNvSpPr>
          <p:nvPr/>
        </p:nvSpPr>
        <p:spPr bwMode="auto">
          <a:xfrm>
            <a:off x="4845043" y="1793966"/>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z</a:t>
            </a:r>
          </a:p>
        </p:txBody>
      </p:sp>
      <p:sp>
        <p:nvSpPr>
          <p:cNvPr id="41" name="Text Box 18"/>
          <p:cNvSpPr txBox="1">
            <a:spLocks noChangeArrowheads="1"/>
          </p:cNvSpPr>
          <p:nvPr/>
        </p:nvSpPr>
        <p:spPr bwMode="auto">
          <a:xfrm>
            <a:off x="6840062" y="1803681"/>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s</a:t>
            </a:r>
          </a:p>
        </p:txBody>
      </p:sp>
      <p:sp>
        <p:nvSpPr>
          <p:cNvPr id="42" name="Text Box 19"/>
          <p:cNvSpPr txBox="1">
            <a:spLocks noChangeArrowheads="1"/>
          </p:cNvSpPr>
          <p:nvPr/>
        </p:nvSpPr>
        <p:spPr bwMode="auto">
          <a:xfrm>
            <a:off x="2804685" y="4125474"/>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43" name="Text Box 20"/>
          <p:cNvSpPr txBox="1">
            <a:spLocks noChangeArrowheads="1"/>
          </p:cNvSpPr>
          <p:nvPr/>
        </p:nvSpPr>
        <p:spPr bwMode="auto">
          <a:xfrm>
            <a:off x="4838567" y="4135189"/>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44" name="Text Box 21"/>
          <p:cNvSpPr txBox="1">
            <a:spLocks noChangeArrowheads="1"/>
          </p:cNvSpPr>
          <p:nvPr/>
        </p:nvSpPr>
        <p:spPr bwMode="auto">
          <a:xfrm>
            <a:off x="6853016" y="4130332"/>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45" name="Line 22"/>
          <p:cNvSpPr>
            <a:spLocks noChangeShapeType="1"/>
          </p:cNvSpPr>
          <p:nvPr/>
        </p:nvSpPr>
        <p:spPr bwMode="auto">
          <a:xfrm>
            <a:off x="3420031" y="2509610"/>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46" name="Line 23"/>
          <p:cNvSpPr>
            <a:spLocks noChangeShapeType="1"/>
          </p:cNvSpPr>
          <p:nvPr/>
        </p:nvSpPr>
        <p:spPr bwMode="auto">
          <a:xfrm flipV="1">
            <a:off x="5348118" y="2674758"/>
            <a:ext cx="1392625" cy="1049179"/>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9" name="Oval 26"/>
          <p:cNvSpPr>
            <a:spLocks noChangeArrowheads="1"/>
          </p:cNvSpPr>
          <p:nvPr/>
        </p:nvSpPr>
        <p:spPr bwMode="auto">
          <a:xfrm>
            <a:off x="8686101" y="3660792"/>
            <a:ext cx="803189" cy="587734"/>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50" name="Oval 27"/>
          <p:cNvSpPr>
            <a:spLocks noChangeArrowheads="1"/>
          </p:cNvSpPr>
          <p:nvPr/>
        </p:nvSpPr>
        <p:spPr bwMode="auto">
          <a:xfrm>
            <a:off x="8679623" y="2227886"/>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sz="2400" b="1" dirty="0"/>
          </a:p>
        </p:txBody>
      </p:sp>
      <p:sp>
        <p:nvSpPr>
          <p:cNvPr id="51" name="Line 28"/>
          <p:cNvSpPr>
            <a:spLocks noChangeShapeType="1"/>
          </p:cNvSpPr>
          <p:nvPr/>
        </p:nvSpPr>
        <p:spPr bwMode="auto">
          <a:xfrm>
            <a:off x="8979740" y="2822097"/>
            <a:ext cx="0" cy="859743"/>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52" name="Text Box 29"/>
          <p:cNvSpPr txBox="1">
            <a:spLocks noChangeArrowheads="1"/>
          </p:cNvSpPr>
          <p:nvPr/>
        </p:nvSpPr>
        <p:spPr bwMode="auto">
          <a:xfrm>
            <a:off x="8886898" y="4154618"/>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53" name="Line 30"/>
          <p:cNvSpPr>
            <a:spLocks noChangeShapeType="1"/>
          </p:cNvSpPr>
          <p:nvPr/>
        </p:nvSpPr>
        <p:spPr bwMode="auto">
          <a:xfrm flipV="1">
            <a:off x="7381999" y="2699045"/>
            <a:ext cx="1392625" cy="1049179"/>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4" name="Text Box 31"/>
          <p:cNvSpPr txBox="1">
            <a:spLocks noChangeArrowheads="1"/>
          </p:cNvSpPr>
          <p:nvPr/>
        </p:nvSpPr>
        <p:spPr bwMode="auto">
          <a:xfrm>
            <a:off x="8796215" y="1798824"/>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55" name="Line 32"/>
          <p:cNvSpPr>
            <a:spLocks noChangeShapeType="1"/>
          </p:cNvSpPr>
          <p:nvPr/>
        </p:nvSpPr>
        <p:spPr bwMode="auto">
          <a:xfrm>
            <a:off x="5415049" y="2504753"/>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57" name="Line 34"/>
          <p:cNvSpPr>
            <a:spLocks noChangeShapeType="1"/>
          </p:cNvSpPr>
          <p:nvPr/>
        </p:nvSpPr>
        <p:spPr bwMode="auto">
          <a:xfrm>
            <a:off x="5402095" y="3923087"/>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9" name="Line 36"/>
          <p:cNvSpPr>
            <a:spLocks noChangeShapeType="1"/>
          </p:cNvSpPr>
          <p:nvPr/>
        </p:nvSpPr>
        <p:spPr bwMode="auto">
          <a:xfrm>
            <a:off x="7435976" y="3927944"/>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62" name="Line 39"/>
          <p:cNvSpPr>
            <a:spLocks noChangeShapeType="1"/>
          </p:cNvSpPr>
          <p:nvPr/>
        </p:nvSpPr>
        <p:spPr bwMode="auto">
          <a:xfrm>
            <a:off x="9245310" y="2817240"/>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8" name="Text Box 36"/>
          <p:cNvSpPr txBox="1">
            <a:spLocks noChangeArrowheads="1"/>
          </p:cNvSpPr>
          <p:nvPr/>
        </p:nvSpPr>
        <p:spPr bwMode="auto">
          <a:xfrm>
            <a:off x="4041854" y="5129319"/>
            <a:ext cx="4456404" cy="943107"/>
          </a:xfrm>
          <a:prstGeom prst="rect">
            <a:avLst/>
          </a:prstGeom>
          <a:noFill/>
          <a:ln w="28575">
            <a:solidFill>
              <a:schemeClr val="tx2"/>
            </a:solidFill>
            <a:miter lim="800000"/>
            <a:headEnd/>
            <a:tailEnd/>
          </a:ln>
        </p:spPr>
        <p:txBody>
          <a:bodyPr wrap="square" lIns="111026" tIns="55513" rIns="111026" bIns="55513">
            <a:spAutoFit/>
          </a:bodyPr>
          <a:lstStyle/>
          <a:p>
            <a:r>
              <a:rPr lang="en-US" b="1" u="none" dirty="0"/>
              <a:t>Stack:</a:t>
            </a:r>
            <a:r>
              <a:rPr lang="en-US" u="none" dirty="0"/>
              <a:t>         s  z  w  </a:t>
            </a:r>
          </a:p>
          <a:p>
            <a:r>
              <a:rPr lang="en-US" u="none" dirty="0"/>
              <a:t>Preorder:     1  2  7  </a:t>
            </a:r>
          </a:p>
          <a:p>
            <a:r>
              <a:rPr lang="en-US" dirty="0" err="1"/>
              <a:t>Postorder</a:t>
            </a:r>
            <a:r>
              <a:rPr lang="en-US" dirty="0"/>
              <a:t>:</a:t>
            </a:r>
            <a:r>
              <a:rPr lang="en-US" u="none" dirty="0"/>
              <a:t>   ?  ?  </a:t>
            </a:r>
            <a:r>
              <a:rPr lang="en-US" dirty="0">
                <a:solidFill>
                  <a:srgbClr val="C00000"/>
                </a:solidFill>
              </a:rPr>
              <a:t>8</a:t>
            </a:r>
            <a:r>
              <a:rPr lang="en-US" u="none" dirty="0">
                <a:solidFill>
                  <a:srgbClr val="C00000"/>
                </a:solidFill>
              </a:rPr>
              <a:t>      </a:t>
            </a:r>
          </a:p>
        </p:txBody>
      </p:sp>
      <p:sp>
        <p:nvSpPr>
          <p:cNvPr id="56" name="TextBox 55"/>
          <p:cNvSpPr txBox="1"/>
          <p:nvPr/>
        </p:nvSpPr>
        <p:spPr>
          <a:xfrm>
            <a:off x="518186" y="5051602"/>
            <a:ext cx="2487295" cy="389109"/>
          </a:xfrm>
          <a:prstGeom prst="rect">
            <a:avLst/>
          </a:prstGeom>
          <a:noFill/>
        </p:spPr>
        <p:txBody>
          <a:bodyPr wrap="square" lIns="111026" tIns="55513" rIns="111026" bIns="55513" rtlCol="0">
            <a:spAutoFit/>
          </a:bodyPr>
          <a:lstStyle/>
          <a:p>
            <a:r>
              <a:rPr lang="en-US" dirty="0"/>
              <a:t>Finished: x y</a:t>
            </a:r>
          </a:p>
        </p:txBody>
      </p:sp>
      <p:sp>
        <p:nvSpPr>
          <p:cNvPr id="58" name="Oval 57"/>
          <p:cNvSpPr>
            <a:spLocks noChangeArrowheads="1"/>
          </p:cNvSpPr>
          <p:nvPr/>
        </p:nvSpPr>
        <p:spPr bwMode="auto">
          <a:xfrm>
            <a:off x="9120082" y="5207035"/>
            <a:ext cx="310912" cy="233151"/>
          </a:xfrm>
          <a:prstGeom prst="ellipse">
            <a:avLst/>
          </a:prstGeom>
          <a:solidFill>
            <a:srgbClr val="0070C0"/>
          </a:solidFill>
          <a:ln w="28575">
            <a:solidFill>
              <a:schemeClr val="tx2"/>
            </a:solidFill>
            <a:round/>
            <a:headEnd/>
            <a:tailEnd/>
          </a:ln>
        </p:spPr>
        <p:txBody>
          <a:bodyPr wrap="none" lIns="111026" tIns="55513" rIns="111026" bIns="55513" anchor="ctr"/>
          <a:lstStyle/>
          <a:p>
            <a:endParaRPr lang="en-US"/>
          </a:p>
        </p:txBody>
      </p:sp>
      <p:sp>
        <p:nvSpPr>
          <p:cNvPr id="60" name="Oval 5"/>
          <p:cNvSpPr>
            <a:spLocks noChangeArrowheads="1"/>
          </p:cNvSpPr>
          <p:nvPr/>
        </p:nvSpPr>
        <p:spPr bwMode="auto">
          <a:xfrm>
            <a:off x="9120082" y="5595620"/>
            <a:ext cx="310912" cy="233151"/>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61" name="Oval 5"/>
          <p:cNvSpPr>
            <a:spLocks noChangeArrowheads="1"/>
          </p:cNvSpPr>
          <p:nvPr/>
        </p:nvSpPr>
        <p:spPr bwMode="auto">
          <a:xfrm>
            <a:off x="9120082" y="5984205"/>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63" name="TextBox 62"/>
          <p:cNvSpPr txBox="1"/>
          <p:nvPr/>
        </p:nvSpPr>
        <p:spPr>
          <a:xfrm>
            <a:off x="9741906" y="5129319"/>
            <a:ext cx="1554559" cy="389109"/>
          </a:xfrm>
          <a:prstGeom prst="rect">
            <a:avLst/>
          </a:prstGeom>
          <a:noFill/>
        </p:spPr>
        <p:txBody>
          <a:bodyPr wrap="square" lIns="111026" tIns="55513" rIns="111026" bIns="55513" rtlCol="0">
            <a:spAutoFit/>
          </a:bodyPr>
          <a:lstStyle/>
          <a:p>
            <a:r>
              <a:rPr lang="en-US" dirty="0"/>
              <a:t>Finished</a:t>
            </a:r>
          </a:p>
        </p:txBody>
      </p:sp>
      <p:sp>
        <p:nvSpPr>
          <p:cNvPr id="64" name="TextBox 63"/>
          <p:cNvSpPr txBox="1"/>
          <p:nvPr/>
        </p:nvSpPr>
        <p:spPr>
          <a:xfrm>
            <a:off x="9741906" y="5517903"/>
            <a:ext cx="1554559" cy="389109"/>
          </a:xfrm>
          <a:prstGeom prst="rect">
            <a:avLst/>
          </a:prstGeom>
          <a:noFill/>
        </p:spPr>
        <p:txBody>
          <a:bodyPr wrap="square" lIns="111026" tIns="55513" rIns="111026" bIns="55513" rtlCol="0">
            <a:spAutoFit/>
          </a:bodyPr>
          <a:lstStyle/>
          <a:p>
            <a:r>
              <a:rPr lang="en-US" dirty="0"/>
              <a:t>Visited</a:t>
            </a:r>
          </a:p>
        </p:txBody>
      </p:sp>
      <p:sp>
        <p:nvSpPr>
          <p:cNvPr id="65" name="TextBox 64"/>
          <p:cNvSpPr txBox="1"/>
          <p:nvPr/>
        </p:nvSpPr>
        <p:spPr>
          <a:xfrm>
            <a:off x="9741905" y="5918388"/>
            <a:ext cx="2383658" cy="389109"/>
          </a:xfrm>
          <a:prstGeom prst="rect">
            <a:avLst/>
          </a:prstGeom>
          <a:noFill/>
        </p:spPr>
        <p:txBody>
          <a:bodyPr wrap="square" lIns="111026" tIns="55513" rIns="111026" bIns="55513" rtlCol="0">
            <a:spAutoFit/>
          </a:bodyPr>
          <a:lstStyle/>
          <a:p>
            <a:r>
              <a:rPr lang="en-US" dirty="0"/>
              <a:t>Undiscovered</a:t>
            </a:r>
          </a:p>
        </p:txBody>
      </p:sp>
    </p:spTree>
    <p:extLst>
      <p:ext uri="{BB962C8B-B14F-4D97-AF65-F5344CB8AC3E}">
        <p14:creationId xmlns:p14="http://schemas.microsoft.com/office/powerpoint/2010/main" val="368642655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t> DFS example</a:t>
            </a:r>
          </a:p>
        </p:txBody>
      </p:sp>
      <p:sp>
        <p:nvSpPr>
          <p:cNvPr id="25" name="Slide Number Placeholder 24"/>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28</a:t>
            </a:fld>
            <a:endParaRPr lang="en-US"/>
          </a:p>
        </p:txBody>
      </p:sp>
      <p:sp>
        <p:nvSpPr>
          <p:cNvPr id="26" name="Oval 3"/>
          <p:cNvSpPr>
            <a:spLocks noChangeArrowheads="1"/>
          </p:cNvSpPr>
          <p:nvPr/>
        </p:nvSpPr>
        <p:spPr bwMode="auto">
          <a:xfrm>
            <a:off x="2623320" y="2189028"/>
            <a:ext cx="803189" cy="587735"/>
          </a:xfrm>
          <a:prstGeom prst="ellipse">
            <a:avLst/>
          </a:prstGeom>
          <a:solidFill>
            <a:srgbClr val="00B0F0"/>
          </a:solidFill>
          <a:ln w="28575">
            <a:solidFill>
              <a:schemeClr val="tx2"/>
            </a:solidFill>
            <a:round/>
            <a:headEnd/>
            <a:tailEnd/>
          </a:ln>
        </p:spPr>
        <p:txBody>
          <a:bodyPr wrap="none" lIns="111026" tIns="55513" rIns="111026" bIns="55513" anchor="ctr"/>
          <a:lstStyle/>
          <a:p>
            <a:r>
              <a:rPr lang="en-US" b="1" dirty="0"/>
              <a:t>3/6</a:t>
            </a:r>
          </a:p>
        </p:txBody>
      </p:sp>
      <p:sp>
        <p:nvSpPr>
          <p:cNvPr id="28" name="Oval 5"/>
          <p:cNvSpPr>
            <a:spLocks noChangeArrowheads="1"/>
          </p:cNvSpPr>
          <p:nvPr/>
        </p:nvSpPr>
        <p:spPr bwMode="auto">
          <a:xfrm>
            <a:off x="2623320" y="3633268"/>
            <a:ext cx="803189" cy="587735"/>
          </a:xfrm>
          <a:prstGeom prst="ellipse">
            <a:avLst/>
          </a:prstGeom>
          <a:solidFill>
            <a:srgbClr val="0099FF"/>
          </a:solidFill>
          <a:ln w="28575">
            <a:solidFill>
              <a:schemeClr val="tx2"/>
            </a:solidFill>
            <a:round/>
            <a:headEnd/>
            <a:tailEnd/>
          </a:ln>
        </p:spPr>
        <p:txBody>
          <a:bodyPr wrap="none" lIns="111026" tIns="55513" rIns="111026" bIns="55513" anchor="ctr"/>
          <a:lstStyle/>
          <a:p>
            <a:pPr algn="ctr"/>
            <a:r>
              <a:rPr lang="en-US" b="1" dirty="0"/>
              <a:t>4/5</a:t>
            </a:r>
            <a:endParaRPr lang="en-US" b="1" u="none" dirty="0"/>
          </a:p>
        </p:txBody>
      </p:sp>
      <p:sp>
        <p:nvSpPr>
          <p:cNvPr id="30" name="Oval 7"/>
          <p:cNvSpPr>
            <a:spLocks noChangeArrowheads="1"/>
          </p:cNvSpPr>
          <p:nvPr/>
        </p:nvSpPr>
        <p:spPr bwMode="auto">
          <a:xfrm>
            <a:off x="4637769" y="3626791"/>
            <a:ext cx="803189" cy="587735"/>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7/8</a:t>
            </a:r>
          </a:p>
        </p:txBody>
      </p:sp>
      <p:sp>
        <p:nvSpPr>
          <p:cNvPr id="31" name="Line 8"/>
          <p:cNvSpPr>
            <a:spLocks noChangeShapeType="1"/>
          </p:cNvSpPr>
          <p:nvPr/>
        </p:nvSpPr>
        <p:spPr bwMode="auto">
          <a:xfrm>
            <a:off x="3407077" y="3927944"/>
            <a:ext cx="1256602" cy="0"/>
          </a:xfrm>
          <a:prstGeom prst="line">
            <a:avLst/>
          </a:prstGeom>
          <a:noFill/>
          <a:ln w="19050">
            <a:solidFill>
              <a:schemeClr val="tx1"/>
            </a:solidFill>
            <a:prstDash val="dash"/>
            <a:round/>
            <a:headEnd type="triangle" w="med" len="med"/>
            <a:tailEnd/>
          </a:ln>
        </p:spPr>
        <p:txBody>
          <a:bodyPr wrap="none" lIns="111026" tIns="55513" rIns="111026" bIns="55513" anchor="ctr"/>
          <a:lstStyle/>
          <a:p>
            <a:endParaRPr lang="en-US"/>
          </a:p>
        </p:txBody>
      </p:sp>
      <p:sp>
        <p:nvSpPr>
          <p:cNvPr id="32" name="Oval 9"/>
          <p:cNvSpPr>
            <a:spLocks noChangeArrowheads="1"/>
          </p:cNvSpPr>
          <p:nvPr/>
        </p:nvSpPr>
        <p:spPr bwMode="auto">
          <a:xfrm>
            <a:off x="6652219" y="3636506"/>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33" name="Oval 10"/>
          <p:cNvSpPr>
            <a:spLocks noChangeArrowheads="1"/>
          </p:cNvSpPr>
          <p:nvPr/>
        </p:nvSpPr>
        <p:spPr bwMode="auto">
          <a:xfrm>
            <a:off x="4631292" y="2193885"/>
            <a:ext cx="803189" cy="587734"/>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2/9</a:t>
            </a:r>
          </a:p>
        </p:txBody>
      </p:sp>
      <p:sp>
        <p:nvSpPr>
          <p:cNvPr id="34" name="Oval 11"/>
          <p:cNvSpPr>
            <a:spLocks noChangeArrowheads="1"/>
          </p:cNvSpPr>
          <p:nvPr/>
        </p:nvSpPr>
        <p:spPr bwMode="auto">
          <a:xfrm>
            <a:off x="6645741" y="2203600"/>
            <a:ext cx="803189" cy="587734"/>
          </a:xfrm>
          <a:prstGeom prst="ellipse">
            <a:avLst/>
          </a:prstGeom>
          <a:solidFill>
            <a:schemeClr val="accent5"/>
          </a:solidFill>
          <a:ln w="28575">
            <a:solidFill>
              <a:schemeClr val="tx2"/>
            </a:solidFill>
            <a:round/>
            <a:headEnd/>
            <a:tailEnd/>
          </a:ln>
        </p:spPr>
        <p:txBody>
          <a:bodyPr wrap="none" lIns="111026" tIns="55513" rIns="111026" bIns="55513" anchor="ctr"/>
          <a:lstStyle/>
          <a:p>
            <a:pPr algn="ctr"/>
            <a:r>
              <a:rPr lang="en-US" b="1" u="none" dirty="0"/>
              <a:t>1/?</a:t>
            </a:r>
          </a:p>
        </p:txBody>
      </p:sp>
      <p:sp>
        <p:nvSpPr>
          <p:cNvPr id="35" name="Line 12"/>
          <p:cNvSpPr>
            <a:spLocks noChangeShapeType="1"/>
          </p:cNvSpPr>
          <p:nvPr/>
        </p:nvSpPr>
        <p:spPr bwMode="auto">
          <a:xfrm>
            <a:off x="3014118" y="2778381"/>
            <a:ext cx="0" cy="859744"/>
          </a:xfrm>
          <a:prstGeom prst="line">
            <a:avLst/>
          </a:prstGeom>
          <a:noFill/>
          <a:ln w="28575">
            <a:solidFill>
              <a:srgbClr val="C00000"/>
            </a:solidFill>
            <a:prstDash val="solid"/>
            <a:round/>
            <a:headEnd/>
            <a:tailEnd type="triangle" w="med" len="med"/>
          </a:ln>
        </p:spPr>
        <p:txBody>
          <a:bodyPr wrap="none" lIns="111026" tIns="55513" rIns="111026" bIns="55513" anchor="ctr"/>
          <a:lstStyle/>
          <a:p>
            <a:endParaRPr lang="en-US"/>
          </a:p>
        </p:txBody>
      </p:sp>
      <p:sp>
        <p:nvSpPr>
          <p:cNvPr id="36" name="Line 13"/>
          <p:cNvSpPr>
            <a:spLocks noChangeShapeType="1"/>
          </p:cNvSpPr>
          <p:nvPr/>
        </p:nvSpPr>
        <p:spPr bwMode="auto">
          <a:xfrm>
            <a:off x="5028568" y="2788096"/>
            <a:ext cx="0" cy="859744"/>
          </a:xfrm>
          <a:prstGeom prst="line">
            <a:avLst/>
          </a:prstGeom>
          <a:noFill/>
          <a:ln w="28575">
            <a:solidFill>
              <a:srgbClr val="C00000"/>
            </a:solidFill>
            <a:prstDash val="solid"/>
            <a:round/>
            <a:headEnd/>
            <a:tailEnd type="triangle" w="med" len="med"/>
          </a:ln>
        </p:spPr>
        <p:txBody>
          <a:bodyPr wrap="none" lIns="111026" tIns="55513" rIns="111026" bIns="55513" anchor="ctr"/>
          <a:lstStyle/>
          <a:p>
            <a:endParaRPr lang="en-US"/>
          </a:p>
        </p:txBody>
      </p:sp>
      <p:sp>
        <p:nvSpPr>
          <p:cNvPr id="37" name="Line 14"/>
          <p:cNvSpPr>
            <a:spLocks noChangeShapeType="1"/>
          </p:cNvSpPr>
          <p:nvPr/>
        </p:nvSpPr>
        <p:spPr bwMode="auto">
          <a:xfrm>
            <a:off x="7043018" y="2797811"/>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38" name="Line 15"/>
          <p:cNvSpPr>
            <a:spLocks noChangeShapeType="1"/>
          </p:cNvSpPr>
          <p:nvPr/>
        </p:nvSpPr>
        <p:spPr bwMode="auto">
          <a:xfrm flipV="1">
            <a:off x="3296963" y="2652091"/>
            <a:ext cx="1392625" cy="1049179"/>
          </a:xfrm>
          <a:prstGeom prst="line">
            <a:avLst/>
          </a:prstGeom>
          <a:noFill/>
          <a:ln w="19050">
            <a:solidFill>
              <a:schemeClr val="tx1"/>
            </a:solidFill>
            <a:prstDash val="dash"/>
            <a:round/>
            <a:headEnd/>
            <a:tailEnd type="triangle" w="med" len="med"/>
          </a:ln>
        </p:spPr>
        <p:txBody>
          <a:bodyPr wrap="none" lIns="111026" tIns="55513" rIns="111026" bIns="55513" anchor="ctr"/>
          <a:lstStyle/>
          <a:p>
            <a:endParaRPr lang="en-US"/>
          </a:p>
        </p:txBody>
      </p:sp>
      <p:sp>
        <p:nvSpPr>
          <p:cNvPr id="39" name="Text Box 16"/>
          <p:cNvSpPr txBox="1">
            <a:spLocks noChangeArrowheads="1"/>
          </p:cNvSpPr>
          <p:nvPr/>
        </p:nvSpPr>
        <p:spPr bwMode="auto">
          <a:xfrm>
            <a:off x="2850026" y="1784251"/>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40" name="Text Box 17"/>
          <p:cNvSpPr txBox="1">
            <a:spLocks noChangeArrowheads="1"/>
          </p:cNvSpPr>
          <p:nvPr/>
        </p:nvSpPr>
        <p:spPr bwMode="auto">
          <a:xfrm>
            <a:off x="4845043" y="1793966"/>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z</a:t>
            </a:r>
          </a:p>
        </p:txBody>
      </p:sp>
      <p:sp>
        <p:nvSpPr>
          <p:cNvPr id="41" name="Text Box 18"/>
          <p:cNvSpPr txBox="1">
            <a:spLocks noChangeArrowheads="1"/>
          </p:cNvSpPr>
          <p:nvPr/>
        </p:nvSpPr>
        <p:spPr bwMode="auto">
          <a:xfrm>
            <a:off x="6840062" y="1803681"/>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s</a:t>
            </a:r>
          </a:p>
        </p:txBody>
      </p:sp>
      <p:sp>
        <p:nvSpPr>
          <p:cNvPr id="42" name="Text Box 19"/>
          <p:cNvSpPr txBox="1">
            <a:spLocks noChangeArrowheads="1"/>
          </p:cNvSpPr>
          <p:nvPr/>
        </p:nvSpPr>
        <p:spPr bwMode="auto">
          <a:xfrm>
            <a:off x="2804685" y="4125474"/>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43" name="Text Box 20"/>
          <p:cNvSpPr txBox="1">
            <a:spLocks noChangeArrowheads="1"/>
          </p:cNvSpPr>
          <p:nvPr/>
        </p:nvSpPr>
        <p:spPr bwMode="auto">
          <a:xfrm>
            <a:off x="4838567" y="4135189"/>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44" name="Text Box 21"/>
          <p:cNvSpPr txBox="1">
            <a:spLocks noChangeArrowheads="1"/>
          </p:cNvSpPr>
          <p:nvPr/>
        </p:nvSpPr>
        <p:spPr bwMode="auto">
          <a:xfrm>
            <a:off x="6853016" y="4130332"/>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45" name="Line 22"/>
          <p:cNvSpPr>
            <a:spLocks noChangeShapeType="1"/>
          </p:cNvSpPr>
          <p:nvPr/>
        </p:nvSpPr>
        <p:spPr bwMode="auto">
          <a:xfrm>
            <a:off x="3420031" y="2509610"/>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46" name="Line 23"/>
          <p:cNvSpPr>
            <a:spLocks noChangeShapeType="1"/>
          </p:cNvSpPr>
          <p:nvPr/>
        </p:nvSpPr>
        <p:spPr bwMode="auto">
          <a:xfrm flipV="1">
            <a:off x="5348118" y="2674758"/>
            <a:ext cx="1392625" cy="1049179"/>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9" name="Oval 26"/>
          <p:cNvSpPr>
            <a:spLocks noChangeArrowheads="1"/>
          </p:cNvSpPr>
          <p:nvPr/>
        </p:nvSpPr>
        <p:spPr bwMode="auto">
          <a:xfrm>
            <a:off x="8686101" y="3660792"/>
            <a:ext cx="803189" cy="587734"/>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50" name="Oval 27"/>
          <p:cNvSpPr>
            <a:spLocks noChangeArrowheads="1"/>
          </p:cNvSpPr>
          <p:nvPr/>
        </p:nvSpPr>
        <p:spPr bwMode="auto">
          <a:xfrm>
            <a:off x="8679623" y="2227886"/>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sz="2400" b="1" dirty="0"/>
          </a:p>
        </p:txBody>
      </p:sp>
      <p:sp>
        <p:nvSpPr>
          <p:cNvPr id="51" name="Line 28"/>
          <p:cNvSpPr>
            <a:spLocks noChangeShapeType="1"/>
          </p:cNvSpPr>
          <p:nvPr/>
        </p:nvSpPr>
        <p:spPr bwMode="auto">
          <a:xfrm>
            <a:off x="8979740" y="2822097"/>
            <a:ext cx="0" cy="859743"/>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52" name="Text Box 29"/>
          <p:cNvSpPr txBox="1">
            <a:spLocks noChangeArrowheads="1"/>
          </p:cNvSpPr>
          <p:nvPr/>
        </p:nvSpPr>
        <p:spPr bwMode="auto">
          <a:xfrm>
            <a:off x="8886898" y="4154618"/>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53" name="Line 30"/>
          <p:cNvSpPr>
            <a:spLocks noChangeShapeType="1"/>
          </p:cNvSpPr>
          <p:nvPr/>
        </p:nvSpPr>
        <p:spPr bwMode="auto">
          <a:xfrm flipV="1">
            <a:off x="7381999" y="2699045"/>
            <a:ext cx="1392625" cy="1049179"/>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4" name="Text Box 31"/>
          <p:cNvSpPr txBox="1">
            <a:spLocks noChangeArrowheads="1"/>
          </p:cNvSpPr>
          <p:nvPr/>
        </p:nvSpPr>
        <p:spPr bwMode="auto">
          <a:xfrm>
            <a:off x="8796215" y="1798824"/>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55" name="Line 32"/>
          <p:cNvSpPr>
            <a:spLocks noChangeShapeType="1"/>
          </p:cNvSpPr>
          <p:nvPr/>
        </p:nvSpPr>
        <p:spPr bwMode="auto">
          <a:xfrm>
            <a:off x="5415049" y="2504753"/>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57" name="Line 34"/>
          <p:cNvSpPr>
            <a:spLocks noChangeShapeType="1"/>
          </p:cNvSpPr>
          <p:nvPr/>
        </p:nvSpPr>
        <p:spPr bwMode="auto">
          <a:xfrm>
            <a:off x="5402095" y="3923087"/>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9" name="Line 36"/>
          <p:cNvSpPr>
            <a:spLocks noChangeShapeType="1"/>
          </p:cNvSpPr>
          <p:nvPr/>
        </p:nvSpPr>
        <p:spPr bwMode="auto">
          <a:xfrm>
            <a:off x="7435976" y="3927944"/>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62" name="Line 39"/>
          <p:cNvSpPr>
            <a:spLocks noChangeShapeType="1"/>
          </p:cNvSpPr>
          <p:nvPr/>
        </p:nvSpPr>
        <p:spPr bwMode="auto">
          <a:xfrm>
            <a:off x="9245310" y="2817240"/>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8" name="Text Box 36"/>
          <p:cNvSpPr txBox="1">
            <a:spLocks noChangeArrowheads="1"/>
          </p:cNvSpPr>
          <p:nvPr/>
        </p:nvSpPr>
        <p:spPr bwMode="auto">
          <a:xfrm>
            <a:off x="4041854" y="5129319"/>
            <a:ext cx="4456404" cy="943107"/>
          </a:xfrm>
          <a:prstGeom prst="rect">
            <a:avLst/>
          </a:prstGeom>
          <a:noFill/>
          <a:ln w="28575">
            <a:solidFill>
              <a:schemeClr val="tx2"/>
            </a:solidFill>
            <a:miter lim="800000"/>
            <a:headEnd/>
            <a:tailEnd/>
          </a:ln>
        </p:spPr>
        <p:txBody>
          <a:bodyPr wrap="square" lIns="111026" tIns="55513" rIns="111026" bIns="55513">
            <a:spAutoFit/>
          </a:bodyPr>
          <a:lstStyle/>
          <a:p>
            <a:r>
              <a:rPr lang="en-US" b="1" u="none" dirty="0"/>
              <a:t>Stack:</a:t>
            </a:r>
            <a:r>
              <a:rPr lang="en-US" u="none" dirty="0"/>
              <a:t>         s  z</a:t>
            </a:r>
          </a:p>
          <a:p>
            <a:r>
              <a:rPr lang="en-US" u="none" dirty="0"/>
              <a:t>Preorder:     1  2</a:t>
            </a:r>
          </a:p>
          <a:p>
            <a:r>
              <a:rPr lang="en-US" dirty="0" err="1"/>
              <a:t>Postorder</a:t>
            </a:r>
            <a:r>
              <a:rPr lang="en-US" dirty="0"/>
              <a:t>:</a:t>
            </a:r>
            <a:r>
              <a:rPr lang="en-US" u="none" dirty="0"/>
              <a:t>   ?  </a:t>
            </a:r>
            <a:r>
              <a:rPr lang="en-US" u="none" dirty="0">
                <a:solidFill>
                  <a:srgbClr val="C00000"/>
                </a:solidFill>
              </a:rPr>
              <a:t>9</a:t>
            </a:r>
            <a:r>
              <a:rPr lang="en-US" u="none" dirty="0"/>
              <a:t> </a:t>
            </a:r>
          </a:p>
        </p:txBody>
      </p:sp>
      <p:sp>
        <p:nvSpPr>
          <p:cNvPr id="56" name="TextBox 55"/>
          <p:cNvSpPr txBox="1"/>
          <p:nvPr/>
        </p:nvSpPr>
        <p:spPr>
          <a:xfrm>
            <a:off x="518186" y="5051602"/>
            <a:ext cx="2487295" cy="389109"/>
          </a:xfrm>
          <a:prstGeom prst="rect">
            <a:avLst/>
          </a:prstGeom>
          <a:noFill/>
        </p:spPr>
        <p:txBody>
          <a:bodyPr wrap="square" lIns="111026" tIns="55513" rIns="111026" bIns="55513" rtlCol="0">
            <a:spAutoFit/>
          </a:bodyPr>
          <a:lstStyle/>
          <a:p>
            <a:r>
              <a:rPr lang="en-US" dirty="0"/>
              <a:t>Finished: x y w</a:t>
            </a:r>
          </a:p>
        </p:txBody>
      </p:sp>
      <p:sp>
        <p:nvSpPr>
          <p:cNvPr id="58" name="Oval 57"/>
          <p:cNvSpPr>
            <a:spLocks noChangeArrowheads="1"/>
          </p:cNvSpPr>
          <p:nvPr/>
        </p:nvSpPr>
        <p:spPr bwMode="auto">
          <a:xfrm>
            <a:off x="9120082" y="5207035"/>
            <a:ext cx="310912" cy="233151"/>
          </a:xfrm>
          <a:prstGeom prst="ellipse">
            <a:avLst/>
          </a:prstGeom>
          <a:solidFill>
            <a:srgbClr val="0070C0"/>
          </a:solidFill>
          <a:ln w="28575">
            <a:solidFill>
              <a:schemeClr val="tx2"/>
            </a:solidFill>
            <a:round/>
            <a:headEnd/>
            <a:tailEnd/>
          </a:ln>
        </p:spPr>
        <p:txBody>
          <a:bodyPr wrap="none" lIns="111026" tIns="55513" rIns="111026" bIns="55513" anchor="ctr"/>
          <a:lstStyle/>
          <a:p>
            <a:endParaRPr lang="en-US"/>
          </a:p>
        </p:txBody>
      </p:sp>
      <p:sp>
        <p:nvSpPr>
          <p:cNvPr id="60" name="Oval 5"/>
          <p:cNvSpPr>
            <a:spLocks noChangeArrowheads="1"/>
          </p:cNvSpPr>
          <p:nvPr/>
        </p:nvSpPr>
        <p:spPr bwMode="auto">
          <a:xfrm>
            <a:off x="9120082" y="5595620"/>
            <a:ext cx="310912" cy="233151"/>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61" name="Oval 5"/>
          <p:cNvSpPr>
            <a:spLocks noChangeArrowheads="1"/>
          </p:cNvSpPr>
          <p:nvPr/>
        </p:nvSpPr>
        <p:spPr bwMode="auto">
          <a:xfrm>
            <a:off x="9120082" y="5984205"/>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63" name="TextBox 62"/>
          <p:cNvSpPr txBox="1"/>
          <p:nvPr/>
        </p:nvSpPr>
        <p:spPr>
          <a:xfrm>
            <a:off x="9741906" y="5129319"/>
            <a:ext cx="1554559" cy="389109"/>
          </a:xfrm>
          <a:prstGeom prst="rect">
            <a:avLst/>
          </a:prstGeom>
          <a:noFill/>
        </p:spPr>
        <p:txBody>
          <a:bodyPr wrap="square" lIns="111026" tIns="55513" rIns="111026" bIns="55513" rtlCol="0">
            <a:spAutoFit/>
          </a:bodyPr>
          <a:lstStyle/>
          <a:p>
            <a:r>
              <a:rPr lang="en-US" dirty="0"/>
              <a:t>Finished</a:t>
            </a:r>
          </a:p>
        </p:txBody>
      </p:sp>
      <p:sp>
        <p:nvSpPr>
          <p:cNvPr id="64" name="TextBox 63"/>
          <p:cNvSpPr txBox="1"/>
          <p:nvPr/>
        </p:nvSpPr>
        <p:spPr>
          <a:xfrm>
            <a:off x="9741906" y="5517903"/>
            <a:ext cx="1554559" cy="389109"/>
          </a:xfrm>
          <a:prstGeom prst="rect">
            <a:avLst/>
          </a:prstGeom>
          <a:noFill/>
        </p:spPr>
        <p:txBody>
          <a:bodyPr wrap="square" lIns="111026" tIns="55513" rIns="111026" bIns="55513" rtlCol="0">
            <a:spAutoFit/>
          </a:bodyPr>
          <a:lstStyle/>
          <a:p>
            <a:r>
              <a:rPr lang="en-US" dirty="0"/>
              <a:t>Visited</a:t>
            </a:r>
          </a:p>
        </p:txBody>
      </p:sp>
      <p:sp>
        <p:nvSpPr>
          <p:cNvPr id="65" name="TextBox 64"/>
          <p:cNvSpPr txBox="1"/>
          <p:nvPr/>
        </p:nvSpPr>
        <p:spPr>
          <a:xfrm>
            <a:off x="9741905" y="5918388"/>
            <a:ext cx="2383658" cy="389109"/>
          </a:xfrm>
          <a:prstGeom prst="rect">
            <a:avLst/>
          </a:prstGeom>
          <a:noFill/>
        </p:spPr>
        <p:txBody>
          <a:bodyPr wrap="square" lIns="111026" tIns="55513" rIns="111026" bIns="55513" rtlCol="0">
            <a:spAutoFit/>
          </a:bodyPr>
          <a:lstStyle/>
          <a:p>
            <a:r>
              <a:rPr lang="en-US" dirty="0"/>
              <a:t>Undiscovered</a:t>
            </a:r>
          </a:p>
        </p:txBody>
      </p:sp>
    </p:spTree>
    <p:extLst>
      <p:ext uri="{BB962C8B-B14F-4D97-AF65-F5344CB8AC3E}">
        <p14:creationId xmlns:p14="http://schemas.microsoft.com/office/powerpoint/2010/main" val="7142147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t> DFS example</a:t>
            </a:r>
          </a:p>
        </p:txBody>
      </p:sp>
      <p:sp>
        <p:nvSpPr>
          <p:cNvPr id="25" name="Slide Number Placeholder 24"/>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29</a:t>
            </a:fld>
            <a:endParaRPr lang="en-US"/>
          </a:p>
        </p:txBody>
      </p:sp>
      <p:sp>
        <p:nvSpPr>
          <p:cNvPr id="26" name="Oval 3"/>
          <p:cNvSpPr>
            <a:spLocks noChangeArrowheads="1"/>
          </p:cNvSpPr>
          <p:nvPr/>
        </p:nvSpPr>
        <p:spPr bwMode="auto">
          <a:xfrm>
            <a:off x="2623320" y="2189028"/>
            <a:ext cx="803189" cy="587735"/>
          </a:xfrm>
          <a:prstGeom prst="ellipse">
            <a:avLst/>
          </a:prstGeom>
          <a:solidFill>
            <a:srgbClr val="00B0F0"/>
          </a:solidFill>
          <a:ln w="28575">
            <a:solidFill>
              <a:schemeClr val="tx2"/>
            </a:solidFill>
            <a:round/>
            <a:headEnd/>
            <a:tailEnd/>
          </a:ln>
        </p:spPr>
        <p:txBody>
          <a:bodyPr wrap="none" lIns="111026" tIns="55513" rIns="111026" bIns="55513" anchor="ctr"/>
          <a:lstStyle/>
          <a:p>
            <a:r>
              <a:rPr lang="en-US" b="1" dirty="0"/>
              <a:t>3/6</a:t>
            </a:r>
          </a:p>
        </p:txBody>
      </p:sp>
      <p:sp>
        <p:nvSpPr>
          <p:cNvPr id="28" name="Oval 5"/>
          <p:cNvSpPr>
            <a:spLocks noChangeArrowheads="1"/>
          </p:cNvSpPr>
          <p:nvPr/>
        </p:nvSpPr>
        <p:spPr bwMode="auto">
          <a:xfrm>
            <a:off x="2623320" y="3633268"/>
            <a:ext cx="803189" cy="587735"/>
          </a:xfrm>
          <a:prstGeom prst="ellipse">
            <a:avLst/>
          </a:prstGeom>
          <a:solidFill>
            <a:srgbClr val="0099FF"/>
          </a:solidFill>
          <a:ln w="28575">
            <a:solidFill>
              <a:schemeClr val="tx2"/>
            </a:solidFill>
            <a:round/>
            <a:headEnd/>
            <a:tailEnd/>
          </a:ln>
        </p:spPr>
        <p:txBody>
          <a:bodyPr wrap="none" lIns="111026" tIns="55513" rIns="111026" bIns="55513" anchor="ctr"/>
          <a:lstStyle/>
          <a:p>
            <a:pPr algn="ctr"/>
            <a:r>
              <a:rPr lang="en-US" b="1" dirty="0"/>
              <a:t>4/5</a:t>
            </a:r>
            <a:endParaRPr lang="en-US" b="1" u="none" dirty="0"/>
          </a:p>
        </p:txBody>
      </p:sp>
      <p:sp>
        <p:nvSpPr>
          <p:cNvPr id="30" name="Oval 7"/>
          <p:cNvSpPr>
            <a:spLocks noChangeArrowheads="1"/>
          </p:cNvSpPr>
          <p:nvPr/>
        </p:nvSpPr>
        <p:spPr bwMode="auto">
          <a:xfrm>
            <a:off x="4637769" y="3626791"/>
            <a:ext cx="803189" cy="587735"/>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7/8</a:t>
            </a:r>
          </a:p>
        </p:txBody>
      </p:sp>
      <p:sp>
        <p:nvSpPr>
          <p:cNvPr id="31" name="Line 8"/>
          <p:cNvSpPr>
            <a:spLocks noChangeShapeType="1"/>
          </p:cNvSpPr>
          <p:nvPr/>
        </p:nvSpPr>
        <p:spPr bwMode="auto">
          <a:xfrm>
            <a:off x="3407077" y="3927944"/>
            <a:ext cx="1256602" cy="0"/>
          </a:xfrm>
          <a:prstGeom prst="line">
            <a:avLst/>
          </a:prstGeom>
          <a:noFill/>
          <a:ln w="19050">
            <a:solidFill>
              <a:schemeClr val="tx1"/>
            </a:solidFill>
            <a:prstDash val="dash"/>
            <a:round/>
            <a:headEnd type="triangle" w="med" len="med"/>
            <a:tailEnd/>
          </a:ln>
        </p:spPr>
        <p:txBody>
          <a:bodyPr wrap="none" lIns="111026" tIns="55513" rIns="111026" bIns="55513" anchor="ctr"/>
          <a:lstStyle/>
          <a:p>
            <a:endParaRPr lang="en-US"/>
          </a:p>
        </p:txBody>
      </p:sp>
      <p:sp>
        <p:nvSpPr>
          <p:cNvPr id="32" name="Oval 9"/>
          <p:cNvSpPr>
            <a:spLocks noChangeArrowheads="1"/>
          </p:cNvSpPr>
          <p:nvPr/>
        </p:nvSpPr>
        <p:spPr bwMode="auto">
          <a:xfrm>
            <a:off x="6652219" y="3636506"/>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33" name="Oval 10"/>
          <p:cNvSpPr>
            <a:spLocks noChangeArrowheads="1"/>
          </p:cNvSpPr>
          <p:nvPr/>
        </p:nvSpPr>
        <p:spPr bwMode="auto">
          <a:xfrm>
            <a:off x="4631292" y="2193885"/>
            <a:ext cx="803189" cy="587734"/>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2/9</a:t>
            </a:r>
          </a:p>
        </p:txBody>
      </p:sp>
      <p:sp>
        <p:nvSpPr>
          <p:cNvPr id="34" name="Oval 11"/>
          <p:cNvSpPr>
            <a:spLocks noChangeArrowheads="1"/>
          </p:cNvSpPr>
          <p:nvPr/>
        </p:nvSpPr>
        <p:spPr bwMode="auto">
          <a:xfrm>
            <a:off x="6645741" y="2203600"/>
            <a:ext cx="803189" cy="587734"/>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1/10</a:t>
            </a:r>
          </a:p>
        </p:txBody>
      </p:sp>
      <p:sp>
        <p:nvSpPr>
          <p:cNvPr id="35" name="Line 12"/>
          <p:cNvSpPr>
            <a:spLocks noChangeShapeType="1"/>
          </p:cNvSpPr>
          <p:nvPr/>
        </p:nvSpPr>
        <p:spPr bwMode="auto">
          <a:xfrm>
            <a:off x="3014118" y="2778381"/>
            <a:ext cx="0" cy="859744"/>
          </a:xfrm>
          <a:prstGeom prst="line">
            <a:avLst/>
          </a:prstGeom>
          <a:noFill/>
          <a:ln w="28575">
            <a:solidFill>
              <a:srgbClr val="C00000"/>
            </a:solidFill>
            <a:prstDash val="solid"/>
            <a:round/>
            <a:headEnd/>
            <a:tailEnd type="triangle" w="med" len="med"/>
          </a:ln>
        </p:spPr>
        <p:txBody>
          <a:bodyPr wrap="none" lIns="111026" tIns="55513" rIns="111026" bIns="55513" anchor="ctr"/>
          <a:lstStyle/>
          <a:p>
            <a:endParaRPr lang="en-US"/>
          </a:p>
        </p:txBody>
      </p:sp>
      <p:sp>
        <p:nvSpPr>
          <p:cNvPr id="36" name="Line 13"/>
          <p:cNvSpPr>
            <a:spLocks noChangeShapeType="1"/>
          </p:cNvSpPr>
          <p:nvPr/>
        </p:nvSpPr>
        <p:spPr bwMode="auto">
          <a:xfrm>
            <a:off x="5028568" y="2788096"/>
            <a:ext cx="0" cy="859744"/>
          </a:xfrm>
          <a:prstGeom prst="line">
            <a:avLst/>
          </a:prstGeom>
          <a:noFill/>
          <a:ln w="28575">
            <a:solidFill>
              <a:srgbClr val="C00000"/>
            </a:solidFill>
            <a:prstDash val="solid"/>
            <a:round/>
            <a:headEnd/>
            <a:tailEnd type="triangle" w="med" len="med"/>
          </a:ln>
        </p:spPr>
        <p:txBody>
          <a:bodyPr wrap="none" lIns="111026" tIns="55513" rIns="111026" bIns="55513" anchor="ctr"/>
          <a:lstStyle/>
          <a:p>
            <a:endParaRPr lang="en-US"/>
          </a:p>
        </p:txBody>
      </p:sp>
      <p:sp>
        <p:nvSpPr>
          <p:cNvPr id="37" name="Line 14"/>
          <p:cNvSpPr>
            <a:spLocks noChangeShapeType="1"/>
          </p:cNvSpPr>
          <p:nvPr/>
        </p:nvSpPr>
        <p:spPr bwMode="auto">
          <a:xfrm>
            <a:off x="7043018" y="2797811"/>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38" name="Line 15"/>
          <p:cNvSpPr>
            <a:spLocks noChangeShapeType="1"/>
          </p:cNvSpPr>
          <p:nvPr/>
        </p:nvSpPr>
        <p:spPr bwMode="auto">
          <a:xfrm flipV="1">
            <a:off x="3296963" y="2652091"/>
            <a:ext cx="1392625" cy="1049179"/>
          </a:xfrm>
          <a:prstGeom prst="line">
            <a:avLst/>
          </a:prstGeom>
          <a:noFill/>
          <a:ln w="19050">
            <a:solidFill>
              <a:schemeClr val="tx1"/>
            </a:solidFill>
            <a:prstDash val="dash"/>
            <a:round/>
            <a:headEnd/>
            <a:tailEnd type="triangle" w="med" len="med"/>
          </a:ln>
        </p:spPr>
        <p:txBody>
          <a:bodyPr wrap="none" lIns="111026" tIns="55513" rIns="111026" bIns="55513" anchor="ctr"/>
          <a:lstStyle/>
          <a:p>
            <a:endParaRPr lang="en-US"/>
          </a:p>
        </p:txBody>
      </p:sp>
      <p:sp>
        <p:nvSpPr>
          <p:cNvPr id="39" name="Text Box 16"/>
          <p:cNvSpPr txBox="1">
            <a:spLocks noChangeArrowheads="1"/>
          </p:cNvSpPr>
          <p:nvPr/>
        </p:nvSpPr>
        <p:spPr bwMode="auto">
          <a:xfrm>
            <a:off x="2850026" y="1784251"/>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40" name="Text Box 17"/>
          <p:cNvSpPr txBox="1">
            <a:spLocks noChangeArrowheads="1"/>
          </p:cNvSpPr>
          <p:nvPr/>
        </p:nvSpPr>
        <p:spPr bwMode="auto">
          <a:xfrm>
            <a:off x="4845043" y="1793966"/>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z</a:t>
            </a:r>
          </a:p>
        </p:txBody>
      </p:sp>
      <p:sp>
        <p:nvSpPr>
          <p:cNvPr id="41" name="Text Box 18"/>
          <p:cNvSpPr txBox="1">
            <a:spLocks noChangeArrowheads="1"/>
          </p:cNvSpPr>
          <p:nvPr/>
        </p:nvSpPr>
        <p:spPr bwMode="auto">
          <a:xfrm>
            <a:off x="6840062" y="1803681"/>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s</a:t>
            </a:r>
          </a:p>
        </p:txBody>
      </p:sp>
      <p:sp>
        <p:nvSpPr>
          <p:cNvPr id="42" name="Text Box 19"/>
          <p:cNvSpPr txBox="1">
            <a:spLocks noChangeArrowheads="1"/>
          </p:cNvSpPr>
          <p:nvPr/>
        </p:nvSpPr>
        <p:spPr bwMode="auto">
          <a:xfrm>
            <a:off x="2804685" y="4125474"/>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43" name="Text Box 20"/>
          <p:cNvSpPr txBox="1">
            <a:spLocks noChangeArrowheads="1"/>
          </p:cNvSpPr>
          <p:nvPr/>
        </p:nvSpPr>
        <p:spPr bwMode="auto">
          <a:xfrm>
            <a:off x="4838567" y="4135189"/>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44" name="Text Box 21"/>
          <p:cNvSpPr txBox="1">
            <a:spLocks noChangeArrowheads="1"/>
          </p:cNvSpPr>
          <p:nvPr/>
        </p:nvSpPr>
        <p:spPr bwMode="auto">
          <a:xfrm>
            <a:off x="6853016" y="4130332"/>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45" name="Line 22"/>
          <p:cNvSpPr>
            <a:spLocks noChangeShapeType="1"/>
          </p:cNvSpPr>
          <p:nvPr/>
        </p:nvSpPr>
        <p:spPr bwMode="auto">
          <a:xfrm>
            <a:off x="3420031" y="2509610"/>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46" name="Line 23"/>
          <p:cNvSpPr>
            <a:spLocks noChangeShapeType="1"/>
          </p:cNvSpPr>
          <p:nvPr/>
        </p:nvSpPr>
        <p:spPr bwMode="auto">
          <a:xfrm flipV="1">
            <a:off x="5348118" y="2674758"/>
            <a:ext cx="1392625" cy="1049179"/>
          </a:xfrm>
          <a:prstGeom prst="line">
            <a:avLst/>
          </a:prstGeom>
          <a:noFill/>
          <a:ln w="19050">
            <a:solidFill>
              <a:schemeClr val="tx1"/>
            </a:solidFill>
            <a:prstDash val="dash"/>
            <a:round/>
            <a:headEnd type="triangle" w="med" len="med"/>
            <a:tailEnd/>
          </a:ln>
        </p:spPr>
        <p:txBody>
          <a:bodyPr wrap="none" lIns="111026" tIns="55513" rIns="111026" bIns="55513" anchor="ctr"/>
          <a:lstStyle/>
          <a:p>
            <a:endParaRPr lang="en-US"/>
          </a:p>
        </p:txBody>
      </p:sp>
      <p:sp>
        <p:nvSpPr>
          <p:cNvPr id="49" name="Oval 26"/>
          <p:cNvSpPr>
            <a:spLocks noChangeArrowheads="1"/>
          </p:cNvSpPr>
          <p:nvPr/>
        </p:nvSpPr>
        <p:spPr bwMode="auto">
          <a:xfrm>
            <a:off x="8686101" y="3660792"/>
            <a:ext cx="803189" cy="587734"/>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50" name="Oval 27"/>
          <p:cNvSpPr>
            <a:spLocks noChangeArrowheads="1"/>
          </p:cNvSpPr>
          <p:nvPr/>
        </p:nvSpPr>
        <p:spPr bwMode="auto">
          <a:xfrm>
            <a:off x="8679623" y="2227886"/>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sz="2400" b="1" dirty="0"/>
          </a:p>
        </p:txBody>
      </p:sp>
      <p:sp>
        <p:nvSpPr>
          <p:cNvPr id="51" name="Line 28"/>
          <p:cNvSpPr>
            <a:spLocks noChangeShapeType="1"/>
          </p:cNvSpPr>
          <p:nvPr/>
        </p:nvSpPr>
        <p:spPr bwMode="auto">
          <a:xfrm>
            <a:off x="8979740" y="2822097"/>
            <a:ext cx="0" cy="859743"/>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52" name="Text Box 29"/>
          <p:cNvSpPr txBox="1">
            <a:spLocks noChangeArrowheads="1"/>
          </p:cNvSpPr>
          <p:nvPr/>
        </p:nvSpPr>
        <p:spPr bwMode="auto">
          <a:xfrm>
            <a:off x="8886898" y="4154618"/>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53" name="Line 30"/>
          <p:cNvSpPr>
            <a:spLocks noChangeShapeType="1"/>
          </p:cNvSpPr>
          <p:nvPr/>
        </p:nvSpPr>
        <p:spPr bwMode="auto">
          <a:xfrm flipV="1">
            <a:off x="7381999" y="2699045"/>
            <a:ext cx="1392625" cy="1049179"/>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4" name="Text Box 31"/>
          <p:cNvSpPr txBox="1">
            <a:spLocks noChangeArrowheads="1"/>
          </p:cNvSpPr>
          <p:nvPr/>
        </p:nvSpPr>
        <p:spPr bwMode="auto">
          <a:xfrm>
            <a:off x="8796215" y="1798824"/>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55" name="Line 32"/>
          <p:cNvSpPr>
            <a:spLocks noChangeShapeType="1"/>
          </p:cNvSpPr>
          <p:nvPr/>
        </p:nvSpPr>
        <p:spPr bwMode="auto">
          <a:xfrm>
            <a:off x="5415049" y="2504753"/>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57" name="Line 34"/>
          <p:cNvSpPr>
            <a:spLocks noChangeShapeType="1"/>
          </p:cNvSpPr>
          <p:nvPr/>
        </p:nvSpPr>
        <p:spPr bwMode="auto">
          <a:xfrm>
            <a:off x="5402095" y="3923087"/>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9" name="Line 36"/>
          <p:cNvSpPr>
            <a:spLocks noChangeShapeType="1"/>
          </p:cNvSpPr>
          <p:nvPr/>
        </p:nvSpPr>
        <p:spPr bwMode="auto">
          <a:xfrm>
            <a:off x="7435976" y="3927944"/>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62" name="Line 39"/>
          <p:cNvSpPr>
            <a:spLocks noChangeShapeType="1"/>
          </p:cNvSpPr>
          <p:nvPr/>
        </p:nvSpPr>
        <p:spPr bwMode="auto">
          <a:xfrm>
            <a:off x="9245310" y="2817240"/>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8" name="Text Box 36"/>
          <p:cNvSpPr txBox="1">
            <a:spLocks noChangeArrowheads="1"/>
          </p:cNvSpPr>
          <p:nvPr/>
        </p:nvSpPr>
        <p:spPr bwMode="auto">
          <a:xfrm>
            <a:off x="4041854" y="5129319"/>
            <a:ext cx="4456404" cy="943107"/>
          </a:xfrm>
          <a:prstGeom prst="rect">
            <a:avLst/>
          </a:prstGeom>
          <a:noFill/>
          <a:ln w="28575">
            <a:solidFill>
              <a:schemeClr val="tx2"/>
            </a:solidFill>
            <a:miter lim="800000"/>
            <a:headEnd/>
            <a:tailEnd/>
          </a:ln>
        </p:spPr>
        <p:txBody>
          <a:bodyPr wrap="square" lIns="111026" tIns="55513" rIns="111026" bIns="55513">
            <a:spAutoFit/>
          </a:bodyPr>
          <a:lstStyle/>
          <a:p>
            <a:r>
              <a:rPr lang="en-US" b="1" u="none" dirty="0"/>
              <a:t>Stack:</a:t>
            </a:r>
            <a:r>
              <a:rPr lang="en-US" u="none" dirty="0"/>
              <a:t>         s</a:t>
            </a:r>
          </a:p>
          <a:p>
            <a:r>
              <a:rPr lang="en-US" u="none" dirty="0"/>
              <a:t>Preorder:     1</a:t>
            </a:r>
          </a:p>
          <a:p>
            <a:r>
              <a:rPr lang="en-US" dirty="0" err="1"/>
              <a:t>Postorder</a:t>
            </a:r>
            <a:r>
              <a:rPr lang="en-US" dirty="0"/>
              <a:t>:</a:t>
            </a:r>
            <a:r>
              <a:rPr lang="en-US" u="none" dirty="0"/>
              <a:t>   </a:t>
            </a:r>
            <a:r>
              <a:rPr lang="en-US" u="none" dirty="0">
                <a:solidFill>
                  <a:srgbClr val="C00000"/>
                </a:solidFill>
              </a:rPr>
              <a:t>10</a:t>
            </a:r>
            <a:r>
              <a:rPr lang="en-US" u="none" dirty="0"/>
              <a:t> </a:t>
            </a:r>
          </a:p>
        </p:txBody>
      </p:sp>
      <p:sp>
        <p:nvSpPr>
          <p:cNvPr id="56" name="TextBox 55"/>
          <p:cNvSpPr txBox="1"/>
          <p:nvPr/>
        </p:nvSpPr>
        <p:spPr>
          <a:xfrm>
            <a:off x="518187" y="5051602"/>
            <a:ext cx="3005481" cy="389109"/>
          </a:xfrm>
          <a:prstGeom prst="rect">
            <a:avLst/>
          </a:prstGeom>
          <a:noFill/>
        </p:spPr>
        <p:txBody>
          <a:bodyPr wrap="square" lIns="111026" tIns="55513" rIns="111026" bIns="55513" rtlCol="0">
            <a:spAutoFit/>
          </a:bodyPr>
          <a:lstStyle/>
          <a:p>
            <a:r>
              <a:rPr lang="en-US" dirty="0"/>
              <a:t>Finished: x y w z</a:t>
            </a:r>
          </a:p>
        </p:txBody>
      </p:sp>
      <p:sp>
        <p:nvSpPr>
          <p:cNvPr id="58" name="Oval 57"/>
          <p:cNvSpPr>
            <a:spLocks noChangeArrowheads="1"/>
          </p:cNvSpPr>
          <p:nvPr/>
        </p:nvSpPr>
        <p:spPr bwMode="auto">
          <a:xfrm>
            <a:off x="9120082" y="5207035"/>
            <a:ext cx="310912" cy="233151"/>
          </a:xfrm>
          <a:prstGeom prst="ellipse">
            <a:avLst/>
          </a:prstGeom>
          <a:solidFill>
            <a:srgbClr val="0070C0"/>
          </a:solidFill>
          <a:ln w="28575">
            <a:solidFill>
              <a:schemeClr val="tx2"/>
            </a:solidFill>
            <a:round/>
            <a:headEnd/>
            <a:tailEnd/>
          </a:ln>
        </p:spPr>
        <p:txBody>
          <a:bodyPr wrap="none" lIns="111026" tIns="55513" rIns="111026" bIns="55513" anchor="ctr"/>
          <a:lstStyle/>
          <a:p>
            <a:endParaRPr lang="en-US"/>
          </a:p>
        </p:txBody>
      </p:sp>
      <p:sp>
        <p:nvSpPr>
          <p:cNvPr id="60" name="Oval 5"/>
          <p:cNvSpPr>
            <a:spLocks noChangeArrowheads="1"/>
          </p:cNvSpPr>
          <p:nvPr/>
        </p:nvSpPr>
        <p:spPr bwMode="auto">
          <a:xfrm>
            <a:off x="9120082" y="5595620"/>
            <a:ext cx="310912" cy="233151"/>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61" name="Oval 5"/>
          <p:cNvSpPr>
            <a:spLocks noChangeArrowheads="1"/>
          </p:cNvSpPr>
          <p:nvPr/>
        </p:nvSpPr>
        <p:spPr bwMode="auto">
          <a:xfrm>
            <a:off x="9120082" y="5984205"/>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63" name="TextBox 62"/>
          <p:cNvSpPr txBox="1"/>
          <p:nvPr/>
        </p:nvSpPr>
        <p:spPr>
          <a:xfrm>
            <a:off x="9741906" y="5129319"/>
            <a:ext cx="1554559" cy="389109"/>
          </a:xfrm>
          <a:prstGeom prst="rect">
            <a:avLst/>
          </a:prstGeom>
          <a:noFill/>
        </p:spPr>
        <p:txBody>
          <a:bodyPr wrap="square" lIns="111026" tIns="55513" rIns="111026" bIns="55513" rtlCol="0">
            <a:spAutoFit/>
          </a:bodyPr>
          <a:lstStyle/>
          <a:p>
            <a:r>
              <a:rPr lang="en-US" dirty="0"/>
              <a:t>Finished</a:t>
            </a:r>
          </a:p>
        </p:txBody>
      </p:sp>
      <p:sp>
        <p:nvSpPr>
          <p:cNvPr id="64" name="TextBox 63"/>
          <p:cNvSpPr txBox="1"/>
          <p:nvPr/>
        </p:nvSpPr>
        <p:spPr>
          <a:xfrm>
            <a:off x="9741906" y="5517903"/>
            <a:ext cx="1554559" cy="389109"/>
          </a:xfrm>
          <a:prstGeom prst="rect">
            <a:avLst/>
          </a:prstGeom>
          <a:noFill/>
        </p:spPr>
        <p:txBody>
          <a:bodyPr wrap="square" lIns="111026" tIns="55513" rIns="111026" bIns="55513" rtlCol="0">
            <a:spAutoFit/>
          </a:bodyPr>
          <a:lstStyle/>
          <a:p>
            <a:r>
              <a:rPr lang="en-US" dirty="0"/>
              <a:t>Visited</a:t>
            </a:r>
          </a:p>
        </p:txBody>
      </p:sp>
      <p:sp>
        <p:nvSpPr>
          <p:cNvPr id="65" name="TextBox 64"/>
          <p:cNvSpPr txBox="1"/>
          <p:nvPr/>
        </p:nvSpPr>
        <p:spPr>
          <a:xfrm>
            <a:off x="9741905" y="5918388"/>
            <a:ext cx="2383658" cy="389109"/>
          </a:xfrm>
          <a:prstGeom prst="rect">
            <a:avLst/>
          </a:prstGeom>
          <a:noFill/>
        </p:spPr>
        <p:txBody>
          <a:bodyPr wrap="square" lIns="111026" tIns="55513" rIns="111026" bIns="55513" rtlCol="0">
            <a:spAutoFit/>
          </a:bodyPr>
          <a:lstStyle/>
          <a:p>
            <a:r>
              <a:rPr lang="en-US" dirty="0"/>
              <a:t>Undiscovered</a:t>
            </a:r>
          </a:p>
        </p:txBody>
      </p:sp>
    </p:spTree>
    <p:extLst>
      <p:ext uri="{BB962C8B-B14F-4D97-AF65-F5344CB8AC3E}">
        <p14:creationId xmlns:p14="http://schemas.microsoft.com/office/powerpoint/2010/main" val="10478717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a:t>Example (BFS)</a:t>
            </a:r>
          </a:p>
        </p:txBody>
      </p:sp>
      <p:sp>
        <p:nvSpPr>
          <p:cNvPr id="23556" name="Oval 3"/>
          <p:cNvSpPr>
            <a:spLocks noChangeArrowheads="1"/>
          </p:cNvSpPr>
          <p:nvPr/>
        </p:nvSpPr>
        <p:spPr bwMode="auto">
          <a:xfrm>
            <a:off x="2552068" y="2546849"/>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23557" name="Text Box 4"/>
          <p:cNvSpPr txBox="1">
            <a:spLocks noChangeArrowheads="1"/>
          </p:cNvSpPr>
          <p:nvPr/>
        </p:nvSpPr>
        <p:spPr bwMode="auto">
          <a:xfrm>
            <a:off x="2681615" y="2575993"/>
            <a:ext cx="390933"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a:t>
            </a:r>
            <a:endParaRPr lang="en-US" b="1" u="none"/>
          </a:p>
        </p:txBody>
      </p:sp>
      <p:sp>
        <p:nvSpPr>
          <p:cNvPr id="23558" name="Oval 5"/>
          <p:cNvSpPr>
            <a:spLocks noChangeArrowheads="1"/>
          </p:cNvSpPr>
          <p:nvPr/>
        </p:nvSpPr>
        <p:spPr bwMode="auto">
          <a:xfrm>
            <a:off x="4566519" y="2540373"/>
            <a:ext cx="803189" cy="587734"/>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23559" name="Text Box 6"/>
          <p:cNvSpPr txBox="1">
            <a:spLocks noChangeArrowheads="1"/>
          </p:cNvSpPr>
          <p:nvPr/>
        </p:nvSpPr>
        <p:spPr bwMode="auto">
          <a:xfrm>
            <a:off x="4734930" y="2605137"/>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0</a:t>
            </a:r>
            <a:endParaRPr lang="en-US" b="1" u="none"/>
          </a:p>
        </p:txBody>
      </p:sp>
      <p:sp>
        <p:nvSpPr>
          <p:cNvPr id="23560" name="Line 7"/>
          <p:cNvSpPr>
            <a:spLocks noChangeShapeType="1"/>
          </p:cNvSpPr>
          <p:nvPr/>
        </p:nvSpPr>
        <p:spPr bwMode="auto">
          <a:xfrm>
            <a:off x="3335827" y="2841526"/>
            <a:ext cx="1256602" cy="0"/>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3561" name="Oval 8"/>
          <p:cNvSpPr>
            <a:spLocks noChangeArrowheads="1"/>
          </p:cNvSpPr>
          <p:nvPr/>
        </p:nvSpPr>
        <p:spPr bwMode="auto">
          <a:xfrm>
            <a:off x="4566519" y="3984613"/>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23562" name="Text Box 9"/>
          <p:cNvSpPr txBox="1">
            <a:spLocks noChangeArrowheads="1"/>
          </p:cNvSpPr>
          <p:nvPr/>
        </p:nvSpPr>
        <p:spPr bwMode="auto">
          <a:xfrm>
            <a:off x="4696066" y="4013757"/>
            <a:ext cx="390933"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a:t>
            </a:r>
            <a:endParaRPr lang="en-US" b="1" u="none"/>
          </a:p>
        </p:txBody>
      </p:sp>
      <p:sp>
        <p:nvSpPr>
          <p:cNvPr id="23563" name="Oval 10"/>
          <p:cNvSpPr>
            <a:spLocks noChangeArrowheads="1"/>
          </p:cNvSpPr>
          <p:nvPr/>
        </p:nvSpPr>
        <p:spPr bwMode="auto">
          <a:xfrm>
            <a:off x="6580968" y="3978137"/>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23564" name="Text Box 11"/>
          <p:cNvSpPr txBox="1">
            <a:spLocks noChangeArrowheads="1"/>
          </p:cNvSpPr>
          <p:nvPr/>
        </p:nvSpPr>
        <p:spPr bwMode="auto">
          <a:xfrm>
            <a:off x="6710514" y="4007280"/>
            <a:ext cx="390933"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a:t>
            </a:r>
            <a:endParaRPr lang="en-US" b="1" u="none"/>
          </a:p>
        </p:txBody>
      </p:sp>
      <p:sp>
        <p:nvSpPr>
          <p:cNvPr id="23565" name="Line 12"/>
          <p:cNvSpPr>
            <a:spLocks noChangeShapeType="1"/>
          </p:cNvSpPr>
          <p:nvPr/>
        </p:nvSpPr>
        <p:spPr bwMode="auto">
          <a:xfrm>
            <a:off x="5350276" y="4279290"/>
            <a:ext cx="1256602" cy="0"/>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3566" name="Oval 13"/>
          <p:cNvSpPr>
            <a:spLocks noChangeArrowheads="1"/>
          </p:cNvSpPr>
          <p:nvPr/>
        </p:nvSpPr>
        <p:spPr bwMode="auto">
          <a:xfrm>
            <a:off x="8595419" y="3987851"/>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23567" name="Text Box 14"/>
          <p:cNvSpPr txBox="1">
            <a:spLocks noChangeArrowheads="1"/>
          </p:cNvSpPr>
          <p:nvPr/>
        </p:nvSpPr>
        <p:spPr bwMode="auto">
          <a:xfrm>
            <a:off x="8724966" y="4016995"/>
            <a:ext cx="390933"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a:t>
            </a:r>
            <a:endParaRPr lang="en-US" b="1" u="none"/>
          </a:p>
        </p:txBody>
      </p:sp>
      <p:sp>
        <p:nvSpPr>
          <p:cNvPr id="23568" name="Line 15"/>
          <p:cNvSpPr>
            <a:spLocks noChangeShapeType="1"/>
          </p:cNvSpPr>
          <p:nvPr/>
        </p:nvSpPr>
        <p:spPr bwMode="auto">
          <a:xfrm>
            <a:off x="7364726" y="4289004"/>
            <a:ext cx="1256602" cy="0"/>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3569" name="Oval 16"/>
          <p:cNvSpPr>
            <a:spLocks noChangeArrowheads="1"/>
          </p:cNvSpPr>
          <p:nvPr/>
        </p:nvSpPr>
        <p:spPr bwMode="auto">
          <a:xfrm>
            <a:off x="6574491" y="2545230"/>
            <a:ext cx="803189" cy="587735"/>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23570" name="Text Box 17"/>
          <p:cNvSpPr txBox="1">
            <a:spLocks noChangeArrowheads="1"/>
          </p:cNvSpPr>
          <p:nvPr/>
        </p:nvSpPr>
        <p:spPr bwMode="auto">
          <a:xfrm>
            <a:off x="6704039" y="2574374"/>
            <a:ext cx="390933"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a:t>
            </a:r>
            <a:endParaRPr lang="en-US" b="1" u="none"/>
          </a:p>
        </p:txBody>
      </p:sp>
      <p:sp>
        <p:nvSpPr>
          <p:cNvPr id="23571" name="Oval 18"/>
          <p:cNvSpPr>
            <a:spLocks noChangeArrowheads="1"/>
          </p:cNvSpPr>
          <p:nvPr/>
        </p:nvSpPr>
        <p:spPr bwMode="auto">
          <a:xfrm>
            <a:off x="8588941" y="2554945"/>
            <a:ext cx="803189" cy="587735"/>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23572" name="Text Box 19"/>
          <p:cNvSpPr txBox="1">
            <a:spLocks noChangeArrowheads="1"/>
          </p:cNvSpPr>
          <p:nvPr/>
        </p:nvSpPr>
        <p:spPr bwMode="auto">
          <a:xfrm>
            <a:off x="8718487" y="2584088"/>
            <a:ext cx="390933"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a:t>
            </a:r>
            <a:endParaRPr lang="en-US" b="1" u="none"/>
          </a:p>
        </p:txBody>
      </p:sp>
      <p:sp>
        <p:nvSpPr>
          <p:cNvPr id="23573" name="Line 20"/>
          <p:cNvSpPr>
            <a:spLocks noChangeShapeType="1"/>
          </p:cNvSpPr>
          <p:nvPr/>
        </p:nvSpPr>
        <p:spPr bwMode="auto">
          <a:xfrm>
            <a:off x="7358248" y="2856098"/>
            <a:ext cx="1256602" cy="0"/>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3574" name="Oval 21"/>
          <p:cNvSpPr>
            <a:spLocks noChangeArrowheads="1"/>
          </p:cNvSpPr>
          <p:nvPr/>
        </p:nvSpPr>
        <p:spPr bwMode="auto">
          <a:xfrm>
            <a:off x="2526159" y="3984613"/>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23575" name="Text Box 22"/>
          <p:cNvSpPr txBox="1">
            <a:spLocks noChangeArrowheads="1"/>
          </p:cNvSpPr>
          <p:nvPr/>
        </p:nvSpPr>
        <p:spPr bwMode="auto">
          <a:xfrm>
            <a:off x="2655705" y="4013757"/>
            <a:ext cx="390933"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a:t>
            </a:r>
            <a:endParaRPr lang="en-US" b="1" u="none"/>
          </a:p>
        </p:txBody>
      </p:sp>
      <p:sp>
        <p:nvSpPr>
          <p:cNvPr id="23576" name="Line 23"/>
          <p:cNvSpPr>
            <a:spLocks noChangeShapeType="1"/>
          </p:cNvSpPr>
          <p:nvPr/>
        </p:nvSpPr>
        <p:spPr bwMode="auto">
          <a:xfrm>
            <a:off x="2942868" y="3120012"/>
            <a:ext cx="0" cy="859743"/>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3577" name="Line 24"/>
          <p:cNvSpPr>
            <a:spLocks noChangeShapeType="1"/>
          </p:cNvSpPr>
          <p:nvPr/>
        </p:nvSpPr>
        <p:spPr bwMode="auto">
          <a:xfrm>
            <a:off x="4957317" y="3129727"/>
            <a:ext cx="0" cy="859743"/>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3578" name="Line 25"/>
          <p:cNvSpPr>
            <a:spLocks noChangeShapeType="1"/>
          </p:cNvSpPr>
          <p:nvPr/>
        </p:nvSpPr>
        <p:spPr bwMode="auto">
          <a:xfrm>
            <a:off x="6971768" y="3139441"/>
            <a:ext cx="0" cy="859743"/>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3579" name="Line 26"/>
          <p:cNvSpPr>
            <a:spLocks noChangeShapeType="1"/>
          </p:cNvSpPr>
          <p:nvPr/>
        </p:nvSpPr>
        <p:spPr bwMode="auto">
          <a:xfrm>
            <a:off x="8986217" y="3149156"/>
            <a:ext cx="0" cy="859743"/>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3580" name="Line 27"/>
          <p:cNvSpPr>
            <a:spLocks noChangeShapeType="1"/>
          </p:cNvSpPr>
          <p:nvPr/>
        </p:nvSpPr>
        <p:spPr bwMode="auto">
          <a:xfrm flipV="1">
            <a:off x="5240162" y="3003436"/>
            <a:ext cx="1392625" cy="1049179"/>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3581" name="Text Box 28"/>
          <p:cNvSpPr txBox="1">
            <a:spLocks noChangeArrowheads="1"/>
          </p:cNvSpPr>
          <p:nvPr/>
        </p:nvSpPr>
        <p:spPr bwMode="auto">
          <a:xfrm>
            <a:off x="2798207" y="2125883"/>
            <a:ext cx="30116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r</a:t>
            </a:r>
          </a:p>
        </p:txBody>
      </p:sp>
      <p:sp>
        <p:nvSpPr>
          <p:cNvPr id="23582" name="Text Box 29"/>
          <p:cNvSpPr txBox="1">
            <a:spLocks noChangeArrowheads="1"/>
          </p:cNvSpPr>
          <p:nvPr/>
        </p:nvSpPr>
        <p:spPr bwMode="auto">
          <a:xfrm>
            <a:off x="4793225" y="2135597"/>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s</a:t>
            </a:r>
          </a:p>
        </p:txBody>
      </p:sp>
      <p:sp>
        <p:nvSpPr>
          <p:cNvPr id="23583" name="Text Box 30"/>
          <p:cNvSpPr txBox="1">
            <a:spLocks noChangeArrowheads="1"/>
          </p:cNvSpPr>
          <p:nvPr/>
        </p:nvSpPr>
        <p:spPr bwMode="auto">
          <a:xfrm>
            <a:off x="6788243" y="2145312"/>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23584" name="Text Box 31"/>
          <p:cNvSpPr txBox="1">
            <a:spLocks noChangeArrowheads="1"/>
          </p:cNvSpPr>
          <p:nvPr/>
        </p:nvSpPr>
        <p:spPr bwMode="auto">
          <a:xfrm>
            <a:off x="8783261" y="2155026"/>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23585" name="Text Box 32"/>
          <p:cNvSpPr txBox="1">
            <a:spLocks noChangeArrowheads="1"/>
          </p:cNvSpPr>
          <p:nvPr/>
        </p:nvSpPr>
        <p:spPr bwMode="auto">
          <a:xfrm>
            <a:off x="2733434" y="4467106"/>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23586" name="Text Box 33"/>
          <p:cNvSpPr txBox="1">
            <a:spLocks noChangeArrowheads="1"/>
          </p:cNvSpPr>
          <p:nvPr/>
        </p:nvSpPr>
        <p:spPr bwMode="auto">
          <a:xfrm>
            <a:off x="4747884" y="4476820"/>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23587" name="Text Box 34"/>
          <p:cNvSpPr txBox="1">
            <a:spLocks noChangeArrowheads="1"/>
          </p:cNvSpPr>
          <p:nvPr/>
        </p:nvSpPr>
        <p:spPr bwMode="auto">
          <a:xfrm>
            <a:off x="6781766" y="4486535"/>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23588" name="Text Box 35"/>
          <p:cNvSpPr txBox="1">
            <a:spLocks noChangeArrowheads="1"/>
          </p:cNvSpPr>
          <p:nvPr/>
        </p:nvSpPr>
        <p:spPr bwMode="auto">
          <a:xfrm>
            <a:off x="8796215" y="4481677"/>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23589" name="Text Box 36"/>
          <p:cNvSpPr txBox="1">
            <a:spLocks noChangeArrowheads="1"/>
          </p:cNvSpPr>
          <p:nvPr/>
        </p:nvSpPr>
        <p:spPr bwMode="auto">
          <a:xfrm>
            <a:off x="5371867" y="5407804"/>
            <a:ext cx="737394" cy="666108"/>
          </a:xfrm>
          <a:prstGeom prst="rect">
            <a:avLst/>
          </a:prstGeom>
          <a:noFill/>
          <a:ln w="28575">
            <a:solidFill>
              <a:schemeClr val="tx2"/>
            </a:solidFill>
            <a:miter lim="800000"/>
            <a:headEnd/>
            <a:tailEnd/>
          </a:ln>
        </p:spPr>
        <p:txBody>
          <a:bodyPr wrap="none" lIns="111026" tIns="55513" rIns="111026" bIns="55513">
            <a:spAutoFit/>
          </a:bodyPr>
          <a:lstStyle/>
          <a:p>
            <a:r>
              <a:rPr lang="en-US" b="1" u="none" dirty="0"/>
              <a:t>Q:</a:t>
            </a:r>
            <a:r>
              <a:rPr lang="en-US" u="none" dirty="0"/>
              <a:t>  s</a:t>
            </a:r>
          </a:p>
          <a:p>
            <a:r>
              <a:rPr lang="en-US" u="none" dirty="0"/>
              <a:t>      0</a:t>
            </a:r>
          </a:p>
        </p:txBody>
      </p:sp>
      <p:sp>
        <p:nvSpPr>
          <p:cNvPr id="39" name="Slide Number Placeholder 38"/>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3</a:t>
            </a:fld>
            <a:endParaRPr lang="en-US"/>
          </a:p>
        </p:txBody>
      </p:sp>
      <p:sp>
        <p:nvSpPr>
          <p:cNvPr id="40" name="TextBox 39"/>
          <p:cNvSpPr txBox="1"/>
          <p:nvPr/>
        </p:nvSpPr>
        <p:spPr>
          <a:xfrm>
            <a:off x="725461" y="5440186"/>
            <a:ext cx="3627305" cy="389109"/>
          </a:xfrm>
          <a:prstGeom prst="rect">
            <a:avLst/>
          </a:prstGeom>
          <a:noFill/>
        </p:spPr>
        <p:txBody>
          <a:bodyPr wrap="square" lIns="111026" tIns="55513" rIns="111026" bIns="55513" rtlCol="0">
            <a:spAutoFit/>
          </a:bodyPr>
          <a:lstStyle/>
          <a:p>
            <a:r>
              <a:rPr lang="en-US" dirty="0"/>
              <a:t>Finished: N/A</a:t>
            </a:r>
          </a:p>
        </p:txBody>
      </p:sp>
      <p:sp>
        <p:nvSpPr>
          <p:cNvPr id="41" name="Oval 5"/>
          <p:cNvSpPr>
            <a:spLocks noChangeArrowheads="1"/>
          </p:cNvSpPr>
          <p:nvPr/>
        </p:nvSpPr>
        <p:spPr bwMode="auto">
          <a:xfrm>
            <a:off x="8705532" y="5207035"/>
            <a:ext cx="310912" cy="233151"/>
          </a:xfrm>
          <a:prstGeom prst="ellipse">
            <a:avLst/>
          </a:prstGeom>
          <a:solidFill>
            <a:srgbClr val="0070C0"/>
          </a:solidFill>
          <a:ln w="28575">
            <a:solidFill>
              <a:schemeClr val="tx2"/>
            </a:solidFill>
            <a:round/>
            <a:headEnd/>
            <a:tailEnd/>
          </a:ln>
        </p:spPr>
        <p:txBody>
          <a:bodyPr wrap="none" lIns="111026" tIns="55513" rIns="111026" bIns="55513" anchor="ctr"/>
          <a:lstStyle/>
          <a:p>
            <a:endParaRPr lang="en-US"/>
          </a:p>
        </p:txBody>
      </p:sp>
      <p:sp>
        <p:nvSpPr>
          <p:cNvPr id="42" name="Oval 5"/>
          <p:cNvSpPr>
            <a:spLocks noChangeArrowheads="1"/>
          </p:cNvSpPr>
          <p:nvPr/>
        </p:nvSpPr>
        <p:spPr bwMode="auto">
          <a:xfrm>
            <a:off x="8705532" y="5595620"/>
            <a:ext cx="310912" cy="233151"/>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43" name="Oval 5"/>
          <p:cNvSpPr>
            <a:spLocks noChangeArrowheads="1"/>
          </p:cNvSpPr>
          <p:nvPr/>
        </p:nvSpPr>
        <p:spPr bwMode="auto">
          <a:xfrm>
            <a:off x="8705532" y="5984205"/>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44" name="TextBox 43"/>
          <p:cNvSpPr txBox="1"/>
          <p:nvPr/>
        </p:nvSpPr>
        <p:spPr>
          <a:xfrm>
            <a:off x="9327356" y="5129319"/>
            <a:ext cx="1554559" cy="389109"/>
          </a:xfrm>
          <a:prstGeom prst="rect">
            <a:avLst/>
          </a:prstGeom>
          <a:noFill/>
        </p:spPr>
        <p:txBody>
          <a:bodyPr wrap="square" lIns="111026" tIns="55513" rIns="111026" bIns="55513" rtlCol="0">
            <a:spAutoFit/>
          </a:bodyPr>
          <a:lstStyle/>
          <a:p>
            <a:r>
              <a:rPr lang="en-US" dirty="0"/>
              <a:t>Finished</a:t>
            </a:r>
          </a:p>
        </p:txBody>
      </p:sp>
      <p:sp>
        <p:nvSpPr>
          <p:cNvPr id="45" name="TextBox 44"/>
          <p:cNvSpPr txBox="1"/>
          <p:nvPr/>
        </p:nvSpPr>
        <p:spPr>
          <a:xfrm>
            <a:off x="9327356" y="5517903"/>
            <a:ext cx="1554559" cy="389109"/>
          </a:xfrm>
          <a:prstGeom prst="rect">
            <a:avLst/>
          </a:prstGeom>
          <a:noFill/>
        </p:spPr>
        <p:txBody>
          <a:bodyPr wrap="square" lIns="111026" tIns="55513" rIns="111026" bIns="55513" rtlCol="0">
            <a:spAutoFit/>
          </a:bodyPr>
          <a:lstStyle/>
          <a:p>
            <a:r>
              <a:rPr lang="en-US" dirty="0"/>
              <a:t>Visited</a:t>
            </a:r>
          </a:p>
        </p:txBody>
      </p:sp>
      <p:sp>
        <p:nvSpPr>
          <p:cNvPr id="46" name="TextBox 45"/>
          <p:cNvSpPr txBox="1"/>
          <p:nvPr/>
        </p:nvSpPr>
        <p:spPr>
          <a:xfrm>
            <a:off x="9327356" y="5918388"/>
            <a:ext cx="2383658" cy="389109"/>
          </a:xfrm>
          <a:prstGeom prst="rect">
            <a:avLst/>
          </a:prstGeom>
          <a:noFill/>
        </p:spPr>
        <p:txBody>
          <a:bodyPr wrap="square" lIns="111026" tIns="55513" rIns="111026" bIns="55513" rtlCol="0">
            <a:spAutoFit/>
          </a:bodyPr>
          <a:lstStyle/>
          <a:p>
            <a:r>
              <a:rPr lang="en-US" dirty="0"/>
              <a:t>Undiscovered</a:t>
            </a:r>
          </a:p>
        </p:txBody>
      </p:sp>
      <p:sp>
        <p:nvSpPr>
          <p:cNvPr id="47" name="Rectangular Callout 46"/>
          <p:cNvSpPr/>
          <p:nvPr/>
        </p:nvSpPr>
        <p:spPr>
          <a:xfrm>
            <a:off x="5181865" y="1632056"/>
            <a:ext cx="1761834" cy="621736"/>
          </a:xfrm>
          <a:prstGeom prst="wedgeRectCallout">
            <a:avLst>
              <a:gd name="adj1" fmla="val -50000"/>
              <a:gd name="adj2" fmla="val 10714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r>
              <a:rPr lang="en-US" sz="1900" dirty="0">
                <a:solidFill>
                  <a:srgbClr val="002060"/>
                </a:solidFill>
              </a:rPr>
              <a:t>distance from source</a:t>
            </a:r>
          </a:p>
        </p:txBody>
      </p:sp>
    </p:spTree>
    <p:extLst>
      <p:ext uri="{BB962C8B-B14F-4D97-AF65-F5344CB8AC3E}">
        <p14:creationId xmlns:p14="http://schemas.microsoft.com/office/powerpoint/2010/main" val="415085410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t> DFS example</a:t>
            </a:r>
          </a:p>
        </p:txBody>
      </p:sp>
      <p:sp>
        <p:nvSpPr>
          <p:cNvPr id="25" name="Slide Number Placeholder 24"/>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30</a:t>
            </a:fld>
            <a:endParaRPr lang="en-US"/>
          </a:p>
        </p:txBody>
      </p:sp>
      <p:sp>
        <p:nvSpPr>
          <p:cNvPr id="26" name="Oval 3"/>
          <p:cNvSpPr>
            <a:spLocks noChangeArrowheads="1"/>
          </p:cNvSpPr>
          <p:nvPr/>
        </p:nvSpPr>
        <p:spPr bwMode="auto">
          <a:xfrm>
            <a:off x="2623320" y="2189028"/>
            <a:ext cx="803189" cy="587735"/>
          </a:xfrm>
          <a:prstGeom prst="ellipse">
            <a:avLst/>
          </a:prstGeom>
          <a:solidFill>
            <a:srgbClr val="00B0F0"/>
          </a:solidFill>
          <a:ln w="28575">
            <a:solidFill>
              <a:schemeClr val="tx2"/>
            </a:solidFill>
            <a:round/>
            <a:headEnd/>
            <a:tailEnd/>
          </a:ln>
        </p:spPr>
        <p:txBody>
          <a:bodyPr wrap="none" lIns="111026" tIns="55513" rIns="111026" bIns="55513" anchor="ctr"/>
          <a:lstStyle/>
          <a:p>
            <a:r>
              <a:rPr lang="en-US" b="1" dirty="0"/>
              <a:t>3/6</a:t>
            </a:r>
          </a:p>
        </p:txBody>
      </p:sp>
      <p:sp>
        <p:nvSpPr>
          <p:cNvPr id="28" name="Oval 5"/>
          <p:cNvSpPr>
            <a:spLocks noChangeArrowheads="1"/>
          </p:cNvSpPr>
          <p:nvPr/>
        </p:nvSpPr>
        <p:spPr bwMode="auto">
          <a:xfrm>
            <a:off x="2623320" y="3633268"/>
            <a:ext cx="803189" cy="587735"/>
          </a:xfrm>
          <a:prstGeom prst="ellipse">
            <a:avLst/>
          </a:prstGeom>
          <a:solidFill>
            <a:srgbClr val="0099FF"/>
          </a:solidFill>
          <a:ln w="28575">
            <a:solidFill>
              <a:schemeClr val="tx2"/>
            </a:solidFill>
            <a:round/>
            <a:headEnd/>
            <a:tailEnd/>
          </a:ln>
        </p:spPr>
        <p:txBody>
          <a:bodyPr wrap="none" lIns="111026" tIns="55513" rIns="111026" bIns="55513" anchor="ctr"/>
          <a:lstStyle/>
          <a:p>
            <a:pPr algn="ctr"/>
            <a:r>
              <a:rPr lang="en-US" b="1" dirty="0"/>
              <a:t>4/5</a:t>
            </a:r>
            <a:endParaRPr lang="en-US" b="1" u="none" dirty="0"/>
          </a:p>
        </p:txBody>
      </p:sp>
      <p:sp>
        <p:nvSpPr>
          <p:cNvPr id="30" name="Oval 7"/>
          <p:cNvSpPr>
            <a:spLocks noChangeArrowheads="1"/>
          </p:cNvSpPr>
          <p:nvPr/>
        </p:nvSpPr>
        <p:spPr bwMode="auto">
          <a:xfrm>
            <a:off x="4637769" y="3626791"/>
            <a:ext cx="803189" cy="587735"/>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7/8</a:t>
            </a:r>
          </a:p>
        </p:txBody>
      </p:sp>
      <p:sp>
        <p:nvSpPr>
          <p:cNvPr id="31" name="Line 8"/>
          <p:cNvSpPr>
            <a:spLocks noChangeShapeType="1"/>
          </p:cNvSpPr>
          <p:nvPr/>
        </p:nvSpPr>
        <p:spPr bwMode="auto">
          <a:xfrm>
            <a:off x="3407077" y="3927944"/>
            <a:ext cx="1256602" cy="0"/>
          </a:xfrm>
          <a:prstGeom prst="line">
            <a:avLst/>
          </a:prstGeom>
          <a:noFill/>
          <a:ln w="19050">
            <a:solidFill>
              <a:schemeClr val="tx1"/>
            </a:solidFill>
            <a:prstDash val="dash"/>
            <a:round/>
            <a:headEnd type="triangle" w="med" len="med"/>
            <a:tailEnd/>
          </a:ln>
        </p:spPr>
        <p:txBody>
          <a:bodyPr wrap="none" lIns="111026" tIns="55513" rIns="111026" bIns="55513" anchor="ctr"/>
          <a:lstStyle/>
          <a:p>
            <a:endParaRPr lang="en-US"/>
          </a:p>
        </p:txBody>
      </p:sp>
      <p:sp>
        <p:nvSpPr>
          <p:cNvPr id="32" name="Oval 9"/>
          <p:cNvSpPr>
            <a:spLocks noChangeArrowheads="1"/>
          </p:cNvSpPr>
          <p:nvPr/>
        </p:nvSpPr>
        <p:spPr bwMode="auto">
          <a:xfrm>
            <a:off x="6652219" y="3636506"/>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33" name="Oval 10"/>
          <p:cNvSpPr>
            <a:spLocks noChangeArrowheads="1"/>
          </p:cNvSpPr>
          <p:nvPr/>
        </p:nvSpPr>
        <p:spPr bwMode="auto">
          <a:xfrm>
            <a:off x="4631292" y="2193885"/>
            <a:ext cx="803189" cy="587734"/>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2/9</a:t>
            </a:r>
          </a:p>
        </p:txBody>
      </p:sp>
      <p:sp>
        <p:nvSpPr>
          <p:cNvPr id="34" name="Oval 11"/>
          <p:cNvSpPr>
            <a:spLocks noChangeArrowheads="1"/>
          </p:cNvSpPr>
          <p:nvPr/>
        </p:nvSpPr>
        <p:spPr bwMode="auto">
          <a:xfrm>
            <a:off x="6645741" y="2203600"/>
            <a:ext cx="803189" cy="587734"/>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1/10</a:t>
            </a:r>
          </a:p>
        </p:txBody>
      </p:sp>
      <p:sp>
        <p:nvSpPr>
          <p:cNvPr id="35" name="Line 12"/>
          <p:cNvSpPr>
            <a:spLocks noChangeShapeType="1"/>
          </p:cNvSpPr>
          <p:nvPr/>
        </p:nvSpPr>
        <p:spPr bwMode="auto">
          <a:xfrm>
            <a:off x="3014118" y="2778381"/>
            <a:ext cx="0" cy="859744"/>
          </a:xfrm>
          <a:prstGeom prst="line">
            <a:avLst/>
          </a:prstGeom>
          <a:noFill/>
          <a:ln w="28575">
            <a:solidFill>
              <a:srgbClr val="C00000"/>
            </a:solidFill>
            <a:prstDash val="solid"/>
            <a:round/>
            <a:headEnd/>
            <a:tailEnd type="triangle" w="med" len="med"/>
          </a:ln>
        </p:spPr>
        <p:txBody>
          <a:bodyPr wrap="none" lIns="111026" tIns="55513" rIns="111026" bIns="55513" anchor="ctr"/>
          <a:lstStyle/>
          <a:p>
            <a:endParaRPr lang="en-US"/>
          </a:p>
        </p:txBody>
      </p:sp>
      <p:sp>
        <p:nvSpPr>
          <p:cNvPr id="36" name="Line 13"/>
          <p:cNvSpPr>
            <a:spLocks noChangeShapeType="1"/>
          </p:cNvSpPr>
          <p:nvPr/>
        </p:nvSpPr>
        <p:spPr bwMode="auto">
          <a:xfrm>
            <a:off x="5028568" y="2788096"/>
            <a:ext cx="0" cy="859744"/>
          </a:xfrm>
          <a:prstGeom prst="line">
            <a:avLst/>
          </a:prstGeom>
          <a:noFill/>
          <a:ln w="28575">
            <a:solidFill>
              <a:srgbClr val="C00000"/>
            </a:solidFill>
            <a:prstDash val="solid"/>
            <a:round/>
            <a:headEnd/>
            <a:tailEnd type="triangle" w="med" len="med"/>
          </a:ln>
        </p:spPr>
        <p:txBody>
          <a:bodyPr wrap="none" lIns="111026" tIns="55513" rIns="111026" bIns="55513" anchor="ctr"/>
          <a:lstStyle/>
          <a:p>
            <a:endParaRPr lang="en-US"/>
          </a:p>
        </p:txBody>
      </p:sp>
      <p:sp>
        <p:nvSpPr>
          <p:cNvPr id="37" name="Line 14"/>
          <p:cNvSpPr>
            <a:spLocks noChangeShapeType="1"/>
          </p:cNvSpPr>
          <p:nvPr/>
        </p:nvSpPr>
        <p:spPr bwMode="auto">
          <a:xfrm>
            <a:off x="7043018" y="2797811"/>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38" name="Line 15"/>
          <p:cNvSpPr>
            <a:spLocks noChangeShapeType="1"/>
          </p:cNvSpPr>
          <p:nvPr/>
        </p:nvSpPr>
        <p:spPr bwMode="auto">
          <a:xfrm flipV="1">
            <a:off x="3296963" y="2652091"/>
            <a:ext cx="1392625" cy="1049179"/>
          </a:xfrm>
          <a:prstGeom prst="line">
            <a:avLst/>
          </a:prstGeom>
          <a:noFill/>
          <a:ln w="19050">
            <a:solidFill>
              <a:schemeClr val="tx1"/>
            </a:solidFill>
            <a:prstDash val="dash"/>
            <a:round/>
            <a:headEnd/>
            <a:tailEnd type="triangle" w="med" len="med"/>
          </a:ln>
        </p:spPr>
        <p:txBody>
          <a:bodyPr wrap="none" lIns="111026" tIns="55513" rIns="111026" bIns="55513" anchor="ctr"/>
          <a:lstStyle/>
          <a:p>
            <a:endParaRPr lang="en-US"/>
          </a:p>
        </p:txBody>
      </p:sp>
      <p:sp>
        <p:nvSpPr>
          <p:cNvPr id="39" name="Text Box 16"/>
          <p:cNvSpPr txBox="1">
            <a:spLocks noChangeArrowheads="1"/>
          </p:cNvSpPr>
          <p:nvPr/>
        </p:nvSpPr>
        <p:spPr bwMode="auto">
          <a:xfrm>
            <a:off x="2850026" y="1784251"/>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40" name="Text Box 17"/>
          <p:cNvSpPr txBox="1">
            <a:spLocks noChangeArrowheads="1"/>
          </p:cNvSpPr>
          <p:nvPr/>
        </p:nvSpPr>
        <p:spPr bwMode="auto">
          <a:xfrm>
            <a:off x="4845043" y="1793966"/>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z</a:t>
            </a:r>
          </a:p>
        </p:txBody>
      </p:sp>
      <p:sp>
        <p:nvSpPr>
          <p:cNvPr id="41" name="Text Box 18"/>
          <p:cNvSpPr txBox="1">
            <a:spLocks noChangeArrowheads="1"/>
          </p:cNvSpPr>
          <p:nvPr/>
        </p:nvSpPr>
        <p:spPr bwMode="auto">
          <a:xfrm>
            <a:off x="6840062" y="1803681"/>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s</a:t>
            </a:r>
          </a:p>
        </p:txBody>
      </p:sp>
      <p:sp>
        <p:nvSpPr>
          <p:cNvPr id="42" name="Text Box 19"/>
          <p:cNvSpPr txBox="1">
            <a:spLocks noChangeArrowheads="1"/>
          </p:cNvSpPr>
          <p:nvPr/>
        </p:nvSpPr>
        <p:spPr bwMode="auto">
          <a:xfrm>
            <a:off x="2804685" y="4125474"/>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43" name="Text Box 20"/>
          <p:cNvSpPr txBox="1">
            <a:spLocks noChangeArrowheads="1"/>
          </p:cNvSpPr>
          <p:nvPr/>
        </p:nvSpPr>
        <p:spPr bwMode="auto">
          <a:xfrm>
            <a:off x="4838567" y="4135189"/>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44" name="Text Box 21"/>
          <p:cNvSpPr txBox="1">
            <a:spLocks noChangeArrowheads="1"/>
          </p:cNvSpPr>
          <p:nvPr/>
        </p:nvSpPr>
        <p:spPr bwMode="auto">
          <a:xfrm>
            <a:off x="6853016" y="4130332"/>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45" name="Line 22"/>
          <p:cNvSpPr>
            <a:spLocks noChangeShapeType="1"/>
          </p:cNvSpPr>
          <p:nvPr/>
        </p:nvSpPr>
        <p:spPr bwMode="auto">
          <a:xfrm>
            <a:off x="3420031" y="2509610"/>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46" name="Line 23"/>
          <p:cNvSpPr>
            <a:spLocks noChangeShapeType="1"/>
          </p:cNvSpPr>
          <p:nvPr/>
        </p:nvSpPr>
        <p:spPr bwMode="auto">
          <a:xfrm flipV="1">
            <a:off x="5348118" y="2674758"/>
            <a:ext cx="1392625" cy="1049179"/>
          </a:xfrm>
          <a:prstGeom prst="line">
            <a:avLst/>
          </a:prstGeom>
          <a:noFill/>
          <a:ln w="19050">
            <a:solidFill>
              <a:schemeClr val="tx1"/>
            </a:solidFill>
            <a:prstDash val="dash"/>
            <a:round/>
            <a:headEnd type="triangle" w="med" len="med"/>
            <a:tailEnd/>
          </a:ln>
        </p:spPr>
        <p:txBody>
          <a:bodyPr wrap="none" lIns="111026" tIns="55513" rIns="111026" bIns="55513" anchor="ctr"/>
          <a:lstStyle/>
          <a:p>
            <a:endParaRPr lang="en-US"/>
          </a:p>
        </p:txBody>
      </p:sp>
      <p:sp>
        <p:nvSpPr>
          <p:cNvPr id="49" name="Oval 26"/>
          <p:cNvSpPr>
            <a:spLocks noChangeArrowheads="1"/>
          </p:cNvSpPr>
          <p:nvPr/>
        </p:nvSpPr>
        <p:spPr bwMode="auto">
          <a:xfrm>
            <a:off x="8686101" y="3660792"/>
            <a:ext cx="803189" cy="587734"/>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50" name="Oval 27"/>
          <p:cNvSpPr>
            <a:spLocks noChangeArrowheads="1"/>
          </p:cNvSpPr>
          <p:nvPr/>
        </p:nvSpPr>
        <p:spPr bwMode="auto">
          <a:xfrm>
            <a:off x="8679623" y="2227886"/>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sz="2400" b="1" dirty="0"/>
          </a:p>
        </p:txBody>
      </p:sp>
      <p:sp>
        <p:nvSpPr>
          <p:cNvPr id="51" name="Line 28"/>
          <p:cNvSpPr>
            <a:spLocks noChangeShapeType="1"/>
          </p:cNvSpPr>
          <p:nvPr/>
        </p:nvSpPr>
        <p:spPr bwMode="auto">
          <a:xfrm>
            <a:off x="8979740" y="2822097"/>
            <a:ext cx="0" cy="859743"/>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52" name="Text Box 29"/>
          <p:cNvSpPr txBox="1">
            <a:spLocks noChangeArrowheads="1"/>
          </p:cNvSpPr>
          <p:nvPr/>
        </p:nvSpPr>
        <p:spPr bwMode="auto">
          <a:xfrm>
            <a:off x="8886898" y="4154618"/>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53" name="Line 30"/>
          <p:cNvSpPr>
            <a:spLocks noChangeShapeType="1"/>
          </p:cNvSpPr>
          <p:nvPr/>
        </p:nvSpPr>
        <p:spPr bwMode="auto">
          <a:xfrm flipV="1">
            <a:off x="7381999" y="2699045"/>
            <a:ext cx="1392625" cy="1049179"/>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4" name="Text Box 31"/>
          <p:cNvSpPr txBox="1">
            <a:spLocks noChangeArrowheads="1"/>
          </p:cNvSpPr>
          <p:nvPr/>
        </p:nvSpPr>
        <p:spPr bwMode="auto">
          <a:xfrm>
            <a:off x="8796215" y="1798824"/>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55" name="Line 32"/>
          <p:cNvSpPr>
            <a:spLocks noChangeShapeType="1"/>
          </p:cNvSpPr>
          <p:nvPr/>
        </p:nvSpPr>
        <p:spPr bwMode="auto">
          <a:xfrm>
            <a:off x="5415049" y="2504753"/>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57" name="Line 34"/>
          <p:cNvSpPr>
            <a:spLocks noChangeShapeType="1"/>
          </p:cNvSpPr>
          <p:nvPr/>
        </p:nvSpPr>
        <p:spPr bwMode="auto">
          <a:xfrm>
            <a:off x="5402095" y="3923087"/>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9" name="Line 36"/>
          <p:cNvSpPr>
            <a:spLocks noChangeShapeType="1"/>
          </p:cNvSpPr>
          <p:nvPr/>
        </p:nvSpPr>
        <p:spPr bwMode="auto">
          <a:xfrm>
            <a:off x="7435976" y="3927944"/>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62" name="Line 39"/>
          <p:cNvSpPr>
            <a:spLocks noChangeShapeType="1"/>
          </p:cNvSpPr>
          <p:nvPr/>
        </p:nvSpPr>
        <p:spPr bwMode="auto">
          <a:xfrm>
            <a:off x="9245310" y="2817240"/>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8" name="Text Box 36"/>
          <p:cNvSpPr txBox="1">
            <a:spLocks noChangeArrowheads="1"/>
          </p:cNvSpPr>
          <p:nvPr/>
        </p:nvSpPr>
        <p:spPr bwMode="auto">
          <a:xfrm>
            <a:off x="4041854" y="5129319"/>
            <a:ext cx="4456404" cy="943107"/>
          </a:xfrm>
          <a:prstGeom prst="rect">
            <a:avLst/>
          </a:prstGeom>
          <a:noFill/>
          <a:ln w="28575">
            <a:solidFill>
              <a:schemeClr val="tx2"/>
            </a:solidFill>
            <a:miter lim="800000"/>
            <a:headEnd/>
            <a:tailEnd/>
          </a:ln>
        </p:spPr>
        <p:txBody>
          <a:bodyPr wrap="square" lIns="111026" tIns="55513" rIns="111026" bIns="55513">
            <a:spAutoFit/>
          </a:bodyPr>
          <a:lstStyle/>
          <a:p>
            <a:r>
              <a:rPr lang="en-US" b="1" u="none" dirty="0"/>
              <a:t>Stack:</a:t>
            </a:r>
            <a:r>
              <a:rPr lang="en-US" u="none" dirty="0"/>
              <a:t> </a:t>
            </a:r>
            <a:r>
              <a:rPr lang="en-US" dirty="0">
                <a:sym typeface="Symbol" pitchFamily="18" charset="2"/>
              </a:rPr>
              <a:t></a:t>
            </a:r>
            <a:endParaRPr lang="en-US" u="none" dirty="0"/>
          </a:p>
          <a:p>
            <a:r>
              <a:rPr lang="en-US" u="none" dirty="0"/>
              <a:t>Preorder:</a:t>
            </a:r>
          </a:p>
          <a:p>
            <a:r>
              <a:rPr lang="en-US" dirty="0" err="1"/>
              <a:t>Postorder</a:t>
            </a:r>
            <a:r>
              <a:rPr lang="en-US" dirty="0"/>
              <a:t>:</a:t>
            </a:r>
            <a:endParaRPr lang="en-US" u="none" dirty="0"/>
          </a:p>
        </p:txBody>
      </p:sp>
      <p:sp>
        <p:nvSpPr>
          <p:cNvPr id="56" name="TextBox 55"/>
          <p:cNvSpPr txBox="1"/>
          <p:nvPr/>
        </p:nvSpPr>
        <p:spPr>
          <a:xfrm>
            <a:off x="518187" y="5051602"/>
            <a:ext cx="3005481" cy="389109"/>
          </a:xfrm>
          <a:prstGeom prst="rect">
            <a:avLst/>
          </a:prstGeom>
          <a:noFill/>
        </p:spPr>
        <p:txBody>
          <a:bodyPr wrap="square" lIns="111026" tIns="55513" rIns="111026" bIns="55513" rtlCol="0">
            <a:spAutoFit/>
          </a:bodyPr>
          <a:lstStyle/>
          <a:p>
            <a:r>
              <a:rPr lang="en-US" dirty="0"/>
              <a:t>Finished: x y w z  s</a:t>
            </a:r>
          </a:p>
        </p:txBody>
      </p:sp>
      <p:sp>
        <p:nvSpPr>
          <p:cNvPr id="47" name="Rectangular Callout 46"/>
          <p:cNvSpPr/>
          <p:nvPr/>
        </p:nvSpPr>
        <p:spPr>
          <a:xfrm>
            <a:off x="6840061" y="4663017"/>
            <a:ext cx="3523668" cy="1243471"/>
          </a:xfrm>
          <a:prstGeom prst="wedgeRectCallout">
            <a:avLst>
              <a:gd name="adj1" fmla="val 19120"/>
              <a:gd name="adj2" fmla="val -19910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r>
              <a:rPr lang="en-US" sz="1900" dirty="0">
                <a:solidFill>
                  <a:srgbClr val="002060"/>
                </a:solidFill>
              </a:rPr>
              <a:t>Nowhere to expand now; could stop search here; </a:t>
            </a:r>
          </a:p>
          <a:p>
            <a:pPr algn="ctr"/>
            <a:r>
              <a:rPr lang="en-US" sz="1900" dirty="0">
                <a:solidFill>
                  <a:srgbClr val="002060"/>
                </a:solidFill>
              </a:rPr>
              <a:t>Could also resume from an undiscovered node</a:t>
            </a:r>
          </a:p>
        </p:txBody>
      </p:sp>
      <p:sp>
        <p:nvSpPr>
          <p:cNvPr id="66" name="Oval 65"/>
          <p:cNvSpPr>
            <a:spLocks noChangeArrowheads="1"/>
          </p:cNvSpPr>
          <p:nvPr/>
        </p:nvSpPr>
        <p:spPr bwMode="auto">
          <a:xfrm>
            <a:off x="9921181" y="3390001"/>
            <a:ext cx="310912" cy="233151"/>
          </a:xfrm>
          <a:prstGeom prst="ellipse">
            <a:avLst/>
          </a:prstGeom>
          <a:solidFill>
            <a:srgbClr val="0070C0"/>
          </a:solidFill>
          <a:ln w="28575">
            <a:solidFill>
              <a:schemeClr val="tx2"/>
            </a:solidFill>
            <a:round/>
            <a:headEnd/>
            <a:tailEnd/>
          </a:ln>
        </p:spPr>
        <p:txBody>
          <a:bodyPr wrap="none" lIns="111026" tIns="55513" rIns="111026" bIns="55513" anchor="ctr"/>
          <a:lstStyle/>
          <a:p>
            <a:endParaRPr lang="en-US"/>
          </a:p>
        </p:txBody>
      </p:sp>
      <p:sp>
        <p:nvSpPr>
          <p:cNvPr id="67" name="Oval 5"/>
          <p:cNvSpPr>
            <a:spLocks noChangeArrowheads="1"/>
          </p:cNvSpPr>
          <p:nvPr/>
        </p:nvSpPr>
        <p:spPr bwMode="auto">
          <a:xfrm>
            <a:off x="9921181" y="3778586"/>
            <a:ext cx="310912" cy="233151"/>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68" name="Oval 5"/>
          <p:cNvSpPr>
            <a:spLocks noChangeArrowheads="1"/>
          </p:cNvSpPr>
          <p:nvPr/>
        </p:nvSpPr>
        <p:spPr bwMode="auto">
          <a:xfrm>
            <a:off x="9921181" y="4167171"/>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69" name="TextBox 68"/>
          <p:cNvSpPr txBox="1"/>
          <p:nvPr/>
        </p:nvSpPr>
        <p:spPr>
          <a:xfrm>
            <a:off x="10543005" y="3312285"/>
            <a:ext cx="1554559" cy="389109"/>
          </a:xfrm>
          <a:prstGeom prst="rect">
            <a:avLst/>
          </a:prstGeom>
          <a:noFill/>
        </p:spPr>
        <p:txBody>
          <a:bodyPr wrap="square" lIns="111026" tIns="55513" rIns="111026" bIns="55513" rtlCol="0">
            <a:spAutoFit/>
          </a:bodyPr>
          <a:lstStyle/>
          <a:p>
            <a:r>
              <a:rPr lang="en-US" dirty="0"/>
              <a:t>Finished</a:t>
            </a:r>
          </a:p>
        </p:txBody>
      </p:sp>
      <p:sp>
        <p:nvSpPr>
          <p:cNvPr id="70" name="TextBox 69"/>
          <p:cNvSpPr txBox="1"/>
          <p:nvPr/>
        </p:nvSpPr>
        <p:spPr>
          <a:xfrm>
            <a:off x="10543005" y="3700869"/>
            <a:ext cx="1554559" cy="389109"/>
          </a:xfrm>
          <a:prstGeom prst="rect">
            <a:avLst/>
          </a:prstGeom>
          <a:noFill/>
        </p:spPr>
        <p:txBody>
          <a:bodyPr wrap="square" lIns="111026" tIns="55513" rIns="111026" bIns="55513" rtlCol="0">
            <a:spAutoFit/>
          </a:bodyPr>
          <a:lstStyle/>
          <a:p>
            <a:r>
              <a:rPr lang="en-US" dirty="0"/>
              <a:t>Visited</a:t>
            </a:r>
          </a:p>
        </p:txBody>
      </p:sp>
      <p:sp>
        <p:nvSpPr>
          <p:cNvPr id="71" name="TextBox 70"/>
          <p:cNvSpPr txBox="1"/>
          <p:nvPr/>
        </p:nvSpPr>
        <p:spPr>
          <a:xfrm>
            <a:off x="10543004" y="4101354"/>
            <a:ext cx="2383658" cy="389109"/>
          </a:xfrm>
          <a:prstGeom prst="rect">
            <a:avLst/>
          </a:prstGeom>
          <a:noFill/>
        </p:spPr>
        <p:txBody>
          <a:bodyPr wrap="square" lIns="111026" tIns="55513" rIns="111026" bIns="55513" rtlCol="0">
            <a:spAutoFit/>
          </a:bodyPr>
          <a:lstStyle/>
          <a:p>
            <a:r>
              <a:rPr lang="en-US" dirty="0"/>
              <a:t>Undiscovered</a:t>
            </a:r>
          </a:p>
        </p:txBody>
      </p:sp>
    </p:spTree>
    <p:extLst>
      <p:ext uri="{BB962C8B-B14F-4D97-AF65-F5344CB8AC3E}">
        <p14:creationId xmlns:p14="http://schemas.microsoft.com/office/powerpoint/2010/main" val="31100705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t> DFS example</a:t>
            </a:r>
          </a:p>
        </p:txBody>
      </p:sp>
      <p:sp>
        <p:nvSpPr>
          <p:cNvPr id="25" name="Slide Number Placeholder 24"/>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31</a:t>
            </a:fld>
            <a:endParaRPr lang="en-US"/>
          </a:p>
        </p:txBody>
      </p:sp>
      <p:sp>
        <p:nvSpPr>
          <p:cNvPr id="26" name="Oval 3"/>
          <p:cNvSpPr>
            <a:spLocks noChangeArrowheads="1"/>
          </p:cNvSpPr>
          <p:nvPr/>
        </p:nvSpPr>
        <p:spPr bwMode="auto">
          <a:xfrm>
            <a:off x="2623320" y="2189028"/>
            <a:ext cx="803189" cy="587735"/>
          </a:xfrm>
          <a:prstGeom prst="ellipse">
            <a:avLst/>
          </a:prstGeom>
          <a:solidFill>
            <a:srgbClr val="00B0F0"/>
          </a:solidFill>
          <a:ln w="28575">
            <a:solidFill>
              <a:schemeClr val="tx2"/>
            </a:solidFill>
            <a:round/>
            <a:headEnd/>
            <a:tailEnd/>
          </a:ln>
        </p:spPr>
        <p:txBody>
          <a:bodyPr wrap="none" lIns="111026" tIns="55513" rIns="111026" bIns="55513" anchor="ctr"/>
          <a:lstStyle/>
          <a:p>
            <a:r>
              <a:rPr lang="en-US" b="1" dirty="0"/>
              <a:t>3/6</a:t>
            </a:r>
          </a:p>
        </p:txBody>
      </p:sp>
      <p:sp>
        <p:nvSpPr>
          <p:cNvPr id="28" name="Oval 5"/>
          <p:cNvSpPr>
            <a:spLocks noChangeArrowheads="1"/>
          </p:cNvSpPr>
          <p:nvPr/>
        </p:nvSpPr>
        <p:spPr bwMode="auto">
          <a:xfrm>
            <a:off x="2623320" y="3633268"/>
            <a:ext cx="803189" cy="587735"/>
          </a:xfrm>
          <a:prstGeom prst="ellipse">
            <a:avLst/>
          </a:prstGeom>
          <a:solidFill>
            <a:srgbClr val="0099FF"/>
          </a:solidFill>
          <a:ln w="28575">
            <a:solidFill>
              <a:schemeClr val="tx2"/>
            </a:solidFill>
            <a:round/>
            <a:headEnd/>
            <a:tailEnd/>
          </a:ln>
        </p:spPr>
        <p:txBody>
          <a:bodyPr wrap="none" lIns="111026" tIns="55513" rIns="111026" bIns="55513" anchor="ctr"/>
          <a:lstStyle/>
          <a:p>
            <a:pPr algn="ctr"/>
            <a:r>
              <a:rPr lang="en-US" b="1" dirty="0"/>
              <a:t>4/5</a:t>
            </a:r>
            <a:endParaRPr lang="en-US" b="1" u="none" dirty="0"/>
          </a:p>
        </p:txBody>
      </p:sp>
      <p:sp>
        <p:nvSpPr>
          <p:cNvPr id="30" name="Oval 7"/>
          <p:cNvSpPr>
            <a:spLocks noChangeArrowheads="1"/>
          </p:cNvSpPr>
          <p:nvPr/>
        </p:nvSpPr>
        <p:spPr bwMode="auto">
          <a:xfrm>
            <a:off x="4637769" y="3626791"/>
            <a:ext cx="803189" cy="587735"/>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7/8</a:t>
            </a:r>
          </a:p>
        </p:txBody>
      </p:sp>
      <p:sp>
        <p:nvSpPr>
          <p:cNvPr id="31" name="Line 8"/>
          <p:cNvSpPr>
            <a:spLocks noChangeShapeType="1"/>
          </p:cNvSpPr>
          <p:nvPr/>
        </p:nvSpPr>
        <p:spPr bwMode="auto">
          <a:xfrm>
            <a:off x="3407077" y="3927944"/>
            <a:ext cx="1256602" cy="0"/>
          </a:xfrm>
          <a:prstGeom prst="line">
            <a:avLst/>
          </a:prstGeom>
          <a:noFill/>
          <a:ln w="19050">
            <a:solidFill>
              <a:schemeClr val="tx1"/>
            </a:solidFill>
            <a:prstDash val="dash"/>
            <a:round/>
            <a:headEnd type="triangle" w="med" len="med"/>
            <a:tailEnd/>
          </a:ln>
        </p:spPr>
        <p:txBody>
          <a:bodyPr wrap="none" lIns="111026" tIns="55513" rIns="111026" bIns="55513" anchor="ctr"/>
          <a:lstStyle/>
          <a:p>
            <a:endParaRPr lang="en-US"/>
          </a:p>
        </p:txBody>
      </p:sp>
      <p:sp>
        <p:nvSpPr>
          <p:cNvPr id="32" name="Oval 9"/>
          <p:cNvSpPr>
            <a:spLocks noChangeArrowheads="1"/>
          </p:cNvSpPr>
          <p:nvPr/>
        </p:nvSpPr>
        <p:spPr bwMode="auto">
          <a:xfrm>
            <a:off x="6652219" y="3636506"/>
            <a:ext cx="803189" cy="587735"/>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33" name="Oval 10"/>
          <p:cNvSpPr>
            <a:spLocks noChangeArrowheads="1"/>
          </p:cNvSpPr>
          <p:nvPr/>
        </p:nvSpPr>
        <p:spPr bwMode="auto">
          <a:xfrm>
            <a:off x="4631292" y="2193885"/>
            <a:ext cx="803189" cy="587734"/>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2/9</a:t>
            </a:r>
          </a:p>
        </p:txBody>
      </p:sp>
      <p:sp>
        <p:nvSpPr>
          <p:cNvPr id="34" name="Oval 11"/>
          <p:cNvSpPr>
            <a:spLocks noChangeArrowheads="1"/>
          </p:cNvSpPr>
          <p:nvPr/>
        </p:nvSpPr>
        <p:spPr bwMode="auto">
          <a:xfrm>
            <a:off x="6645741" y="2203600"/>
            <a:ext cx="803189" cy="587734"/>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1/10</a:t>
            </a:r>
          </a:p>
        </p:txBody>
      </p:sp>
      <p:sp>
        <p:nvSpPr>
          <p:cNvPr id="35" name="Line 12"/>
          <p:cNvSpPr>
            <a:spLocks noChangeShapeType="1"/>
          </p:cNvSpPr>
          <p:nvPr/>
        </p:nvSpPr>
        <p:spPr bwMode="auto">
          <a:xfrm>
            <a:off x="3014118" y="2778381"/>
            <a:ext cx="0" cy="859744"/>
          </a:xfrm>
          <a:prstGeom prst="line">
            <a:avLst/>
          </a:prstGeom>
          <a:noFill/>
          <a:ln w="28575">
            <a:solidFill>
              <a:srgbClr val="C00000"/>
            </a:solidFill>
            <a:prstDash val="solid"/>
            <a:round/>
            <a:headEnd/>
            <a:tailEnd type="triangle" w="med" len="med"/>
          </a:ln>
        </p:spPr>
        <p:txBody>
          <a:bodyPr wrap="none" lIns="111026" tIns="55513" rIns="111026" bIns="55513" anchor="ctr"/>
          <a:lstStyle/>
          <a:p>
            <a:endParaRPr lang="en-US"/>
          </a:p>
        </p:txBody>
      </p:sp>
      <p:sp>
        <p:nvSpPr>
          <p:cNvPr id="36" name="Line 13"/>
          <p:cNvSpPr>
            <a:spLocks noChangeShapeType="1"/>
          </p:cNvSpPr>
          <p:nvPr/>
        </p:nvSpPr>
        <p:spPr bwMode="auto">
          <a:xfrm>
            <a:off x="5028568" y="2788096"/>
            <a:ext cx="0" cy="859744"/>
          </a:xfrm>
          <a:prstGeom prst="line">
            <a:avLst/>
          </a:prstGeom>
          <a:noFill/>
          <a:ln w="28575">
            <a:solidFill>
              <a:srgbClr val="C00000"/>
            </a:solidFill>
            <a:prstDash val="solid"/>
            <a:round/>
            <a:headEnd/>
            <a:tailEnd type="triangle" w="med" len="med"/>
          </a:ln>
        </p:spPr>
        <p:txBody>
          <a:bodyPr wrap="none" lIns="111026" tIns="55513" rIns="111026" bIns="55513" anchor="ctr"/>
          <a:lstStyle/>
          <a:p>
            <a:endParaRPr lang="en-US"/>
          </a:p>
        </p:txBody>
      </p:sp>
      <p:sp>
        <p:nvSpPr>
          <p:cNvPr id="37" name="Line 14"/>
          <p:cNvSpPr>
            <a:spLocks noChangeShapeType="1"/>
          </p:cNvSpPr>
          <p:nvPr/>
        </p:nvSpPr>
        <p:spPr bwMode="auto">
          <a:xfrm>
            <a:off x="7043018" y="2797811"/>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38" name="Line 15"/>
          <p:cNvSpPr>
            <a:spLocks noChangeShapeType="1"/>
          </p:cNvSpPr>
          <p:nvPr/>
        </p:nvSpPr>
        <p:spPr bwMode="auto">
          <a:xfrm flipV="1">
            <a:off x="3296963" y="2652091"/>
            <a:ext cx="1392625" cy="1049179"/>
          </a:xfrm>
          <a:prstGeom prst="line">
            <a:avLst/>
          </a:prstGeom>
          <a:noFill/>
          <a:ln w="19050">
            <a:solidFill>
              <a:schemeClr val="tx1"/>
            </a:solidFill>
            <a:prstDash val="dash"/>
            <a:round/>
            <a:headEnd/>
            <a:tailEnd type="triangle" w="med" len="med"/>
          </a:ln>
        </p:spPr>
        <p:txBody>
          <a:bodyPr wrap="none" lIns="111026" tIns="55513" rIns="111026" bIns="55513" anchor="ctr"/>
          <a:lstStyle/>
          <a:p>
            <a:endParaRPr lang="en-US"/>
          </a:p>
        </p:txBody>
      </p:sp>
      <p:sp>
        <p:nvSpPr>
          <p:cNvPr id="39" name="Text Box 16"/>
          <p:cNvSpPr txBox="1">
            <a:spLocks noChangeArrowheads="1"/>
          </p:cNvSpPr>
          <p:nvPr/>
        </p:nvSpPr>
        <p:spPr bwMode="auto">
          <a:xfrm>
            <a:off x="2850026" y="1784251"/>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40" name="Text Box 17"/>
          <p:cNvSpPr txBox="1">
            <a:spLocks noChangeArrowheads="1"/>
          </p:cNvSpPr>
          <p:nvPr/>
        </p:nvSpPr>
        <p:spPr bwMode="auto">
          <a:xfrm>
            <a:off x="4845043" y="1793966"/>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z</a:t>
            </a:r>
          </a:p>
        </p:txBody>
      </p:sp>
      <p:sp>
        <p:nvSpPr>
          <p:cNvPr id="41" name="Text Box 18"/>
          <p:cNvSpPr txBox="1">
            <a:spLocks noChangeArrowheads="1"/>
          </p:cNvSpPr>
          <p:nvPr/>
        </p:nvSpPr>
        <p:spPr bwMode="auto">
          <a:xfrm>
            <a:off x="6840062" y="1803681"/>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s</a:t>
            </a:r>
          </a:p>
        </p:txBody>
      </p:sp>
      <p:sp>
        <p:nvSpPr>
          <p:cNvPr id="42" name="Text Box 19"/>
          <p:cNvSpPr txBox="1">
            <a:spLocks noChangeArrowheads="1"/>
          </p:cNvSpPr>
          <p:nvPr/>
        </p:nvSpPr>
        <p:spPr bwMode="auto">
          <a:xfrm>
            <a:off x="2804685" y="4125474"/>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43" name="Text Box 20"/>
          <p:cNvSpPr txBox="1">
            <a:spLocks noChangeArrowheads="1"/>
          </p:cNvSpPr>
          <p:nvPr/>
        </p:nvSpPr>
        <p:spPr bwMode="auto">
          <a:xfrm>
            <a:off x="4838567" y="4135189"/>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44" name="Text Box 21"/>
          <p:cNvSpPr txBox="1">
            <a:spLocks noChangeArrowheads="1"/>
          </p:cNvSpPr>
          <p:nvPr/>
        </p:nvSpPr>
        <p:spPr bwMode="auto">
          <a:xfrm>
            <a:off x="6853016" y="4130332"/>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45" name="Line 22"/>
          <p:cNvSpPr>
            <a:spLocks noChangeShapeType="1"/>
          </p:cNvSpPr>
          <p:nvPr/>
        </p:nvSpPr>
        <p:spPr bwMode="auto">
          <a:xfrm>
            <a:off x="3420031" y="2509610"/>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46" name="Line 23"/>
          <p:cNvSpPr>
            <a:spLocks noChangeShapeType="1"/>
          </p:cNvSpPr>
          <p:nvPr/>
        </p:nvSpPr>
        <p:spPr bwMode="auto">
          <a:xfrm flipV="1">
            <a:off x="5348118" y="2674758"/>
            <a:ext cx="1392625" cy="1049179"/>
          </a:xfrm>
          <a:prstGeom prst="line">
            <a:avLst/>
          </a:prstGeom>
          <a:noFill/>
          <a:ln w="19050">
            <a:solidFill>
              <a:schemeClr val="tx1"/>
            </a:solidFill>
            <a:prstDash val="dash"/>
            <a:round/>
            <a:headEnd type="triangle" w="med" len="med"/>
            <a:tailEnd/>
          </a:ln>
        </p:spPr>
        <p:txBody>
          <a:bodyPr wrap="none" lIns="111026" tIns="55513" rIns="111026" bIns="55513" anchor="ctr"/>
          <a:lstStyle/>
          <a:p>
            <a:endParaRPr lang="en-US"/>
          </a:p>
        </p:txBody>
      </p:sp>
      <p:sp>
        <p:nvSpPr>
          <p:cNvPr id="49" name="Oval 26"/>
          <p:cNvSpPr>
            <a:spLocks noChangeArrowheads="1"/>
          </p:cNvSpPr>
          <p:nvPr/>
        </p:nvSpPr>
        <p:spPr bwMode="auto">
          <a:xfrm>
            <a:off x="8686101" y="3660792"/>
            <a:ext cx="803189" cy="587734"/>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50" name="Oval 27"/>
          <p:cNvSpPr>
            <a:spLocks noChangeArrowheads="1"/>
          </p:cNvSpPr>
          <p:nvPr/>
        </p:nvSpPr>
        <p:spPr bwMode="auto">
          <a:xfrm>
            <a:off x="8679623" y="2227886"/>
            <a:ext cx="803189" cy="587735"/>
          </a:xfrm>
          <a:prstGeom prst="ellipse">
            <a:avLst/>
          </a:prstGeom>
          <a:solidFill>
            <a:schemeClr val="accent5"/>
          </a:solidFill>
          <a:ln w="28575">
            <a:solidFill>
              <a:schemeClr val="tx2"/>
            </a:solidFill>
            <a:round/>
            <a:headEnd/>
            <a:tailEnd/>
          </a:ln>
        </p:spPr>
        <p:txBody>
          <a:bodyPr wrap="none" lIns="111026" tIns="55513" rIns="111026" bIns="55513" anchor="ctr"/>
          <a:lstStyle/>
          <a:p>
            <a:pPr algn="ctr"/>
            <a:r>
              <a:rPr lang="en-US" sz="2400" b="1" dirty="0"/>
              <a:t>11/?</a:t>
            </a:r>
          </a:p>
        </p:txBody>
      </p:sp>
      <p:sp>
        <p:nvSpPr>
          <p:cNvPr id="51" name="Line 28"/>
          <p:cNvSpPr>
            <a:spLocks noChangeShapeType="1"/>
          </p:cNvSpPr>
          <p:nvPr/>
        </p:nvSpPr>
        <p:spPr bwMode="auto">
          <a:xfrm>
            <a:off x="8979740" y="2822097"/>
            <a:ext cx="0" cy="859743"/>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52" name="Text Box 29"/>
          <p:cNvSpPr txBox="1">
            <a:spLocks noChangeArrowheads="1"/>
          </p:cNvSpPr>
          <p:nvPr/>
        </p:nvSpPr>
        <p:spPr bwMode="auto">
          <a:xfrm>
            <a:off x="8886898" y="4154618"/>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53" name="Line 30"/>
          <p:cNvSpPr>
            <a:spLocks noChangeShapeType="1"/>
          </p:cNvSpPr>
          <p:nvPr/>
        </p:nvSpPr>
        <p:spPr bwMode="auto">
          <a:xfrm flipV="1">
            <a:off x="7381999" y="2699045"/>
            <a:ext cx="1392625" cy="1049179"/>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4" name="Text Box 31"/>
          <p:cNvSpPr txBox="1">
            <a:spLocks noChangeArrowheads="1"/>
          </p:cNvSpPr>
          <p:nvPr/>
        </p:nvSpPr>
        <p:spPr bwMode="auto">
          <a:xfrm>
            <a:off x="8796215" y="1798824"/>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55" name="Line 32"/>
          <p:cNvSpPr>
            <a:spLocks noChangeShapeType="1"/>
          </p:cNvSpPr>
          <p:nvPr/>
        </p:nvSpPr>
        <p:spPr bwMode="auto">
          <a:xfrm>
            <a:off x="5415049" y="2504753"/>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57" name="Line 34"/>
          <p:cNvSpPr>
            <a:spLocks noChangeShapeType="1"/>
          </p:cNvSpPr>
          <p:nvPr/>
        </p:nvSpPr>
        <p:spPr bwMode="auto">
          <a:xfrm>
            <a:off x="5402095" y="3923087"/>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9" name="Line 36"/>
          <p:cNvSpPr>
            <a:spLocks noChangeShapeType="1"/>
          </p:cNvSpPr>
          <p:nvPr/>
        </p:nvSpPr>
        <p:spPr bwMode="auto">
          <a:xfrm>
            <a:off x="7435976" y="3927944"/>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62" name="Line 39"/>
          <p:cNvSpPr>
            <a:spLocks noChangeShapeType="1"/>
          </p:cNvSpPr>
          <p:nvPr/>
        </p:nvSpPr>
        <p:spPr bwMode="auto">
          <a:xfrm>
            <a:off x="9245310" y="2817240"/>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8" name="Text Box 36"/>
          <p:cNvSpPr txBox="1">
            <a:spLocks noChangeArrowheads="1"/>
          </p:cNvSpPr>
          <p:nvPr/>
        </p:nvSpPr>
        <p:spPr bwMode="auto">
          <a:xfrm>
            <a:off x="4041854" y="5129319"/>
            <a:ext cx="4456404" cy="943107"/>
          </a:xfrm>
          <a:prstGeom prst="rect">
            <a:avLst/>
          </a:prstGeom>
          <a:noFill/>
          <a:ln w="28575">
            <a:solidFill>
              <a:schemeClr val="tx2"/>
            </a:solidFill>
            <a:miter lim="800000"/>
            <a:headEnd/>
            <a:tailEnd/>
          </a:ln>
        </p:spPr>
        <p:txBody>
          <a:bodyPr wrap="square" lIns="111026" tIns="55513" rIns="111026" bIns="55513">
            <a:spAutoFit/>
          </a:bodyPr>
          <a:lstStyle/>
          <a:p>
            <a:r>
              <a:rPr lang="en-US" b="1" u="none" dirty="0"/>
              <a:t>Stack:</a:t>
            </a:r>
            <a:r>
              <a:rPr lang="en-US" u="none" dirty="0"/>
              <a:t>         t</a:t>
            </a:r>
          </a:p>
          <a:p>
            <a:r>
              <a:rPr lang="en-US" u="none" dirty="0"/>
              <a:t>Preorder:     11</a:t>
            </a:r>
          </a:p>
          <a:p>
            <a:r>
              <a:rPr lang="en-US" dirty="0" err="1"/>
              <a:t>Postorder</a:t>
            </a:r>
            <a:r>
              <a:rPr lang="en-US" dirty="0"/>
              <a:t>:</a:t>
            </a:r>
            <a:r>
              <a:rPr lang="en-US" u="none" dirty="0"/>
              <a:t>   ? </a:t>
            </a:r>
          </a:p>
        </p:txBody>
      </p:sp>
      <p:sp>
        <p:nvSpPr>
          <p:cNvPr id="56" name="TextBox 55"/>
          <p:cNvSpPr txBox="1"/>
          <p:nvPr/>
        </p:nvSpPr>
        <p:spPr>
          <a:xfrm>
            <a:off x="518187" y="5051602"/>
            <a:ext cx="3005481" cy="389109"/>
          </a:xfrm>
          <a:prstGeom prst="rect">
            <a:avLst/>
          </a:prstGeom>
          <a:noFill/>
        </p:spPr>
        <p:txBody>
          <a:bodyPr wrap="square" lIns="111026" tIns="55513" rIns="111026" bIns="55513" rtlCol="0">
            <a:spAutoFit/>
          </a:bodyPr>
          <a:lstStyle/>
          <a:p>
            <a:r>
              <a:rPr lang="en-US" dirty="0"/>
              <a:t>Finished: x y w z s</a:t>
            </a:r>
          </a:p>
        </p:txBody>
      </p:sp>
      <p:sp>
        <p:nvSpPr>
          <p:cNvPr id="58" name="Oval 57"/>
          <p:cNvSpPr>
            <a:spLocks noChangeArrowheads="1"/>
          </p:cNvSpPr>
          <p:nvPr/>
        </p:nvSpPr>
        <p:spPr bwMode="auto">
          <a:xfrm>
            <a:off x="9120082" y="5207035"/>
            <a:ext cx="310912" cy="233151"/>
          </a:xfrm>
          <a:prstGeom prst="ellipse">
            <a:avLst/>
          </a:prstGeom>
          <a:solidFill>
            <a:srgbClr val="0070C0"/>
          </a:solidFill>
          <a:ln w="28575">
            <a:solidFill>
              <a:schemeClr val="tx2"/>
            </a:solidFill>
            <a:round/>
            <a:headEnd/>
            <a:tailEnd/>
          </a:ln>
        </p:spPr>
        <p:txBody>
          <a:bodyPr wrap="none" lIns="111026" tIns="55513" rIns="111026" bIns="55513" anchor="ctr"/>
          <a:lstStyle/>
          <a:p>
            <a:endParaRPr lang="en-US"/>
          </a:p>
        </p:txBody>
      </p:sp>
      <p:sp>
        <p:nvSpPr>
          <p:cNvPr id="60" name="Oval 5"/>
          <p:cNvSpPr>
            <a:spLocks noChangeArrowheads="1"/>
          </p:cNvSpPr>
          <p:nvPr/>
        </p:nvSpPr>
        <p:spPr bwMode="auto">
          <a:xfrm>
            <a:off x="9120082" y="5595620"/>
            <a:ext cx="310912" cy="233151"/>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61" name="Oval 5"/>
          <p:cNvSpPr>
            <a:spLocks noChangeArrowheads="1"/>
          </p:cNvSpPr>
          <p:nvPr/>
        </p:nvSpPr>
        <p:spPr bwMode="auto">
          <a:xfrm>
            <a:off x="9120082" y="5984205"/>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63" name="TextBox 62"/>
          <p:cNvSpPr txBox="1"/>
          <p:nvPr/>
        </p:nvSpPr>
        <p:spPr>
          <a:xfrm>
            <a:off x="9741906" y="5129319"/>
            <a:ext cx="1554559" cy="389109"/>
          </a:xfrm>
          <a:prstGeom prst="rect">
            <a:avLst/>
          </a:prstGeom>
          <a:noFill/>
        </p:spPr>
        <p:txBody>
          <a:bodyPr wrap="square" lIns="111026" tIns="55513" rIns="111026" bIns="55513" rtlCol="0">
            <a:spAutoFit/>
          </a:bodyPr>
          <a:lstStyle/>
          <a:p>
            <a:r>
              <a:rPr lang="en-US" dirty="0"/>
              <a:t>Finished</a:t>
            </a:r>
          </a:p>
        </p:txBody>
      </p:sp>
      <p:sp>
        <p:nvSpPr>
          <p:cNvPr id="64" name="TextBox 63"/>
          <p:cNvSpPr txBox="1"/>
          <p:nvPr/>
        </p:nvSpPr>
        <p:spPr>
          <a:xfrm>
            <a:off x="9741906" y="5517903"/>
            <a:ext cx="1554559" cy="389109"/>
          </a:xfrm>
          <a:prstGeom prst="rect">
            <a:avLst/>
          </a:prstGeom>
          <a:noFill/>
        </p:spPr>
        <p:txBody>
          <a:bodyPr wrap="square" lIns="111026" tIns="55513" rIns="111026" bIns="55513" rtlCol="0">
            <a:spAutoFit/>
          </a:bodyPr>
          <a:lstStyle/>
          <a:p>
            <a:r>
              <a:rPr lang="en-US" dirty="0"/>
              <a:t>Visited</a:t>
            </a:r>
          </a:p>
        </p:txBody>
      </p:sp>
      <p:sp>
        <p:nvSpPr>
          <p:cNvPr id="65" name="TextBox 64"/>
          <p:cNvSpPr txBox="1"/>
          <p:nvPr/>
        </p:nvSpPr>
        <p:spPr>
          <a:xfrm>
            <a:off x="9741905" y="5918388"/>
            <a:ext cx="2383658" cy="389109"/>
          </a:xfrm>
          <a:prstGeom prst="rect">
            <a:avLst/>
          </a:prstGeom>
          <a:noFill/>
        </p:spPr>
        <p:txBody>
          <a:bodyPr wrap="square" lIns="111026" tIns="55513" rIns="111026" bIns="55513" rtlCol="0">
            <a:spAutoFit/>
          </a:bodyPr>
          <a:lstStyle/>
          <a:p>
            <a:r>
              <a:rPr lang="en-US" dirty="0"/>
              <a:t>Undiscovered</a:t>
            </a:r>
          </a:p>
        </p:txBody>
      </p:sp>
    </p:spTree>
    <p:extLst>
      <p:ext uri="{BB962C8B-B14F-4D97-AF65-F5344CB8AC3E}">
        <p14:creationId xmlns:p14="http://schemas.microsoft.com/office/powerpoint/2010/main" val="2189368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t> DFS example</a:t>
            </a:r>
          </a:p>
        </p:txBody>
      </p:sp>
      <p:sp>
        <p:nvSpPr>
          <p:cNvPr id="25" name="Slide Number Placeholder 24"/>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32</a:t>
            </a:fld>
            <a:endParaRPr lang="en-US"/>
          </a:p>
        </p:txBody>
      </p:sp>
      <p:sp>
        <p:nvSpPr>
          <p:cNvPr id="26" name="Oval 3"/>
          <p:cNvSpPr>
            <a:spLocks noChangeArrowheads="1"/>
          </p:cNvSpPr>
          <p:nvPr/>
        </p:nvSpPr>
        <p:spPr bwMode="auto">
          <a:xfrm>
            <a:off x="2623320" y="2189028"/>
            <a:ext cx="803189" cy="587735"/>
          </a:xfrm>
          <a:prstGeom prst="ellipse">
            <a:avLst/>
          </a:prstGeom>
          <a:solidFill>
            <a:srgbClr val="00B0F0"/>
          </a:solidFill>
          <a:ln w="28575">
            <a:solidFill>
              <a:schemeClr val="tx2"/>
            </a:solidFill>
            <a:round/>
            <a:headEnd/>
            <a:tailEnd/>
          </a:ln>
        </p:spPr>
        <p:txBody>
          <a:bodyPr wrap="none" lIns="111026" tIns="55513" rIns="111026" bIns="55513" anchor="ctr"/>
          <a:lstStyle/>
          <a:p>
            <a:r>
              <a:rPr lang="en-US" b="1" dirty="0"/>
              <a:t>3/6</a:t>
            </a:r>
          </a:p>
        </p:txBody>
      </p:sp>
      <p:sp>
        <p:nvSpPr>
          <p:cNvPr id="28" name="Oval 5"/>
          <p:cNvSpPr>
            <a:spLocks noChangeArrowheads="1"/>
          </p:cNvSpPr>
          <p:nvPr/>
        </p:nvSpPr>
        <p:spPr bwMode="auto">
          <a:xfrm>
            <a:off x="2623320" y="3633268"/>
            <a:ext cx="803189" cy="587735"/>
          </a:xfrm>
          <a:prstGeom prst="ellipse">
            <a:avLst/>
          </a:prstGeom>
          <a:solidFill>
            <a:srgbClr val="0099FF"/>
          </a:solidFill>
          <a:ln w="28575">
            <a:solidFill>
              <a:schemeClr val="tx2"/>
            </a:solidFill>
            <a:round/>
            <a:headEnd/>
            <a:tailEnd/>
          </a:ln>
        </p:spPr>
        <p:txBody>
          <a:bodyPr wrap="none" lIns="111026" tIns="55513" rIns="111026" bIns="55513" anchor="ctr"/>
          <a:lstStyle/>
          <a:p>
            <a:pPr algn="ctr"/>
            <a:r>
              <a:rPr lang="en-US" b="1" dirty="0"/>
              <a:t>4/5</a:t>
            </a:r>
            <a:endParaRPr lang="en-US" b="1" u="none" dirty="0"/>
          </a:p>
        </p:txBody>
      </p:sp>
      <p:sp>
        <p:nvSpPr>
          <p:cNvPr id="30" name="Oval 7"/>
          <p:cNvSpPr>
            <a:spLocks noChangeArrowheads="1"/>
          </p:cNvSpPr>
          <p:nvPr/>
        </p:nvSpPr>
        <p:spPr bwMode="auto">
          <a:xfrm>
            <a:off x="4637769" y="3626791"/>
            <a:ext cx="803189" cy="587735"/>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7/8</a:t>
            </a:r>
          </a:p>
        </p:txBody>
      </p:sp>
      <p:sp>
        <p:nvSpPr>
          <p:cNvPr id="31" name="Line 8"/>
          <p:cNvSpPr>
            <a:spLocks noChangeShapeType="1"/>
          </p:cNvSpPr>
          <p:nvPr/>
        </p:nvSpPr>
        <p:spPr bwMode="auto">
          <a:xfrm>
            <a:off x="3407077" y="3927944"/>
            <a:ext cx="1256602" cy="0"/>
          </a:xfrm>
          <a:prstGeom prst="line">
            <a:avLst/>
          </a:prstGeom>
          <a:noFill/>
          <a:ln w="19050">
            <a:solidFill>
              <a:schemeClr val="tx1"/>
            </a:solidFill>
            <a:prstDash val="dash"/>
            <a:round/>
            <a:headEnd type="triangle" w="med" len="med"/>
            <a:tailEnd/>
          </a:ln>
        </p:spPr>
        <p:txBody>
          <a:bodyPr wrap="none" lIns="111026" tIns="55513" rIns="111026" bIns="55513" anchor="ctr"/>
          <a:lstStyle/>
          <a:p>
            <a:endParaRPr lang="en-US"/>
          </a:p>
        </p:txBody>
      </p:sp>
      <p:sp>
        <p:nvSpPr>
          <p:cNvPr id="32" name="Oval 9"/>
          <p:cNvSpPr>
            <a:spLocks noChangeArrowheads="1"/>
          </p:cNvSpPr>
          <p:nvPr/>
        </p:nvSpPr>
        <p:spPr bwMode="auto">
          <a:xfrm>
            <a:off x="6652219" y="3636506"/>
            <a:ext cx="803189" cy="587735"/>
          </a:xfrm>
          <a:prstGeom prst="ellipse">
            <a:avLst/>
          </a:prstGeom>
          <a:solidFill>
            <a:schemeClr val="accent5"/>
          </a:solidFill>
          <a:ln w="28575">
            <a:solidFill>
              <a:schemeClr val="tx2"/>
            </a:solidFill>
            <a:round/>
            <a:headEnd/>
            <a:tailEnd/>
          </a:ln>
        </p:spPr>
        <p:txBody>
          <a:bodyPr wrap="none" lIns="111026" tIns="55513" rIns="111026" bIns="55513" anchor="ctr"/>
          <a:lstStyle/>
          <a:p>
            <a:pPr algn="ctr"/>
            <a:r>
              <a:rPr lang="en-US" b="1" u="none" dirty="0"/>
              <a:t>12/?</a:t>
            </a:r>
          </a:p>
        </p:txBody>
      </p:sp>
      <p:sp>
        <p:nvSpPr>
          <p:cNvPr id="33" name="Oval 10"/>
          <p:cNvSpPr>
            <a:spLocks noChangeArrowheads="1"/>
          </p:cNvSpPr>
          <p:nvPr/>
        </p:nvSpPr>
        <p:spPr bwMode="auto">
          <a:xfrm>
            <a:off x="4631292" y="2193885"/>
            <a:ext cx="803189" cy="587734"/>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2/9</a:t>
            </a:r>
          </a:p>
        </p:txBody>
      </p:sp>
      <p:sp>
        <p:nvSpPr>
          <p:cNvPr id="34" name="Oval 11"/>
          <p:cNvSpPr>
            <a:spLocks noChangeArrowheads="1"/>
          </p:cNvSpPr>
          <p:nvPr/>
        </p:nvSpPr>
        <p:spPr bwMode="auto">
          <a:xfrm>
            <a:off x="6645741" y="2203600"/>
            <a:ext cx="803189" cy="587734"/>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1/10</a:t>
            </a:r>
          </a:p>
        </p:txBody>
      </p:sp>
      <p:sp>
        <p:nvSpPr>
          <p:cNvPr id="35" name="Line 12"/>
          <p:cNvSpPr>
            <a:spLocks noChangeShapeType="1"/>
          </p:cNvSpPr>
          <p:nvPr/>
        </p:nvSpPr>
        <p:spPr bwMode="auto">
          <a:xfrm>
            <a:off x="3014118" y="2778381"/>
            <a:ext cx="0" cy="859744"/>
          </a:xfrm>
          <a:prstGeom prst="line">
            <a:avLst/>
          </a:prstGeom>
          <a:noFill/>
          <a:ln w="28575">
            <a:solidFill>
              <a:srgbClr val="C00000"/>
            </a:solidFill>
            <a:prstDash val="solid"/>
            <a:round/>
            <a:headEnd/>
            <a:tailEnd type="triangle" w="med" len="med"/>
          </a:ln>
        </p:spPr>
        <p:txBody>
          <a:bodyPr wrap="none" lIns="111026" tIns="55513" rIns="111026" bIns="55513" anchor="ctr"/>
          <a:lstStyle/>
          <a:p>
            <a:endParaRPr lang="en-US"/>
          </a:p>
        </p:txBody>
      </p:sp>
      <p:sp>
        <p:nvSpPr>
          <p:cNvPr id="36" name="Line 13"/>
          <p:cNvSpPr>
            <a:spLocks noChangeShapeType="1"/>
          </p:cNvSpPr>
          <p:nvPr/>
        </p:nvSpPr>
        <p:spPr bwMode="auto">
          <a:xfrm>
            <a:off x="5028568" y="2788096"/>
            <a:ext cx="0" cy="859744"/>
          </a:xfrm>
          <a:prstGeom prst="line">
            <a:avLst/>
          </a:prstGeom>
          <a:noFill/>
          <a:ln w="28575">
            <a:solidFill>
              <a:srgbClr val="C00000"/>
            </a:solidFill>
            <a:prstDash val="solid"/>
            <a:round/>
            <a:headEnd/>
            <a:tailEnd type="triangle" w="med" len="med"/>
          </a:ln>
        </p:spPr>
        <p:txBody>
          <a:bodyPr wrap="none" lIns="111026" tIns="55513" rIns="111026" bIns="55513" anchor="ctr"/>
          <a:lstStyle/>
          <a:p>
            <a:endParaRPr lang="en-US"/>
          </a:p>
        </p:txBody>
      </p:sp>
      <p:sp>
        <p:nvSpPr>
          <p:cNvPr id="37" name="Line 14"/>
          <p:cNvSpPr>
            <a:spLocks noChangeShapeType="1"/>
          </p:cNvSpPr>
          <p:nvPr/>
        </p:nvSpPr>
        <p:spPr bwMode="auto">
          <a:xfrm>
            <a:off x="7043018" y="2797811"/>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38" name="Line 15"/>
          <p:cNvSpPr>
            <a:spLocks noChangeShapeType="1"/>
          </p:cNvSpPr>
          <p:nvPr/>
        </p:nvSpPr>
        <p:spPr bwMode="auto">
          <a:xfrm flipV="1">
            <a:off x="3296963" y="2652091"/>
            <a:ext cx="1392625" cy="1049179"/>
          </a:xfrm>
          <a:prstGeom prst="line">
            <a:avLst/>
          </a:prstGeom>
          <a:noFill/>
          <a:ln w="19050">
            <a:solidFill>
              <a:schemeClr val="tx1"/>
            </a:solidFill>
            <a:prstDash val="dash"/>
            <a:round/>
            <a:headEnd/>
            <a:tailEnd type="triangle" w="med" len="med"/>
          </a:ln>
        </p:spPr>
        <p:txBody>
          <a:bodyPr wrap="none" lIns="111026" tIns="55513" rIns="111026" bIns="55513" anchor="ctr"/>
          <a:lstStyle/>
          <a:p>
            <a:endParaRPr lang="en-US"/>
          </a:p>
        </p:txBody>
      </p:sp>
      <p:sp>
        <p:nvSpPr>
          <p:cNvPr id="39" name="Text Box 16"/>
          <p:cNvSpPr txBox="1">
            <a:spLocks noChangeArrowheads="1"/>
          </p:cNvSpPr>
          <p:nvPr/>
        </p:nvSpPr>
        <p:spPr bwMode="auto">
          <a:xfrm>
            <a:off x="2850026" y="1784251"/>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40" name="Text Box 17"/>
          <p:cNvSpPr txBox="1">
            <a:spLocks noChangeArrowheads="1"/>
          </p:cNvSpPr>
          <p:nvPr/>
        </p:nvSpPr>
        <p:spPr bwMode="auto">
          <a:xfrm>
            <a:off x="4845043" y="1793966"/>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z</a:t>
            </a:r>
          </a:p>
        </p:txBody>
      </p:sp>
      <p:sp>
        <p:nvSpPr>
          <p:cNvPr id="41" name="Text Box 18"/>
          <p:cNvSpPr txBox="1">
            <a:spLocks noChangeArrowheads="1"/>
          </p:cNvSpPr>
          <p:nvPr/>
        </p:nvSpPr>
        <p:spPr bwMode="auto">
          <a:xfrm>
            <a:off x="6840062" y="1803681"/>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s</a:t>
            </a:r>
          </a:p>
        </p:txBody>
      </p:sp>
      <p:sp>
        <p:nvSpPr>
          <p:cNvPr id="42" name="Text Box 19"/>
          <p:cNvSpPr txBox="1">
            <a:spLocks noChangeArrowheads="1"/>
          </p:cNvSpPr>
          <p:nvPr/>
        </p:nvSpPr>
        <p:spPr bwMode="auto">
          <a:xfrm>
            <a:off x="2804685" y="4125474"/>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43" name="Text Box 20"/>
          <p:cNvSpPr txBox="1">
            <a:spLocks noChangeArrowheads="1"/>
          </p:cNvSpPr>
          <p:nvPr/>
        </p:nvSpPr>
        <p:spPr bwMode="auto">
          <a:xfrm>
            <a:off x="4838567" y="4135189"/>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44" name="Text Box 21"/>
          <p:cNvSpPr txBox="1">
            <a:spLocks noChangeArrowheads="1"/>
          </p:cNvSpPr>
          <p:nvPr/>
        </p:nvSpPr>
        <p:spPr bwMode="auto">
          <a:xfrm>
            <a:off x="6853016" y="4130332"/>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45" name="Line 22"/>
          <p:cNvSpPr>
            <a:spLocks noChangeShapeType="1"/>
          </p:cNvSpPr>
          <p:nvPr/>
        </p:nvSpPr>
        <p:spPr bwMode="auto">
          <a:xfrm>
            <a:off x="3420031" y="2509610"/>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46" name="Line 23"/>
          <p:cNvSpPr>
            <a:spLocks noChangeShapeType="1"/>
          </p:cNvSpPr>
          <p:nvPr/>
        </p:nvSpPr>
        <p:spPr bwMode="auto">
          <a:xfrm flipV="1">
            <a:off x="5348118" y="2674758"/>
            <a:ext cx="1392625" cy="1049179"/>
          </a:xfrm>
          <a:prstGeom prst="line">
            <a:avLst/>
          </a:prstGeom>
          <a:noFill/>
          <a:ln w="19050">
            <a:solidFill>
              <a:schemeClr val="tx1"/>
            </a:solidFill>
            <a:prstDash val="dash"/>
            <a:round/>
            <a:headEnd type="triangle" w="med" len="med"/>
            <a:tailEnd/>
          </a:ln>
        </p:spPr>
        <p:txBody>
          <a:bodyPr wrap="none" lIns="111026" tIns="55513" rIns="111026" bIns="55513" anchor="ctr"/>
          <a:lstStyle/>
          <a:p>
            <a:endParaRPr lang="en-US"/>
          </a:p>
        </p:txBody>
      </p:sp>
      <p:sp>
        <p:nvSpPr>
          <p:cNvPr id="49" name="Oval 26"/>
          <p:cNvSpPr>
            <a:spLocks noChangeArrowheads="1"/>
          </p:cNvSpPr>
          <p:nvPr/>
        </p:nvSpPr>
        <p:spPr bwMode="auto">
          <a:xfrm>
            <a:off x="8686101" y="3660792"/>
            <a:ext cx="803189" cy="587734"/>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50" name="Oval 27"/>
          <p:cNvSpPr>
            <a:spLocks noChangeArrowheads="1"/>
          </p:cNvSpPr>
          <p:nvPr/>
        </p:nvSpPr>
        <p:spPr bwMode="auto">
          <a:xfrm>
            <a:off x="8679623" y="2227886"/>
            <a:ext cx="803189" cy="587735"/>
          </a:xfrm>
          <a:prstGeom prst="ellipse">
            <a:avLst/>
          </a:prstGeom>
          <a:solidFill>
            <a:schemeClr val="accent5"/>
          </a:solidFill>
          <a:ln w="28575">
            <a:solidFill>
              <a:schemeClr val="tx2"/>
            </a:solidFill>
            <a:round/>
            <a:headEnd/>
            <a:tailEnd/>
          </a:ln>
        </p:spPr>
        <p:txBody>
          <a:bodyPr wrap="none" lIns="111026" tIns="55513" rIns="111026" bIns="55513" anchor="ctr"/>
          <a:lstStyle/>
          <a:p>
            <a:pPr algn="ctr"/>
            <a:r>
              <a:rPr lang="en-US" sz="2400" b="1" dirty="0"/>
              <a:t>11/?</a:t>
            </a:r>
          </a:p>
        </p:txBody>
      </p:sp>
      <p:sp>
        <p:nvSpPr>
          <p:cNvPr id="51" name="Line 28"/>
          <p:cNvSpPr>
            <a:spLocks noChangeShapeType="1"/>
          </p:cNvSpPr>
          <p:nvPr/>
        </p:nvSpPr>
        <p:spPr bwMode="auto">
          <a:xfrm>
            <a:off x="8979740" y="2822097"/>
            <a:ext cx="0" cy="859743"/>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52" name="Text Box 29"/>
          <p:cNvSpPr txBox="1">
            <a:spLocks noChangeArrowheads="1"/>
          </p:cNvSpPr>
          <p:nvPr/>
        </p:nvSpPr>
        <p:spPr bwMode="auto">
          <a:xfrm>
            <a:off x="8886898" y="4154618"/>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53" name="Line 30"/>
          <p:cNvSpPr>
            <a:spLocks noChangeShapeType="1"/>
          </p:cNvSpPr>
          <p:nvPr/>
        </p:nvSpPr>
        <p:spPr bwMode="auto">
          <a:xfrm flipV="1">
            <a:off x="7381999" y="2699045"/>
            <a:ext cx="1392625" cy="1049179"/>
          </a:xfrm>
          <a:prstGeom prst="line">
            <a:avLst/>
          </a:prstGeom>
          <a:noFill/>
          <a:ln w="28575">
            <a:solidFill>
              <a:srgbClr val="C00000"/>
            </a:solidFill>
            <a:prstDash val="solid"/>
            <a:round/>
            <a:headEnd type="triangle" w="med" len="med"/>
            <a:tailEnd type="none" w="med" len="med"/>
          </a:ln>
        </p:spPr>
        <p:txBody>
          <a:bodyPr wrap="none" lIns="111026" tIns="55513" rIns="111026" bIns="55513" anchor="ctr"/>
          <a:lstStyle/>
          <a:p>
            <a:endParaRPr lang="en-US"/>
          </a:p>
        </p:txBody>
      </p:sp>
      <p:sp>
        <p:nvSpPr>
          <p:cNvPr id="54" name="Text Box 31"/>
          <p:cNvSpPr txBox="1">
            <a:spLocks noChangeArrowheads="1"/>
          </p:cNvSpPr>
          <p:nvPr/>
        </p:nvSpPr>
        <p:spPr bwMode="auto">
          <a:xfrm>
            <a:off x="8796215" y="1798824"/>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55" name="Line 32"/>
          <p:cNvSpPr>
            <a:spLocks noChangeShapeType="1"/>
          </p:cNvSpPr>
          <p:nvPr/>
        </p:nvSpPr>
        <p:spPr bwMode="auto">
          <a:xfrm>
            <a:off x="5415049" y="2504753"/>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57" name="Line 34"/>
          <p:cNvSpPr>
            <a:spLocks noChangeShapeType="1"/>
          </p:cNvSpPr>
          <p:nvPr/>
        </p:nvSpPr>
        <p:spPr bwMode="auto">
          <a:xfrm>
            <a:off x="5402095" y="3923087"/>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59" name="Line 36"/>
          <p:cNvSpPr>
            <a:spLocks noChangeShapeType="1"/>
          </p:cNvSpPr>
          <p:nvPr/>
        </p:nvSpPr>
        <p:spPr bwMode="auto">
          <a:xfrm>
            <a:off x="7435976" y="3927944"/>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62" name="Line 39"/>
          <p:cNvSpPr>
            <a:spLocks noChangeShapeType="1"/>
          </p:cNvSpPr>
          <p:nvPr/>
        </p:nvSpPr>
        <p:spPr bwMode="auto">
          <a:xfrm>
            <a:off x="9245310" y="2817240"/>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8" name="Text Box 36"/>
          <p:cNvSpPr txBox="1">
            <a:spLocks noChangeArrowheads="1"/>
          </p:cNvSpPr>
          <p:nvPr/>
        </p:nvSpPr>
        <p:spPr bwMode="auto">
          <a:xfrm>
            <a:off x="4041854" y="5129319"/>
            <a:ext cx="4456404" cy="943107"/>
          </a:xfrm>
          <a:prstGeom prst="rect">
            <a:avLst/>
          </a:prstGeom>
          <a:noFill/>
          <a:ln w="28575">
            <a:solidFill>
              <a:schemeClr val="tx2"/>
            </a:solidFill>
            <a:miter lim="800000"/>
            <a:headEnd/>
            <a:tailEnd/>
          </a:ln>
        </p:spPr>
        <p:txBody>
          <a:bodyPr wrap="square" lIns="111026" tIns="55513" rIns="111026" bIns="55513">
            <a:spAutoFit/>
          </a:bodyPr>
          <a:lstStyle/>
          <a:p>
            <a:r>
              <a:rPr lang="en-US" b="1" u="none" dirty="0"/>
              <a:t>Stack:</a:t>
            </a:r>
            <a:r>
              <a:rPr lang="en-US" u="none" dirty="0"/>
              <a:t>         t     v</a:t>
            </a:r>
          </a:p>
          <a:p>
            <a:r>
              <a:rPr lang="en-US" u="none" dirty="0"/>
              <a:t>Preorder:     11  12</a:t>
            </a:r>
          </a:p>
          <a:p>
            <a:r>
              <a:rPr lang="en-US" dirty="0" err="1"/>
              <a:t>Postorder</a:t>
            </a:r>
            <a:r>
              <a:rPr lang="en-US" dirty="0"/>
              <a:t>:</a:t>
            </a:r>
            <a:r>
              <a:rPr lang="en-US" u="none" dirty="0"/>
              <a:t>   ?     ?</a:t>
            </a:r>
          </a:p>
        </p:txBody>
      </p:sp>
      <p:sp>
        <p:nvSpPr>
          <p:cNvPr id="56" name="TextBox 55"/>
          <p:cNvSpPr txBox="1"/>
          <p:nvPr/>
        </p:nvSpPr>
        <p:spPr>
          <a:xfrm>
            <a:off x="518187" y="5051602"/>
            <a:ext cx="3005481" cy="389109"/>
          </a:xfrm>
          <a:prstGeom prst="rect">
            <a:avLst/>
          </a:prstGeom>
          <a:noFill/>
        </p:spPr>
        <p:txBody>
          <a:bodyPr wrap="square" lIns="111026" tIns="55513" rIns="111026" bIns="55513" rtlCol="0">
            <a:spAutoFit/>
          </a:bodyPr>
          <a:lstStyle/>
          <a:p>
            <a:r>
              <a:rPr lang="en-US" dirty="0"/>
              <a:t>Finished: x y w z s</a:t>
            </a:r>
          </a:p>
        </p:txBody>
      </p:sp>
      <p:sp>
        <p:nvSpPr>
          <p:cNvPr id="58" name="Oval 57"/>
          <p:cNvSpPr>
            <a:spLocks noChangeArrowheads="1"/>
          </p:cNvSpPr>
          <p:nvPr/>
        </p:nvSpPr>
        <p:spPr bwMode="auto">
          <a:xfrm>
            <a:off x="9120082" y="5207035"/>
            <a:ext cx="310912" cy="233151"/>
          </a:xfrm>
          <a:prstGeom prst="ellipse">
            <a:avLst/>
          </a:prstGeom>
          <a:solidFill>
            <a:srgbClr val="0070C0"/>
          </a:solidFill>
          <a:ln w="28575">
            <a:solidFill>
              <a:schemeClr val="tx2"/>
            </a:solidFill>
            <a:round/>
            <a:headEnd/>
            <a:tailEnd/>
          </a:ln>
        </p:spPr>
        <p:txBody>
          <a:bodyPr wrap="none" lIns="111026" tIns="55513" rIns="111026" bIns="55513" anchor="ctr"/>
          <a:lstStyle/>
          <a:p>
            <a:endParaRPr lang="en-US"/>
          </a:p>
        </p:txBody>
      </p:sp>
      <p:sp>
        <p:nvSpPr>
          <p:cNvPr id="60" name="Oval 5"/>
          <p:cNvSpPr>
            <a:spLocks noChangeArrowheads="1"/>
          </p:cNvSpPr>
          <p:nvPr/>
        </p:nvSpPr>
        <p:spPr bwMode="auto">
          <a:xfrm>
            <a:off x="9120082" y="5595620"/>
            <a:ext cx="310912" cy="233151"/>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61" name="Oval 5"/>
          <p:cNvSpPr>
            <a:spLocks noChangeArrowheads="1"/>
          </p:cNvSpPr>
          <p:nvPr/>
        </p:nvSpPr>
        <p:spPr bwMode="auto">
          <a:xfrm>
            <a:off x="9120082" y="5984205"/>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63" name="TextBox 62"/>
          <p:cNvSpPr txBox="1"/>
          <p:nvPr/>
        </p:nvSpPr>
        <p:spPr>
          <a:xfrm>
            <a:off x="9741906" y="5129319"/>
            <a:ext cx="1554559" cy="389109"/>
          </a:xfrm>
          <a:prstGeom prst="rect">
            <a:avLst/>
          </a:prstGeom>
          <a:noFill/>
        </p:spPr>
        <p:txBody>
          <a:bodyPr wrap="square" lIns="111026" tIns="55513" rIns="111026" bIns="55513" rtlCol="0">
            <a:spAutoFit/>
          </a:bodyPr>
          <a:lstStyle/>
          <a:p>
            <a:r>
              <a:rPr lang="en-US" dirty="0"/>
              <a:t>Finished</a:t>
            </a:r>
          </a:p>
        </p:txBody>
      </p:sp>
      <p:sp>
        <p:nvSpPr>
          <p:cNvPr id="64" name="TextBox 63"/>
          <p:cNvSpPr txBox="1"/>
          <p:nvPr/>
        </p:nvSpPr>
        <p:spPr>
          <a:xfrm>
            <a:off x="9741906" y="5517903"/>
            <a:ext cx="1554559" cy="389109"/>
          </a:xfrm>
          <a:prstGeom prst="rect">
            <a:avLst/>
          </a:prstGeom>
          <a:noFill/>
        </p:spPr>
        <p:txBody>
          <a:bodyPr wrap="square" lIns="111026" tIns="55513" rIns="111026" bIns="55513" rtlCol="0">
            <a:spAutoFit/>
          </a:bodyPr>
          <a:lstStyle/>
          <a:p>
            <a:r>
              <a:rPr lang="en-US" dirty="0"/>
              <a:t>Visited</a:t>
            </a:r>
          </a:p>
        </p:txBody>
      </p:sp>
      <p:sp>
        <p:nvSpPr>
          <p:cNvPr id="65" name="TextBox 64"/>
          <p:cNvSpPr txBox="1"/>
          <p:nvPr/>
        </p:nvSpPr>
        <p:spPr>
          <a:xfrm>
            <a:off x="9741905" y="5918388"/>
            <a:ext cx="2383658" cy="389109"/>
          </a:xfrm>
          <a:prstGeom prst="rect">
            <a:avLst/>
          </a:prstGeom>
          <a:noFill/>
        </p:spPr>
        <p:txBody>
          <a:bodyPr wrap="square" lIns="111026" tIns="55513" rIns="111026" bIns="55513" rtlCol="0">
            <a:spAutoFit/>
          </a:bodyPr>
          <a:lstStyle/>
          <a:p>
            <a:r>
              <a:rPr lang="en-US" dirty="0"/>
              <a:t>Undiscovered</a:t>
            </a:r>
          </a:p>
        </p:txBody>
      </p:sp>
    </p:spTree>
    <p:extLst>
      <p:ext uri="{BB962C8B-B14F-4D97-AF65-F5344CB8AC3E}">
        <p14:creationId xmlns:p14="http://schemas.microsoft.com/office/powerpoint/2010/main" val="282750985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t> DFS example</a:t>
            </a:r>
          </a:p>
        </p:txBody>
      </p:sp>
      <p:sp>
        <p:nvSpPr>
          <p:cNvPr id="25" name="Slide Number Placeholder 24"/>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33</a:t>
            </a:fld>
            <a:endParaRPr lang="en-US"/>
          </a:p>
        </p:txBody>
      </p:sp>
      <p:sp>
        <p:nvSpPr>
          <p:cNvPr id="26" name="Oval 3"/>
          <p:cNvSpPr>
            <a:spLocks noChangeArrowheads="1"/>
          </p:cNvSpPr>
          <p:nvPr/>
        </p:nvSpPr>
        <p:spPr bwMode="auto">
          <a:xfrm>
            <a:off x="2623320" y="2189028"/>
            <a:ext cx="803189" cy="587735"/>
          </a:xfrm>
          <a:prstGeom prst="ellipse">
            <a:avLst/>
          </a:prstGeom>
          <a:solidFill>
            <a:srgbClr val="00B0F0"/>
          </a:solidFill>
          <a:ln w="28575">
            <a:solidFill>
              <a:schemeClr val="tx2"/>
            </a:solidFill>
            <a:round/>
            <a:headEnd/>
            <a:tailEnd/>
          </a:ln>
        </p:spPr>
        <p:txBody>
          <a:bodyPr wrap="none" lIns="111026" tIns="55513" rIns="111026" bIns="55513" anchor="ctr"/>
          <a:lstStyle/>
          <a:p>
            <a:r>
              <a:rPr lang="en-US" b="1" dirty="0"/>
              <a:t>3/6</a:t>
            </a:r>
          </a:p>
        </p:txBody>
      </p:sp>
      <p:sp>
        <p:nvSpPr>
          <p:cNvPr id="28" name="Oval 5"/>
          <p:cNvSpPr>
            <a:spLocks noChangeArrowheads="1"/>
          </p:cNvSpPr>
          <p:nvPr/>
        </p:nvSpPr>
        <p:spPr bwMode="auto">
          <a:xfrm>
            <a:off x="2623320" y="3633268"/>
            <a:ext cx="803189" cy="587735"/>
          </a:xfrm>
          <a:prstGeom prst="ellipse">
            <a:avLst/>
          </a:prstGeom>
          <a:solidFill>
            <a:srgbClr val="0099FF"/>
          </a:solidFill>
          <a:ln w="28575">
            <a:solidFill>
              <a:schemeClr val="tx2"/>
            </a:solidFill>
            <a:round/>
            <a:headEnd/>
            <a:tailEnd/>
          </a:ln>
        </p:spPr>
        <p:txBody>
          <a:bodyPr wrap="none" lIns="111026" tIns="55513" rIns="111026" bIns="55513" anchor="ctr"/>
          <a:lstStyle/>
          <a:p>
            <a:pPr algn="ctr"/>
            <a:r>
              <a:rPr lang="en-US" b="1" dirty="0"/>
              <a:t>4/5</a:t>
            </a:r>
            <a:endParaRPr lang="en-US" b="1" u="none" dirty="0"/>
          </a:p>
        </p:txBody>
      </p:sp>
      <p:sp>
        <p:nvSpPr>
          <p:cNvPr id="30" name="Oval 7"/>
          <p:cNvSpPr>
            <a:spLocks noChangeArrowheads="1"/>
          </p:cNvSpPr>
          <p:nvPr/>
        </p:nvSpPr>
        <p:spPr bwMode="auto">
          <a:xfrm>
            <a:off x="4637769" y="3626791"/>
            <a:ext cx="803189" cy="587735"/>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7/8</a:t>
            </a:r>
          </a:p>
        </p:txBody>
      </p:sp>
      <p:sp>
        <p:nvSpPr>
          <p:cNvPr id="31" name="Line 8"/>
          <p:cNvSpPr>
            <a:spLocks noChangeShapeType="1"/>
          </p:cNvSpPr>
          <p:nvPr/>
        </p:nvSpPr>
        <p:spPr bwMode="auto">
          <a:xfrm>
            <a:off x="3407077" y="3927944"/>
            <a:ext cx="1256602" cy="0"/>
          </a:xfrm>
          <a:prstGeom prst="line">
            <a:avLst/>
          </a:prstGeom>
          <a:noFill/>
          <a:ln w="19050">
            <a:solidFill>
              <a:schemeClr val="tx1"/>
            </a:solidFill>
            <a:prstDash val="dash"/>
            <a:round/>
            <a:headEnd type="triangle" w="med" len="med"/>
            <a:tailEnd/>
          </a:ln>
        </p:spPr>
        <p:txBody>
          <a:bodyPr wrap="none" lIns="111026" tIns="55513" rIns="111026" bIns="55513" anchor="ctr"/>
          <a:lstStyle/>
          <a:p>
            <a:endParaRPr lang="en-US"/>
          </a:p>
        </p:txBody>
      </p:sp>
      <p:sp>
        <p:nvSpPr>
          <p:cNvPr id="32" name="Oval 9"/>
          <p:cNvSpPr>
            <a:spLocks noChangeArrowheads="1"/>
          </p:cNvSpPr>
          <p:nvPr/>
        </p:nvSpPr>
        <p:spPr bwMode="auto">
          <a:xfrm>
            <a:off x="6652219" y="3636506"/>
            <a:ext cx="803189" cy="587735"/>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12/13</a:t>
            </a:r>
          </a:p>
        </p:txBody>
      </p:sp>
      <p:sp>
        <p:nvSpPr>
          <p:cNvPr id="33" name="Oval 10"/>
          <p:cNvSpPr>
            <a:spLocks noChangeArrowheads="1"/>
          </p:cNvSpPr>
          <p:nvPr/>
        </p:nvSpPr>
        <p:spPr bwMode="auto">
          <a:xfrm>
            <a:off x="4631292" y="2193885"/>
            <a:ext cx="803189" cy="587734"/>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2/9</a:t>
            </a:r>
          </a:p>
        </p:txBody>
      </p:sp>
      <p:sp>
        <p:nvSpPr>
          <p:cNvPr id="34" name="Oval 11"/>
          <p:cNvSpPr>
            <a:spLocks noChangeArrowheads="1"/>
          </p:cNvSpPr>
          <p:nvPr/>
        </p:nvSpPr>
        <p:spPr bwMode="auto">
          <a:xfrm>
            <a:off x="6645741" y="2203600"/>
            <a:ext cx="803189" cy="587734"/>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1/10</a:t>
            </a:r>
          </a:p>
        </p:txBody>
      </p:sp>
      <p:sp>
        <p:nvSpPr>
          <p:cNvPr id="35" name="Line 12"/>
          <p:cNvSpPr>
            <a:spLocks noChangeShapeType="1"/>
          </p:cNvSpPr>
          <p:nvPr/>
        </p:nvSpPr>
        <p:spPr bwMode="auto">
          <a:xfrm>
            <a:off x="3014118" y="2778381"/>
            <a:ext cx="0" cy="859744"/>
          </a:xfrm>
          <a:prstGeom prst="line">
            <a:avLst/>
          </a:prstGeom>
          <a:noFill/>
          <a:ln w="28575">
            <a:solidFill>
              <a:srgbClr val="C00000"/>
            </a:solidFill>
            <a:prstDash val="solid"/>
            <a:round/>
            <a:headEnd/>
            <a:tailEnd type="triangle" w="med" len="med"/>
          </a:ln>
        </p:spPr>
        <p:txBody>
          <a:bodyPr wrap="none" lIns="111026" tIns="55513" rIns="111026" bIns="55513" anchor="ctr"/>
          <a:lstStyle/>
          <a:p>
            <a:endParaRPr lang="en-US"/>
          </a:p>
        </p:txBody>
      </p:sp>
      <p:sp>
        <p:nvSpPr>
          <p:cNvPr id="36" name="Line 13"/>
          <p:cNvSpPr>
            <a:spLocks noChangeShapeType="1"/>
          </p:cNvSpPr>
          <p:nvPr/>
        </p:nvSpPr>
        <p:spPr bwMode="auto">
          <a:xfrm>
            <a:off x="5028568" y="2788096"/>
            <a:ext cx="0" cy="859744"/>
          </a:xfrm>
          <a:prstGeom prst="line">
            <a:avLst/>
          </a:prstGeom>
          <a:noFill/>
          <a:ln w="28575">
            <a:solidFill>
              <a:srgbClr val="C00000"/>
            </a:solidFill>
            <a:prstDash val="solid"/>
            <a:round/>
            <a:headEnd/>
            <a:tailEnd type="triangle" w="med" len="med"/>
          </a:ln>
        </p:spPr>
        <p:txBody>
          <a:bodyPr wrap="none" lIns="111026" tIns="55513" rIns="111026" bIns="55513" anchor="ctr"/>
          <a:lstStyle/>
          <a:p>
            <a:endParaRPr lang="en-US"/>
          </a:p>
        </p:txBody>
      </p:sp>
      <p:sp>
        <p:nvSpPr>
          <p:cNvPr id="37" name="Line 14"/>
          <p:cNvSpPr>
            <a:spLocks noChangeShapeType="1"/>
          </p:cNvSpPr>
          <p:nvPr/>
        </p:nvSpPr>
        <p:spPr bwMode="auto">
          <a:xfrm>
            <a:off x="7043018" y="2797811"/>
            <a:ext cx="0" cy="859744"/>
          </a:xfrm>
          <a:prstGeom prst="line">
            <a:avLst/>
          </a:prstGeom>
          <a:noFill/>
          <a:ln w="19050">
            <a:solidFill>
              <a:schemeClr val="tx1"/>
            </a:solidFill>
            <a:prstDash val="dash"/>
            <a:round/>
            <a:headEnd type="triangle" w="med" len="med"/>
            <a:tailEnd/>
          </a:ln>
        </p:spPr>
        <p:txBody>
          <a:bodyPr wrap="none" lIns="111026" tIns="55513" rIns="111026" bIns="55513" anchor="ctr"/>
          <a:lstStyle/>
          <a:p>
            <a:endParaRPr lang="en-US"/>
          </a:p>
        </p:txBody>
      </p:sp>
      <p:sp>
        <p:nvSpPr>
          <p:cNvPr id="38" name="Line 15"/>
          <p:cNvSpPr>
            <a:spLocks noChangeShapeType="1"/>
          </p:cNvSpPr>
          <p:nvPr/>
        </p:nvSpPr>
        <p:spPr bwMode="auto">
          <a:xfrm flipV="1">
            <a:off x="3296963" y="2652091"/>
            <a:ext cx="1392625" cy="1049179"/>
          </a:xfrm>
          <a:prstGeom prst="line">
            <a:avLst/>
          </a:prstGeom>
          <a:noFill/>
          <a:ln w="19050">
            <a:solidFill>
              <a:schemeClr val="tx1"/>
            </a:solidFill>
            <a:prstDash val="dash"/>
            <a:round/>
            <a:headEnd/>
            <a:tailEnd type="triangle" w="med" len="med"/>
          </a:ln>
        </p:spPr>
        <p:txBody>
          <a:bodyPr wrap="none" lIns="111026" tIns="55513" rIns="111026" bIns="55513" anchor="ctr"/>
          <a:lstStyle/>
          <a:p>
            <a:endParaRPr lang="en-US"/>
          </a:p>
        </p:txBody>
      </p:sp>
      <p:sp>
        <p:nvSpPr>
          <p:cNvPr id="39" name="Text Box 16"/>
          <p:cNvSpPr txBox="1">
            <a:spLocks noChangeArrowheads="1"/>
          </p:cNvSpPr>
          <p:nvPr/>
        </p:nvSpPr>
        <p:spPr bwMode="auto">
          <a:xfrm>
            <a:off x="2850026" y="1784251"/>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40" name="Text Box 17"/>
          <p:cNvSpPr txBox="1">
            <a:spLocks noChangeArrowheads="1"/>
          </p:cNvSpPr>
          <p:nvPr/>
        </p:nvSpPr>
        <p:spPr bwMode="auto">
          <a:xfrm>
            <a:off x="4845043" y="1793966"/>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z</a:t>
            </a:r>
          </a:p>
        </p:txBody>
      </p:sp>
      <p:sp>
        <p:nvSpPr>
          <p:cNvPr id="41" name="Text Box 18"/>
          <p:cNvSpPr txBox="1">
            <a:spLocks noChangeArrowheads="1"/>
          </p:cNvSpPr>
          <p:nvPr/>
        </p:nvSpPr>
        <p:spPr bwMode="auto">
          <a:xfrm>
            <a:off x="6840062" y="1803681"/>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s</a:t>
            </a:r>
          </a:p>
        </p:txBody>
      </p:sp>
      <p:sp>
        <p:nvSpPr>
          <p:cNvPr id="42" name="Text Box 19"/>
          <p:cNvSpPr txBox="1">
            <a:spLocks noChangeArrowheads="1"/>
          </p:cNvSpPr>
          <p:nvPr/>
        </p:nvSpPr>
        <p:spPr bwMode="auto">
          <a:xfrm>
            <a:off x="2804685" y="4125474"/>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43" name="Text Box 20"/>
          <p:cNvSpPr txBox="1">
            <a:spLocks noChangeArrowheads="1"/>
          </p:cNvSpPr>
          <p:nvPr/>
        </p:nvSpPr>
        <p:spPr bwMode="auto">
          <a:xfrm>
            <a:off x="4838567" y="4135189"/>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44" name="Text Box 21"/>
          <p:cNvSpPr txBox="1">
            <a:spLocks noChangeArrowheads="1"/>
          </p:cNvSpPr>
          <p:nvPr/>
        </p:nvSpPr>
        <p:spPr bwMode="auto">
          <a:xfrm>
            <a:off x="6853016" y="4130332"/>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45" name="Line 22"/>
          <p:cNvSpPr>
            <a:spLocks noChangeShapeType="1"/>
          </p:cNvSpPr>
          <p:nvPr/>
        </p:nvSpPr>
        <p:spPr bwMode="auto">
          <a:xfrm>
            <a:off x="3420031" y="2509610"/>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46" name="Line 23"/>
          <p:cNvSpPr>
            <a:spLocks noChangeShapeType="1"/>
          </p:cNvSpPr>
          <p:nvPr/>
        </p:nvSpPr>
        <p:spPr bwMode="auto">
          <a:xfrm flipV="1">
            <a:off x="5348118" y="2674758"/>
            <a:ext cx="1392625" cy="1049179"/>
          </a:xfrm>
          <a:prstGeom prst="line">
            <a:avLst/>
          </a:prstGeom>
          <a:noFill/>
          <a:ln w="19050">
            <a:solidFill>
              <a:schemeClr val="tx1"/>
            </a:solidFill>
            <a:prstDash val="dash"/>
            <a:round/>
            <a:headEnd type="triangle" w="med" len="med"/>
            <a:tailEnd/>
          </a:ln>
        </p:spPr>
        <p:txBody>
          <a:bodyPr wrap="none" lIns="111026" tIns="55513" rIns="111026" bIns="55513" anchor="ctr"/>
          <a:lstStyle/>
          <a:p>
            <a:endParaRPr lang="en-US"/>
          </a:p>
        </p:txBody>
      </p:sp>
      <p:sp>
        <p:nvSpPr>
          <p:cNvPr id="49" name="Oval 26"/>
          <p:cNvSpPr>
            <a:spLocks noChangeArrowheads="1"/>
          </p:cNvSpPr>
          <p:nvPr/>
        </p:nvSpPr>
        <p:spPr bwMode="auto">
          <a:xfrm>
            <a:off x="8686101" y="3660792"/>
            <a:ext cx="803189" cy="587734"/>
          </a:xfrm>
          <a:prstGeom prst="ellipse">
            <a:avLst/>
          </a:prstGeom>
          <a:solidFill>
            <a:schemeClr val="bg1"/>
          </a:solidFill>
          <a:ln w="28575">
            <a:solidFill>
              <a:schemeClr val="tx2"/>
            </a:solidFill>
            <a:round/>
            <a:headEnd/>
            <a:tailEnd/>
          </a:ln>
        </p:spPr>
        <p:txBody>
          <a:bodyPr wrap="none" lIns="111026" tIns="55513" rIns="111026" bIns="55513" anchor="ctr"/>
          <a:lstStyle/>
          <a:p>
            <a:pPr algn="ctr"/>
            <a:endParaRPr lang="en-US" b="1" u="none" dirty="0"/>
          </a:p>
        </p:txBody>
      </p:sp>
      <p:sp>
        <p:nvSpPr>
          <p:cNvPr id="50" name="Oval 27"/>
          <p:cNvSpPr>
            <a:spLocks noChangeArrowheads="1"/>
          </p:cNvSpPr>
          <p:nvPr/>
        </p:nvSpPr>
        <p:spPr bwMode="auto">
          <a:xfrm>
            <a:off x="8679623" y="2227886"/>
            <a:ext cx="803189" cy="587735"/>
          </a:xfrm>
          <a:prstGeom prst="ellipse">
            <a:avLst/>
          </a:prstGeom>
          <a:solidFill>
            <a:schemeClr val="accent5"/>
          </a:solidFill>
          <a:ln w="28575">
            <a:solidFill>
              <a:schemeClr val="tx2"/>
            </a:solidFill>
            <a:round/>
            <a:headEnd/>
            <a:tailEnd/>
          </a:ln>
        </p:spPr>
        <p:txBody>
          <a:bodyPr wrap="none" lIns="111026" tIns="55513" rIns="111026" bIns="55513" anchor="ctr"/>
          <a:lstStyle/>
          <a:p>
            <a:pPr algn="ctr"/>
            <a:r>
              <a:rPr lang="en-US" sz="2400" b="1" dirty="0"/>
              <a:t>11/?</a:t>
            </a:r>
          </a:p>
        </p:txBody>
      </p:sp>
      <p:sp>
        <p:nvSpPr>
          <p:cNvPr id="51" name="Line 28"/>
          <p:cNvSpPr>
            <a:spLocks noChangeShapeType="1"/>
          </p:cNvSpPr>
          <p:nvPr/>
        </p:nvSpPr>
        <p:spPr bwMode="auto">
          <a:xfrm>
            <a:off x="8979740" y="2822097"/>
            <a:ext cx="0" cy="859743"/>
          </a:xfrm>
          <a:prstGeom prst="line">
            <a:avLst/>
          </a:prstGeom>
          <a:noFill/>
          <a:ln w="19050">
            <a:solidFill>
              <a:schemeClr val="tx1"/>
            </a:solidFill>
            <a:prstDash val="solid"/>
            <a:round/>
            <a:headEnd/>
            <a:tailEnd type="triangle" w="med" len="med"/>
          </a:ln>
        </p:spPr>
        <p:txBody>
          <a:bodyPr wrap="none" lIns="111026" tIns="55513" rIns="111026" bIns="55513" anchor="ctr"/>
          <a:lstStyle/>
          <a:p>
            <a:endParaRPr lang="en-US"/>
          </a:p>
        </p:txBody>
      </p:sp>
      <p:sp>
        <p:nvSpPr>
          <p:cNvPr id="52" name="Text Box 29"/>
          <p:cNvSpPr txBox="1">
            <a:spLocks noChangeArrowheads="1"/>
          </p:cNvSpPr>
          <p:nvPr/>
        </p:nvSpPr>
        <p:spPr bwMode="auto">
          <a:xfrm>
            <a:off x="8886898" y="4154618"/>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53" name="Line 30"/>
          <p:cNvSpPr>
            <a:spLocks noChangeShapeType="1"/>
          </p:cNvSpPr>
          <p:nvPr/>
        </p:nvSpPr>
        <p:spPr bwMode="auto">
          <a:xfrm flipV="1">
            <a:off x="7381999" y="2699045"/>
            <a:ext cx="1392625" cy="1049179"/>
          </a:xfrm>
          <a:prstGeom prst="line">
            <a:avLst/>
          </a:prstGeom>
          <a:noFill/>
          <a:ln w="28575">
            <a:solidFill>
              <a:srgbClr val="C00000"/>
            </a:solidFill>
            <a:prstDash val="solid"/>
            <a:round/>
            <a:headEnd type="triangle" w="med" len="med"/>
            <a:tailEnd type="none" w="med" len="med"/>
          </a:ln>
        </p:spPr>
        <p:txBody>
          <a:bodyPr wrap="none" lIns="111026" tIns="55513" rIns="111026" bIns="55513" anchor="ctr"/>
          <a:lstStyle/>
          <a:p>
            <a:endParaRPr lang="en-US"/>
          </a:p>
        </p:txBody>
      </p:sp>
      <p:sp>
        <p:nvSpPr>
          <p:cNvPr id="54" name="Text Box 31"/>
          <p:cNvSpPr txBox="1">
            <a:spLocks noChangeArrowheads="1"/>
          </p:cNvSpPr>
          <p:nvPr/>
        </p:nvSpPr>
        <p:spPr bwMode="auto">
          <a:xfrm>
            <a:off x="8796215" y="1798824"/>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55" name="Line 32"/>
          <p:cNvSpPr>
            <a:spLocks noChangeShapeType="1"/>
          </p:cNvSpPr>
          <p:nvPr/>
        </p:nvSpPr>
        <p:spPr bwMode="auto">
          <a:xfrm>
            <a:off x="5415049" y="2504753"/>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57" name="Line 34"/>
          <p:cNvSpPr>
            <a:spLocks noChangeShapeType="1"/>
          </p:cNvSpPr>
          <p:nvPr/>
        </p:nvSpPr>
        <p:spPr bwMode="auto">
          <a:xfrm>
            <a:off x="5402095" y="3923087"/>
            <a:ext cx="1256602" cy="0"/>
          </a:xfrm>
          <a:prstGeom prst="line">
            <a:avLst/>
          </a:prstGeom>
          <a:noFill/>
          <a:ln w="19050">
            <a:solidFill>
              <a:schemeClr val="tx1"/>
            </a:solidFill>
            <a:prstDash val="dash"/>
            <a:round/>
            <a:headEnd type="triangle" w="med" len="med"/>
            <a:tailEnd/>
          </a:ln>
        </p:spPr>
        <p:txBody>
          <a:bodyPr wrap="none" lIns="111026" tIns="55513" rIns="111026" bIns="55513" anchor="ctr"/>
          <a:lstStyle/>
          <a:p>
            <a:endParaRPr lang="en-US"/>
          </a:p>
        </p:txBody>
      </p:sp>
      <p:sp>
        <p:nvSpPr>
          <p:cNvPr id="59" name="Line 36"/>
          <p:cNvSpPr>
            <a:spLocks noChangeShapeType="1"/>
          </p:cNvSpPr>
          <p:nvPr/>
        </p:nvSpPr>
        <p:spPr bwMode="auto">
          <a:xfrm>
            <a:off x="7435976" y="3927944"/>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62" name="Line 39"/>
          <p:cNvSpPr>
            <a:spLocks noChangeShapeType="1"/>
          </p:cNvSpPr>
          <p:nvPr/>
        </p:nvSpPr>
        <p:spPr bwMode="auto">
          <a:xfrm>
            <a:off x="9245310" y="2817240"/>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8" name="Text Box 36"/>
          <p:cNvSpPr txBox="1">
            <a:spLocks noChangeArrowheads="1"/>
          </p:cNvSpPr>
          <p:nvPr/>
        </p:nvSpPr>
        <p:spPr bwMode="auto">
          <a:xfrm>
            <a:off x="4041854" y="5129319"/>
            <a:ext cx="4456404" cy="943107"/>
          </a:xfrm>
          <a:prstGeom prst="rect">
            <a:avLst/>
          </a:prstGeom>
          <a:noFill/>
          <a:ln w="28575">
            <a:solidFill>
              <a:schemeClr val="tx2"/>
            </a:solidFill>
            <a:miter lim="800000"/>
            <a:headEnd/>
            <a:tailEnd/>
          </a:ln>
        </p:spPr>
        <p:txBody>
          <a:bodyPr wrap="square" lIns="111026" tIns="55513" rIns="111026" bIns="55513">
            <a:spAutoFit/>
          </a:bodyPr>
          <a:lstStyle/>
          <a:p>
            <a:r>
              <a:rPr lang="en-US" b="1" u="none" dirty="0"/>
              <a:t>Stack:</a:t>
            </a:r>
            <a:r>
              <a:rPr lang="en-US" u="none" dirty="0"/>
              <a:t>         t     v</a:t>
            </a:r>
          </a:p>
          <a:p>
            <a:r>
              <a:rPr lang="en-US" u="none" dirty="0"/>
              <a:t>Preorder:     11  12</a:t>
            </a:r>
          </a:p>
          <a:p>
            <a:r>
              <a:rPr lang="en-US" dirty="0" err="1"/>
              <a:t>Postorder</a:t>
            </a:r>
            <a:r>
              <a:rPr lang="en-US" dirty="0"/>
              <a:t>:</a:t>
            </a:r>
            <a:r>
              <a:rPr lang="en-US" u="none" dirty="0"/>
              <a:t>   ?     13</a:t>
            </a:r>
          </a:p>
        </p:txBody>
      </p:sp>
      <p:sp>
        <p:nvSpPr>
          <p:cNvPr id="56" name="TextBox 55"/>
          <p:cNvSpPr txBox="1"/>
          <p:nvPr/>
        </p:nvSpPr>
        <p:spPr>
          <a:xfrm>
            <a:off x="518187" y="5051602"/>
            <a:ext cx="3005481" cy="389109"/>
          </a:xfrm>
          <a:prstGeom prst="rect">
            <a:avLst/>
          </a:prstGeom>
          <a:noFill/>
        </p:spPr>
        <p:txBody>
          <a:bodyPr wrap="square" lIns="111026" tIns="55513" rIns="111026" bIns="55513" rtlCol="0">
            <a:spAutoFit/>
          </a:bodyPr>
          <a:lstStyle/>
          <a:p>
            <a:r>
              <a:rPr lang="en-US" dirty="0"/>
              <a:t>Finished: x y w z s</a:t>
            </a:r>
          </a:p>
        </p:txBody>
      </p:sp>
      <p:sp>
        <p:nvSpPr>
          <p:cNvPr id="58" name="Oval 57"/>
          <p:cNvSpPr>
            <a:spLocks noChangeArrowheads="1"/>
          </p:cNvSpPr>
          <p:nvPr/>
        </p:nvSpPr>
        <p:spPr bwMode="auto">
          <a:xfrm>
            <a:off x="9120082" y="5207035"/>
            <a:ext cx="310912" cy="233151"/>
          </a:xfrm>
          <a:prstGeom prst="ellipse">
            <a:avLst/>
          </a:prstGeom>
          <a:solidFill>
            <a:srgbClr val="0070C0"/>
          </a:solidFill>
          <a:ln w="28575">
            <a:solidFill>
              <a:schemeClr val="tx2"/>
            </a:solidFill>
            <a:round/>
            <a:headEnd/>
            <a:tailEnd/>
          </a:ln>
        </p:spPr>
        <p:txBody>
          <a:bodyPr wrap="none" lIns="111026" tIns="55513" rIns="111026" bIns="55513" anchor="ctr"/>
          <a:lstStyle/>
          <a:p>
            <a:endParaRPr lang="en-US"/>
          </a:p>
        </p:txBody>
      </p:sp>
      <p:sp>
        <p:nvSpPr>
          <p:cNvPr id="60" name="Oval 5"/>
          <p:cNvSpPr>
            <a:spLocks noChangeArrowheads="1"/>
          </p:cNvSpPr>
          <p:nvPr/>
        </p:nvSpPr>
        <p:spPr bwMode="auto">
          <a:xfrm>
            <a:off x="9120082" y="5595620"/>
            <a:ext cx="310912" cy="233151"/>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61" name="Oval 5"/>
          <p:cNvSpPr>
            <a:spLocks noChangeArrowheads="1"/>
          </p:cNvSpPr>
          <p:nvPr/>
        </p:nvSpPr>
        <p:spPr bwMode="auto">
          <a:xfrm>
            <a:off x="9120082" y="5984205"/>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63" name="TextBox 62"/>
          <p:cNvSpPr txBox="1"/>
          <p:nvPr/>
        </p:nvSpPr>
        <p:spPr>
          <a:xfrm>
            <a:off x="9741906" y="5129319"/>
            <a:ext cx="1554559" cy="389109"/>
          </a:xfrm>
          <a:prstGeom prst="rect">
            <a:avLst/>
          </a:prstGeom>
          <a:noFill/>
        </p:spPr>
        <p:txBody>
          <a:bodyPr wrap="square" lIns="111026" tIns="55513" rIns="111026" bIns="55513" rtlCol="0">
            <a:spAutoFit/>
          </a:bodyPr>
          <a:lstStyle/>
          <a:p>
            <a:r>
              <a:rPr lang="en-US" dirty="0"/>
              <a:t>Finished</a:t>
            </a:r>
          </a:p>
        </p:txBody>
      </p:sp>
      <p:sp>
        <p:nvSpPr>
          <p:cNvPr id="64" name="TextBox 63"/>
          <p:cNvSpPr txBox="1"/>
          <p:nvPr/>
        </p:nvSpPr>
        <p:spPr>
          <a:xfrm>
            <a:off x="9741906" y="5517903"/>
            <a:ext cx="1554559" cy="389109"/>
          </a:xfrm>
          <a:prstGeom prst="rect">
            <a:avLst/>
          </a:prstGeom>
          <a:noFill/>
        </p:spPr>
        <p:txBody>
          <a:bodyPr wrap="square" lIns="111026" tIns="55513" rIns="111026" bIns="55513" rtlCol="0">
            <a:spAutoFit/>
          </a:bodyPr>
          <a:lstStyle/>
          <a:p>
            <a:r>
              <a:rPr lang="en-US" dirty="0"/>
              <a:t>Visited</a:t>
            </a:r>
          </a:p>
        </p:txBody>
      </p:sp>
      <p:sp>
        <p:nvSpPr>
          <p:cNvPr id="65" name="TextBox 64"/>
          <p:cNvSpPr txBox="1"/>
          <p:nvPr/>
        </p:nvSpPr>
        <p:spPr>
          <a:xfrm>
            <a:off x="9741905" y="5918388"/>
            <a:ext cx="2383658" cy="389109"/>
          </a:xfrm>
          <a:prstGeom prst="rect">
            <a:avLst/>
          </a:prstGeom>
          <a:noFill/>
        </p:spPr>
        <p:txBody>
          <a:bodyPr wrap="square" lIns="111026" tIns="55513" rIns="111026" bIns="55513" rtlCol="0">
            <a:spAutoFit/>
          </a:bodyPr>
          <a:lstStyle/>
          <a:p>
            <a:r>
              <a:rPr lang="en-US" dirty="0"/>
              <a:t>Undiscovered</a:t>
            </a:r>
          </a:p>
        </p:txBody>
      </p:sp>
    </p:spTree>
    <p:extLst>
      <p:ext uri="{BB962C8B-B14F-4D97-AF65-F5344CB8AC3E}">
        <p14:creationId xmlns:p14="http://schemas.microsoft.com/office/powerpoint/2010/main" val="321333308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t> DFS example</a:t>
            </a:r>
          </a:p>
        </p:txBody>
      </p:sp>
      <p:sp>
        <p:nvSpPr>
          <p:cNvPr id="25" name="Slide Number Placeholder 24"/>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34</a:t>
            </a:fld>
            <a:endParaRPr lang="en-US"/>
          </a:p>
        </p:txBody>
      </p:sp>
      <p:sp>
        <p:nvSpPr>
          <p:cNvPr id="26" name="Oval 3"/>
          <p:cNvSpPr>
            <a:spLocks noChangeArrowheads="1"/>
          </p:cNvSpPr>
          <p:nvPr/>
        </p:nvSpPr>
        <p:spPr bwMode="auto">
          <a:xfrm>
            <a:off x="2623320" y="2189028"/>
            <a:ext cx="803189" cy="587735"/>
          </a:xfrm>
          <a:prstGeom prst="ellipse">
            <a:avLst/>
          </a:prstGeom>
          <a:solidFill>
            <a:srgbClr val="00B0F0"/>
          </a:solidFill>
          <a:ln w="28575">
            <a:solidFill>
              <a:schemeClr val="tx2"/>
            </a:solidFill>
            <a:round/>
            <a:headEnd/>
            <a:tailEnd/>
          </a:ln>
        </p:spPr>
        <p:txBody>
          <a:bodyPr wrap="none" lIns="111026" tIns="55513" rIns="111026" bIns="55513" anchor="ctr"/>
          <a:lstStyle/>
          <a:p>
            <a:r>
              <a:rPr lang="en-US" b="1" dirty="0"/>
              <a:t>3/6</a:t>
            </a:r>
          </a:p>
        </p:txBody>
      </p:sp>
      <p:sp>
        <p:nvSpPr>
          <p:cNvPr id="28" name="Oval 5"/>
          <p:cNvSpPr>
            <a:spLocks noChangeArrowheads="1"/>
          </p:cNvSpPr>
          <p:nvPr/>
        </p:nvSpPr>
        <p:spPr bwMode="auto">
          <a:xfrm>
            <a:off x="2623320" y="3633268"/>
            <a:ext cx="803189" cy="587735"/>
          </a:xfrm>
          <a:prstGeom prst="ellipse">
            <a:avLst/>
          </a:prstGeom>
          <a:solidFill>
            <a:srgbClr val="0099FF"/>
          </a:solidFill>
          <a:ln w="28575">
            <a:solidFill>
              <a:schemeClr val="tx2"/>
            </a:solidFill>
            <a:round/>
            <a:headEnd/>
            <a:tailEnd/>
          </a:ln>
        </p:spPr>
        <p:txBody>
          <a:bodyPr wrap="none" lIns="111026" tIns="55513" rIns="111026" bIns="55513" anchor="ctr"/>
          <a:lstStyle/>
          <a:p>
            <a:pPr algn="ctr"/>
            <a:r>
              <a:rPr lang="en-US" b="1" dirty="0"/>
              <a:t>4/5</a:t>
            </a:r>
            <a:endParaRPr lang="en-US" b="1" u="none" dirty="0"/>
          </a:p>
        </p:txBody>
      </p:sp>
      <p:sp>
        <p:nvSpPr>
          <p:cNvPr id="30" name="Oval 7"/>
          <p:cNvSpPr>
            <a:spLocks noChangeArrowheads="1"/>
          </p:cNvSpPr>
          <p:nvPr/>
        </p:nvSpPr>
        <p:spPr bwMode="auto">
          <a:xfrm>
            <a:off x="4637769" y="3626791"/>
            <a:ext cx="803189" cy="587735"/>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7/8</a:t>
            </a:r>
          </a:p>
        </p:txBody>
      </p:sp>
      <p:sp>
        <p:nvSpPr>
          <p:cNvPr id="31" name="Line 8"/>
          <p:cNvSpPr>
            <a:spLocks noChangeShapeType="1"/>
          </p:cNvSpPr>
          <p:nvPr/>
        </p:nvSpPr>
        <p:spPr bwMode="auto">
          <a:xfrm>
            <a:off x="3407077" y="3927944"/>
            <a:ext cx="1256602" cy="0"/>
          </a:xfrm>
          <a:prstGeom prst="line">
            <a:avLst/>
          </a:prstGeom>
          <a:noFill/>
          <a:ln w="19050">
            <a:solidFill>
              <a:schemeClr val="tx1"/>
            </a:solidFill>
            <a:prstDash val="dash"/>
            <a:round/>
            <a:headEnd type="triangle" w="med" len="med"/>
            <a:tailEnd/>
          </a:ln>
        </p:spPr>
        <p:txBody>
          <a:bodyPr wrap="none" lIns="111026" tIns="55513" rIns="111026" bIns="55513" anchor="ctr"/>
          <a:lstStyle/>
          <a:p>
            <a:endParaRPr lang="en-US"/>
          </a:p>
        </p:txBody>
      </p:sp>
      <p:sp>
        <p:nvSpPr>
          <p:cNvPr id="32" name="Oval 9"/>
          <p:cNvSpPr>
            <a:spLocks noChangeArrowheads="1"/>
          </p:cNvSpPr>
          <p:nvPr/>
        </p:nvSpPr>
        <p:spPr bwMode="auto">
          <a:xfrm>
            <a:off x="6652219" y="3636506"/>
            <a:ext cx="803189" cy="587735"/>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12/13</a:t>
            </a:r>
          </a:p>
        </p:txBody>
      </p:sp>
      <p:sp>
        <p:nvSpPr>
          <p:cNvPr id="33" name="Oval 10"/>
          <p:cNvSpPr>
            <a:spLocks noChangeArrowheads="1"/>
          </p:cNvSpPr>
          <p:nvPr/>
        </p:nvSpPr>
        <p:spPr bwMode="auto">
          <a:xfrm>
            <a:off x="4631292" y="2193885"/>
            <a:ext cx="803189" cy="587734"/>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2/9</a:t>
            </a:r>
          </a:p>
        </p:txBody>
      </p:sp>
      <p:sp>
        <p:nvSpPr>
          <p:cNvPr id="34" name="Oval 11"/>
          <p:cNvSpPr>
            <a:spLocks noChangeArrowheads="1"/>
          </p:cNvSpPr>
          <p:nvPr/>
        </p:nvSpPr>
        <p:spPr bwMode="auto">
          <a:xfrm>
            <a:off x="6645741" y="2203600"/>
            <a:ext cx="803189" cy="587734"/>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1/10</a:t>
            </a:r>
          </a:p>
        </p:txBody>
      </p:sp>
      <p:sp>
        <p:nvSpPr>
          <p:cNvPr id="35" name="Line 12"/>
          <p:cNvSpPr>
            <a:spLocks noChangeShapeType="1"/>
          </p:cNvSpPr>
          <p:nvPr/>
        </p:nvSpPr>
        <p:spPr bwMode="auto">
          <a:xfrm>
            <a:off x="3014118" y="2778381"/>
            <a:ext cx="0" cy="859744"/>
          </a:xfrm>
          <a:prstGeom prst="line">
            <a:avLst/>
          </a:prstGeom>
          <a:noFill/>
          <a:ln w="28575">
            <a:solidFill>
              <a:srgbClr val="C00000"/>
            </a:solidFill>
            <a:prstDash val="solid"/>
            <a:round/>
            <a:headEnd/>
            <a:tailEnd type="triangle" w="med" len="med"/>
          </a:ln>
        </p:spPr>
        <p:txBody>
          <a:bodyPr wrap="none" lIns="111026" tIns="55513" rIns="111026" bIns="55513" anchor="ctr"/>
          <a:lstStyle/>
          <a:p>
            <a:endParaRPr lang="en-US"/>
          </a:p>
        </p:txBody>
      </p:sp>
      <p:sp>
        <p:nvSpPr>
          <p:cNvPr id="36" name="Line 13"/>
          <p:cNvSpPr>
            <a:spLocks noChangeShapeType="1"/>
          </p:cNvSpPr>
          <p:nvPr/>
        </p:nvSpPr>
        <p:spPr bwMode="auto">
          <a:xfrm>
            <a:off x="5028568" y="2788096"/>
            <a:ext cx="0" cy="859744"/>
          </a:xfrm>
          <a:prstGeom prst="line">
            <a:avLst/>
          </a:prstGeom>
          <a:noFill/>
          <a:ln w="28575">
            <a:solidFill>
              <a:srgbClr val="C00000"/>
            </a:solidFill>
            <a:prstDash val="solid"/>
            <a:round/>
            <a:headEnd/>
            <a:tailEnd type="triangle" w="med" len="med"/>
          </a:ln>
        </p:spPr>
        <p:txBody>
          <a:bodyPr wrap="none" lIns="111026" tIns="55513" rIns="111026" bIns="55513" anchor="ctr"/>
          <a:lstStyle/>
          <a:p>
            <a:endParaRPr lang="en-US"/>
          </a:p>
        </p:txBody>
      </p:sp>
      <p:sp>
        <p:nvSpPr>
          <p:cNvPr id="37" name="Line 14"/>
          <p:cNvSpPr>
            <a:spLocks noChangeShapeType="1"/>
          </p:cNvSpPr>
          <p:nvPr/>
        </p:nvSpPr>
        <p:spPr bwMode="auto">
          <a:xfrm>
            <a:off x="7043018" y="2797811"/>
            <a:ext cx="0" cy="859744"/>
          </a:xfrm>
          <a:prstGeom prst="line">
            <a:avLst/>
          </a:prstGeom>
          <a:noFill/>
          <a:ln w="19050">
            <a:solidFill>
              <a:schemeClr val="tx1"/>
            </a:solidFill>
            <a:prstDash val="dash"/>
            <a:round/>
            <a:headEnd type="triangle" w="med" len="med"/>
            <a:tailEnd/>
          </a:ln>
        </p:spPr>
        <p:txBody>
          <a:bodyPr wrap="none" lIns="111026" tIns="55513" rIns="111026" bIns="55513" anchor="ctr"/>
          <a:lstStyle/>
          <a:p>
            <a:endParaRPr lang="en-US"/>
          </a:p>
        </p:txBody>
      </p:sp>
      <p:sp>
        <p:nvSpPr>
          <p:cNvPr id="38" name="Line 15"/>
          <p:cNvSpPr>
            <a:spLocks noChangeShapeType="1"/>
          </p:cNvSpPr>
          <p:nvPr/>
        </p:nvSpPr>
        <p:spPr bwMode="auto">
          <a:xfrm flipV="1">
            <a:off x="3296963" y="2652091"/>
            <a:ext cx="1392625" cy="1049179"/>
          </a:xfrm>
          <a:prstGeom prst="line">
            <a:avLst/>
          </a:prstGeom>
          <a:noFill/>
          <a:ln w="19050">
            <a:solidFill>
              <a:schemeClr val="tx1"/>
            </a:solidFill>
            <a:prstDash val="dash"/>
            <a:round/>
            <a:headEnd/>
            <a:tailEnd type="triangle" w="med" len="med"/>
          </a:ln>
        </p:spPr>
        <p:txBody>
          <a:bodyPr wrap="none" lIns="111026" tIns="55513" rIns="111026" bIns="55513" anchor="ctr"/>
          <a:lstStyle/>
          <a:p>
            <a:endParaRPr lang="en-US"/>
          </a:p>
        </p:txBody>
      </p:sp>
      <p:sp>
        <p:nvSpPr>
          <p:cNvPr id="39" name="Text Box 16"/>
          <p:cNvSpPr txBox="1">
            <a:spLocks noChangeArrowheads="1"/>
          </p:cNvSpPr>
          <p:nvPr/>
        </p:nvSpPr>
        <p:spPr bwMode="auto">
          <a:xfrm>
            <a:off x="2850026" y="1784251"/>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40" name="Text Box 17"/>
          <p:cNvSpPr txBox="1">
            <a:spLocks noChangeArrowheads="1"/>
          </p:cNvSpPr>
          <p:nvPr/>
        </p:nvSpPr>
        <p:spPr bwMode="auto">
          <a:xfrm>
            <a:off x="4845043" y="1793966"/>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z</a:t>
            </a:r>
          </a:p>
        </p:txBody>
      </p:sp>
      <p:sp>
        <p:nvSpPr>
          <p:cNvPr id="41" name="Text Box 18"/>
          <p:cNvSpPr txBox="1">
            <a:spLocks noChangeArrowheads="1"/>
          </p:cNvSpPr>
          <p:nvPr/>
        </p:nvSpPr>
        <p:spPr bwMode="auto">
          <a:xfrm>
            <a:off x="6840062" y="1803681"/>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s</a:t>
            </a:r>
          </a:p>
        </p:txBody>
      </p:sp>
      <p:sp>
        <p:nvSpPr>
          <p:cNvPr id="42" name="Text Box 19"/>
          <p:cNvSpPr txBox="1">
            <a:spLocks noChangeArrowheads="1"/>
          </p:cNvSpPr>
          <p:nvPr/>
        </p:nvSpPr>
        <p:spPr bwMode="auto">
          <a:xfrm>
            <a:off x="2804685" y="4125474"/>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43" name="Text Box 20"/>
          <p:cNvSpPr txBox="1">
            <a:spLocks noChangeArrowheads="1"/>
          </p:cNvSpPr>
          <p:nvPr/>
        </p:nvSpPr>
        <p:spPr bwMode="auto">
          <a:xfrm>
            <a:off x="4838567" y="4135189"/>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44" name="Text Box 21"/>
          <p:cNvSpPr txBox="1">
            <a:spLocks noChangeArrowheads="1"/>
          </p:cNvSpPr>
          <p:nvPr/>
        </p:nvSpPr>
        <p:spPr bwMode="auto">
          <a:xfrm>
            <a:off x="6853016" y="4130332"/>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45" name="Line 22"/>
          <p:cNvSpPr>
            <a:spLocks noChangeShapeType="1"/>
          </p:cNvSpPr>
          <p:nvPr/>
        </p:nvSpPr>
        <p:spPr bwMode="auto">
          <a:xfrm>
            <a:off x="3420031" y="2509610"/>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46" name="Line 23"/>
          <p:cNvSpPr>
            <a:spLocks noChangeShapeType="1"/>
          </p:cNvSpPr>
          <p:nvPr/>
        </p:nvSpPr>
        <p:spPr bwMode="auto">
          <a:xfrm flipV="1">
            <a:off x="5348118" y="2674758"/>
            <a:ext cx="1392625" cy="1049179"/>
          </a:xfrm>
          <a:prstGeom prst="line">
            <a:avLst/>
          </a:prstGeom>
          <a:noFill/>
          <a:ln w="19050">
            <a:solidFill>
              <a:schemeClr val="tx1"/>
            </a:solidFill>
            <a:prstDash val="dash"/>
            <a:round/>
            <a:headEnd type="triangle" w="med" len="med"/>
            <a:tailEnd/>
          </a:ln>
        </p:spPr>
        <p:txBody>
          <a:bodyPr wrap="none" lIns="111026" tIns="55513" rIns="111026" bIns="55513" anchor="ctr"/>
          <a:lstStyle/>
          <a:p>
            <a:endParaRPr lang="en-US"/>
          </a:p>
        </p:txBody>
      </p:sp>
      <p:sp>
        <p:nvSpPr>
          <p:cNvPr id="49" name="Oval 26"/>
          <p:cNvSpPr>
            <a:spLocks noChangeArrowheads="1"/>
          </p:cNvSpPr>
          <p:nvPr/>
        </p:nvSpPr>
        <p:spPr bwMode="auto">
          <a:xfrm>
            <a:off x="8686101" y="3660792"/>
            <a:ext cx="803189" cy="587734"/>
          </a:xfrm>
          <a:prstGeom prst="ellipse">
            <a:avLst/>
          </a:prstGeom>
          <a:solidFill>
            <a:schemeClr val="accent5"/>
          </a:solidFill>
          <a:ln w="28575">
            <a:solidFill>
              <a:schemeClr val="tx2"/>
            </a:solidFill>
            <a:round/>
            <a:headEnd/>
            <a:tailEnd/>
          </a:ln>
        </p:spPr>
        <p:txBody>
          <a:bodyPr wrap="none" lIns="111026" tIns="55513" rIns="111026" bIns="55513" anchor="ctr"/>
          <a:lstStyle/>
          <a:p>
            <a:pPr algn="ctr"/>
            <a:r>
              <a:rPr lang="en-US" b="1" u="none" dirty="0"/>
              <a:t>14/?</a:t>
            </a:r>
          </a:p>
        </p:txBody>
      </p:sp>
      <p:sp>
        <p:nvSpPr>
          <p:cNvPr id="50" name="Oval 27"/>
          <p:cNvSpPr>
            <a:spLocks noChangeArrowheads="1"/>
          </p:cNvSpPr>
          <p:nvPr/>
        </p:nvSpPr>
        <p:spPr bwMode="auto">
          <a:xfrm>
            <a:off x="8679623" y="2227886"/>
            <a:ext cx="803189" cy="587735"/>
          </a:xfrm>
          <a:prstGeom prst="ellipse">
            <a:avLst/>
          </a:prstGeom>
          <a:solidFill>
            <a:schemeClr val="accent5"/>
          </a:solidFill>
          <a:ln w="28575">
            <a:solidFill>
              <a:schemeClr val="tx2"/>
            </a:solidFill>
            <a:round/>
            <a:headEnd/>
            <a:tailEnd/>
          </a:ln>
        </p:spPr>
        <p:txBody>
          <a:bodyPr wrap="none" lIns="111026" tIns="55513" rIns="111026" bIns="55513" anchor="ctr"/>
          <a:lstStyle/>
          <a:p>
            <a:pPr algn="ctr"/>
            <a:r>
              <a:rPr lang="en-US" sz="2400" b="1" dirty="0"/>
              <a:t>11/?</a:t>
            </a:r>
          </a:p>
        </p:txBody>
      </p:sp>
      <p:sp>
        <p:nvSpPr>
          <p:cNvPr id="51" name="Line 28"/>
          <p:cNvSpPr>
            <a:spLocks noChangeShapeType="1"/>
          </p:cNvSpPr>
          <p:nvPr/>
        </p:nvSpPr>
        <p:spPr bwMode="auto">
          <a:xfrm>
            <a:off x="8979740" y="2822097"/>
            <a:ext cx="0" cy="859743"/>
          </a:xfrm>
          <a:prstGeom prst="line">
            <a:avLst/>
          </a:prstGeom>
          <a:noFill/>
          <a:ln w="28575">
            <a:solidFill>
              <a:srgbClr val="C00000"/>
            </a:solidFill>
            <a:prstDash val="solid"/>
            <a:round/>
            <a:headEnd type="none" w="med" len="med"/>
            <a:tailEnd type="triangle" w="med" len="med"/>
          </a:ln>
        </p:spPr>
        <p:txBody>
          <a:bodyPr wrap="none" lIns="111026" tIns="55513" rIns="111026" bIns="55513" anchor="ctr"/>
          <a:lstStyle/>
          <a:p>
            <a:endParaRPr lang="en-US"/>
          </a:p>
        </p:txBody>
      </p:sp>
      <p:sp>
        <p:nvSpPr>
          <p:cNvPr id="52" name="Text Box 29"/>
          <p:cNvSpPr txBox="1">
            <a:spLocks noChangeArrowheads="1"/>
          </p:cNvSpPr>
          <p:nvPr/>
        </p:nvSpPr>
        <p:spPr bwMode="auto">
          <a:xfrm>
            <a:off x="8886898" y="4154618"/>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53" name="Line 30"/>
          <p:cNvSpPr>
            <a:spLocks noChangeShapeType="1"/>
          </p:cNvSpPr>
          <p:nvPr/>
        </p:nvSpPr>
        <p:spPr bwMode="auto">
          <a:xfrm flipV="1">
            <a:off x="7381999" y="2699045"/>
            <a:ext cx="1392625" cy="1049179"/>
          </a:xfrm>
          <a:prstGeom prst="line">
            <a:avLst/>
          </a:prstGeom>
          <a:noFill/>
          <a:ln w="28575">
            <a:solidFill>
              <a:srgbClr val="C00000"/>
            </a:solidFill>
            <a:prstDash val="solid"/>
            <a:round/>
            <a:headEnd type="triangle" w="med" len="med"/>
            <a:tailEnd type="none" w="med" len="med"/>
          </a:ln>
        </p:spPr>
        <p:txBody>
          <a:bodyPr wrap="none" lIns="111026" tIns="55513" rIns="111026" bIns="55513" anchor="ctr"/>
          <a:lstStyle/>
          <a:p>
            <a:endParaRPr lang="en-US"/>
          </a:p>
        </p:txBody>
      </p:sp>
      <p:sp>
        <p:nvSpPr>
          <p:cNvPr id="54" name="Text Box 31"/>
          <p:cNvSpPr txBox="1">
            <a:spLocks noChangeArrowheads="1"/>
          </p:cNvSpPr>
          <p:nvPr/>
        </p:nvSpPr>
        <p:spPr bwMode="auto">
          <a:xfrm>
            <a:off x="8796215" y="1798824"/>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55" name="Line 32"/>
          <p:cNvSpPr>
            <a:spLocks noChangeShapeType="1"/>
          </p:cNvSpPr>
          <p:nvPr/>
        </p:nvSpPr>
        <p:spPr bwMode="auto">
          <a:xfrm>
            <a:off x="5415049" y="2504753"/>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57" name="Line 34"/>
          <p:cNvSpPr>
            <a:spLocks noChangeShapeType="1"/>
          </p:cNvSpPr>
          <p:nvPr/>
        </p:nvSpPr>
        <p:spPr bwMode="auto">
          <a:xfrm>
            <a:off x="5402095" y="3923087"/>
            <a:ext cx="1256602" cy="0"/>
          </a:xfrm>
          <a:prstGeom prst="line">
            <a:avLst/>
          </a:prstGeom>
          <a:noFill/>
          <a:ln w="19050">
            <a:solidFill>
              <a:schemeClr val="tx1"/>
            </a:solidFill>
            <a:prstDash val="dash"/>
            <a:round/>
            <a:headEnd type="triangle" w="med" len="med"/>
            <a:tailEnd/>
          </a:ln>
        </p:spPr>
        <p:txBody>
          <a:bodyPr wrap="none" lIns="111026" tIns="55513" rIns="111026" bIns="55513" anchor="ctr"/>
          <a:lstStyle/>
          <a:p>
            <a:endParaRPr lang="en-US"/>
          </a:p>
        </p:txBody>
      </p:sp>
      <p:sp>
        <p:nvSpPr>
          <p:cNvPr id="59" name="Line 36"/>
          <p:cNvSpPr>
            <a:spLocks noChangeShapeType="1"/>
          </p:cNvSpPr>
          <p:nvPr/>
        </p:nvSpPr>
        <p:spPr bwMode="auto">
          <a:xfrm>
            <a:off x="7435976" y="3927944"/>
            <a:ext cx="1256602" cy="0"/>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62" name="Line 39"/>
          <p:cNvSpPr>
            <a:spLocks noChangeShapeType="1"/>
          </p:cNvSpPr>
          <p:nvPr/>
        </p:nvSpPr>
        <p:spPr bwMode="auto">
          <a:xfrm>
            <a:off x="9245310" y="2817240"/>
            <a:ext cx="0" cy="859744"/>
          </a:xfrm>
          <a:prstGeom prst="line">
            <a:avLst/>
          </a:prstGeom>
          <a:noFill/>
          <a:ln w="19050">
            <a:solidFill>
              <a:schemeClr val="tx1"/>
            </a:solidFill>
            <a:prstDash val="solid"/>
            <a:round/>
            <a:headEnd type="triangle" w="med" len="med"/>
            <a:tailEnd/>
          </a:ln>
        </p:spPr>
        <p:txBody>
          <a:bodyPr wrap="none" lIns="111026" tIns="55513" rIns="111026" bIns="55513" anchor="ctr"/>
          <a:lstStyle/>
          <a:p>
            <a:endParaRPr lang="en-US"/>
          </a:p>
        </p:txBody>
      </p:sp>
      <p:sp>
        <p:nvSpPr>
          <p:cNvPr id="48" name="Text Box 36"/>
          <p:cNvSpPr txBox="1">
            <a:spLocks noChangeArrowheads="1"/>
          </p:cNvSpPr>
          <p:nvPr/>
        </p:nvSpPr>
        <p:spPr bwMode="auto">
          <a:xfrm>
            <a:off x="4041854" y="5129319"/>
            <a:ext cx="4456404" cy="943107"/>
          </a:xfrm>
          <a:prstGeom prst="rect">
            <a:avLst/>
          </a:prstGeom>
          <a:noFill/>
          <a:ln w="28575">
            <a:solidFill>
              <a:schemeClr val="tx2"/>
            </a:solidFill>
            <a:miter lim="800000"/>
            <a:headEnd/>
            <a:tailEnd/>
          </a:ln>
        </p:spPr>
        <p:txBody>
          <a:bodyPr wrap="square" lIns="111026" tIns="55513" rIns="111026" bIns="55513">
            <a:spAutoFit/>
          </a:bodyPr>
          <a:lstStyle/>
          <a:p>
            <a:r>
              <a:rPr lang="en-US" b="1" u="none" dirty="0"/>
              <a:t>Stack:</a:t>
            </a:r>
            <a:r>
              <a:rPr lang="en-US" u="none" dirty="0"/>
              <a:t>         t     u</a:t>
            </a:r>
          </a:p>
          <a:p>
            <a:r>
              <a:rPr lang="en-US" u="none" dirty="0"/>
              <a:t>Preorder:     11  14</a:t>
            </a:r>
          </a:p>
          <a:p>
            <a:r>
              <a:rPr lang="en-US" dirty="0" err="1"/>
              <a:t>Postorder</a:t>
            </a:r>
            <a:r>
              <a:rPr lang="en-US" dirty="0"/>
              <a:t>:</a:t>
            </a:r>
            <a:r>
              <a:rPr lang="en-US" u="none" dirty="0"/>
              <a:t>   ?     ?</a:t>
            </a:r>
          </a:p>
        </p:txBody>
      </p:sp>
      <p:sp>
        <p:nvSpPr>
          <p:cNvPr id="56" name="TextBox 55"/>
          <p:cNvSpPr txBox="1"/>
          <p:nvPr/>
        </p:nvSpPr>
        <p:spPr>
          <a:xfrm>
            <a:off x="518186" y="5051602"/>
            <a:ext cx="3212756" cy="389109"/>
          </a:xfrm>
          <a:prstGeom prst="rect">
            <a:avLst/>
          </a:prstGeom>
          <a:noFill/>
        </p:spPr>
        <p:txBody>
          <a:bodyPr wrap="square" lIns="111026" tIns="55513" rIns="111026" bIns="55513" rtlCol="0">
            <a:spAutoFit/>
          </a:bodyPr>
          <a:lstStyle/>
          <a:p>
            <a:r>
              <a:rPr lang="en-US" dirty="0"/>
              <a:t>Finished: x y w z s  v</a:t>
            </a:r>
          </a:p>
        </p:txBody>
      </p:sp>
      <p:sp>
        <p:nvSpPr>
          <p:cNvPr id="58" name="Oval 57"/>
          <p:cNvSpPr>
            <a:spLocks noChangeArrowheads="1"/>
          </p:cNvSpPr>
          <p:nvPr/>
        </p:nvSpPr>
        <p:spPr bwMode="auto">
          <a:xfrm>
            <a:off x="9120082" y="5207035"/>
            <a:ext cx="310912" cy="233151"/>
          </a:xfrm>
          <a:prstGeom prst="ellipse">
            <a:avLst/>
          </a:prstGeom>
          <a:solidFill>
            <a:srgbClr val="0070C0"/>
          </a:solidFill>
          <a:ln w="28575">
            <a:solidFill>
              <a:schemeClr val="tx2"/>
            </a:solidFill>
            <a:round/>
            <a:headEnd/>
            <a:tailEnd/>
          </a:ln>
        </p:spPr>
        <p:txBody>
          <a:bodyPr wrap="none" lIns="111026" tIns="55513" rIns="111026" bIns="55513" anchor="ctr"/>
          <a:lstStyle/>
          <a:p>
            <a:endParaRPr lang="en-US"/>
          </a:p>
        </p:txBody>
      </p:sp>
      <p:sp>
        <p:nvSpPr>
          <p:cNvPr id="60" name="Oval 5"/>
          <p:cNvSpPr>
            <a:spLocks noChangeArrowheads="1"/>
          </p:cNvSpPr>
          <p:nvPr/>
        </p:nvSpPr>
        <p:spPr bwMode="auto">
          <a:xfrm>
            <a:off x="9120082" y="5595620"/>
            <a:ext cx="310912" cy="233151"/>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61" name="Oval 5"/>
          <p:cNvSpPr>
            <a:spLocks noChangeArrowheads="1"/>
          </p:cNvSpPr>
          <p:nvPr/>
        </p:nvSpPr>
        <p:spPr bwMode="auto">
          <a:xfrm>
            <a:off x="9120082" y="5984205"/>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63" name="TextBox 62"/>
          <p:cNvSpPr txBox="1"/>
          <p:nvPr/>
        </p:nvSpPr>
        <p:spPr>
          <a:xfrm>
            <a:off x="9741906" y="5129319"/>
            <a:ext cx="1554559" cy="389109"/>
          </a:xfrm>
          <a:prstGeom prst="rect">
            <a:avLst/>
          </a:prstGeom>
          <a:noFill/>
        </p:spPr>
        <p:txBody>
          <a:bodyPr wrap="square" lIns="111026" tIns="55513" rIns="111026" bIns="55513" rtlCol="0">
            <a:spAutoFit/>
          </a:bodyPr>
          <a:lstStyle/>
          <a:p>
            <a:r>
              <a:rPr lang="en-US" dirty="0"/>
              <a:t>Finished</a:t>
            </a:r>
          </a:p>
        </p:txBody>
      </p:sp>
      <p:sp>
        <p:nvSpPr>
          <p:cNvPr id="64" name="TextBox 63"/>
          <p:cNvSpPr txBox="1"/>
          <p:nvPr/>
        </p:nvSpPr>
        <p:spPr>
          <a:xfrm>
            <a:off x="9741906" y="5517903"/>
            <a:ext cx="1554559" cy="389109"/>
          </a:xfrm>
          <a:prstGeom prst="rect">
            <a:avLst/>
          </a:prstGeom>
          <a:noFill/>
        </p:spPr>
        <p:txBody>
          <a:bodyPr wrap="square" lIns="111026" tIns="55513" rIns="111026" bIns="55513" rtlCol="0">
            <a:spAutoFit/>
          </a:bodyPr>
          <a:lstStyle/>
          <a:p>
            <a:r>
              <a:rPr lang="en-US" dirty="0"/>
              <a:t>Visited</a:t>
            </a:r>
          </a:p>
        </p:txBody>
      </p:sp>
      <p:sp>
        <p:nvSpPr>
          <p:cNvPr id="65" name="TextBox 64"/>
          <p:cNvSpPr txBox="1"/>
          <p:nvPr/>
        </p:nvSpPr>
        <p:spPr>
          <a:xfrm>
            <a:off x="9741905" y="5918388"/>
            <a:ext cx="2383658" cy="389109"/>
          </a:xfrm>
          <a:prstGeom prst="rect">
            <a:avLst/>
          </a:prstGeom>
          <a:noFill/>
        </p:spPr>
        <p:txBody>
          <a:bodyPr wrap="square" lIns="111026" tIns="55513" rIns="111026" bIns="55513" rtlCol="0">
            <a:spAutoFit/>
          </a:bodyPr>
          <a:lstStyle/>
          <a:p>
            <a:r>
              <a:rPr lang="en-US" dirty="0"/>
              <a:t>Undiscovered</a:t>
            </a:r>
          </a:p>
        </p:txBody>
      </p:sp>
    </p:spTree>
    <p:extLst>
      <p:ext uri="{BB962C8B-B14F-4D97-AF65-F5344CB8AC3E}">
        <p14:creationId xmlns:p14="http://schemas.microsoft.com/office/powerpoint/2010/main" val="166832299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t> DFS example</a:t>
            </a:r>
          </a:p>
        </p:txBody>
      </p:sp>
      <p:sp>
        <p:nvSpPr>
          <p:cNvPr id="25" name="Slide Number Placeholder 24"/>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35</a:t>
            </a:fld>
            <a:endParaRPr lang="en-US"/>
          </a:p>
        </p:txBody>
      </p:sp>
      <p:sp>
        <p:nvSpPr>
          <p:cNvPr id="26" name="Oval 3"/>
          <p:cNvSpPr>
            <a:spLocks noChangeArrowheads="1"/>
          </p:cNvSpPr>
          <p:nvPr/>
        </p:nvSpPr>
        <p:spPr bwMode="auto">
          <a:xfrm>
            <a:off x="2623320" y="2189028"/>
            <a:ext cx="803189" cy="587735"/>
          </a:xfrm>
          <a:prstGeom prst="ellipse">
            <a:avLst/>
          </a:prstGeom>
          <a:solidFill>
            <a:srgbClr val="00B0F0"/>
          </a:solidFill>
          <a:ln w="28575">
            <a:solidFill>
              <a:schemeClr val="tx2"/>
            </a:solidFill>
            <a:round/>
            <a:headEnd/>
            <a:tailEnd/>
          </a:ln>
        </p:spPr>
        <p:txBody>
          <a:bodyPr wrap="none" lIns="111026" tIns="55513" rIns="111026" bIns="55513" anchor="ctr"/>
          <a:lstStyle/>
          <a:p>
            <a:r>
              <a:rPr lang="en-US" b="1" dirty="0"/>
              <a:t>3/6</a:t>
            </a:r>
          </a:p>
        </p:txBody>
      </p:sp>
      <p:sp>
        <p:nvSpPr>
          <p:cNvPr id="28" name="Oval 5"/>
          <p:cNvSpPr>
            <a:spLocks noChangeArrowheads="1"/>
          </p:cNvSpPr>
          <p:nvPr/>
        </p:nvSpPr>
        <p:spPr bwMode="auto">
          <a:xfrm>
            <a:off x="2623320" y="3633268"/>
            <a:ext cx="803189" cy="587735"/>
          </a:xfrm>
          <a:prstGeom prst="ellipse">
            <a:avLst/>
          </a:prstGeom>
          <a:solidFill>
            <a:srgbClr val="0099FF"/>
          </a:solidFill>
          <a:ln w="28575">
            <a:solidFill>
              <a:schemeClr val="tx2"/>
            </a:solidFill>
            <a:round/>
            <a:headEnd/>
            <a:tailEnd/>
          </a:ln>
        </p:spPr>
        <p:txBody>
          <a:bodyPr wrap="none" lIns="111026" tIns="55513" rIns="111026" bIns="55513" anchor="ctr"/>
          <a:lstStyle/>
          <a:p>
            <a:pPr algn="ctr"/>
            <a:r>
              <a:rPr lang="en-US" b="1" dirty="0"/>
              <a:t>4/5</a:t>
            </a:r>
            <a:endParaRPr lang="en-US" b="1" u="none" dirty="0"/>
          </a:p>
        </p:txBody>
      </p:sp>
      <p:sp>
        <p:nvSpPr>
          <p:cNvPr id="30" name="Oval 7"/>
          <p:cNvSpPr>
            <a:spLocks noChangeArrowheads="1"/>
          </p:cNvSpPr>
          <p:nvPr/>
        </p:nvSpPr>
        <p:spPr bwMode="auto">
          <a:xfrm>
            <a:off x="4637769" y="3626791"/>
            <a:ext cx="803189" cy="587735"/>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7/8</a:t>
            </a:r>
          </a:p>
        </p:txBody>
      </p:sp>
      <p:sp>
        <p:nvSpPr>
          <p:cNvPr id="31" name="Line 8"/>
          <p:cNvSpPr>
            <a:spLocks noChangeShapeType="1"/>
          </p:cNvSpPr>
          <p:nvPr/>
        </p:nvSpPr>
        <p:spPr bwMode="auto">
          <a:xfrm>
            <a:off x="3407077" y="3927944"/>
            <a:ext cx="1256602" cy="0"/>
          </a:xfrm>
          <a:prstGeom prst="line">
            <a:avLst/>
          </a:prstGeom>
          <a:noFill/>
          <a:ln w="19050">
            <a:solidFill>
              <a:schemeClr val="tx1"/>
            </a:solidFill>
            <a:prstDash val="dash"/>
            <a:round/>
            <a:headEnd type="triangle" w="med" len="med"/>
            <a:tailEnd/>
          </a:ln>
        </p:spPr>
        <p:txBody>
          <a:bodyPr wrap="none" lIns="111026" tIns="55513" rIns="111026" bIns="55513" anchor="ctr"/>
          <a:lstStyle/>
          <a:p>
            <a:endParaRPr lang="en-US"/>
          </a:p>
        </p:txBody>
      </p:sp>
      <p:sp>
        <p:nvSpPr>
          <p:cNvPr id="32" name="Oval 9"/>
          <p:cNvSpPr>
            <a:spLocks noChangeArrowheads="1"/>
          </p:cNvSpPr>
          <p:nvPr/>
        </p:nvSpPr>
        <p:spPr bwMode="auto">
          <a:xfrm>
            <a:off x="6652219" y="3636506"/>
            <a:ext cx="803189" cy="587735"/>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12/13</a:t>
            </a:r>
          </a:p>
        </p:txBody>
      </p:sp>
      <p:sp>
        <p:nvSpPr>
          <p:cNvPr id="33" name="Oval 10"/>
          <p:cNvSpPr>
            <a:spLocks noChangeArrowheads="1"/>
          </p:cNvSpPr>
          <p:nvPr/>
        </p:nvSpPr>
        <p:spPr bwMode="auto">
          <a:xfrm>
            <a:off x="4631292" y="2193885"/>
            <a:ext cx="803189" cy="587734"/>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2/9</a:t>
            </a:r>
          </a:p>
        </p:txBody>
      </p:sp>
      <p:sp>
        <p:nvSpPr>
          <p:cNvPr id="34" name="Oval 11"/>
          <p:cNvSpPr>
            <a:spLocks noChangeArrowheads="1"/>
          </p:cNvSpPr>
          <p:nvPr/>
        </p:nvSpPr>
        <p:spPr bwMode="auto">
          <a:xfrm>
            <a:off x="6645741" y="2203600"/>
            <a:ext cx="803189" cy="587734"/>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1/10</a:t>
            </a:r>
          </a:p>
        </p:txBody>
      </p:sp>
      <p:sp>
        <p:nvSpPr>
          <p:cNvPr id="35" name="Line 12"/>
          <p:cNvSpPr>
            <a:spLocks noChangeShapeType="1"/>
          </p:cNvSpPr>
          <p:nvPr/>
        </p:nvSpPr>
        <p:spPr bwMode="auto">
          <a:xfrm>
            <a:off x="3014118" y="2778381"/>
            <a:ext cx="0" cy="859744"/>
          </a:xfrm>
          <a:prstGeom prst="line">
            <a:avLst/>
          </a:prstGeom>
          <a:noFill/>
          <a:ln w="28575">
            <a:solidFill>
              <a:srgbClr val="C00000"/>
            </a:solidFill>
            <a:prstDash val="solid"/>
            <a:round/>
            <a:headEnd/>
            <a:tailEnd type="triangle" w="med" len="med"/>
          </a:ln>
        </p:spPr>
        <p:txBody>
          <a:bodyPr wrap="none" lIns="111026" tIns="55513" rIns="111026" bIns="55513" anchor="ctr"/>
          <a:lstStyle/>
          <a:p>
            <a:endParaRPr lang="en-US"/>
          </a:p>
        </p:txBody>
      </p:sp>
      <p:sp>
        <p:nvSpPr>
          <p:cNvPr id="36" name="Line 13"/>
          <p:cNvSpPr>
            <a:spLocks noChangeShapeType="1"/>
          </p:cNvSpPr>
          <p:nvPr/>
        </p:nvSpPr>
        <p:spPr bwMode="auto">
          <a:xfrm>
            <a:off x="5028568" y="2788096"/>
            <a:ext cx="0" cy="859744"/>
          </a:xfrm>
          <a:prstGeom prst="line">
            <a:avLst/>
          </a:prstGeom>
          <a:noFill/>
          <a:ln w="28575">
            <a:solidFill>
              <a:srgbClr val="C00000"/>
            </a:solidFill>
            <a:prstDash val="solid"/>
            <a:round/>
            <a:headEnd/>
            <a:tailEnd type="triangle" w="med" len="med"/>
          </a:ln>
        </p:spPr>
        <p:txBody>
          <a:bodyPr wrap="none" lIns="111026" tIns="55513" rIns="111026" bIns="55513" anchor="ctr"/>
          <a:lstStyle/>
          <a:p>
            <a:endParaRPr lang="en-US"/>
          </a:p>
        </p:txBody>
      </p:sp>
      <p:sp>
        <p:nvSpPr>
          <p:cNvPr id="37" name="Line 14"/>
          <p:cNvSpPr>
            <a:spLocks noChangeShapeType="1"/>
          </p:cNvSpPr>
          <p:nvPr/>
        </p:nvSpPr>
        <p:spPr bwMode="auto">
          <a:xfrm>
            <a:off x="7043018" y="2797811"/>
            <a:ext cx="0" cy="859744"/>
          </a:xfrm>
          <a:prstGeom prst="line">
            <a:avLst/>
          </a:prstGeom>
          <a:noFill/>
          <a:ln w="19050">
            <a:solidFill>
              <a:schemeClr val="tx1"/>
            </a:solidFill>
            <a:prstDash val="dash"/>
            <a:round/>
            <a:headEnd type="triangle" w="med" len="med"/>
            <a:tailEnd/>
          </a:ln>
        </p:spPr>
        <p:txBody>
          <a:bodyPr wrap="none" lIns="111026" tIns="55513" rIns="111026" bIns="55513" anchor="ctr"/>
          <a:lstStyle/>
          <a:p>
            <a:endParaRPr lang="en-US"/>
          </a:p>
        </p:txBody>
      </p:sp>
      <p:sp>
        <p:nvSpPr>
          <p:cNvPr id="38" name="Line 15"/>
          <p:cNvSpPr>
            <a:spLocks noChangeShapeType="1"/>
          </p:cNvSpPr>
          <p:nvPr/>
        </p:nvSpPr>
        <p:spPr bwMode="auto">
          <a:xfrm flipV="1">
            <a:off x="3296963" y="2652091"/>
            <a:ext cx="1392625" cy="1049179"/>
          </a:xfrm>
          <a:prstGeom prst="line">
            <a:avLst/>
          </a:prstGeom>
          <a:noFill/>
          <a:ln w="19050">
            <a:solidFill>
              <a:schemeClr val="tx1"/>
            </a:solidFill>
            <a:prstDash val="dash"/>
            <a:round/>
            <a:headEnd/>
            <a:tailEnd type="triangle" w="med" len="med"/>
          </a:ln>
        </p:spPr>
        <p:txBody>
          <a:bodyPr wrap="none" lIns="111026" tIns="55513" rIns="111026" bIns="55513" anchor="ctr"/>
          <a:lstStyle/>
          <a:p>
            <a:endParaRPr lang="en-US"/>
          </a:p>
        </p:txBody>
      </p:sp>
      <p:sp>
        <p:nvSpPr>
          <p:cNvPr id="39" name="Text Box 16"/>
          <p:cNvSpPr txBox="1">
            <a:spLocks noChangeArrowheads="1"/>
          </p:cNvSpPr>
          <p:nvPr/>
        </p:nvSpPr>
        <p:spPr bwMode="auto">
          <a:xfrm>
            <a:off x="2850026" y="1784251"/>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40" name="Text Box 17"/>
          <p:cNvSpPr txBox="1">
            <a:spLocks noChangeArrowheads="1"/>
          </p:cNvSpPr>
          <p:nvPr/>
        </p:nvSpPr>
        <p:spPr bwMode="auto">
          <a:xfrm>
            <a:off x="4845043" y="1793966"/>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z</a:t>
            </a:r>
          </a:p>
        </p:txBody>
      </p:sp>
      <p:sp>
        <p:nvSpPr>
          <p:cNvPr id="41" name="Text Box 18"/>
          <p:cNvSpPr txBox="1">
            <a:spLocks noChangeArrowheads="1"/>
          </p:cNvSpPr>
          <p:nvPr/>
        </p:nvSpPr>
        <p:spPr bwMode="auto">
          <a:xfrm>
            <a:off x="6840062" y="1803681"/>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s</a:t>
            </a:r>
          </a:p>
        </p:txBody>
      </p:sp>
      <p:sp>
        <p:nvSpPr>
          <p:cNvPr id="42" name="Text Box 19"/>
          <p:cNvSpPr txBox="1">
            <a:spLocks noChangeArrowheads="1"/>
          </p:cNvSpPr>
          <p:nvPr/>
        </p:nvSpPr>
        <p:spPr bwMode="auto">
          <a:xfrm>
            <a:off x="2804685" y="4125474"/>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43" name="Text Box 20"/>
          <p:cNvSpPr txBox="1">
            <a:spLocks noChangeArrowheads="1"/>
          </p:cNvSpPr>
          <p:nvPr/>
        </p:nvSpPr>
        <p:spPr bwMode="auto">
          <a:xfrm>
            <a:off x="4838567" y="4135189"/>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44" name="Text Box 21"/>
          <p:cNvSpPr txBox="1">
            <a:spLocks noChangeArrowheads="1"/>
          </p:cNvSpPr>
          <p:nvPr/>
        </p:nvSpPr>
        <p:spPr bwMode="auto">
          <a:xfrm>
            <a:off x="6853016" y="4130332"/>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45" name="Line 22"/>
          <p:cNvSpPr>
            <a:spLocks noChangeShapeType="1"/>
          </p:cNvSpPr>
          <p:nvPr/>
        </p:nvSpPr>
        <p:spPr bwMode="auto">
          <a:xfrm>
            <a:off x="3420031" y="2509610"/>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46" name="Line 23"/>
          <p:cNvSpPr>
            <a:spLocks noChangeShapeType="1"/>
          </p:cNvSpPr>
          <p:nvPr/>
        </p:nvSpPr>
        <p:spPr bwMode="auto">
          <a:xfrm flipV="1">
            <a:off x="5348118" y="2674758"/>
            <a:ext cx="1392625" cy="1049179"/>
          </a:xfrm>
          <a:prstGeom prst="line">
            <a:avLst/>
          </a:prstGeom>
          <a:noFill/>
          <a:ln w="19050">
            <a:solidFill>
              <a:schemeClr val="tx1"/>
            </a:solidFill>
            <a:prstDash val="dash"/>
            <a:round/>
            <a:headEnd type="triangle" w="med" len="med"/>
            <a:tailEnd/>
          </a:ln>
        </p:spPr>
        <p:txBody>
          <a:bodyPr wrap="none" lIns="111026" tIns="55513" rIns="111026" bIns="55513" anchor="ctr"/>
          <a:lstStyle/>
          <a:p>
            <a:endParaRPr lang="en-US"/>
          </a:p>
        </p:txBody>
      </p:sp>
      <p:sp>
        <p:nvSpPr>
          <p:cNvPr id="49" name="Oval 26"/>
          <p:cNvSpPr>
            <a:spLocks noChangeArrowheads="1"/>
          </p:cNvSpPr>
          <p:nvPr/>
        </p:nvSpPr>
        <p:spPr bwMode="auto">
          <a:xfrm>
            <a:off x="8686101" y="3660792"/>
            <a:ext cx="803189" cy="587734"/>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14/15</a:t>
            </a:r>
          </a:p>
        </p:txBody>
      </p:sp>
      <p:sp>
        <p:nvSpPr>
          <p:cNvPr id="50" name="Oval 27"/>
          <p:cNvSpPr>
            <a:spLocks noChangeArrowheads="1"/>
          </p:cNvSpPr>
          <p:nvPr/>
        </p:nvSpPr>
        <p:spPr bwMode="auto">
          <a:xfrm>
            <a:off x="8679623" y="2227886"/>
            <a:ext cx="803189" cy="587735"/>
          </a:xfrm>
          <a:prstGeom prst="ellipse">
            <a:avLst/>
          </a:prstGeom>
          <a:solidFill>
            <a:schemeClr val="accent5"/>
          </a:solidFill>
          <a:ln w="28575">
            <a:solidFill>
              <a:schemeClr val="tx2"/>
            </a:solidFill>
            <a:round/>
            <a:headEnd/>
            <a:tailEnd/>
          </a:ln>
        </p:spPr>
        <p:txBody>
          <a:bodyPr wrap="none" lIns="111026" tIns="55513" rIns="111026" bIns="55513" anchor="ctr"/>
          <a:lstStyle/>
          <a:p>
            <a:pPr algn="ctr"/>
            <a:r>
              <a:rPr lang="en-US" sz="2400" b="1" dirty="0"/>
              <a:t>11/?</a:t>
            </a:r>
          </a:p>
        </p:txBody>
      </p:sp>
      <p:sp>
        <p:nvSpPr>
          <p:cNvPr id="51" name="Line 28"/>
          <p:cNvSpPr>
            <a:spLocks noChangeShapeType="1"/>
          </p:cNvSpPr>
          <p:nvPr/>
        </p:nvSpPr>
        <p:spPr bwMode="auto">
          <a:xfrm>
            <a:off x="8979740" y="2822097"/>
            <a:ext cx="0" cy="859743"/>
          </a:xfrm>
          <a:prstGeom prst="line">
            <a:avLst/>
          </a:prstGeom>
          <a:noFill/>
          <a:ln w="28575">
            <a:solidFill>
              <a:srgbClr val="C00000"/>
            </a:solidFill>
            <a:prstDash val="solid"/>
            <a:round/>
            <a:headEnd type="none" w="med" len="med"/>
            <a:tailEnd type="triangle" w="med" len="med"/>
          </a:ln>
        </p:spPr>
        <p:txBody>
          <a:bodyPr wrap="none" lIns="111026" tIns="55513" rIns="111026" bIns="55513" anchor="ctr"/>
          <a:lstStyle/>
          <a:p>
            <a:endParaRPr lang="en-US"/>
          </a:p>
        </p:txBody>
      </p:sp>
      <p:sp>
        <p:nvSpPr>
          <p:cNvPr id="52" name="Text Box 29"/>
          <p:cNvSpPr txBox="1">
            <a:spLocks noChangeArrowheads="1"/>
          </p:cNvSpPr>
          <p:nvPr/>
        </p:nvSpPr>
        <p:spPr bwMode="auto">
          <a:xfrm>
            <a:off x="8886898" y="4154618"/>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53" name="Line 30"/>
          <p:cNvSpPr>
            <a:spLocks noChangeShapeType="1"/>
          </p:cNvSpPr>
          <p:nvPr/>
        </p:nvSpPr>
        <p:spPr bwMode="auto">
          <a:xfrm flipV="1">
            <a:off x="7381999" y="2699045"/>
            <a:ext cx="1392625" cy="1049179"/>
          </a:xfrm>
          <a:prstGeom prst="line">
            <a:avLst/>
          </a:prstGeom>
          <a:noFill/>
          <a:ln w="28575">
            <a:solidFill>
              <a:srgbClr val="C00000"/>
            </a:solidFill>
            <a:prstDash val="solid"/>
            <a:round/>
            <a:headEnd type="triangle" w="med" len="med"/>
            <a:tailEnd type="none" w="med" len="med"/>
          </a:ln>
        </p:spPr>
        <p:txBody>
          <a:bodyPr wrap="none" lIns="111026" tIns="55513" rIns="111026" bIns="55513" anchor="ctr"/>
          <a:lstStyle/>
          <a:p>
            <a:endParaRPr lang="en-US"/>
          </a:p>
        </p:txBody>
      </p:sp>
      <p:sp>
        <p:nvSpPr>
          <p:cNvPr id="54" name="Text Box 31"/>
          <p:cNvSpPr txBox="1">
            <a:spLocks noChangeArrowheads="1"/>
          </p:cNvSpPr>
          <p:nvPr/>
        </p:nvSpPr>
        <p:spPr bwMode="auto">
          <a:xfrm>
            <a:off x="8796215" y="1798824"/>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55" name="Line 32"/>
          <p:cNvSpPr>
            <a:spLocks noChangeShapeType="1"/>
          </p:cNvSpPr>
          <p:nvPr/>
        </p:nvSpPr>
        <p:spPr bwMode="auto">
          <a:xfrm>
            <a:off x="5415049" y="2504753"/>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57" name="Line 34"/>
          <p:cNvSpPr>
            <a:spLocks noChangeShapeType="1"/>
          </p:cNvSpPr>
          <p:nvPr/>
        </p:nvSpPr>
        <p:spPr bwMode="auto">
          <a:xfrm>
            <a:off x="5402095" y="3923087"/>
            <a:ext cx="1256602" cy="0"/>
          </a:xfrm>
          <a:prstGeom prst="line">
            <a:avLst/>
          </a:prstGeom>
          <a:noFill/>
          <a:ln w="19050">
            <a:solidFill>
              <a:schemeClr val="tx1"/>
            </a:solidFill>
            <a:prstDash val="dash"/>
            <a:round/>
            <a:headEnd type="triangle" w="med" len="med"/>
            <a:tailEnd/>
          </a:ln>
        </p:spPr>
        <p:txBody>
          <a:bodyPr wrap="none" lIns="111026" tIns="55513" rIns="111026" bIns="55513" anchor="ctr"/>
          <a:lstStyle/>
          <a:p>
            <a:endParaRPr lang="en-US"/>
          </a:p>
        </p:txBody>
      </p:sp>
      <p:sp>
        <p:nvSpPr>
          <p:cNvPr id="59" name="Line 36"/>
          <p:cNvSpPr>
            <a:spLocks noChangeShapeType="1"/>
          </p:cNvSpPr>
          <p:nvPr/>
        </p:nvSpPr>
        <p:spPr bwMode="auto">
          <a:xfrm>
            <a:off x="7435976" y="3927944"/>
            <a:ext cx="1256602" cy="0"/>
          </a:xfrm>
          <a:prstGeom prst="line">
            <a:avLst/>
          </a:prstGeom>
          <a:noFill/>
          <a:ln w="19050">
            <a:solidFill>
              <a:schemeClr val="tx1"/>
            </a:solidFill>
            <a:prstDash val="dash"/>
            <a:round/>
            <a:headEnd type="triangle" w="med" len="med"/>
            <a:tailEnd/>
          </a:ln>
        </p:spPr>
        <p:txBody>
          <a:bodyPr wrap="none" lIns="111026" tIns="55513" rIns="111026" bIns="55513" anchor="ctr"/>
          <a:lstStyle/>
          <a:p>
            <a:endParaRPr lang="en-US"/>
          </a:p>
        </p:txBody>
      </p:sp>
      <p:sp>
        <p:nvSpPr>
          <p:cNvPr id="62" name="Line 39"/>
          <p:cNvSpPr>
            <a:spLocks noChangeShapeType="1"/>
          </p:cNvSpPr>
          <p:nvPr/>
        </p:nvSpPr>
        <p:spPr bwMode="auto">
          <a:xfrm>
            <a:off x="9245310" y="2817240"/>
            <a:ext cx="0" cy="859744"/>
          </a:xfrm>
          <a:prstGeom prst="line">
            <a:avLst/>
          </a:prstGeom>
          <a:noFill/>
          <a:ln w="19050">
            <a:solidFill>
              <a:schemeClr val="tx1"/>
            </a:solidFill>
            <a:prstDash val="dash"/>
            <a:round/>
            <a:headEnd type="triangle" w="med" len="med"/>
            <a:tailEnd/>
          </a:ln>
        </p:spPr>
        <p:txBody>
          <a:bodyPr wrap="none" lIns="111026" tIns="55513" rIns="111026" bIns="55513" anchor="ctr"/>
          <a:lstStyle/>
          <a:p>
            <a:endParaRPr lang="en-US"/>
          </a:p>
        </p:txBody>
      </p:sp>
      <p:sp>
        <p:nvSpPr>
          <p:cNvPr id="48" name="Text Box 36"/>
          <p:cNvSpPr txBox="1">
            <a:spLocks noChangeArrowheads="1"/>
          </p:cNvSpPr>
          <p:nvPr/>
        </p:nvSpPr>
        <p:spPr bwMode="auto">
          <a:xfrm>
            <a:off x="4041854" y="5129319"/>
            <a:ext cx="4456404" cy="943107"/>
          </a:xfrm>
          <a:prstGeom prst="rect">
            <a:avLst/>
          </a:prstGeom>
          <a:noFill/>
          <a:ln w="28575">
            <a:solidFill>
              <a:schemeClr val="tx2"/>
            </a:solidFill>
            <a:miter lim="800000"/>
            <a:headEnd/>
            <a:tailEnd/>
          </a:ln>
        </p:spPr>
        <p:txBody>
          <a:bodyPr wrap="square" lIns="111026" tIns="55513" rIns="111026" bIns="55513">
            <a:spAutoFit/>
          </a:bodyPr>
          <a:lstStyle/>
          <a:p>
            <a:r>
              <a:rPr lang="en-US" b="1" u="none" dirty="0"/>
              <a:t>Stack:</a:t>
            </a:r>
            <a:r>
              <a:rPr lang="en-US" u="none" dirty="0"/>
              <a:t>         t     u</a:t>
            </a:r>
          </a:p>
          <a:p>
            <a:r>
              <a:rPr lang="en-US" u="none" dirty="0"/>
              <a:t>Preorder:     11  14</a:t>
            </a:r>
          </a:p>
          <a:p>
            <a:r>
              <a:rPr lang="en-US" dirty="0" err="1"/>
              <a:t>Postorder</a:t>
            </a:r>
            <a:r>
              <a:rPr lang="en-US" dirty="0"/>
              <a:t>:</a:t>
            </a:r>
            <a:r>
              <a:rPr lang="en-US" u="none" dirty="0"/>
              <a:t>   ?     15</a:t>
            </a:r>
          </a:p>
        </p:txBody>
      </p:sp>
      <p:sp>
        <p:nvSpPr>
          <p:cNvPr id="56" name="TextBox 55"/>
          <p:cNvSpPr txBox="1"/>
          <p:nvPr/>
        </p:nvSpPr>
        <p:spPr>
          <a:xfrm>
            <a:off x="518186" y="5051602"/>
            <a:ext cx="3212756" cy="389109"/>
          </a:xfrm>
          <a:prstGeom prst="rect">
            <a:avLst/>
          </a:prstGeom>
          <a:noFill/>
        </p:spPr>
        <p:txBody>
          <a:bodyPr wrap="square" lIns="111026" tIns="55513" rIns="111026" bIns="55513" rtlCol="0">
            <a:spAutoFit/>
          </a:bodyPr>
          <a:lstStyle/>
          <a:p>
            <a:r>
              <a:rPr lang="en-US" dirty="0"/>
              <a:t>Finished: x y w z s  v</a:t>
            </a:r>
          </a:p>
        </p:txBody>
      </p:sp>
      <p:sp>
        <p:nvSpPr>
          <p:cNvPr id="58" name="Oval 57"/>
          <p:cNvSpPr>
            <a:spLocks noChangeArrowheads="1"/>
          </p:cNvSpPr>
          <p:nvPr/>
        </p:nvSpPr>
        <p:spPr bwMode="auto">
          <a:xfrm>
            <a:off x="9120082" y="5207035"/>
            <a:ext cx="310912" cy="233151"/>
          </a:xfrm>
          <a:prstGeom prst="ellipse">
            <a:avLst/>
          </a:prstGeom>
          <a:solidFill>
            <a:srgbClr val="0070C0"/>
          </a:solidFill>
          <a:ln w="28575">
            <a:solidFill>
              <a:schemeClr val="tx2"/>
            </a:solidFill>
            <a:round/>
            <a:headEnd/>
            <a:tailEnd/>
          </a:ln>
        </p:spPr>
        <p:txBody>
          <a:bodyPr wrap="none" lIns="111026" tIns="55513" rIns="111026" bIns="55513" anchor="ctr"/>
          <a:lstStyle/>
          <a:p>
            <a:endParaRPr lang="en-US"/>
          </a:p>
        </p:txBody>
      </p:sp>
      <p:sp>
        <p:nvSpPr>
          <p:cNvPr id="60" name="Oval 5"/>
          <p:cNvSpPr>
            <a:spLocks noChangeArrowheads="1"/>
          </p:cNvSpPr>
          <p:nvPr/>
        </p:nvSpPr>
        <p:spPr bwMode="auto">
          <a:xfrm>
            <a:off x="9120082" y="5595620"/>
            <a:ext cx="310912" cy="233151"/>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61" name="Oval 5"/>
          <p:cNvSpPr>
            <a:spLocks noChangeArrowheads="1"/>
          </p:cNvSpPr>
          <p:nvPr/>
        </p:nvSpPr>
        <p:spPr bwMode="auto">
          <a:xfrm>
            <a:off x="9120082" y="5984205"/>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63" name="TextBox 62"/>
          <p:cNvSpPr txBox="1"/>
          <p:nvPr/>
        </p:nvSpPr>
        <p:spPr>
          <a:xfrm>
            <a:off x="9741906" y="5129319"/>
            <a:ext cx="1554559" cy="389109"/>
          </a:xfrm>
          <a:prstGeom prst="rect">
            <a:avLst/>
          </a:prstGeom>
          <a:noFill/>
        </p:spPr>
        <p:txBody>
          <a:bodyPr wrap="square" lIns="111026" tIns="55513" rIns="111026" bIns="55513" rtlCol="0">
            <a:spAutoFit/>
          </a:bodyPr>
          <a:lstStyle/>
          <a:p>
            <a:r>
              <a:rPr lang="en-US" dirty="0"/>
              <a:t>Finished</a:t>
            </a:r>
          </a:p>
        </p:txBody>
      </p:sp>
      <p:sp>
        <p:nvSpPr>
          <p:cNvPr id="64" name="TextBox 63"/>
          <p:cNvSpPr txBox="1"/>
          <p:nvPr/>
        </p:nvSpPr>
        <p:spPr>
          <a:xfrm>
            <a:off x="9741906" y="5517903"/>
            <a:ext cx="1554559" cy="389109"/>
          </a:xfrm>
          <a:prstGeom prst="rect">
            <a:avLst/>
          </a:prstGeom>
          <a:noFill/>
        </p:spPr>
        <p:txBody>
          <a:bodyPr wrap="square" lIns="111026" tIns="55513" rIns="111026" bIns="55513" rtlCol="0">
            <a:spAutoFit/>
          </a:bodyPr>
          <a:lstStyle/>
          <a:p>
            <a:r>
              <a:rPr lang="en-US" dirty="0"/>
              <a:t>Visited</a:t>
            </a:r>
          </a:p>
        </p:txBody>
      </p:sp>
      <p:sp>
        <p:nvSpPr>
          <p:cNvPr id="65" name="TextBox 64"/>
          <p:cNvSpPr txBox="1"/>
          <p:nvPr/>
        </p:nvSpPr>
        <p:spPr>
          <a:xfrm>
            <a:off x="9741905" y="5918388"/>
            <a:ext cx="2383658" cy="389109"/>
          </a:xfrm>
          <a:prstGeom prst="rect">
            <a:avLst/>
          </a:prstGeom>
          <a:noFill/>
        </p:spPr>
        <p:txBody>
          <a:bodyPr wrap="square" lIns="111026" tIns="55513" rIns="111026" bIns="55513" rtlCol="0">
            <a:spAutoFit/>
          </a:bodyPr>
          <a:lstStyle/>
          <a:p>
            <a:r>
              <a:rPr lang="en-US" dirty="0"/>
              <a:t>Undiscovered</a:t>
            </a:r>
          </a:p>
        </p:txBody>
      </p:sp>
    </p:spTree>
    <p:extLst>
      <p:ext uri="{BB962C8B-B14F-4D97-AF65-F5344CB8AC3E}">
        <p14:creationId xmlns:p14="http://schemas.microsoft.com/office/powerpoint/2010/main" val="415606288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t> DFS example</a:t>
            </a:r>
          </a:p>
        </p:txBody>
      </p:sp>
      <p:sp>
        <p:nvSpPr>
          <p:cNvPr id="25" name="Slide Number Placeholder 24"/>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36</a:t>
            </a:fld>
            <a:endParaRPr lang="en-US"/>
          </a:p>
        </p:txBody>
      </p:sp>
      <p:sp>
        <p:nvSpPr>
          <p:cNvPr id="26" name="Oval 3"/>
          <p:cNvSpPr>
            <a:spLocks noChangeArrowheads="1"/>
          </p:cNvSpPr>
          <p:nvPr/>
        </p:nvSpPr>
        <p:spPr bwMode="auto">
          <a:xfrm>
            <a:off x="2623320" y="2189028"/>
            <a:ext cx="803189" cy="587735"/>
          </a:xfrm>
          <a:prstGeom prst="ellipse">
            <a:avLst/>
          </a:prstGeom>
          <a:solidFill>
            <a:srgbClr val="00B0F0"/>
          </a:solidFill>
          <a:ln w="28575">
            <a:solidFill>
              <a:schemeClr val="tx2"/>
            </a:solidFill>
            <a:round/>
            <a:headEnd/>
            <a:tailEnd/>
          </a:ln>
        </p:spPr>
        <p:txBody>
          <a:bodyPr wrap="none" lIns="111026" tIns="55513" rIns="111026" bIns="55513" anchor="ctr"/>
          <a:lstStyle/>
          <a:p>
            <a:r>
              <a:rPr lang="en-US" b="1" dirty="0"/>
              <a:t>3/6</a:t>
            </a:r>
          </a:p>
        </p:txBody>
      </p:sp>
      <p:sp>
        <p:nvSpPr>
          <p:cNvPr id="28" name="Oval 5"/>
          <p:cNvSpPr>
            <a:spLocks noChangeArrowheads="1"/>
          </p:cNvSpPr>
          <p:nvPr/>
        </p:nvSpPr>
        <p:spPr bwMode="auto">
          <a:xfrm>
            <a:off x="2623320" y="3633268"/>
            <a:ext cx="803189" cy="587735"/>
          </a:xfrm>
          <a:prstGeom prst="ellipse">
            <a:avLst/>
          </a:prstGeom>
          <a:solidFill>
            <a:srgbClr val="0099FF"/>
          </a:solidFill>
          <a:ln w="28575">
            <a:solidFill>
              <a:schemeClr val="tx2"/>
            </a:solidFill>
            <a:round/>
            <a:headEnd/>
            <a:tailEnd/>
          </a:ln>
        </p:spPr>
        <p:txBody>
          <a:bodyPr wrap="none" lIns="111026" tIns="55513" rIns="111026" bIns="55513" anchor="ctr"/>
          <a:lstStyle/>
          <a:p>
            <a:pPr algn="ctr"/>
            <a:r>
              <a:rPr lang="en-US" b="1" dirty="0"/>
              <a:t>4/5</a:t>
            </a:r>
            <a:endParaRPr lang="en-US" b="1" u="none" dirty="0"/>
          </a:p>
        </p:txBody>
      </p:sp>
      <p:sp>
        <p:nvSpPr>
          <p:cNvPr id="30" name="Oval 7"/>
          <p:cNvSpPr>
            <a:spLocks noChangeArrowheads="1"/>
          </p:cNvSpPr>
          <p:nvPr/>
        </p:nvSpPr>
        <p:spPr bwMode="auto">
          <a:xfrm>
            <a:off x="4637769" y="3626791"/>
            <a:ext cx="803189" cy="587735"/>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7/8</a:t>
            </a:r>
          </a:p>
        </p:txBody>
      </p:sp>
      <p:sp>
        <p:nvSpPr>
          <p:cNvPr id="31" name="Line 8"/>
          <p:cNvSpPr>
            <a:spLocks noChangeShapeType="1"/>
          </p:cNvSpPr>
          <p:nvPr/>
        </p:nvSpPr>
        <p:spPr bwMode="auto">
          <a:xfrm>
            <a:off x="3407077" y="3927944"/>
            <a:ext cx="1256602" cy="0"/>
          </a:xfrm>
          <a:prstGeom prst="line">
            <a:avLst/>
          </a:prstGeom>
          <a:noFill/>
          <a:ln w="19050">
            <a:solidFill>
              <a:schemeClr val="tx1"/>
            </a:solidFill>
            <a:prstDash val="dash"/>
            <a:round/>
            <a:headEnd type="triangle" w="med" len="med"/>
            <a:tailEnd/>
          </a:ln>
        </p:spPr>
        <p:txBody>
          <a:bodyPr wrap="none" lIns="111026" tIns="55513" rIns="111026" bIns="55513" anchor="ctr"/>
          <a:lstStyle/>
          <a:p>
            <a:endParaRPr lang="en-US"/>
          </a:p>
        </p:txBody>
      </p:sp>
      <p:sp>
        <p:nvSpPr>
          <p:cNvPr id="32" name="Oval 9"/>
          <p:cNvSpPr>
            <a:spLocks noChangeArrowheads="1"/>
          </p:cNvSpPr>
          <p:nvPr/>
        </p:nvSpPr>
        <p:spPr bwMode="auto">
          <a:xfrm>
            <a:off x="6652219" y="3636506"/>
            <a:ext cx="803189" cy="587735"/>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12/13</a:t>
            </a:r>
          </a:p>
        </p:txBody>
      </p:sp>
      <p:sp>
        <p:nvSpPr>
          <p:cNvPr id="33" name="Oval 10"/>
          <p:cNvSpPr>
            <a:spLocks noChangeArrowheads="1"/>
          </p:cNvSpPr>
          <p:nvPr/>
        </p:nvSpPr>
        <p:spPr bwMode="auto">
          <a:xfrm>
            <a:off x="4631292" y="2193885"/>
            <a:ext cx="803189" cy="587734"/>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2/9</a:t>
            </a:r>
          </a:p>
        </p:txBody>
      </p:sp>
      <p:sp>
        <p:nvSpPr>
          <p:cNvPr id="34" name="Oval 11"/>
          <p:cNvSpPr>
            <a:spLocks noChangeArrowheads="1"/>
          </p:cNvSpPr>
          <p:nvPr/>
        </p:nvSpPr>
        <p:spPr bwMode="auto">
          <a:xfrm>
            <a:off x="6645741" y="2203600"/>
            <a:ext cx="803189" cy="587734"/>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1/10</a:t>
            </a:r>
          </a:p>
        </p:txBody>
      </p:sp>
      <p:sp>
        <p:nvSpPr>
          <p:cNvPr id="35" name="Line 12"/>
          <p:cNvSpPr>
            <a:spLocks noChangeShapeType="1"/>
          </p:cNvSpPr>
          <p:nvPr/>
        </p:nvSpPr>
        <p:spPr bwMode="auto">
          <a:xfrm>
            <a:off x="3014118" y="2778381"/>
            <a:ext cx="0" cy="859744"/>
          </a:xfrm>
          <a:prstGeom prst="line">
            <a:avLst/>
          </a:prstGeom>
          <a:noFill/>
          <a:ln w="28575">
            <a:solidFill>
              <a:srgbClr val="C00000"/>
            </a:solidFill>
            <a:prstDash val="solid"/>
            <a:round/>
            <a:headEnd/>
            <a:tailEnd type="triangle" w="med" len="med"/>
          </a:ln>
        </p:spPr>
        <p:txBody>
          <a:bodyPr wrap="none" lIns="111026" tIns="55513" rIns="111026" bIns="55513" anchor="ctr"/>
          <a:lstStyle/>
          <a:p>
            <a:endParaRPr lang="en-US"/>
          </a:p>
        </p:txBody>
      </p:sp>
      <p:sp>
        <p:nvSpPr>
          <p:cNvPr id="36" name="Line 13"/>
          <p:cNvSpPr>
            <a:spLocks noChangeShapeType="1"/>
          </p:cNvSpPr>
          <p:nvPr/>
        </p:nvSpPr>
        <p:spPr bwMode="auto">
          <a:xfrm>
            <a:off x="5028568" y="2788096"/>
            <a:ext cx="0" cy="859744"/>
          </a:xfrm>
          <a:prstGeom prst="line">
            <a:avLst/>
          </a:prstGeom>
          <a:noFill/>
          <a:ln w="28575">
            <a:solidFill>
              <a:srgbClr val="C00000"/>
            </a:solidFill>
            <a:prstDash val="solid"/>
            <a:round/>
            <a:headEnd/>
            <a:tailEnd type="triangle" w="med" len="med"/>
          </a:ln>
        </p:spPr>
        <p:txBody>
          <a:bodyPr wrap="none" lIns="111026" tIns="55513" rIns="111026" bIns="55513" anchor="ctr"/>
          <a:lstStyle/>
          <a:p>
            <a:endParaRPr lang="en-US"/>
          </a:p>
        </p:txBody>
      </p:sp>
      <p:sp>
        <p:nvSpPr>
          <p:cNvPr id="37" name="Line 14"/>
          <p:cNvSpPr>
            <a:spLocks noChangeShapeType="1"/>
          </p:cNvSpPr>
          <p:nvPr/>
        </p:nvSpPr>
        <p:spPr bwMode="auto">
          <a:xfrm>
            <a:off x="7043018" y="2797811"/>
            <a:ext cx="0" cy="859744"/>
          </a:xfrm>
          <a:prstGeom prst="line">
            <a:avLst/>
          </a:prstGeom>
          <a:noFill/>
          <a:ln w="19050">
            <a:solidFill>
              <a:schemeClr val="tx1"/>
            </a:solidFill>
            <a:prstDash val="dash"/>
            <a:round/>
            <a:headEnd type="triangle" w="med" len="med"/>
            <a:tailEnd/>
          </a:ln>
        </p:spPr>
        <p:txBody>
          <a:bodyPr wrap="none" lIns="111026" tIns="55513" rIns="111026" bIns="55513" anchor="ctr"/>
          <a:lstStyle/>
          <a:p>
            <a:endParaRPr lang="en-US"/>
          </a:p>
        </p:txBody>
      </p:sp>
      <p:sp>
        <p:nvSpPr>
          <p:cNvPr id="38" name="Line 15"/>
          <p:cNvSpPr>
            <a:spLocks noChangeShapeType="1"/>
          </p:cNvSpPr>
          <p:nvPr/>
        </p:nvSpPr>
        <p:spPr bwMode="auto">
          <a:xfrm flipV="1">
            <a:off x="3296963" y="2652091"/>
            <a:ext cx="1392625" cy="1049179"/>
          </a:xfrm>
          <a:prstGeom prst="line">
            <a:avLst/>
          </a:prstGeom>
          <a:noFill/>
          <a:ln w="19050">
            <a:solidFill>
              <a:schemeClr val="tx1"/>
            </a:solidFill>
            <a:prstDash val="dash"/>
            <a:round/>
            <a:headEnd/>
            <a:tailEnd type="triangle" w="med" len="med"/>
          </a:ln>
        </p:spPr>
        <p:txBody>
          <a:bodyPr wrap="none" lIns="111026" tIns="55513" rIns="111026" bIns="55513" anchor="ctr"/>
          <a:lstStyle/>
          <a:p>
            <a:endParaRPr lang="en-US"/>
          </a:p>
        </p:txBody>
      </p:sp>
      <p:sp>
        <p:nvSpPr>
          <p:cNvPr id="39" name="Text Box 16"/>
          <p:cNvSpPr txBox="1">
            <a:spLocks noChangeArrowheads="1"/>
          </p:cNvSpPr>
          <p:nvPr/>
        </p:nvSpPr>
        <p:spPr bwMode="auto">
          <a:xfrm>
            <a:off x="2850026" y="1784251"/>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40" name="Text Box 17"/>
          <p:cNvSpPr txBox="1">
            <a:spLocks noChangeArrowheads="1"/>
          </p:cNvSpPr>
          <p:nvPr/>
        </p:nvSpPr>
        <p:spPr bwMode="auto">
          <a:xfrm>
            <a:off x="4845043" y="1793966"/>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z</a:t>
            </a:r>
          </a:p>
        </p:txBody>
      </p:sp>
      <p:sp>
        <p:nvSpPr>
          <p:cNvPr id="41" name="Text Box 18"/>
          <p:cNvSpPr txBox="1">
            <a:spLocks noChangeArrowheads="1"/>
          </p:cNvSpPr>
          <p:nvPr/>
        </p:nvSpPr>
        <p:spPr bwMode="auto">
          <a:xfrm>
            <a:off x="6840062" y="1803681"/>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s</a:t>
            </a:r>
          </a:p>
        </p:txBody>
      </p:sp>
      <p:sp>
        <p:nvSpPr>
          <p:cNvPr id="42" name="Text Box 19"/>
          <p:cNvSpPr txBox="1">
            <a:spLocks noChangeArrowheads="1"/>
          </p:cNvSpPr>
          <p:nvPr/>
        </p:nvSpPr>
        <p:spPr bwMode="auto">
          <a:xfrm>
            <a:off x="2804685" y="4125474"/>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43" name="Text Box 20"/>
          <p:cNvSpPr txBox="1">
            <a:spLocks noChangeArrowheads="1"/>
          </p:cNvSpPr>
          <p:nvPr/>
        </p:nvSpPr>
        <p:spPr bwMode="auto">
          <a:xfrm>
            <a:off x="4838567" y="4135189"/>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44" name="Text Box 21"/>
          <p:cNvSpPr txBox="1">
            <a:spLocks noChangeArrowheads="1"/>
          </p:cNvSpPr>
          <p:nvPr/>
        </p:nvSpPr>
        <p:spPr bwMode="auto">
          <a:xfrm>
            <a:off x="6853016" y="4130332"/>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45" name="Line 22"/>
          <p:cNvSpPr>
            <a:spLocks noChangeShapeType="1"/>
          </p:cNvSpPr>
          <p:nvPr/>
        </p:nvSpPr>
        <p:spPr bwMode="auto">
          <a:xfrm>
            <a:off x="3420031" y="2509610"/>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46" name="Line 23"/>
          <p:cNvSpPr>
            <a:spLocks noChangeShapeType="1"/>
          </p:cNvSpPr>
          <p:nvPr/>
        </p:nvSpPr>
        <p:spPr bwMode="auto">
          <a:xfrm flipV="1">
            <a:off x="5348118" y="2674758"/>
            <a:ext cx="1392625" cy="1049179"/>
          </a:xfrm>
          <a:prstGeom prst="line">
            <a:avLst/>
          </a:prstGeom>
          <a:noFill/>
          <a:ln w="19050">
            <a:solidFill>
              <a:schemeClr val="tx1"/>
            </a:solidFill>
            <a:prstDash val="dash"/>
            <a:round/>
            <a:headEnd type="triangle" w="med" len="med"/>
            <a:tailEnd/>
          </a:ln>
        </p:spPr>
        <p:txBody>
          <a:bodyPr wrap="none" lIns="111026" tIns="55513" rIns="111026" bIns="55513" anchor="ctr"/>
          <a:lstStyle/>
          <a:p>
            <a:endParaRPr lang="en-US"/>
          </a:p>
        </p:txBody>
      </p:sp>
      <p:sp>
        <p:nvSpPr>
          <p:cNvPr id="49" name="Oval 26"/>
          <p:cNvSpPr>
            <a:spLocks noChangeArrowheads="1"/>
          </p:cNvSpPr>
          <p:nvPr/>
        </p:nvSpPr>
        <p:spPr bwMode="auto">
          <a:xfrm>
            <a:off x="8686101" y="3660792"/>
            <a:ext cx="803189" cy="587734"/>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b="1" u="none" dirty="0"/>
              <a:t>14/15</a:t>
            </a:r>
          </a:p>
        </p:txBody>
      </p:sp>
      <p:sp>
        <p:nvSpPr>
          <p:cNvPr id="50" name="Oval 27"/>
          <p:cNvSpPr>
            <a:spLocks noChangeArrowheads="1"/>
          </p:cNvSpPr>
          <p:nvPr/>
        </p:nvSpPr>
        <p:spPr bwMode="auto">
          <a:xfrm>
            <a:off x="8679623" y="2227886"/>
            <a:ext cx="803189" cy="587735"/>
          </a:xfrm>
          <a:prstGeom prst="ellipse">
            <a:avLst/>
          </a:prstGeom>
          <a:solidFill>
            <a:srgbClr val="00B0F0"/>
          </a:solidFill>
          <a:ln w="28575">
            <a:solidFill>
              <a:schemeClr val="tx2"/>
            </a:solidFill>
            <a:round/>
            <a:headEnd/>
            <a:tailEnd/>
          </a:ln>
        </p:spPr>
        <p:txBody>
          <a:bodyPr wrap="none" lIns="111026" tIns="55513" rIns="111026" bIns="55513" anchor="ctr"/>
          <a:lstStyle/>
          <a:p>
            <a:pPr algn="ctr"/>
            <a:r>
              <a:rPr lang="en-US" sz="2400" b="1" dirty="0"/>
              <a:t>11/16</a:t>
            </a:r>
          </a:p>
        </p:txBody>
      </p:sp>
      <p:sp>
        <p:nvSpPr>
          <p:cNvPr id="51" name="Line 28"/>
          <p:cNvSpPr>
            <a:spLocks noChangeShapeType="1"/>
          </p:cNvSpPr>
          <p:nvPr/>
        </p:nvSpPr>
        <p:spPr bwMode="auto">
          <a:xfrm>
            <a:off x="8979740" y="2822097"/>
            <a:ext cx="0" cy="859743"/>
          </a:xfrm>
          <a:prstGeom prst="line">
            <a:avLst/>
          </a:prstGeom>
          <a:noFill/>
          <a:ln w="28575">
            <a:solidFill>
              <a:srgbClr val="C00000"/>
            </a:solidFill>
            <a:prstDash val="solid"/>
            <a:round/>
            <a:headEnd type="none" w="med" len="med"/>
            <a:tailEnd type="triangle" w="med" len="med"/>
          </a:ln>
        </p:spPr>
        <p:txBody>
          <a:bodyPr wrap="none" lIns="111026" tIns="55513" rIns="111026" bIns="55513" anchor="ctr"/>
          <a:lstStyle/>
          <a:p>
            <a:endParaRPr lang="en-US"/>
          </a:p>
        </p:txBody>
      </p:sp>
      <p:sp>
        <p:nvSpPr>
          <p:cNvPr id="52" name="Text Box 29"/>
          <p:cNvSpPr txBox="1">
            <a:spLocks noChangeArrowheads="1"/>
          </p:cNvSpPr>
          <p:nvPr/>
        </p:nvSpPr>
        <p:spPr bwMode="auto">
          <a:xfrm>
            <a:off x="8886898" y="4154618"/>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53" name="Line 30"/>
          <p:cNvSpPr>
            <a:spLocks noChangeShapeType="1"/>
          </p:cNvSpPr>
          <p:nvPr/>
        </p:nvSpPr>
        <p:spPr bwMode="auto">
          <a:xfrm flipV="1">
            <a:off x="7381999" y="2699045"/>
            <a:ext cx="1392625" cy="1049179"/>
          </a:xfrm>
          <a:prstGeom prst="line">
            <a:avLst/>
          </a:prstGeom>
          <a:noFill/>
          <a:ln w="28575">
            <a:solidFill>
              <a:srgbClr val="C00000"/>
            </a:solidFill>
            <a:prstDash val="solid"/>
            <a:round/>
            <a:headEnd type="triangle" w="med" len="med"/>
            <a:tailEnd type="none" w="med" len="med"/>
          </a:ln>
        </p:spPr>
        <p:txBody>
          <a:bodyPr wrap="none" lIns="111026" tIns="55513" rIns="111026" bIns="55513" anchor="ctr"/>
          <a:lstStyle/>
          <a:p>
            <a:endParaRPr lang="en-US"/>
          </a:p>
        </p:txBody>
      </p:sp>
      <p:sp>
        <p:nvSpPr>
          <p:cNvPr id="54" name="Text Box 31"/>
          <p:cNvSpPr txBox="1">
            <a:spLocks noChangeArrowheads="1"/>
          </p:cNvSpPr>
          <p:nvPr/>
        </p:nvSpPr>
        <p:spPr bwMode="auto">
          <a:xfrm>
            <a:off x="8796215" y="1798824"/>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55" name="Line 32"/>
          <p:cNvSpPr>
            <a:spLocks noChangeShapeType="1"/>
          </p:cNvSpPr>
          <p:nvPr/>
        </p:nvSpPr>
        <p:spPr bwMode="auto">
          <a:xfrm>
            <a:off x="5415049" y="2504753"/>
            <a:ext cx="1256602" cy="0"/>
          </a:xfrm>
          <a:prstGeom prst="line">
            <a:avLst/>
          </a:prstGeom>
          <a:noFill/>
          <a:ln w="28575">
            <a:solidFill>
              <a:srgbClr val="C00000"/>
            </a:solidFill>
            <a:prstDash val="solid"/>
            <a:round/>
            <a:headEnd type="triangle" w="med" len="med"/>
            <a:tailEnd/>
          </a:ln>
        </p:spPr>
        <p:txBody>
          <a:bodyPr wrap="none" lIns="111026" tIns="55513" rIns="111026" bIns="55513" anchor="ctr"/>
          <a:lstStyle/>
          <a:p>
            <a:endParaRPr lang="en-US"/>
          </a:p>
        </p:txBody>
      </p:sp>
      <p:sp>
        <p:nvSpPr>
          <p:cNvPr id="57" name="Line 34"/>
          <p:cNvSpPr>
            <a:spLocks noChangeShapeType="1"/>
          </p:cNvSpPr>
          <p:nvPr/>
        </p:nvSpPr>
        <p:spPr bwMode="auto">
          <a:xfrm>
            <a:off x="5402095" y="3923087"/>
            <a:ext cx="1256602" cy="0"/>
          </a:xfrm>
          <a:prstGeom prst="line">
            <a:avLst/>
          </a:prstGeom>
          <a:noFill/>
          <a:ln w="19050">
            <a:solidFill>
              <a:schemeClr val="tx1"/>
            </a:solidFill>
            <a:prstDash val="dash"/>
            <a:round/>
            <a:headEnd type="triangle" w="med" len="med"/>
            <a:tailEnd/>
          </a:ln>
        </p:spPr>
        <p:txBody>
          <a:bodyPr wrap="none" lIns="111026" tIns="55513" rIns="111026" bIns="55513" anchor="ctr"/>
          <a:lstStyle/>
          <a:p>
            <a:endParaRPr lang="en-US"/>
          </a:p>
        </p:txBody>
      </p:sp>
      <p:sp>
        <p:nvSpPr>
          <p:cNvPr id="59" name="Line 36"/>
          <p:cNvSpPr>
            <a:spLocks noChangeShapeType="1"/>
          </p:cNvSpPr>
          <p:nvPr/>
        </p:nvSpPr>
        <p:spPr bwMode="auto">
          <a:xfrm>
            <a:off x="7435976" y="3927944"/>
            <a:ext cx="1256602" cy="0"/>
          </a:xfrm>
          <a:prstGeom prst="line">
            <a:avLst/>
          </a:prstGeom>
          <a:noFill/>
          <a:ln w="19050">
            <a:solidFill>
              <a:schemeClr val="tx1"/>
            </a:solidFill>
            <a:prstDash val="dash"/>
            <a:round/>
            <a:headEnd type="triangle" w="med" len="med"/>
            <a:tailEnd/>
          </a:ln>
        </p:spPr>
        <p:txBody>
          <a:bodyPr wrap="none" lIns="111026" tIns="55513" rIns="111026" bIns="55513" anchor="ctr"/>
          <a:lstStyle/>
          <a:p>
            <a:endParaRPr lang="en-US"/>
          </a:p>
        </p:txBody>
      </p:sp>
      <p:sp>
        <p:nvSpPr>
          <p:cNvPr id="62" name="Line 39"/>
          <p:cNvSpPr>
            <a:spLocks noChangeShapeType="1"/>
          </p:cNvSpPr>
          <p:nvPr/>
        </p:nvSpPr>
        <p:spPr bwMode="auto">
          <a:xfrm>
            <a:off x="9245310" y="2817240"/>
            <a:ext cx="0" cy="859744"/>
          </a:xfrm>
          <a:prstGeom prst="line">
            <a:avLst/>
          </a:prstGeom>
          <a:noFill/>
          <a:ln w="19050">
            <a:solidFill>
              <a:schemeClr val="tx1"/>
            </a:solidFill>
            <a:prstDash val="dash"/>
            <a:round/>
            <a:headEnd type="triangle" w="med" len="med"/>
            <a:tailEnd/>
          </a:ln>
        </p:spPr>
        <p:txBody>
          <a:bodyPr wrap="none" lIns="111026" tIns="55513" rIns="111026" bIns="55513" anchor="ctr"/>
          <a:lstStyle/>
          <a:p>
            <a:endParaRPr lang="en-US"/>
          </a:p>
        </p:txBody>
      </p:sp>
      <p:sp>
        <p:nvSpPr>
          <p:cNvPr id="48" name="Text Box 36"/>
          <p:cNvSpPr txBox="1">
            <a:spLocks noChangeArrowheads="1"/>
          </p:cNvSpPr>
          <p:nvPr/>
        </p:nvSpPr>
        <p:spPr bwMode="auto">
          <a:xfrm>
            <a:off x="4041854" y="5129319"/>
            <a:ext cx="4456404" cy="943107"/>
          </a:xfrm>
          <a:prstGeom prst="rect">
            <a:avLst/>
          </a:prstGeom>
          <a:noFill/>
          <a:ln w="28575">
            <a:solidFill>
              <a:schemeClr val="tx2"/>
            </a:solidFill>
            <a:miter lim="800000"/>
            <a:headEnd/>
            <a:tailEnd/>
          </a:ln>
        </p:spPr>
        <p:txBody>
          <a:bodyPr wrap="square" lIns="111026" tIns="55513" rIns="111026" bIns="55513">
            <a:spAutoFit/>
          </a:bodyPr>
          <a:lstStyle/>
          <a:p>
            <a:r>
              <a:rPr lang="en-US" b="1" u="none" dirty="0"/>
              <a:t>Stack:</a:t>
            </a:r>
            <a:r>
              <a:rPr lang="en-US" u="none" dirty="0"/>
              <a:t>         t</a:t>
            </a:r>
          </a:p>
          <a:p>
            <a:r>
              <a:rPr lang="en-US" u="none" dirty="0"/>
              <a:t>Preorder:     11</a:t>
            </a:r>
          </a:p>
          <a:p>
            <a:r>
              <a:rPr lang="en-US" dirty="0" err="1"/>
              <a:t>Postorder</a:t>
            </a:r>
            <a:r>
              <a:rPr lang="en-US" dirty="0"/>
              <a:t>:</a:t>
            </a:r>
            <a:r>
              <a:rPr lang="en-US" u="none" dirty="0"/>
              <a:t>   16     </a:t>
            </a:r>
          </a:p>
        </p:txBody>
      </p:sp>
      <p:sp>
        <p:nvSpPr>
          <p:cNvPr id="56" name="TextBox 55"/>
          <p:cNvSpPr txBox="1"/>
          <p:nvPr/>
        </p:nvSpPr>
        <p:spPr>
          <a:xfrm>
            <a:off x="518187" y="5051602"/>
            <a:ext cx="3316393" cy="389109"/>
          </a:xfrm>
          <a:prstGeom prst="rect">
            <a:avLst/>
          </a:prstGeom>
          <a:noFill/>
        </p:spPr>
        <p:txBody>
          <a:bodyPr wrap="square" lIns="111026" tIns="55513" rIns="111026" bIns="55513" rtlCol="0">
            <a:spAutoFit/>
          </a:bodyPr>
          <a:lstStyle/>
          <a:p>
            <a:r>
              <a:rPr lang="en-US" dirty="0"/>
              <a:t>Finished: x y w z s v u</a:t>
            </a:r>
          </a:p>
        </p:txBody>
      </p:sp>
      <p:sp>
        <p:nvSpPr>
          <p:cNvPr id="58" name="Oval 57"/>
          <p:cNvSpPr>
            <a:spLocks noChangeArrowheads="1"/>
          </p:cNvSpPr>
          <p:nvPr/>
        </p:nvSpPr>
        <p:spPr bwMode="auto">
          <a:xfrm>
            <a:off x="9120082" y="5207035"/>
            <a:ext cx="310912" cy="233151"/>
          </a:xfrm>
          <a:prstGeom prst="ellipse">
            <a:avLst/>
          </a:prstGeom>
          <a:solidFill>
            <a:srgbClr val="0070C0"/>
          </a:solidFill>
          <a:ln w="28575">
            <a:solidFill>
              <a:schemeClr val="tx2"/>
            </a:solidFill>
            <a:round/>
            <a:headEnd/>
            <a:tailEnd/>
          </a:ln>
        </p:spPr>
        <p:txBody>
          <a:bodyPr wrap="none" lIns="111026" tIns="55513" rIns="111026" bIns="55513" anchor="ctr"/>
          <a:lstStyle/>
          <a:p>
            <a:endParaRPr lang="en-US"/>
          </a:p>
        </p:txBody>
      </p:sp>
      <p:sp>
        <p:nvSpPr>
          <p:cNvPr id="60" name="Oval 5"/>
          <p:cNvSpPr>
            <a:spLocks noChangeArrowheads="1"/>
          </p:cNvSpPr>
          <p:nvPr/>
        </p:nvSpPr>
        <p:spPr bwMode="auto">
          <a:xfrm>
            <a:off x="9120082" y="5595620"/>
            <a:ext cx="310912" cy="233151"/>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61" name="Oval 5"/>
          <p:cNvSpPr>
            <a:spLocks noChangeArrowheads="1"/>
          </p:cNvSpPr>
          <p:nvPr/>
        </p:nvSpPr>
        <p:spPr bwMode="auto">
          <a:xfrm>
            <a:off x="9120082" y="5984205"/>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63" name="TextBox 62"/>
          <p:cNvSpPr txBox="1"/>
          <p:nvPr/>
        </p:nvSpPr>
        <p:spPr>
          <a:xfrm>
            <a:off x="9741906" y="5129319"/>
            <a:ext cx="1554559" cy="389109"/>
          </a:xfrm>
          <a:prstGeom prst="rect">
            <a:avLst/>
          </a:prstGeom>
          <a:noFill/>
        </p:spPr>
        <p:txBody>
          <a:bodyPr wrap="square" lIns="111026" tIns="55513" rIns="111026" bIns="55513" rtlCol="0">
            <a:spAutoFit/>
          </a:bodyPr>
          <a:lstStyle/>
          <a:p>
            <a:r>
              <a:rPr lang="en-US" dirty="0"/>
              <a:t>Finished</a:t>
            </a:r>
          </a:p>
        </p:txBody>
      </p:sp>
      <p:sp>
        <p:nvSpPr>
          <p:cNvPr id="64" name="TextBox 63"/>
          <p:cNvSpPr txBox="1"/>
          <p:nvPr/>
        </p:nvSpPr>
        <p:spPr>
          <a:xfrm>
            <a:off x="9741906" y="5517903"/>
            <a:ext cx="1554559" cy="389109"/>
          </a:xfrm>
          <a:prstGeom prst="rect">
            <a:avLst/>
          </a:prstGeom>
          <a:noFill/>
        </p:spPr>
        <p:txBody>
          <a:bodyPr wrap="square" lIns="111026" tIns="55513" rIns="111026" bIns="55513" rtlCol="0">
            <a:spAutoFit/>
          </a:bodyPr>
          <a:lstStyle/>
          <a:p>
            <a:r>
              <a:rPr lang="en-US" dirty="0"/>
              <a:t>Visited</a:t>
            </a:r>
          </a:p>
        </p:txBody>
      </p:sp>
      <p:sp>
        <p:nvSpPr>
          <p:cNvPr id="65" name="TextBox 64"/>
          <p:cNvSpPr txBox="1"/>
          <p:nvPr/>
        </p:nvSpPr>
        <p:spPr>
          <a:xfrm>
            <a:off x="9741905" y="5918388"/>
            <a:ext cx="2383658" cy="389109"/>
          </a:xfrm>
          <a:prstGeom prst="rect">
            <a:avLst/>
          </a:prstGeom>
          <a:noFill/>
        </p:spPr>
        <p:txBody>
          <a:bodyPr wrap="square" lIns="111026" tIns="55513" rIns="111026" bIns="55513" rtlCol="0">
            <a:spAutoFit/>
          </a:bodyPr>
          <a:lstStyle/>
          <a:p>
            <a:r>
              <a:rPr lang="en-US" dirty="0"/>
              <a:t>Undiscovered</a:t>
            </a:r>
          </a:p>
        </p:txBody>
      </p:sp>
    </p:spTree>
    <p:extLst>
      <p:ext uri="{BB962C8B-B14F-4D97-AF65-F5344CB8AC3E}">
        <p14:creationId xmlns:p14="http://schemas.microsoft.com/office/powerpoint/2010/main" val="310012711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Tree/Forest</a:t>
            </a:r>
          </a:p>
        </p:txBody>
      </p:sp>
      <p:sp>
        <p:nvSpPr>
          <p:cNvPr id="3" name="Slide Number Placeholder 2"/>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37</a:t>
            </a:fld>
            <a:endParaRPr lang="en-US"/>
          </a:p>
        </p:txBody>
      </p:sp>
      <p:grpSp>
        <p:nvGrpSpPr>
          <p:cNvPr id="33" name="Group 32"/>
          <p:cNvGrpSpPr/>
          <p:nvPr/>
        </p:nvGrpSpPr>
        <p:grpSpPr>
          <a:xfrm>
            <a:off x="621824" y="1321188"/>
            <a:ext cx="6865971" cy="2739698"/>
            <a:chOff x="1928813" y="1749425"/>
            <a:chExt cx="5048250" cy="2686223"/>
          </a:xfrm>
        </p:grpSpPr>
        <p:sp>
          <p:nvSpPr>
            <p:cNvPr id="4" name="Oval 3"/>
            <p:cNvSpPr>
              <a:spLocks noChangeArrowheads="1"/>
            </p:cNvSpPr>
            <p:nvPr/>
          </p:nvSpPr>
          <p:spPr bwMode="auto">
            <a:xfrm>
              <a:off x="1928813" y="2146300"/>
              <a:ext cx="590550" cy="576263"/>
            </a:xfrm>
            <a:prstGeom prst="ellipse">
              <a:avLst/>
            </a:prstGeom>
            <a:noFill/>
            <a:ln w="28575">
              <a:solidFill>
                <a:schemeClr val="tx2"/>
              </a:solidFill>
              <a:round/>
              <a:headEnd/>
              <a:tailEnd/>
            </a:ln>
          </p:spPr>
          <p:txBody>
            <a:bodyPr wrap="none" anchor="ctr"/>
            <a:lstStyle/>
            <a:p>
              <a:r>
                <a:rPr lang="en-US" b="1" dirty="0"/>
                <a:t>3/6</a:t>
              </a:r>
            </a:p>
          </p:txBody>
        </p:sp>
        <p:sp>
          <p:nvSpPr>
            <p:cNvPr id="5" name="Oval 5"/>
            <p:cNvSpPr>
              <a:spLocks noChangeArrowheads="1"/>
            </p:cNvSpPr>
            <p:nvPr/>
          </p:nvSpPr>
          <p:spPr bwMode="auto">
            <a:xfrm>
              <a:off x="1928813" y="3562350"/>
              <a:ext cx="590550" cy="576263"/>
            </a:xfrm>
            <a:prstGeom prst="ellipse">
              <a:avLst/>
            </a:prstGeom>
            <a:noFill/>
            <a:ln w="28575">
              <a:solidFill>
                <a:schemeClr val="tx2"/>
              </a:solidFill>
              <a:round/>
              <a:headEnd/>
              <a:tailEnd/>
            </a:ln>
          </p:spPr>
          <p:txBody>
            <a:bodyPr wrap="none" anchor="ctr"/>
            <a:lstStyle/>
            <a:p>
              <a:pPr algn="ctr"/>
              <a:r>
                <a:rPr lang="en-US" b="1" dirty="0"/>
                <a:t>4/5</a:t>
              </a:r>
              <a:endParaRPr lang="en-US" b="1" u="none" dirty="0"/>
            </a:p>
          </p:txBody>
        </p:sp>
        <p:sp>
          <p:nvSpPr>
            <p:cNvPr id="6" name="Oval 7"/>
            <p:cNvSpPr>
              <a:spLocks noChangeArrowheads="1"/>
            </p:cNvSpPr>
            <p:nvPr/>
          </p:nvSpPr>
          <p:spPr bwMode="auto">
            <a:xfrm>
              <a:off x="3409950" y="3556000"/>
              <a:ext cx="590550" cy="576263"/>
            </a:xfrm>
            <a:prstGeom prst="ellipse">
              <a:avLst/>
            </a:prstGeom>
            <a:noFill/>
            <a:ln w="28575">
              <a:solidFill>
                <a:schemeClr val="tx2"/>
              </a:solidFill>
              <a:round/>
              <a:headEnd/>
              <a:tailEnd/>
            </a:ln>
          </p:spPr>
          <p:txBody>
            <a:bodyPr wrap="none" anchor="ctr"/>
            <a:lstStyle/>
            <a:p>
              <a:pPr algn="ctr"/>
              <a:r>
                <a:rPr lang="en-US" b="1" u="none" dirty="0"/>
                <a:t>7/8</a:t>
              </a:r>
            </a:p>
          </p:txBody>
        </p:sp>
        <p:sp>
          <p:nvSpPr>
            <p:cNvPr id="7" name="Line 8"/>
            <p:cNvSpPr>
              <a:spLocks noChangeShapeType="1"/>
            </p:cNvSpPr>
            <p:nvPr/>
          </p:nvSpPr>
          <p:spPr bwMode="auto">
            <a:xfrm>
              <a:off x="2505075" y="3851275"/>
              <a:ext cx="923925" cy="0"/>
            </a:xfrm>
            <a:prstGeom prst="line">
              <a:avLst/>
            </a:prstGeom>
            <a:noFill/>
            <a:ln w="19050">
              <a:solidFill>
                <a:schemeClr val="tx1"/>
              </a:solidFill>
              <a:prstDash val="dash"/>
              <a:round/>
              <a:headEnd type="triangle" w="med" len="med"/>
              <a:tailEnd/>
            </a:ln>
          </p:spPr>
          <p:txBody>
            <a:bodyPr wrap="none" anchor="ctr"/>
            <a:lstStyle/>
            <a:p>
              <a:endParaRPr lang="en-US"/>
            </a:p>
          </p:txBody>
        </p:sp>
        <p:sp>
          <p:nvSpPr>
            <p:cNvPr id="8" name="Oval 9"/>
            <p:cNvSpPr>
              <a:spLocks noChangeArrowheads="1"/>
            </p:cNvSpPr>
            <p:nvPr/>
          </p:nvSpPr>
          <p:spPr bwMode="auto">
            <a:xfrm>
              <a:off x="4891088" y="3565525"/>
              <a:ext cx="590550" cy="576263"/>
            </a:xfrm>
            <a:prstGeom prst="ellipse">
              <a:avLst/>
            </a:prstGeom>
            <a:noFill/>
            <a:ln w="28575">
              <a:solidFill>
                <a:schemeClr val="tx2"/>
              </a:solidFill>
              <a:round/>
              <a:headEnd/>
              <a:tailEnd/>
            </a:ln>
          </p:spPr>
          <p:txBody>
            <a:bodyPr wrap="none" anchor="ctr"/>
            <a:lstStyle/>
            <a:p>
              <a:pPr algn="ctr"/>
              <a:r>
                <a:rPr lang="en-US" b="1" u="none" dirty="0"/>
                <a:t>12/13</a:t>
              </a:r>
            </a:p>
          </p:txBody>
        </p:sp>
        <p:sp>
          <p:nvSpPr>
            <p:cNvPr id="9" name="Oval 10"/>
            <p:cNvSpPr>
              <a:spLocks noChangeArrowheads="1"/>
            </p:cNvSpPr>
            <p:nvPr/>
          </p:nvSpPr>
          <p:spPr bwMode="auto">
            <a:xfrm>
              <a:off x="3405188" y="2151063"/>
              <a:ext cx="590550" cy="576262"/>
            </a:xfrm>
            <a:prstGeom prst="ellipse">
              <a:avLst/>
            </a:prstGeom>
            <a:noFill/>
            <a:ln w="28575">
              <a:solidFill>
                <a:schemeClr val="tx2"/>
              </a:solidFill>
              <a:round/>
              <a:headEnd/>
              <a:tailEnd/>
            </a:ln>
          </p:spPr>
          <p:txBody>
            <a:bodyPr wrap="none" anchor="ctr"/>
            <a:lstStyle/>
            <a:p>
              <a:pPr algn="ctr"/>
              <a:r>
                <a:rPr lang="en-US" b="1" u="none" dirty="0"/>
                <a:t>2/9</a:t>
              </a:r>
            </a:p>
          </p:txBody>
        </p:sp>
        <p:sp>
          <p:nvSpPr>
            <p:cNvPr id="10" name="Oval 11"/>
            <p:cNvSpPr>
              <a:spLocks noChangeArrowheads="1"/>
            </p:cNvSpPr>
            <p:nvPr/>
          </p:nvSpPr>
          <p:spPr bwMode="auto">
            <a:xfrm>
              <a:off x="4886325" y="2160588"/>
              <a:ext cx="590550" cy="576262"/>
            </a:xfrm>
            <a:prstGeom prst="ellipse">
              <a:avLst/>
            </a:prstGeom>
            <a:noFill/>
            <a:ln w="28575">
              <a:solidFill>
                <a:schemeClr val="tx2"/>
              </a:solidFill>
              <a:round/>
              <a:headEnd/>
              <a:tailEnd/>
            </a:ln>
          </p:spPr>
          <p:txBody>
            <a:bodyPr wrap="none" anchor="ctr"/>
            <a:lstStyle/>
            <a:p>
              <a:pPr algn="ctr"/>
              <a:r>
                <a:rPr lang="en-US" b="1" u="none" dirty="0"/>
                <a:t>1/10</a:t>
              </a:r>
            </a:p>
          </p:txBody>
        </p:sp>
        <p:sp>
          <p:nvSpPr>
            <p:cNvPr id="11" name="Line 12"/>
            <p:cNvSpPr>
              <a:spLocks noChangeShapeType="1"/>
            </p:cNvSpPr>
            <p:nvPr/>
          </p:nvSpPr>
          <p:spPr bwMode="auto">
            <a:xfrm>
              <a:off x="2216150" y="2724150"/>
              <a:ext cx="0" cy="842963"/>
            </a:xfrm>
            <a:prstGeom prst="line">
              <a:avLst/>
            </a:prstGeom>
            <a:noFill/>
            <a:ln w="28575">
              <a:solidFill>
                <a:srgbClr val="C00000"/>
              </a:solidFill>
              <a:prstDash val="solid"/>
              <a:round/>
              <a:headEnd/>
              <a:tailEnd type="triangle" w="med" len="med"/>
            </a:ln>
          </p:spPr>
          <p:txBody>
            <a:bodyPr wrap="none" anchor="ctr"/>
            <a:lstStyle/>
            <a:p>
              <a:endParaRPr lang="en-US"/>
            </a:p>
          </p:txBody>
        </p:sp>
        <p:sp>
          <p:nvSpPr>
            <p:cNvPr id="12" name="Line 13"/>
            <p:cNvSpPr>
              <a:spLocks noChangeShapeType="1"/>
            </p:cNvSpPr>
            <p:nvPr/>
          </p:nvSpPr>
          <p:spPr bwMode="auto">
            <a:xfrm>
              <a:off x="3697288" y="2733675"/>
              <a:ext cx="0" cy="842963"/>
            </a:xfrm>
            <a:prstGeom prst="line">
              <a:avLst/>
            </a:prstGeom>
            <a:noFill/>
            <a:ln w="28575">
              <a:solidFill>
                <a:srgbClr val="C00000"/>
              </a:solidFill>
              <a:prstDash val="solid"/>
              <a:round/>
              <a:headEnd/>
              <a:tailEnd type="triangle" w="med" len="med"/>
            </a:ln>
          </p:spPr>
          <p:txBody>
            <a:bodyPr wrap="none" anchor="ctr"/>
            <a:lstStyle/>
            <a:p>
              <a:endParaRPr lang="en-US"/>
            </a:p>
          </p:txBody>
        </p:sp>
        <p:sp>
          <p:nvSpPr>
            <p:cNvPr id="13" name="Line 14"/>
            <p:cNvSpPr>
              <a:spLocks noChangeShapeType="1"/>
            </p:cNvSpPr>
            <p:nvPr/>
          </p:nvSpPr>
          <p:spPr bwMode="auto">
            <a:xfrm>
              <a:off x="5178425" y="2743200"/>
              <a:ext cx="0" cy="842963"/>
            </a:xfrm>
            <a:prstGeom prst="line">
              <a:avLst/>
            </a:prstGeom>
            <a:noFill/>
            <a:ln w="19050">
              <a:solidFill>
                <a:schemeClr val="tx1"/>
              </a:solidFill>
              <a:prstDash val="dash"/>
              <a:round/>
              <a:headEnd type="triangle" w="med" len="med"/>
              <a:tailEnd/>
            </a:ln>
          </p:spPr>
          <p:txBody>
            <a:bodyPr wrap="none" anchor="ctr"/>
            <a:lstStyle/>
            <a:p>
              <a:endParaRPr lang="en-US"/>
            </a:p>
          </p:txBody>
        </p:sp>
        <p:sp>
          <p:nvSpPr>
            <p:cNvPr id="14" name="Line 15"/>
            <p:cNvSpPr>
              <a:spLocks noChangeShapeType="1"/>
            </p:cNvSpPr>
            <p:nvPr/>
          </p:nvSpPr>
          <p:spPr bwMode="auto">
            <a:xfrm flipV="1">
              <a:off x="2424113" y="2600325"/>
              <a:ext cx="1023937" cy="1028700"/>
            </a:xfrm>
            <a:prstGeom prst="line">
              <a:avLst/>
            </a:prstGeom>
            <a:noFill/>
            <a:ln w="19050">
              <a:solidFill>
                <a:schemeClr val="tx1"/>
              </a:solidFill>
              <a:prstDash val="dash"/>
              <a:round/>
              <a:headEnd/>
              <a:tailEnd type="triangle" w="med" len="med"/>
            </a:ln>
          </p:spPr>
          <p:txBody>
            <a:bodyPr wrap="none" anchor="ctr"/>
            <a:lstStyle/>
            <a:p>
              <a:endParaRPr lang="en-US"/>
            </a:p>
          </p:txBody>
        </p:sp>
        <p:sp>
          <p:nvSpPr>
            <p:cNvPr id="15" name="Text Box 16"/>
            <p:cNvSpPr txBox="1">
              <a:spLocks noChangeArrowheads="1"/>
            </p:cNvSpPr>
            <p:nvPr/>
          </p:nvSpPr>
          <p:spPr bwMode="auto">
            <a:xfrm>
              <a:off x="2095500" y="1749425"/>
              <a:ext cx="230066" cy="362123"/>
            </a:xfrm>
            <a:prstGeom prst="rect">
              <a:avLst/>
            </a:prstGeom>
            <a:noFill/>
            <a:ln w="9525">
              <a:noFill/>
              <a:miter lim="800000"/>
              <a:headEnd/>
              <a:tailEnd/>
            </a:ln>
          </p:spPr>
          <p:txBody>
            <a:bodyPr wrap="none">
              <a:spAutoFit/>
            </a:bodyPr>
            <a:lstStyle/>
            <a:p>
              <a:r>
                <a:rPr lang="en-US" u="none">
                  <a:solidFill>
                    <a:srgbClr val="CC0000"/>
                  </a:solidFill>
                </a:rPr>
                <a:t>y</a:t>
              </a:r>
            </a:p>
          </p:txBody>
        </p:sp>
        <p:sp>
          <p:nvSpPr>
            <p:cNvPr id="16" name="Text Box 17"/>
            <p:cNvSpPr txBox="1">
              <a:spLocks noChangeArrowheads="1"/>
            </p:cNvSpPr>
            <p:nvPr/>
          </p:nvSpPr>
          <p:spPr bwMode="auto">
            <a:xfrm>
              <a:off x="3562350" y="1758950"/>
              <a:ext cx="220637" cy="362123"/>
            </a:xfrm>
            <a:prstGeom prst="rect">
              <a:avLst/>
            </a:prstGeom>
            <a:noFill/>
            <a:ln w="9525">
              <a:noFill/>
              <a:miter lim="800000"/>
              <a:headEnd/>
              <a:tailEnd/>
            </a:ln>
          </p:spPr>
          <p:txBody>
            <a:bodyPr wrap="none">
              <a:spAutoFit/>
            </a:bodyPr>
            <a:lstStyle/>
            <a:p>
              <a:r>
                <a:rPr lang="en-US" u="none">
                  <a:solidFill>
                    <a:srgbClr val="CC0000"/>
                  </a:solidFill>
                </a:rPr>
                <a:t>z</a:t>
              </a:r>
            </a:p>
          </p:txBody>
        </p:sp>
        <p:sp>
          <p:nvSpPr>
            <p:cNvPr id="17" name="Text Box 18"/>
            <p:cNvSpPr txBox="1">
              <a:spLocks noChangeArrowheads="1"/>
            </p:cNvSpPr>
            <p:nvPr/>
          </p:nvSpPr>
          <p:spPr bwMode="auto">
            <a:xfrm>
              <a:off x="5029200" y="1768475"/>
              <a:ext cx="220637" cy="362123"/>
            </a:xfrm>
            <a:prstGeom prst="rect">
              <a:avLst/>
            </a:prstGeom>
            <a:noFill/>
            <a:ln w="9525">
              <a:noFill/>
              <a:miter lim="800000"/>
              <a:headEnd/>
              <a:tailEnd/>
            </a:ln>
          </p:spPr>
          <p:txBody>
            <a:bodyPr wrap="none">
              <a:spAutoFit/>
            </a:bodyPr>
            <a:lstStyle/>
            <a:p>
              <a:r>
                <a:rPr lang="en-US" u="none">
                  <a:solidFill>
                    <a:srgbClr val="CC0000"/>
                  </a:solidFill>
                </a:rPr>
                <a:t>s</a:t>
              </a:r>
            </a:p>
          </p:txBody>
        </p:sp>
        <p:sp>
          <p:nvSpPr>
            <p:cNvPr id="18" name="Text Box 19"/>
            <p:cNvSpPr txBox="1">
              <a:spLocks noChangeArrowheads="1"/>
            </p:cNvSpPr>
            <p:nvPr/>
          </p:nvSpPr>
          <p:spPr bwMode="auto">
            <a:xfrm>
              <a:off x="2062163" y="4044950"/>
              <a:ext cx="220637" cy="362123"/>
            </a:xfrm>
            <a:prstGeom prst="rect">
              <a:avLst/>
            </a:prstGeom>
            <a:noFill/>
            <a:ln w="9525">
              <a:noFill/>
              <a:miter lim="800000"/>
              <a:headEnd/>
              <a:tailEnd/>
            </a:ln>
          </p:spPr>
          <p:txBody>
            <a:bodyPr wrap="none">
              <a:spAutoFit/>
            </a:bodyPr>
            <a:lstStyle/>
            <a:p>
              <a:r>
                <a:rPr lang="en-US" u="none">
                  <a:solidFill>
                    <a:srgbClr val="CC0000"/>
                  </a:solidFill>
                </a:rPr>
                <a:t>x</a:t>
              </a:r>
            </a:p>
          </p:txBody>
        </p:sp>
        <p:sp>
          <p:nvSpPr>
            <p:cNvPr id="19" name="Text Box 20"/>
            <p:cNvSpPr txBox="1">
              <a:spLocks noChangeArrowheads="1"/>
            </p:cNvSpPr>
            <p:nvPr/>
          </p:nvSpPr>
          <p:spPr bwMode="auto">
            <a:xfrm>
              <a:off x="3557588" y="4054475"/>
              <a:ext cx="277211" cy="362123"/>
            </a:xfrm>
            <a:prstGeom prst="rect">
              <a:avLst/>
            </a:prstGeom>
            <a:noFill/>
            <a:ln w="9525">
              <a:noFill/>
              <a:miter lim="800000"/>
              <a:headEnd/>
              <a:tailEnd/>
            </a:ln>
          </p:spPr>
          <p:txBody>
            <a:bodyPr wrap="none">
              <a:spAutoFit/>
            </a:bodyPr>
            <a:lstStyle/>
            <a:p>
              <a:r>
                <a:rPr lang="en-US" u="none">
                  <a:solidFill>
                    <a:srgbClr val="CC0000"/>
                  </a:solidFill>
                </a:rPr>
                <a:t>w</a:t>
              </a:r>
            </a:p>
          </p:txBody>
        </p:sp>
        <p:sp>
          <p:nvSpPr>
            <p:cNvPr id="20" name="Text Box 21"/>
            <p:cNvSpPr txBox="1">
              <a:spLocks noChangeArrowheads="1"/>
            </p:cNvSpPr>
            <p:nvPr/>
          </p:nvSpPr>
          <p:spPr bwMode="auto">
            <a:xfrm>
              <a:off x="5038725" y="4049713"/>
              <a:ext cx="239495" cy="362123"/>
            </a:xfrm>
            <a:prstGeom prst="rect">
              <a:avLst/>
            </a:prstGeom>
            <a:noFill/>
            <a:ln w="9525">
              <a:noFill/>
              <a:miter lim="800000"/>
              <a:headEnd/>
              <a:tailEnd/>
            </a:ln>
          </p:spPr>
          <p:txBody>
            <a:bodyPr wrap="none">
              <a:spAutoFit/>
            </a:bodyPr>
            <a:lstStyle/>
            <a:p>
              <a:r>
                <a:rPr lang="en-US" u="none">
                  <a:solidFill>
                    <a:srgbClr val="CC0000"/>
                  </a:solidFill>
                </a:rPr>
                <a:t>v</a:t>
              </a:r>
            </a:p>
          </p:txBody>
        </p:sp>
        <p:sp>
          <p:nvSpPr>
            <p:cNvPr id="21" name="Line 22"/>
            <p:cNvSpPr>
              <a:spLocks noChangeShapeType="1"/>
            </p:cNvSpPr>
            <p:nvPr/>
          </p:nvSpPr>
          <p:spPr bwMode="auto">
            <a:xfrm>
              <a:off x="2514600" y="2460625"/>
              <a:ext cx="923925" cy="0"/>
            </a:xfrm>
            <a:prstGeom prst="line">
              <a:avLst/>
            </a:prstGeom>
            <a:noFill/>
            <a:ln w="28575">
              <a:solidFill>
                <a:srgbClr val="C00000"/>
              </a:solidFill>
              <a:prstDash val="solid"/>
              <a:round/>
              <a:headEnd type="triangle" w="med" len="med"/>
              <a:tailEnd/>
            </a:ln>
          </p:spPr>
          <p:txBody>
            <a:bodyPr wrap="none" anchor="ctr"/>
            <a:lstStyle/>
            <a:p>
              <a:endParaRPr lang="en-US"/>
            </a:p>
          </p:txBody>
        </p:sp>
        <p:sp>
          <p:nvSpPr>
            <p:cNvPr id="22" name="Line 23"/>
            <p:cNvSpPr>
              <a:spLocks noChangeShapeType="1"/>
            </p:cNvSpPr>
            <p:nvPr/>
          </p:nvSpPr>
          <p:spPr bwMode="auto">
            <a:xfrm flipV="1">
              <a:off x="3932238" y="2622550"/>
              <a:ext cx="1023937" cy="1028700"/>
            </a:xfrm>
            <a:prstGeom prst="line">
              <a:avLst/>
            </a:prstGeom>
            <a:noFill/>
            <a:ln w="19050">
              <a:solidFill>
                <a:schemeClr val="tx1"/>
              </a:solidFill>
              <a:prstDash val="dash"/>
              <a:round/>
              <a:headEnd type="triangle" w="med" len="med"/>
              <a:tailEnd/>
            </a:ln>
          </p:spPr>
          <p:txBody>
            <a:bodyPr wrap="none" anchor="ctr"/>
            <a:lstStyle/>
            <a:p>
              <a:endParaRPr lang="en-US"/>
            </a:p>
          </p:txBody>
        </p:sp>
        <p:sp>
          <p:nvSpPr>
            <p:cNvPr id="23" name="Oval 26"/>
            <p:cNvSpPr>
              <a:spLocks noChangeArrowheads="1"/>
            </p:cNvSpPr>
            <p:nvPr/>
          </p:nvSpPr>
          <p:spPr bwMode="auto">
            <a:xfrm>
              <a:off x="6386513" y="3589338"/>
              <a:ext cx="590550" cy="576262"/>
            </a:xfrm>
            <a:prstGeom prst="ellipse">
              <a:avLst/>
            </a:prstGeom>
            <a:noFill/>
            <a:ln w="28575">
              <a:solidFill>
                <a:schemeClr val="tx2"/>
              </a:solidFill>
              <a:round/>
              <a:headEnd/>
              <a:tailEnd/>
            </a:ln>
          </p:spPr>
          <p:txBody>
            <a:bodyPr wrap="none" anchor="ctr"/>
            <a:lstStyle/>
            <a:p>
              <a:pPr algn="ctr"/>
              <a:r>
                <a:rPr lang="en-US" b="1" u="none" dirty="0"/>
                <a:t>14/15</a:t>
              </a:r>
            </a:p>
          </p:txBody>
        </p:sp>
        <p:sp>
          <p:nvSpPr>
            <p:cNvPr id="24" name="Oval 27"/>
            <p:cNvSpPr>
              <a:spLocks noChangeArrowheads="1"/>
            </p:cNvSpPr>
            <p:nvPr/>
          </p:nvSpPr>
          <p:spPr bwMode="auto">
            <a:xfrm>
              <a:off x="6381750" y="2184400"/>
              <a:ext cx="590550" cy="576263"/>
            </a:xfrm>
            <a:prstGeom prst="ellipse">
              <a:avLst/>
            </a:prstGeom>
            <a:noFill/>
            <a:ln w="28575">
              <a:solidFill>
                <a:schemeClr val="tx2"/>
              </a:solidFill>
              <a:round/>
              <a:headEnd/>
              <a:tailEnd/>
            </a:ln>
          </p:spPr>
          <p:txBody>
            <a:bodyPr wrap="none" anchor="ctr"/>
            <a:lstStyle/>
            <a:p>
              <a:pPr algn="ctr"/>
              <a:r>
                <a:rPr lang="en-US" sz="2400" b="1" dirty="0"/>
                <a:t>11/16</a:t>
              </a:r>
            </a:p>
          </p:txBody>
        </p:sp>
        <p:sp>
          <p:nvSpPr>
            <p:cNvPr id="25" name="Line 28"/>
            <p:cNvSpPr>
              <a:spLocks noChangeShapeType="1"/>
            </p:cNvSpPr>
            <p:nvPr/>
          </p:nvSpPr>
          <p:spPr bwMode="auto">
            <a:xfrm>
              <a:off x="6602413" y="2767013"/>
              <a:ext cx="0" cy="842962"/>
            </a:xfrm>
            <a:prstGeom prst="line">
              <a:avLst/>
            </a:prstGeom>
            <a:noFill/>
            <a:ln w="28575">
              <a:solidFill>
                <a:srgbClr val="C00000"/>
              </a:solidFill>
              <a:prstDash val="solid"/>
              <a:round/>
              <a:headEnd type="none" w="med" len="med"/>
              <a:tailEnd type="triangle" w="med" len="med"/>
            </a:ln>
          </p:spPr>
          <p:txBody>
            <a:bodyPr wrap="none" anchor="ctr"/>
            <a:lstStyle/>
            <a:p>
              <a:endParaRPr lang="en-US"/>
            </a:p>
          </p:txBody>
        </p:sp>
        <p:sp>
          <p:nvSpPr>
            <p:cNvPr id="26" name="Text Box 29"/>
            <p:cNvSpPr txBox="1">
              <a:spLocks noChangeArrowheads="1"/>
            </p:cNvSpPr>
            <p:nvPr/>
          </p:nvSpPr>
          <p:spPr bwMode="auto">
            <a:xfrm>
              <a:off x="6534150" y="4073525"/>
              <a:ext cx="230168" cy="362123"/>
            </a:xfrm>
            <a:prstGeom prst="rect">
              <a:avLst/>
            </a:prstGeom>
            <a:noFill/>
            <a:ln w="9525">
              <a:noFill/>
              <a:miter lim="800000"/>
              <a:headEnd/>
              <a:tailEnd/>
            </a:ln>
          </p:spPr>
          <p:txBody>
            <a:bodyPr wrap="none">
              <a:spAutoFit/>
            </a:bodyPr>
            <a:lstStyle/>
            <a:p>
              <a:r>
                <a:rPr lang="en-US" u="none">
                  <a:solidFill>
                    <a:srgbClr val="CC0000"/>
                  </a:solidFill>
                </a:rPr>
                <a:t>u</a:t>
              </a:r>
            </a:p>
          </p:txBody>
        </p:sp>
        <p:sp>
          <p:nvSpPr>
            <p:cNvPr id="27" name="Line 30"/>
            <p:cNvSpPr>
              <a:spLocks noChangeShapeType="1"/>
            </p:cNvSpPr>
            <p:nvPr/>
          </p:nvSpPr>
          <p:spPr bwMode="auto">
            <a:xfrm flipV="1">
              <a:off x="5427663" y="2646363"/>
              <a:ext cx="1023937" cy="1028700"/>
            </a:xfrm>
            <a:prstGeom prst="line">
              <a:avLst/>
            </a:prstGeom>
            <a:noFill/>
            <a:ln w="28575">
              <a:solidFill>
                <a:srgbClr val="C00000"/>
              </a:solidFill>
              <a:prstDash val="solid"/>
              <a:round/>
              <a:headEnd type="triangle" w="med" len="med"/>
              <a:tailEnd type="none" w="med" len="med"/>
            </a:ln>
          </p:spPr>
          <p:txBody>
            <a:bodyPr wrap="none" anchor="ctr"/>
            <a:lstStyle/>
            <a:p>
              <a:endParaRPr lang="en-US"/>
            </a:p>
          </p:txBody>
        </p:sp>
        <p:sp>
          <p:nvSpPr>
            <p:cNvPr id="28" name="Text Box 31"/>
            <p:cNvSpPr txBox="1">
              <a:spLocks noChangeArrowheads="1"/>
            </p:cNvSpPr>
            <p:nvPr/>
          </p:nvSpPr>
          <p:spPr bwMode="auto">
            <a:xfrm>
              <a:off x="6467475" y="1763713"/>
              <a:ext cx="182931" cy="362123"/>
            </a:xfrm>
            <a:prstGeom prst="rect">
              <a:avLst/>
            </a:prstGeom>
            <a:noFill/>
            <a:ln w="9525">
              <a:noFill/>
              <a:miter lim="800000"/>
              <a:headEnd/>
              <a:tailEnd/>
            </a:ln>
          </p:spPr>
          <p:txBody>
            <a:bodyPr wrap="none">
              <a:spAutoFit/>
            </a:bodyPr>
            <a:lstStyle/>
            <a:p>
              <a:r>
                <a:rPr lang="en-US" u="none">
                  <a:solidFill>
                    <a:srgbClr val="CC0000"/>
                  </a:solidFill>
                </a:rPr>
                <a:t>t</a:t>
              </a:r>
            </a:p>
          </p:txBody>
        </p:sp>
        <p:sp>
          <p:nvSpPr>
            <p:cNvPr id="29" name="Line 32"/>
            <p:cNvSpPr>
              <a:spLocks noChangeShapeType="1"/>
            </p:cNvSpPr>
            <p:nvPr/>
          </p:nvSpPr>
          <p:spPr bwMode="auto">
            <a:xfrm>
              <a:off x="3981450" y="2455863"/>
              <a:ext cx="923925" cy="0"/>
            </a:xfrm>
            <a:prstGeom prst="line">
              <a:avLst/>
            </a:prstGeom>
            <a:noFill/>
            <a:ln w="28575">
              <a:solidFill>
                <a:srgbClr val="C00000"/>
              </a:solidFill>
              <a:prstDash val="solid"/>
              <a:round/>
              <a:headEnd type="triangle" w="med" len="med"/>
              <a:tailEnd/>
            </a:ln>
          </p:spPr>
          <p:txBody>
            <a:bodyPr wrap="none" anchor="ctr"/>
            <a:lstStyle/>
            <a:p>
              <a:endParaRPr lang="en-US"/>
            </a:p>
          </p:txBody>
        </p:sp>
        <p:sp>
          <p:nvSpPr>
            <p:cNvPr id="30" name="Line 34"/>
            <p:cNvSpPr>
              <a:spLocks noChangeShapeType="1"/>
            </p:cNvSpPr>
            <p:nvPr/>
          </p:nvSpPr>
          <p:spPr bwMode="auto">
            <a:xfrm>
              <a:off x="3971925" y="3846513"/>
              <a:ext cx="923925" cy="0"/>
            </a:xfrm>
            <a:prstGeom prst="line">
              <a:avLst/>
            </a:prstGeom>
            <a:noFill/>
            <a:ln w="19050">
              <a:solidFill>
                <a:schemeClr val="tx1"/>
              </a:solidFill>
              <a:prstDash val="dash"/>
              <a:round/>
              <a:headEnd type="triangle" w="med" len="med"/>
              <a:tailEnd/>
            </a:ln>
          </p:spPr>
          <p:txBody>
            <a:bodyPr wrap="none" anchor="ctr"/>
            <a:lstStyle/>
            <a:p>
              <a:endParaRPr lang="en-US"/>
            </a:p>
          </p:txBody>
        </p:sp>
        <p:sp>
          <p:nvSpPr>
            <p:cNvPr id="31" name="Line 36"/>
            <p:cNvSpPr>
              <a:spLocks noChangeShapeType="1"/>
            </p:cNvSpPr>
            <p:nvPr/>
          </p:nvSpPr>
          <p:spPr bwMode="auto">
            <a:xfrm>
              <a:off x="5467350" y="3851275"/>
              <a:ext cx="923925" cy="0"/>
            </a:xfrm>
            <a:prstGeom prst="line">
              <a:avLst/>
            </a:prstGeom>
            <a:noFill/>
            <a:ln w="19050">
              <a:solidFill>
                <a:schemeClr val="tx1"/>
              </a:solidFill>
              <a:prstDash val="dash"/>
              <a:round/>
              <a:headEnd type="triangle" w="med" len="med"/>
              <a:tailEnd/>
            </a:ln>
          </p:spPr>
          <p:txBody>
            <a:bodyPr wrap="none" anchor="ctr"/>
            <a:lstStyle/>
            <a:p>
              <a:endParaRPr lang="en-US"/>
            </a:p>
          </p:txBody>
        </p:sp>
        <p:sp>
          <p:nvSpPr>
            <p:cNvPr id="32" name="Line 39"/>
            <p:cNvSpPr>
              <a:spLocks noChangeShapeType="1"/>
            </p:cNvSpPr>
            <p:nvPr/>
          </p:nvSpPr>
          <p:spPr bwMode="auto">
            <a:xfrm>
              <a:off x="6797675" y="2762250"/>
              <a:ext cx="0" cy="842963"/>
            </a:xfrm>
            <a:prstGeom prst="line">
              <a:avLst/>
            </a:prstGeom>
            <a:noFill/>
            <a:ln w="19050">
              <a:solidFill>
                <a:schemeClr val="tx1"/>
              </a:solidFill>
              <a:prstDash val="dash"/>
              <a:round/>
              <a:headEnd type="triangle" w="med" len="med"/>
              <a:tailEnd/>
            </a:ln>
          </p:spPr>
          <p:txBody>
            <a:bodyPr wrap="none" anchor="ctr"/>
            <a:lstStyle/>
            <a:p>
              <a:endParaRPr lang="en-US"/>
            </a:p>
          </p:txBody>
        </p:sp>
      </p:grpSp>
      <p:sp>
        <p:nvSpPr>
          <p:cNvPr id="34" name="Oval 5"/>
          <p:cNvSpPr>
            <a:spLocks noChangeArrowheads="1"/>
          </p:cNvSpPr>
          <p:nvPr/>
        </p:nvSpPr>
        <p:spPr bwMode="auto">
          <a:xfrm>
            <a:off x="8802753" y="4041281"/>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dirty="0"/>
          </a:p>
        </p:txBody>
      </p:sp>
      <p:sp>
        <p:nvSpPr>
          <p:cNvPr id="35" name="Oval 5"/>
          <p:cNvSpPr>
            <a:spLocks noChangeArrowheads="1"/>
          </p:cNvSpPr>
          <p:nvPr/>
        </p:nvSpPr>
        <p:spPr bwMode="auto">
          <a:xfrm>
            <a:off x="8809170" y="4585300"/>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36" name="Oval 5"/>
          <p:cNvSpPr>
            <a:spLocks noChangeArrowheads="1"/>
          </p:cNvSpPr>
          <p:nvPr/>
        </p:nvSpPr>
        <p:spPr bwMode="auto">
          <a:xfrm>
            <a:off x="10253675" y="4041281"/>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37" name="Oval 5"/>
          <p:cNvSpPr>
            <a:spLocks noChangeArrowheads="1"/>
          </p:cNvSpPr>
          <p:nvPr/>
        </p:nvSpPr>
        <p:spPr bwMode="auto">
          <a:xfrm>
            <a:off x="8290983" y="5051601"/>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38" name="Oval 5"/>
          <p:cNvSpPr>
            <a:spLocks noChangeArrowheads="1"/>
          </p:cNvSpPr>
          <p:nvPr/>
        </p:nvSpPr>
        <p:spPr bwMode="auto">
          <a:xfrm>
            <a:off x="9223719" y="5051601"/>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39" name="Oval 5"/>
          <p:cNvSpPr>
            <a:spLocks noChangeArrowheads="1"/>
          </p:cNvSpPr>
          <p:nvPr/>
        </p:nvSpPr>
        <p:spPr bwMode="auto">
          <a:xfrm>
            <a:off x="9942763" y="4663017"/>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40" name="Oval 5"/>
          <p:cNvSpPr>
            <a:spLocks noChangeArrowheads="1"/>
          </p:cNvSpPr>
          <p:nvPr/>
        </p:nvSpPr>
        <p:spPr bwMode="auto">
          <a:xfrm>
            <a:off x="8290983" y="5673337"/>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41" name="Oval 5"/>
          <p:cNvSpPr>
            <a:spLocks noChangeArrowheads="1"/>
          </p:cNvSpPr>
          <p:nvPr/>
        </p:nvSpPr>
        <p:spPr bwMode="auto">
          <a:xfrm>
            <a:off x="10668224" y="4663017"/>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cxnSp>
        <p:nvCxnSpPr>
          <p:cNvPr id="42" name="Straight Connector 41"/>
          <p:cNvCxnSpPr>
            <a:stCxn id="34" idx="4"/>
            <a:endCxn id="35" idx="0"/>
          </p:cNvCxnSpPr>
          <p:nvPr/>
        </p:nvCxnSpPr>
        <p:spPr>
          <a:xfrm rot="16200000" flipH="1">
            <a:off x="8805983" y="4426657"/>
            <a:ext cx="310868" cy="6417"/>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5" idx="4"/>
            <a:endCxn id="37" idx="7"/>
          </p:cNvCxnSpPr>
          <p:nvPr/>
        </p:nvCxnSpPr>
        <p:spPr>
          <a:xfrm rot="5400000">
            <a:off x="8626847" y="4747967"/>
            <a:ext cx="267295" cy="408263"/>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5" idx="4"/>
            <a:endCxn id="38" idx="1"/>
          </p:cNvCxnSpPr>
          <p:nvPr/>
        </p:nvCxnSpPr>
        <p:spPr>
          <a:xfrm rot="16200000" flipH="1">
            <a:off x="8983291" y="4799785"/>
            <a:ext cx="267295" cy="304626"/>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6" idx="4"/>
            <a:endCxn id="39" idx="0"/>
          </p:cNvCxnSpPr>
          <p:nvPr/>
        </p:nvCxnSpPr>
        <p:spPr>
          <a:xfrm rot="5400000">
            <a:off x="10059383" y="4313268"/>
            <a:ext cx="388585" cy="310912"/>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7" idx="4"/>
            <a:endCxn id="40" idx="0"/>
          </p:cNvCxnSpPr>
          <p:nvPr/>
        </p:nvCxnSpPr>
        <p:spPr>
          <a:xfrm rot="5400000">
            <a:off x="8252147" y="5478774"/>
            <a:ext cx="388585" cy="2160"/>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6" idx="4"/>
            <a:endCxn id="41" idx="0"/>
          </p:cNvCxnSpPr>
          <p:nvPr/>
        </p:nvCxnSpPr>
        <p:spPr>
          <a:xfrm rot="16200000" flipH="1">
            <a:off x="10422113" y="4261450"/>
            <a:ext cx="388585" cy="414549"/>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Text Box 27"/>
          <p:cNvSpPr txBox="1">
            <a:spLocks noChangeArrowheads="1"/>
          </p:cNvSpPr>
          <p:nvPr/>
        </p:nvSpPr>
        <p:spPr bwMode="auto">
          <a:xfrm>
            <a:off x="9113665" y="3885847"/>
            <a:ext cx="339637" cy="389109"/>
          </a:xfrm>
          <a:prstGeom prst="rect">
            <a:avLst/>
          </a:prstGeom>
          <a:noFill/>
          <a:ln w="9525">
            <a:noFill/>
            <a:miter lim="800000"/>
            <a:headEnd/>
            <a:tailEnd/>
          </a:ln>
        </p:spPr>
        <p:txBody>
          <a:bodyPr wrap="none" lIns="111026" tIns="55513" rIns="111026" bIns="55513">
            <a:spAutoFit/>
          </a:bodyPr>
          <a:lstStyle/>
          <a:p>
            <a:r>
              <a:rPr lang="en-US" u="none" dirty="0">
                <a:solidFill>
                  <a:srgbClr val="CC0000"/>
                </a:solidFill>
              </a:rPr>
              <a:t>s</a:t>
            </a:r>
          </a:p>
        </p:txBody>
      </p:sp>
      <p:sp>
        <p:nvSpPr>
          <p:cNvPr id="50" name="Text Box 27"/>
          <p:cNvSpPr txBox="1">
            <a:spLocks noChangeArrowheads="1"/>
          </p:cNvSpPr>
          <p:nvPr/>
        </p:nvSpPr>
        <p:spPr bwMode="auto">
          <a:xfrm>
            <a:off x="9217302" y="4507583"/>
            <a:ext cx="339637" cy="389109"/>
          </a:xfrm>
          <a:prstGeom prst="rect">
            <a:avLst/>
          </a:prstGeom>
          <a:noFill/>
          <a:ln w="9525">
            <a:noFill/>
            <a:miter lim="800000"/>
            <a:headEnd/>
            <a:tailEnd/>
          </a:ln>
        </p:spPr>
        <p:txBody>
          <a:bodyPr wrap="none" lIns="111026" tIns="55513" rIns="111026" bIns="55513">
            <a:spAutoFit/>
          </a:bodyPr>
          <a:lstStyle/>
          <a:p>
            <a:r>
              <a:rPr lang="en-US" dirty="0">
                <a:solidFill>
                  <a:srgbClr val="CC0000"/>
                </a:solidFill>
              </a:rPr>
              <a:t>z</a:t>
            </a:r>
            <a:endParaRPr lang="en-US" u="none" dirty="0">
              <a:solidFill>
                <a:srgbClr val="CC0000"/>
              </a:solidFill>
            </a:endParaRPr>
          </a:p>
        </p:txBody>
      </p:sp>
      <p:sp>
        <p:nvSpPr>
          <p:cNvPr id="51" name="Text Box 27"/>
          <p:cNvSpPr txBox="1">
            <a:spLocks noChangeArrowheads="1"/>
          </p:cNvSpPr>
          <p:nvPr/>
        </p:nvSpPr>
        <p:spPr bwMode="auto">
          <a:xfrm>
            <a:off x="10771862" y="3963564"/>
            <a:ext cx="288353" cy="389109"/>
          </a:xfrm>
          <a:prstGeom prst="rect">
            <a:avLst/>
          </a:prstGeom>
          <a:noFill/>
          <a:ln w="9525">
            <a:noFill/>
            <a:miter lim="800000"/>
            <a:headEnd/>
            <a:tailEnd/>
          </a:ln>
        </p:spPr>
        <p:txBody>
          <a:bodyPr wrap="none" lIns="111026" tIns="55513" rIns="111026" bIns="55513">
            <a:spAutoFit/>
          </a:bodyPr>
          <a:lstStyle/>
          <a:p>
            <a:r>
              <a:rPr lang="en-US" u="none" dirty="0">
                <a:solidFill>
                  <a:srgbClr val="CC0000"/>
                </a:solidFill>
              </a:rPr>
              <a:t>t</a:t>
            </a:r>
          </a:p>
        </p:txBody>
      </p:sp>
      <p:sp>
        <p:nvSpPr>
          <p:cNvPr id="52" name="Text Box 27"/>
          <p:cNvSpPr txBox="1">
            <a:spLocks noChangeArrowheads="1"/>
          </p:cNvSpPr>
          <p:nvPr/>
        </p:nvSpPr>
        <p:spPr bwMode="auto">
          <a:xfrm>
            <a:off x="7772797" y="4973885"/>
            <a:ext cx="352461" cy="389109"/>
          </a:xfrm>
          <a:prstGeom prst="rect">
            <a:avLst/>
          </a:prstGeom>
          <a:noFill/>
          <a:ln w="9525">
            <a:noFill/>
            <a:miter lim="800000"/>
            <a:headEnd/>
            <a:tailEnd/>
          </a:ln>
        </p:spPr>
        <p:txBody>
          <a:bodyPr wrap="none" lIns="111026" tIns="55513" rIns="111026" bIns="55513">
            <a:spAutoFit/>
          </a:bodyPr>
          <a:lstStyle/>
          <a:p>
            <a:r>
              <a:rPr lang="en-US" dirty="0">
                <a:solidFill>
                  <a:srgbClr val="CC0000"/>
                </a:solidFill>
              </a:rPr>
              <a:t>y</a:t>
            </a:r>
            <a:endParaRPr lang="en-US" u="none" dirty="0">
              <a:solidFill>
                <a:srgbClr val="CC0000"/>
              </a:solidFill>
            </a:endParaRPr>
          </a:p>
        </p:txBody>
      </p:sp>
      <p:sp>
        <p:nvSpPr>
          <p:cNvPr id="53" name="Text Box 27"/>
          <p:cNvSpPr txBox="1">
            <a:spLocks noChangeArrowheads="1"/>
          </p:cNvSpPr>
          <p:nvPr/>
        </p:nvSpPr>
        <p:spPr bwMode="auto">
          <a:xfrm>
            <a:off x="7772797" y="5595620"/>
            <a:ext cx="339637" cy="389109"/>
          </a:xfrm>
          <a:prstGeom prst="rect">
            <a:avLst/>
          </a:prstGeom>
          <a:noFill/>
          <a:ln w="9525">
            <a:noFill/>
            <a:miter lim="800000"/>
            <a:headEnd/>
            <a:tailEnd/>
          </a:ln>
        </p:spPr>
        <p:txBody>
          <a:bodyPr wrap="none" lIns="111026" tIns="55513" rIns="111026" bIns="55513">
            <a:spAutoFit/>
          </a:bodyPr>
          <a:lstStyle/>
          <a:p>
            <a:r>
              <a:rPr lang="en-US" u="none" dirty="0">
                <a:solidFill>
                  <a:srgbClr val="CC0000"/>
                </a:solidFill>
              </a:rPr>
              <a:t>x</a:t>
            </a:r>
          </a:p>
        </p:txBody>
      </p:sp>
      <p:sp>
        <p:nvSpPr>
          <p:cNvPr id="54" name="Text Box 27"/>
          <p:cNvSpPr txBox="1">
            <a:spLocks noChangeArrowheads="1"/>
          </p:cNvSpPr>
          <p:nvPr/>
        </p:nvSpPr>
        <p:spPr bwMode="auto">
          <a:xfrm>
            <a:off x="9638268" y="4973885"/>
            <a:ext cx="416581" cy="389109"/>
          </a:xfrm>
          <a:prstGeom prst="rect">
            <a:avLst/>
          </a:prstGeom>
          <a:noFill/>
          <a:ln w="9525">
            <a:noFill/>
            <a:miter lim="800000"/>
            <a:headEnd/>
            <a:tailEnd/>
          </a:ln>
        </p:spPr>
        <p:txBody>
          <a:bodyPr wrap="none" lIns="111026" tIns="55513" rIns="111026" bIns="55513">
            <a:spAutoFit/>
          </a:bodyPr>
          <a:lstStyle/>
          <a:p>
            <a:r>
              <a:rPr lang="en-US" u="none" dirty="0">
                <a:solidFill>
                  <a:srgbClr val="CC0000"/>
                </a:solidFill>
              </a:rPr>
              <a:t>w</a:t>
            </a:r>
          </a:p>
        </p:txBody>
      </p:sp>
      <p:sp>
        <p:nvSpPr>
          <p:cNvPr id="55" name="Text Box 27"/>
          <p:cNvSpPr txBox="1">
            <a:spLocks noChangeArrowheads="1"/>
          </p:cNvSpPr>
          <p:nvPr/>
        </p:nvSpPr>
        <p:spPr bwMode="auto">
          <a:xfrm>
            <a:off x="10875499" y="4791493"/>
            <a:ext cx="352598" cy="389109"/>
          </a:xfrm>
          <a:prstGeom prst="rect">
            <a:avLst/>
          </a:prstGeom>
          <a:noFill/>
          <a:ln w="9525">
            <a:noFill/>
            <a:miter lim="800000"/>
            <a:headEnd/>
            <a:tailEnd/>
          </a:ln>
        </p:spPr>
        <p:txBody>
          <a:bodyPr wrap="none" lIns="111026" tIns="55513" rIns="111026" bIns="55513">
            <a:spAutoFit/>
          </a:bodyPr>
          <a:lstStyle/>
          <a:p>
            <a:r>
              <a:rPr lang="en-US" u="none" dirty="0">
                <a:solidFill>
                  <a:srgbClr val="CC0000"/>
                </a:solidFill>
              </a:rPr>
              <a:t>u</a:t>
            </a:r>
          </a:p>
        </p:txBody>
      </p:sp>
      <p:sp>
        <p:nvSpPr>
          <p:cNvPr id="56" name="Text Box 27"/>
          <p:cNvSpPr txBox="1">
            <a:spLocks noChangeArrowheads="1"/>
          </p:cNvSpPr>
          <p:nvPr/>
        </p:nvSpPr>
        <p:spPr bwMode="auto">
          <a:xfrm>
            <a:off x="10150038" y="4818451"/>
            <a:ext cx="365285" cy="389109"/>
          </a:xfrm>
          <a:prstGeom prst="rect">
            <a:avLst/>
          </a:prstGeom>
          <a:noFill/>
          <a:ln w="9525">
            <a:noFill/>
            <a:miter lim="800000"/>
            <a:headEnd/>
            <a:tailEnd/>
          </a:ln>
        </p:spPr>
        <p:txBody>
          <a:bodyPr wrap="none" lIns="111026" tIns="55513" rIns="111026" bIns="55513">
            <a:spAutoFit/>
          </a:bodyPr>
          <a:lstStyle/>
          <a:p>
            <a:r>
              <a:rPr lang="en-US" u="none" dirty="0">
                <a:solidFill>
                  <a:srgbClr val="CC0000"/>
                </a:solidFill>
              </a:rPr>
              <a:t>v</a:t>
            </a:r>
          </a:p>
        </p:txBody>
      </p:sp>
    </p:spTree>
    <p:extLst>
      <p:ext uri="{BB962C8B-B14F-4D97-AF65-F5344CB8AC3E}">
        <p14:creationId xmlns:p14="http://schemas.microsoft.com/office/powerpoint/2010/main" val="15119278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a:t>Example (BFS)</a:t>
            </a:r>
          </a:p>
        </p:txBody>
      </p:sp>
      <p:sp>
        <p:nvSpPr>
          <p:cNvPr id="23556" name="Oval 3"/>
          <p:cNvSpPr>
            <a:spLocks noChangeArrowheads="1"/>
          </p:cNvSpPr>
          <p:nvPr/>
        </p:nvSpPr>
        <p:spPr bwMode="auto">
          <a:xfrm>
            <a:off x="2552068" y="2546849"/>
            <a:ext cx="803189" cy="587734"/>
          </a:xfrm>
          <a:prstGeom prst="ellipse">
            <a:avLst/>
          </a:prstGeom>
          <a:solidFill>
            <a:schemeClr val="accent5"/>
          </a:solidFill>
          <a:ln w="28575">
            <a:solidFill>
              <a:schemeClr val="tx2"/>
            </a:solidFill>
            <a:round/>
            <a:headEnd/>
            <a:tailEnd/>
          </a:ln>
        </p:spPr>
        <p:txBody>
          <a:bodyPr wrap="none" lIns="111026" tIns="55513" rIns="111026" bIns="55513" anchor="ctr"/>
          <a:lstStyle/>
          <a:p>
            <a:endParaRPr lang="en-US"/>
          </a:p>
        </p:txBody>
      </p:sp>
      <p:sp>
        <p:nvSpPr>
          <p:cNvPr id="23558" name="Oval 5"/>
          <p:cNvSpPr>
            <a:spLocks noChangeArrowheads="1"/>
          </p:cNvSpPr>
          <p:nvPr/>
        </p:nvSpPr>
        <p:spPr bwMode="auto">
          <a:xfrm>
            <a:off x="4566519" y="2540373"/>
            <a:ext cx="803189" cy="587734"/>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23559" name="Text Box 6"/>
          <p:cNvSpPr txBox="1">
            <a:spLocks noChangeArrowheads="1"/>
          </p:cNvSpPr>
          <p:nvPr/>
        </p:nvSpPr>
        <p:spPr bwMode="auto">
          <a:xfrm>
            <a:off x="4734930" y="2605137"/>
            <a:ext cx="352598" cy="389109"/>
          </a:xfrm>
          <a:prstGeom prst="rect">
            <a:avLst/>
          </a:prstGeom>
          <a:noFill/>
          <a:ln w="9525">
            <a:noFill/>
            <a:miter lim="800000"/>
            <a:headEnd/>
            <a:tailEnd/>
          </a:ln>
        </p:spPr>
        <p:txBody>
          <a:bodyPr wrap="none" lIns="111026" tIns="55513" rIns="111026" bIns="55513">
            <a:spAutoFit/>
          </a:bodyPr>
          <a:lstStyle/>
          <a:p>
            <a:r>
              <a:rPr lang="en-US" b="1" u="none" dirty="0">
                <a:sym typeface="Symbol" pitchFamily="18" charset="2"/>
              </a:rPr>
              <a:t>0</a:t>
            </a:r>
            <a:endParaRPr lang="en-US" b="1" u="none" dirty="0"/>
          </a:p>
        </p:txBody>
      </p:sp>
      <p:sp>
        <p:nvSpPr>
          <p:cNvPr id="23560" name="Line 7"/>
          <p:cNvSpPr>
            <a:spLocks noChangeShapeType="1"/>
          </p:cNvSpPr>
          <p:nvPr/>
        </p:nvSpPr>
        <p:spPr bwMode="auto">
          <a:xfrm>
            <a:off x="3335827" y="2841526"/>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3561" name="Oval 8"/>
          <p:cNvSpPr>
            <a:spLocks noChangeArrowheads="1"/>
          </p:cNvSpPr>
          <p:nvPr/>
        </p:nvSpPr>
        <p:spPr bwMode="auto">
          <a:xfrm>
            <a:off x="4566519" y="3984613"/>
            <a:ext cx="803189" cy="587734"/>
          </a:xfrm>
          <a:prstGeom prst="ellipse">
            <a:avLst/>
          </a:prstGeom>
          <a:solidFill>
            <a:schemeClr val="accent5"/>
          </a:solidFill>
          <a:ln w="28575">
            <a:solidFill>
              <a:schemeClr val="tx2"/>
            </a:solidFill>
            <a:round/>
            <a:headEnd/>
            <a:tailEnd/>
          </a:ln>
        </p:spPr>
        <p:txBody>
          <a:bodyPr wrap="none" lIns="111026" tIns="55513" rIns="111026" bIns="55513" anchor="ctr"/>
          <a:lstStyle/>
          <a:p>
            <a:endParaRPr lang="en-US"/>
          </a:p>
        </p:txBody>
      </p:sp>
      <p:sp>
        <p:nvSpPr>
          <p:cNvPr id="23563" name="Oval 10"/>
          <p:cNvSpPr>
            <a:spLocks noChangeArrowheads="1"/>
          </p:cNvSpPr>
          <p:nvPr/>
        </p:nvSpPr>
        <p:spPr bwMode="auto">
          <a:xfrm>
            <a:off x="6580968" y="3978137"/>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23564" name="Text Box 11"/>
          <p:cNvSpPr txBox="1">
            <a:spLocks noChangeArrowheads="1"/>
          </p:cNvSpPr>
          <p:nvPr/>
        </p:nvSpPr>
        <p:spPr bwMode="auto">
          <a:xfrm>
            <a:off x="6710514" y="4007280"/>
            <a:ext cx="390933"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a:t>
            </a:r>
            <a:endParaRPr lang="en-US" b="1" u="none"/>
          </a:p>
        </p:txBody>
      </p:sp>
      <p:sp>
        <p:nvSpPr>
          <p:cNvPr id="23565" name="Line 12"/>
          <p:cNvSpPr>
            <a:spLocks noChangeShapeType="1"/>
          </p:cNvSpPr>
          <p:nvPr/>
        </p:nvSpPr>
        <p:spPr bwMode="auto">
          <a:xfrm>
            <a:off x="5350276" y="4279290"/>
            <a:ext cx="1256602" cy="0"/>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3566" name="Oval 13"/>
          <p:cNvSpPr>
            <a:spLocks noChangeArrowheads="1"/>
          </p:cNvSpPr>
          <p:nvPr/>
        </p:nvSpPr>
        <p:spPr bwMode="auto">
          <a:xfrm>
            <a:off x="8595419" y="3987851"/>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23567" name="Text Box 14"/>
          <p:cNvSpPr txBox="1">
            <a:spLocks noChangeArrowheads="1"/>
          </p:cNvSpPr>
          <p:nvPr/>
        </p:nvSpPr>
        <p:spPr bwMode="auto">
          <a:xfrm>
            <a:off x="8724966" y="4016995"/>
            <a:ext cx="390933"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a:t>
            </a:r>
            <a:endParaRPr lang="en-US" b="1" u="none"/>
          </a:p>
        </p:txBody>
      </p:sp>
      <p:sp>
        <p:nvSpPr>
          <p:cNvPr id="23568" name="Line 15"/>
          <p:cNvSpPr>
            <a:spLocks noChangeShapeType="1"/>
          </p:cNvSpPr>
          <p:nvPr/>
        </p:nvSpPr>
        <p:spPr bwMode="auto">
          <a:xfrm>
            <a:off x="7364726" y="4289004"/>
            <a:ext cx="1256602" cy="0"/>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3569" name="Oval 16"/>
          <p:cNvSpPr>
            <a:spLocks noChangeArrowheads="1"/>
          </p:cNvSpPr>
          <p:nvPr/>
        </p:nvSpPr>
        <p:spPr bwMode="auto">
          <a:xfrm>
            <a:off x="6574491" y="2545230"/>
            <a:ext cx="803189" cy="587735"/>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23570" name="Text Box 17"/>
          <p:cNvSpPr txBox="1">
            <a:spLocks noChangeArrowheads="1"/>
          </p:cNvSpPr>
          <p:nvPr/>
        </p:nvSpPr>
        <p:spPr bwMode="auto">
          <a:xfrm>
            <a:off x="6704039" y="2574374"/>
            <a:ext cx="390933"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a:t>
            </a:r>
            <a:endParaRPr lang="en-US" b="1" u="none"/>
          </a:p>
        </p:txBody>
      </p:sp>
      <p:sp>
        <p:nvSpPr>
          <p:cNvPr id="23571" name="Oval 18"/>
          <p:cNvSpPr>
            <a:spLocks noChangeArrowheads="1"/>
          </p:cNvSpPr>
          <p:nvPr/>
        </p:nvSpPr>
        <p:spPr bwMode="auto">
          <a:xfrm>
            <a:off x="8588941" y="2554945"/>
            <a:ext cx="803189" cy="587735"/>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23572" name="Text Box 19"/>
          <p:cNvSpPr txBox="1">
            <a:spLocks noChangeArrowheads="1"/>
          </p:cNvSpPr>
          <p:nvPr/>
        </p:nvSpPr>
        <p:spPr bwMode="auto">
          <a:xfrm>
            <a:off x="8718487" y="2584088"/>
            <a:ext cx="390933"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a:t>
            </a:r>
            <a:endParaRPr lang="en-US" b="1" u="none"/>
          </a:p>
        </p:txBody>
      </p:sp>
      <p:sp>
        <p:nvSpPr>
          <p:cNvPr id="23573" name="Line 20"/>
          <p:cNvSpPr>
            <a:spLocks noChangeShapeType="1"/>
          </p:cNvSpPr>
          <p:nvPr/>
        </p:nvSpPr>
        <p:spPr bwMode="auto">
          <a:xfrm>
            <a:off x="7358248" y="2856098"/>
            <a:ext cx="1256602" cy="0"/>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3574" name="Oval 21"/>
          <p:cNvSpPr>
            <a:spLocks noChangeArrowheads="1"/>
          </p:cNvSpPr>
          <p:nvPr/>
        </p:nvSpPr>
        <p:spPr bwMode="auto">
          <a:xfrm>
            <a:off x="2526159" y="3984613"/>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23575" name="Text Box 22"/>
          <p:cNvSpPr txBox="1">
            <a:spLocks noChangeArrowheads="1"/>
          </p:cNvSpPr>
          <p:nvPr/>
        </p:nvSpPr>
        <p:spPr bwMode="auto">
          <a:xfrm>
            <a:off x="2655705" y="4013757"/>
            <a:ext cx="390933"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a:t>
            </a:r>
            <a:endParaRPr lang="en-US" b="1" u="none"/>
          </a:p>
        </p:txBody>
      </p:sp>
      <p:sp>
        <p:nvSpPr>
          <p:cNvPr id="23576" name="Line 23"/>
          <p:cNvSpPr>
            <a:spLocks noChangeShapeType="1"/>
          </p:cNvSpPr>
          <p:nvPr/>
        </p:nvSpPr>
        <p:spPr bwMode="auto">
          <a:xfrm>
            <a:off x="2942868" y="3120012"/>
            <a:ext cx="0" cy="859743"/>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3577" name="Line 24"/>
          <p:cNvSpPr>
            <a:spLocks noChangeShapeType="1"/>
          </p:cNvSpPr>
          <p:nvPr/>
        </p:nvSpPr>
        <p:spPr bwMode="auto">
          <a:xfrm>
            <a:off x="4957317" y="3129727"/>
            <a:ext cx="0" cy="859743"/>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3578" name="Line 25"/>
          <p:cNvSpPr>
            <a:spLocks noChangeShapeType="1"/>
          </p:cNvSpPr>
          <p:nvPr/>
        </p:nvSpPr>
        <p:spPr bwMode="auto">
          <a:xfrm>
            <a:off x="6971768" y="3139441"/>
            <a:ext cx="0" cy="859743"/>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3579" name="Line 26"/>
          <p:cNvSpPr>
            <a:spLocks noChangeShapeType="1"/>
          </p:cNvSpPr>
          <p:nvPr/>
        </p:nvSpPr>
        <p:spPr bwMode="auto">
          <a:xfrm>
            <a:off x="8986217" y="3149156"/>
            <a:ext cx="0" cy="859743"/>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3580" name="Line 27"/>
          <p:cNvSpPr>
            <a:spLocks noChangeShapeType="1"/>
          </p:cNvSpPr>
          <p:nvPr/>
        </p:nvSpPr>
        <p:spPr bwMode="auto">
          <a:xfrm flipV="1">
            <a:off x="5240162" y="3003436"/>
            <a:ext cx="1392625" cy="1049179"/>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3581" name="Text Box 28"/>
          <p:cNvSpPr txBox="1">
            <a:spLocks noChangeArrowheads="1"/>
          </p:cNvSpPr>
          <p:nvPr/>
        </p:nvSpPr>
        <p:spPr bwMode="auto">
          <a:xfrm>
            <a:off x="2798207" y="2125883"/>
            <a:ext cx="30116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r</a:t>
            </a:r>
          </a:p>
        </p:txBody>
      </p:sp>
      <p:sp>
        <p:nvSpPr>
          <p:cNvPr id="23582" name="Text Box 29"/>
          <p:cNvSpPr txBox="1">
            <a:spLocks noChangeArrowheads="1"/>
          </p:cNvSpPr>
          <p:nvPr/>
        </p:nvSpPr>
        <p:spPr bwMode="auto">
          <a:xfrm>
            <a:off x="4793225" y="2135597"/>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s</a:t>
            </a:r>
          </a:p>
        </p:txBody>
      </p:sp>
      <p:sp>
        <p:nvSpPr>
          <p:cNvPr id="23583" name="Text Box 30"/>
          <p:cNvSpPr txBox="1">
            <a:spLocks noChangeArrowheads="1"/>
          </p:cNvSpPr>
          <p:nvPr/>
        </p:nvSpPr>
        <p:spPr bwMode="auto">
          <a:xfrm>
            <a:off x="6788243" y="2145312"/>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23584" name="Text Box 31"/>
          <p:cNvSpPr txBox="1">
            <a:spLocks noChangeArrowheads="1"/>
          </p:cNvSpPr>
          <p:nvPr/>
        </p:nvSpPr>
        <p:spPr bwMode="auto">
          <a:xfrm>
            <a:off x="8783261" y="2155026"/>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23585" name="Text Box 32"/>
          <p:cNvSpPr txBox="1">
            <a:spLocks noChangeArrowheads="1"/>
          </p:cNvSpPr>
          <p:nvPr/>
        </p:nvSpPr>
        <p:spPr bwMode="auto">
          <a:xfrm>
            <a:off x="2733434" y="4467106"/>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23586" name="Text Box 33"/>
          <p:cNvSpPr txBox="1">
            <a:spLocks noChangeArrowheads="1"/>
          </p:cNvSpPr>
          <p:nvPr/>
        </p:nvSpPr>
        <p:spPr bwMode="auto">
          <a:xfrm>
            <a:off x="4747884" y="4476820"/>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23587" name="Text Box 34"/>
          <p:cNvSpPr txBox="1">
            <a:spLocks noChangeArrowheads="1"/>
          </p:cNvSpPr>
          <p:nvPr/>
        </p:nvSpPr>
        <p:spPr bwMode="auto">
          <a:xfrm>
            <a:off x="6781766" y="4486535"/>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23588" name="Text Box 35"/>
          <p:cNvSpPr txBox="1">
            <a:spLocks noChangeArrowheads="1"/>
          </p:cNvSpPr>
          <p:nvPr/>
        </p:nvSpPr>
        <p:spPr bwMode="auto">
          <a:xfrm>
            <a:off x="8796215" y="4481677"/>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23589" name="Text Box 36"/>
          <p:cNvSpPr txBox="1">
            <a:spLocks noChangeArrowheads="1"/>
          </p:cNvSpPr>
          <p:nvPr/>
        </p:nvSpPr>
        <p:spPr bwMode="auto">
          <a:xfrm>
            <a:off x="5371866" y="5407804"/>
            <a:ext cx="1646484" cy="666108"/>
          </a:xfrm>
          <a:prstGeom prst="rect">
            <a:avLst/>
          </a:prstGeom>
          <a:noFill/>
          <a:ln w="28575">
            <a:solidFill>
              <a:schemeClr val="tx2"/>
            </a:solidFill>
            <a:miter lim="800000"/>
            <a:headEnd/>
            <a:tailEnd/>
          </a:ln>
        </p:spPr>
        <p:txBody>
          <a:bodyPr wrap="square" lIns="111026" tIns="55513" rIns="111026" bIns="55513">
            <a:spAutoFit/>
          </a:bodyPr>
          <a:lstStyle/>
          <a:p>
            <a:r>
              <a:rPr lang="en-US" b="1" u="none" dirty="0"/>
              <a:t>Q:</a:t>
            </a:r>
            <a:r>
              <a:rPr lang="en-US" u="none" dirty="0"/>
              <a:t>  s  w  r</a:t>
            </a:r>
          </a:p>
          <a:p>
            <a:r>
              <a:rPr lang="en-US" u="none" dirty="0"/>
              <a:t>      0  1  1</a:t>
            </a:r>
          </a:p>
        </p:txBody>
      </p:sp>
      <p:sp>
        <p:nvSpPr>
          <p:cNvPr id="39" name="Slide Number Placeholder 38"/>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4</a:t>
            </a:fld>
            <a:endParaRPr lang="en-US"/>
          </a:p>
        </p:txBody>
      </p:sp>
      <p:sp>
        <p:nvSpPr>
          <p:cNvPr id="40" name="TextBox 39"/>
          <p:cNvSpPr txBox="1"/>
          <p:nvPr/>
        </p:nvSpPr>
        <p:spPr>
          <a:xfrm>
            <a:off x="725461" y="5440186"/>
            <a:ext cx="3627305" cy="389109"/>
          </a:xfrm>
          <a:prstGeom prst="rect">
            <a:avLst/>
          </a:prstGeom>
          <a:noFill/>
        </p:spPr>
        <p:txBody>
          <a:bodyPr wrap="square" lIns="111026" tIns="55513" rIns="111026" bIns="55513" rtlCol="0">
            <a:spAutoFit/>
          </a:bodyPr>
          <a:lstStyle/>
          <a:p>
            <a:r>
              <a:rPr lang="en-US" dirty="0"/>
              <a:t>Finished: N/A</a:t>
            </a:r>
          </a:p>
        </p:txBody>
      </p:sp>
      <p:sp>
        <p:nvSpPr>
          <p:cNvPr id="41" name="Oval 5"/>
          <p:cNvSpPr>
            <a:spLocks noChangeArrowheads="1"/>
          </p:cNvSpPr>
          <p:nvPr/>
        </p:nvSpPr>
        <p:spPr bwMode="auto">
          <a:xfrm>
            <a:off x="498647" y="1264749"/>
            <a:ext cx="310912" cy="233151"/>
          </a:xfrm>
          <a:prstGeom prst="ellipse">
            <a:avLst/>
          </a:prstGeom>
          <a:solidFill>
            <a:srgbClr val="0070C0"/>
          </a:solidFill>
          <a:ln w="28575">
            <a:solidFill>
              <a:schemeClr val="tx2"/>
            </a:solidFill>
            <a:round/>
            <a:headEnd/>
            <a:tailEnd/>
          </a:ln>
        </p:spPr>
        <p:txBody>
          <a:bodyPr wrap="none" lIns="111026" tIns="55513" rIns="111026" bIns="55513" anchor="ctr"/>
          <a:lstStyle/>
          <a:p>
            <a:endParaRPr lang="en-US"/>
          </a:p>
        </p:txBody>
      </p:sp>
      <p:sp>
        <p:nvSpPr>
          <p:cNvPr id="42" name="Oval 5"/>
          <p:cNvSpPr>
            <a:spLocks noChangeArrowheads="1"/>
          </p:cNvSpPr>
          <p:nvPr/>
        </p:nvSpPr>
        <p:spPr bwMode="auto">
          <a:xfrm>
            <a:off x="498647" y="1653334"/>
            <a:ext cx="310912" cy="233151"/>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43" name="Oval 5"/>
          <p:cNvSpPr>
            <a:spLocks noChangeArrowheads="1"/>
          </p:cNvSpPr>
          <p:nvPr/>
        </p:nvSpPr>
        <p:spPr bwMode="auto">
          <a:xfrm>
            <a:off x="498647" y="2041919"/>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44" name="TextBox 43"/>
          <p:cNvSpPr txBox="1"/>
          <p:nvPr/>
        </p:nvSpPr>
        <p:spPr>
          <a:xfrm>
            <a:off x="1120471" y="1187033"/>
            <a:ext cx="1554559" cy="389109"/>
          </a:xfrm>
          <a:prstGeom prst="rect">
            <a:avLst/>
          </a:prstGeom>
          <a:noFill/>
        </p:spPr>
        <p:txBody>
          <a:bodyPr wrap="square" lIns="111026" tIns="55513" rIns="111026" bIns="55513" rtlCol="0">
            <a:spAutoFit/>
          </a:bodyPr>
          <a:lstStyle/>
          <a:p>
            <a:r>
              <a:rPr lang="en-US" dirty="0"/>
              <a:t>Finished</a:t>
            </a:r>
          </a:p>
        </p:txBody>
      </p:sp>
      <p:sp>
        <p:nvSpPr>
          <p:cNvPr id="45" name="TextBox 44"/>
          <p:cNvSpPr txBox="1"/>
          <p:nvPr/>
        </p:nvSpPr>
        <p:spPr>
          <a:xfrm>
            <a:off x="1120471" y="1575617"/>
            <a:ext cx="1554559" cy="389109"/>
          </a:xfrm>
          <a:prstGeom prst="rect">
            <a:avLst/>
          </a:prstGeom>
          <a:noFill/>
        </p:spPr>
        <p:txBody>
          <a:bodyPr wrap="square" lIns="111026" tIns="55513" rIns="111026" bIns="55513" rtlCol="0">
            <a:spAutoFit/>
          </a:bodyPr>
          <a:lstStyle/>
          <a:p>
            <a:r>
              <a:rPr lang="en-US" dirty="0"/>
              <a:t>Visited</a:t>
            </a:r>
          </a:p>
        </p:txBody>
      </p:sp>
      <p:sp>
        <p:nvSpPr>
          <p:cNvPr id="46" name="TextBox 45"/>
          <p:cNvSpPr txBox="1"/>
          <p:nvPr/>
        </p:nvSpPr>
        <p:spPr>
          <a:xfrm>
            <a:off x="1120471" y="1976102"/>
            <a:ext cx="2383658" cy="389109"/>
          </a:xfrm>
          <a:prstGeom prst="rect">
            <a:avLst/>
          </a:prstGeom>
          <a:noFill/>
        </p:spPr>
        <p:txBody>
          <a:bodyPr wrap="square" lIns="111026" tIns="55513" rIns="111026" bIns="55513" rtlCol="0">
            <a:spAutoFit/>
          </a:bodyPr>
          <a:lstStyle/>
          <a:p>
            <a:r>
              <a:rPr lang="en-US" dirty="0"/>
              <a:t>Undiscovered</a:t>
            </a:r>
          </a:p>
        </p:txBody>
      </p:sp>
      <p:sp>
        <p:nvSpPr>
          <p:cNvPr id="48" name="Oval 47"/>
          <p:cNvSpPr/>
          <p:nvPr/>
        </p:nvSpPr>
        <p:spPr>
          <a:xfrm>
            <a:off x="5983770" y="5362469"/>
            <a:ext cx="725461" cy="77716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49" name="Rectangular Callout 48"/>
          <p:cNvSpPr/>
          <p:nvPr/>
        </p:nvSpPr>
        <p:spPr>
          <a:xfrm>
            <a:off x="7358248" y="5207035"/>
            <a:ext cx="3109119" cy="854886"/>
          </a:xfrm>
          <a:prstGeom prst="wedgeRectCallout">
            <a:avLst>
              <a:gd name="adj1" fmla="val -67034"/>
              <a:gd name="adj2" fmla="val 2308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r>
              <a:rPr lang="en-US" sz="1900" dirty="0">
                <a:solidFill>
                  <a:srgbClr val="002060"/>
                </a:solidFill>
              </a:rPr>
              <a:t>Expand from s: </a:t>
            </a:r>
          </a:p>
          <a:p>
            <a:pPr algn="ctr"/>
            <a:r>
              <a:rPr lang="en-US" sz="1900" dirty="0">
                <a:solidFill>
                  <a:srgbClr val="002060"/>
                </a:solidFill>
              </a:rPr>
              <a:t>Neighbors of s are added to the queue</a:t>
            </a:r>
          </a:p>
        </p:txBody>
      </p:sp>
      <p:sp>
        <p:nvSpPr>
          <p:cNvPr id="50" name="Text Box 4"/>
          <p:cNvSpPr txBox="1">
            <a:spLocks noChangeArrowheads="1"/>
          </p:cNvSpPr>
          <p:nvPr/>
        </p:nvSpPr>
        <p:spPr bwMode="auto">
          <a:xfrm>
            <a:off x="2720479" y="2611613"/>
            <a:ext cx="352598" cy="389109"/>
          </a:xfrm>
          <a:prstGeom prst="rect">
            <a:avLst/>
          </a:prstGeom>
          <a:noFill/>
          <a:ln w="9525">
            <a:noFill/>
            <a:miter lim="800000"/>
            <a:headEnd/>
            <a:tailEnd/>
          </a:ln>
        </p:spPr>
        <p:txBody>
          <a:bodyPr wrap="none" lIns="111026" tIns="55513" rIns="111026" bIns="55513">
            <a:spAutoFit/>
          </a:bodyPr>
          <a:lstStyle/>
          <a:p>
            <a:r>
              <a:rPr lang="en-US" b="1" u="none" dirty="0">
                <a:sym typeface="Symbol" pitchFamily="18" charset="2"/>
              </a:rPr>
              <a:t>1</a:t>
            </a:r>
            <a:endParaRPr lang="en-US" b="1" u="none" dirty="0"/>
          </a:p>
        </p:txBody>
      </p:sp>
      <p:sp>
        <p:nvSpPr>
          <p:cNvPr id="51" name="Text Box 9"/>
          <p:cNvSpPr txBox="1">
            <a:spLocks noChangeArrowheads="1"/>
          </p:cNvSpPr>
          <p:nvPr/>
        </p:nvSpPr>
        <p:spPr bwMode="auto">
          <a:xfrm>
            <a:off x="4734930" y="4034805"/>
            <a:ext cx="352598" cy="389109"/>
          </a:xfrm>
          <a:prstGeom prst="rect">
            <a:avLst/>
          </a:prstGeom>
          <a:noFill/>
          <a:ln w="9525">
            <a:noFill/>
            <a:miter lim="800000"/>
            <a:headEnd/>
            <a:tailEnd/>
          </a:ln>
        </p:spPr>
        <p:txBody>
          <a:bodyPr wrap="none" lIns="111026" tIns="55513" rIns="111026" bIns="55513">
            <a:spAutoFit/>
          </a:bodyPr>
          <a:lstStyle/>
          <a:p>
            <a:r>
              <a:rPr lang="en-US" b="1" u="none" dirty="0">
                <a:sym typeface="Symbol" pitchFamily="18" charset="2"/>
              </a:rPr>
              <a:t>1</a:t>
            </a:r>
            <a:endParaRPr lang="en-US" b="1" u="none" dirty="0"/>
          </a:p>
        </p:txBody>
      </p:sp>
      <p:sp>
        <p:nvSpPr>
          <p:cNvPr id="52" name="Rectangular Callout 51"/>
          <p:cNvSpPr/>
          <p:nvPr/>
        </p:nvSpPr>
        <p:spPr>
          <a:xfrm>
            <a:off x="5492776" y="1709773"/>
            <a:ext cx="2487295" cy="466302"/>
          </a:xfrm>
          <a:prstGeom prst="wedgeRectCallout">
            <a:avLst>
              <a:gd name="adj1" fmla="val -61930"/>
              <a:gd name="adj2" fmla="val 15395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r>
              <a:rPr lang="en-US" sz="1900" dirty="0">
                <a:solidFill>
                  <a:srgbClr val="002060"/>
                </a:solidFill>
              </a:rPr>
              <a:t>S is now finished</a:t>
            </a:r>
          </a:p>
        </p:txBody>
      </p:sp>
    </p:spTree>
    <p:extLst>
      <p:ext uri="{BB962C8B-B14F-4D97-AF65-F5344CB8AC3E}">
        <p14:creationId xmlns:p14="http://schemas.microsoft.com/office/powerpoint/2010/main" val="28256100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dissolve">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dissolve">
                                      <p:cBhvr>
                                        <p:cTn id="1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t>Example (BFS)</a:t>
            </a:r>
          </a:p>
        </p:txBody>
      </p:sp>
      <p:sp>
        <p:nvSpPr>
          <p:cNvPr id="24580" name="Oval 3"/>
          <p:cNvSpPr>
            <a:spLocks noChangeArrowheads="1"/>
          </p:cNvSpPr>
          <p:nvPr/>
        </p:nvSpPr>
        <p:spPr bwMode="auto">
          <a:xfrm>
            <a:off x="2552068" y="2546849"/>
            <a:ext cx="803189" cy="587734"/>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24581" name="Text Box 4"/>
          <p:cNvSpPr txBox="1">
            <a:spLocks noChangeArrowheads="1"/>
          </p:cNvSpPr>
          <p:nvPr/>
        </p:nvSpPr>
        <p:spPr bwMode="auto">
          <a:xfrm>
            <a:off x="2720479" y="2611613"/>
            <a:ext cx="352598" cy="389109"/>
          </a:xfrm>
          <a:prstGeom prst="rect">
            <a:avLst/>
          </a:prstGeom>
          <a:noFill/>
          <a:ln w="9525">
            <a:noFill/>
            <a:miter lim="800000"/>
            <a:headEnd/>
            <a:tailEnd/>
          </a:ln>
        </p:spPr>
        <p:txBody>
          <a:bodyPr wrap="none" lIns="111026" tIns="55513" rIns="111026" bIns="55513">
            <a:spAutoFit/>
          </a:bodyPr>
          <a:lstStyle/>
          <a:p>
            <a:r>
              <a:rPr lang="en-US" b="1" u="none" dirty="0">
                <a:sym typeface="Symbol" pitchFamily="18" charset="2"/>
              </a:rPr>
              <a:t>1</a:t>
            </a:r>
            <a:endParaRPr lang="en-US" b="1" u="none" dirty="0"/>
          </a:p>
        </p:txBody>
      </p:sp>
      <p:sp>
        <p:nvSpPr>
          <p:cNvPr id="24582" name="Oval 5"/>
          <p:cNvSpPr>
            <a:spLocks noChangeArrowheads="1"/>
          </p:cNvSpPr>
          <p:nvPr/>
        </p:nvSpPr>
        <p:spPr bwMode="auto">
          <a:xfrm>
            <a:off x="4566519" y="2540373"/>
            <a:ext cx="803189" cy="587734"/>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24583" name="Text Box 6"/>
          <p:cNvSpPr txBox="1">
            <a:spLocks noChangeArrowheads="1"/>
          </p:cNvSpPr>
          <p:nvPr/>
        </p:nvSpPr>
        <p:spPr bwMode="auto">
          <a:xfrm>
            <a:off x="4734930" y="2605137"/>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0</a:t>
            </a:r>
            <a:endParaRPr lang="en-US" b="1" u="none"/>
          </a:p>
        </p:txBody>
      </p:sp>
      <p:sp>
        <p:nvSpPr>
          <p:cNvPr id="24584" name="Line 7"/>
          <p:cNvSpPr>
            <a:spLocks noChangeShapeType="1"/>
          </p:cNvSpPr>
          <p:nvPr/>
        </p:nvSpPr>
        <p:spPr bwMode="auto">
          <a:xfrm>
            <a:off x="3335827" y="2841526"/>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4585" name="Oval 8"/>
          <p:cNvSpPr>
            <a:spLocks noChangeArrowheads="1"/>
          </p:cNvSpPr>
          <p:nvPr/>
        </p:nvSpPr>
        <p:spPr bwMode="auto">
          <a:xfrm>
            <a:off x="4566519" y="3984613"/>
            <a:ext cx="803189" cy="587734"/>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24586" name="Text Box 9"/>
          <p:cNvSpPr txBox="1">
            <a:spLocks noChangeArrowheads="1"/>
          </p:cNvSpPr>
          <p:nvPr/>
        </p:nvSpPr>
        <p:spPr bwMode="auto">
          <a:xfrm>
            <a:off x="4734930" y="4034805"/>
            <a:ext cx="352598" cy="389109"/>
          </a:xfrm>
          <a:prstGeom prst="rect">
            <a:avLst/>
          </a:prstGeom>
          <a:noFill/>
          <a:ln w="9525">
            <a:noFill/>
            <a:miter lim="800000"/>
            <a:headEnd/>
            <a:tailEnd/>
          </a:ln>
        </p:spPr>
        <p:txBody>
          <a:bodyPr wrap="none" lIns="111026" tIns="55513" rIns="111026" bIns="55513">
            <a:spAutoFit/>
          </a:bodyPr>
          <a:lstStyle/>
          <a:p>
            <a:r>
              <a:rPr lang="en-US" b="1" u="none" dirty="0">
                <a:sym typeface="Symbol" pitchFamily="18" charset="2"/>
              </a:rPr>
              <a:t>1</a:t>
            </a:r>
            <a:endParaRPr lang="en-US" b="1" u="none" dirty="0"/>
          </a:p>
        </p:txBody>
      </p:sp>
      <p:sp>
        <p:nvSpPr>
          <p:cNvPr id="24587" name="Oval 10"/>
          <p:cNvSpPr>
            <a:spLocks noChangeArrowheads="1"/>
          </p:cNvSpPr>
          <p:nvPr/>
        </p:nvSpPr>
        <p:spPr bwMode="auto">
          <a:xfrm>
            <a:off x="6580968" y="3978137"/>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24588" name="Text Box 11"/>
          <p:cNvSpPr txBox="1">
            <a:spLocks noChangeArrowheads="1"/>
          </p:cNvSpPr>
          <p:nvPr/>
        </p:nvSpPr>
        <p:spPr bwMode="auto">
          <a:xfrm>
            <a:off x="6710514" y="4007280"/>
            <a:ext cx="390933"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a:t>
            </a:r>
            <a:endParaRPr lang="en-US" b="1" u="none"/>
          </a:p>
        </p:txBody>
      </p:sp>
      <p:sp>
        <p:nvSpPr>
          <p:cNvPr id="24589" name="Line 12"/>
          <p:cNvSpPr>
            <a:spLocks noChangeShapeType="1"/>
          </p:cNvSpPr>
          <p:nvPr/>
        </p:nvSpPr>
        <p:spPr bwMode="auto">
          <a:xfrm>
            <a:off x="5350276" y="4279290"/>
            <a:ext cx="1256602" cy="0"/>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4590" name="Oval 13"/>
          <p:cNvSpPr>
            <a:spLocks noChangeArrowheads="1"/>
          </p:cNvSpPr>
          <p:nvPr/>
        </p:nvSpPr>
        <p:spPr bwMode="auto">
          <a:xfrm>
            <a:off x="8595419" y="3987851"/>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24591" name="Text Box 14"/>
          <p:cNvSpPr txBox="1">
            <a:spLocks noChangeArrowheads="1"/>
          </p:cNvSpPr>
          <p:nvPr/>
        </p:nvSpPr>
        <p:spPr bwMode="auto">
          <a:xfrm>
            <a:off x="8724966" y="4016995"/>
            <a:ext cx="390933"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a:t>
            </a:r>
            <a:endParaRPr lang="en-US" b="1" u="none"/>
          </a:p>
        </p:txBody>
      </p:sp>
      <p:sp>
        <p:nvSpPr>
          <p:cNvPr id="24592" name="Line 15"/>
          <p:cNvSpPr>
            <a:spLocks noChangeShapeType="1"/>
          </p:cNvSpPr>
          <p:nvPr/>
        </p:nvSpPr>
        <p:spPr bwMode="auto">
          <a:xfrm>
            <a:off x="7364726" y="4289004"/>
            <a:ext cx="1256602" cy="0"/>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4593" name="Oval 16"/>
          <p:cNvSpPr>
            <a:spLocks noChangeArrowheads="1"/>
          </p:cNvSpPr>
          <p:nvPr/>
        </p:nvSpPr>
        <p:spPr bwMode="auto">
          <a:xfrm>
            <a:off x="6574491" y="2545230"/>
            <a:ext cx="803189" cy="587735"/>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24594" name="Text Box 17"/>
          <p:cNvSpPr txBox="1">
            <a:spLocks noChangeArrowheads="1"/>
          </p:cNvSpPr>
          <p:nvPr/>
        </p:nvSpPr>
        <p:spPr bwMode="auto">
          <a:xfrm>
            <a:off x="6704039" y="2574374"/>
            <a:ext cx="390933"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a:t>
            </a:r>
            <a:endParaRPr lang="en-US" b="1" u="none"/>
          </a:p>
        </p:txBody>
      </p:sp>
      <p:sp>
        <p:nvSpPr>
          <p:cNvPr id="24595" name="Oval 18"/>
          <p:cNvSpPr>
            <a:spLocks noChangeArrowheads="1"/>
          </p:cNvSpPr>
          <p:nvPr/>
        </p:nvSpPr>
        <p:spPr bwMode="auto">
          <a:xfrm>
            <a:off x="8588941" y="2554945"/>
            <a:ext cx="803189" cy="587735"/>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24596" name="Text Box 19"/>
          <p:cNvSpPr txBox="1">
            <a:spLocks noChangeArrowheads="1"/>
          </p:cNvSpPr>
          <p:nvPr/>
        </p:nvSpPr>
        <p:spPr bwMode="auto">
          <a:xfrm>
            <a:off x="8718487" y="2584088"/>
            <a:ext cx="390933"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a:t>
            </a:r>
            <a:endParaRPr lang="en-US" b="1" u="none"/>
          </a:p>
        </p:txBody>
      </p:sp>
      <p:sp>
        <p:nvSpPr>
          <p:cNvPr id="24597" name="Line 20"/>
          <p:cNvSpPr>
            <a:spLocks noChangeShapeType="1"/>
          </p:cNvSpPr>
          <p:nvPr/>
        </p:nvSpPr>
        <p:spPr bwMode="auto">
          <a:xfrm>
            <a:off x="7358248" y="2856098"/>
            <a:ext cx="1256602" cy="0"/>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4598" name="Oval 21"/>
          <p:cNvSpPr>
            <a:spLocks noChangeArrowheads="1"/>
          </p:cNvSpPr>
          <p:nvPr/>
        </p:nvSpPr>
        <p:spPr bwMode="auto">
          <a:xfrm>
            <a:off x="2526159" y="3984613"/>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24599" name="Text Box 22"/>
          <p:cNvSpPr txBox="1">
            <a:spLocks noChangeArrowheads="1"/>
          </p:cNvSpPr>
          <p:nvPr/>
        </p:nvSpPr>
        <p:spPr bwMode="auto">
          <a:xfrm>
            <a:off x="2655705" y="4013757"/>
            <a:ext cx="390933"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a:t>
            </a:r>
            <a:endParaRPr lang="en-US" b="1" u="none"/>
          </a:p>
        </p:txBody>
      </p:sp>
      <p:sp>
        <p:nvSpPr>
          <p:cNvPr id="24600" name="Line 23"/>
          <p:cNvSpPr>
            <a:spLocks noChangeShapeType="1"/>
          </p:cNvSpPr>
          <p:nvPr/>
        </p:nvSpPr>
        <p:spPr bwMode="auto">
          <a:xfrm>
            <a:off x="2942868" y="3120012"/>
            <a:ext cx="0" cy="859743"/>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4601" name="Line 24"/>
          <p:cNvSpPr>
            <a:spLocks noChangeShapeType="1"/>
          </p:cNvSpPr>
          <p:nvPr/>
        </p:nvSpPr>
        <p:spPr bwMode="auto">
          <a:xfrm>
            <a:off x="4957317" y="3129727"/>
            <a:ext cx="0" cy="859743"/>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4602" name="Line 25"/>
          <p:cNvSpPr>
            <a:spLocks noChangeShapeType="1"/>
          </p:cNvSpPr>
          <p:nvPr/>
        </p:nvSpPr>
        <p:spPr bwMode="auto">
          <a:xfrm>
            <a:off x="6971768" y="3139441"/>
            <a:ext cx="0" cy="859743"/>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4603" name="Line 26"/>
          <p:cNvSpPr>
            <a:spLocks noChangeShapeType="1"/>
          </p:cNvSpPr>
          <p:nvPr/>
        </p:nvSpPr>
        <p:spPr bwMode="auto">
          <a:xfrm>
            <a:off x="8986217" y="3149156"/>
            <a:ext cx="0" cy="859743"/>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4604" name="Line 27"/>
          <p:cNvSpPr>
            <a:spLocks noChangeShapeType="1"/>
          </p:cNvSpPr>
          <p:nvPr/>
        </p:nvSpPr>
        <p:spPr bwMode="auto">
          <a:xfrm flipV="1">
            <a:off x="5240162" y="3003436"/>
            <a:ext cx="1392625" cy="1049179"/>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4605" name="Text Box 28"/>
          <p:cNvSpPr txBox="1">
            <a:spLocks noChangeArrowheads="1"/>
          </p:cNvSpPr>
          <p:nvPr/>
        </p:nvSpPr>
        <p:spPr bwMode="auto">
          <a:xfrm>
            <a:off x="2798207" y="2125883"/>
            <a:ext cx="30116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r</a:t>
            </a:r>
          </a:p>
        </p:txBody>
      </p:sp>
      <p:sp>
        <p:nvSpPr>
          <p:cNvPr id="24606" name="Text Box 29"/>
          <p:cNvSpPr txBox="1">
            <a:spLocks noChangeArrowheads="1"/>
          </p:cNvSpPr>
          <p:nvPr/>
        </p:nvSpPr>
        <p:spPr bwMode="auto">
          <a:xfrm>
            <a:off x="4793225" y="2135597"/>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s</a:t>
            </a:r>
          </a:p>
        </p:txBody>
      </p:sp>
      <p:sp>
        <p:nvSpPr>
          <p:cNvPr id="24607" name="Text Box 30"/>
          <p:cNvSpPr txBox="1">
            <a:spLocks noChangeArrowheads="1"/>
          </p:cNvSpPr>
          <p:nvPr/>
        </p:nvSpPr>
        <p:spPr bwMode="auto">
          <a:xfrm>
            <a:off x="6788243" y="2145312"/>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24608" name="Text Box 31"/>
          <p:cNvSpPr txBox="1">
            <a:spLocks noChangeArrowheads="1"/>
          </p:cNvSpPr>
          <p:nvPr/>
        </p:nvSpPr>
        <p:spPr bwMode="auto">
          <a:xfrm>
            <a:off x="8783261" y="2155026"/>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24609" name="Text Box 32"/>
          <p:cNvSpPr txBox="1">
            <a:spLocks noChangeArrowheads="1"/>
          </p:cNvSpPr>
          <p:nvPr/>
        </p:nvSpPr>
        <p:spPr bwMode="auto">
          <a:xfrm>
            <a:off x="2733434" y="4467106"/>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24610" name="Text Box 33"/>
          <p:cNvSpPr txBox="1">
            <a:spLocks noChangeArrowheads="1"/>
          </p:cNvSpPr>
          <p:nvPr/>
        </p:nvSpPr>
        <p:spPr bwMode="auto">
          <a:xfrm>
            <a:off x="4747884" y="4476820"/>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24611" name="Text Box 34"/>
          <p:cNvSpPr txBox="1">
            <a:spLocks noChangeArrowheads="1"/>
          </p:cNvSpPr>
          <p:nvPr/>
        </p:nvSpPr>
        <p:spPr bwMode="auto">
          <a:xfrm>
            <a:off x="6781766" y="4486535"/>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24612" name="Text Box 35"/>
          <p:cNvSpPr txBox="1">
            <a:spLocks noChangeArrowheads="1"/>
          </p:cNvSpPr>
          <p:nvPr/>
        </p:nvSpPr>
        <p:spPr bwMode="auto">
          <a:xfrm>
            <a:off x="8796215" y="4481677"/>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24613" name="Text Box 36"/>
          <p:cNvSpPr txBox="1">
            <a:spLocks noChangeArrowheads="1"/>
          </p:cNvSpPr>
          <p:nvPr/>
        </p:nvSpPr>
        <p:spPr bwMode="auto">
          <a:xfrm>
            <a:off x="5371867" y="5407804"/>
            <a:ext cx="994038" cy="666108"/>
          </a:xfrm>
          <a:prstGeom prst="rect">
            <a:avLst/>
          </a:prstGeom>
          <a:noFill/>
          <a:ln w="28575">
            <a:solidFill>
              <a:schemeClr val="tx2"/>
            </a:solidFill>
            <a:miter lim="800000"/>
            <a:headEnd/>
            <a:tailEnd/>
          </a:ln>
        </p:spPr>
        <p:txBody>
          <a:bodyPr wrap="none" lIns="111026" tIns="55513" rIns="111026" bIns="55513">
            <a:spAutoFit/>
          </a:bodyPr>
          <a:lstStyle/>
          <a:p>
            <a:r>
              <a:rPr lang="en-US" b="1" u="none" dirty="0"/>
              <a:t>Q:</a:t>
            </a:r>
            <a:r>
              <a:rPr lang="en-US" u="none" dirty="0"/>
              <a:t>  w  r</a:t>
            </a:r>
          </a:p>
          <a:p>
            <a:r>
              <a:rPr lang="en-US" u="none" dirty="0"/>
              <a:t>      1  1</a:t>
            </a:r>
          </a:p>
        </p:txBody>
      </p:sp>
      <p:sp>
        <p:nvSpPr>
          <p:cNvPr id="38" name="Slide Number Placeholder 37"/>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5</a:t>
            </a:fld>
            <a:endParaRPr lang="en-US"/>
          </a:p>
        </p:txBody>
      </p:sp>
      <p:sp>
        <p:nvSpPr>
          <p:cNvPr id="39" name="TextBox 38"/>
          <p:cNvSpPr txBox="1"/>
          <p:nvPr/>
        </p:nvSpPr>
        <p:spPr>
          <a:xfrm>
            <a:off x="725461" y="5440186"/>
            <a:ext cx="3627305" cy="389109"/>
          </a:xfrm>
          <a:prstGeom prst="rect">
            <a:avLst/>
          </a:prstGeom>
          <a:noFill/>
        </p:spPr>
        <p:txBody>
          <a:bodyPr wrap="square" lIns="111026" tIns="55513" rIns="111026" bIns="55513" rtlCol="0">
            <a:spAutoFit/>
          </a:bodyPr>
          <a:lstStyle/>
          <a:p>
            <a:r>
              <a:rPr lang="en-US" dirty="0"/>
              <a:t>Finished: s</a:t>
            </a:r>
          </a:p>
        </p:txBody>
      </p:sp>
      <p:sp>
        <p:nvSpPr>
          <p:cNvPr id="40" name="Freeform 39"/>
          <p:cNvSpPr/>
          <p:nvPr/>
        </p:nvSpPr>
        <p:spPr>
          <a:xfrm>
            <a:off x="2357749" y="4972266"/>
            <a:ext cx="3648896" cy="555352"/>
          </a:xfrm>
          <a:custGeom>
            <a:avLst/>
            <a:gdLst>
              <a:gd name="connsiteX0" fmla="*/ 2609850 w 2682875"/>
              <a:gd name="connsiteY0" fmla="*/ 506412 h 544512"/>
              <a:gd name="connsiteX1" fmla="*/ 2552700 w 2682875"/>
              <a:gd name="connsiteY1" fmla="*/ 239712 h 544512"/>
              <a:gd name="connsiteX2" fmla="*/ 1828800 w 2682875"/>
              <a:gd name="connsiteY2" fmla="*/ 20637 h 544512"/>
              <a:gd name="connsiteX3" fmla="*/ 676275 w 2682875"/>
              <a:gd name="connsiteY3" fmla="*/ 115887 h 544512"/>
              <a:gd name="connsiteX4" fmla="*/ 0 w 2682875"/>
              <a:gd name="connsiteY4" fmla="*/ 544512 h 54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2875" h="544512">
                <a:moveTo>
                  <a:pt x="2609850" y="506412"/>
                </a:moveTo>
                <a:cubicBezTo>
                  <a:pt x="2646362" y="413543"/>
                  <a:pt x="2682875" y="320675"/>
                  <a:pt x="2552700" y="239712"/>
                </a:cubicBezTo>
                <a:cubicBezTo>
                  <a:pt x="2422525" y="158749"/>
                  <a:pt x="2141537" y="41274"/>
                  <a:pt x="1828800" y="20637"/>
                </a:cubicBezTo>
                <a:cubicBezTo>
                  <a:pt x="1516063" y="0"/>
                  <a:pt x="981075" y="28575"/>
                  <a:pt x="676275" y="115887"/>
                </a:cubicBezTo>
                <a:cubicBezTo>
                  <a:pt x="371475" y="203199"/>
                  <a:pt x="185737" y="373855"/>
                  <a:pt x="0" y="544512"/>
                </a:cubicBezTo>
              </a:path>
            </a:pathLst>
          </a:custGeom>
          <a:ln w="285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lIns="111026" tIns="55513" rIns="111026" bIns="55513" rtlCol="0" anchor="ctr"/>
          <a:lstStyle/>
          <a:p>
            <a:pPr algn="ctr"/>
            <a:endParaRPr lang="en-US"/>
          </a:p>
        </p:txBody>
      </p:sp>
      <p:sp>
        <p:nvSpPr>
          <p:cNvPr id="41" name="Rectangle 40"/>
          <p:cNvSpPr/>
          <p:nvPr/>
        </p:nvSpPr>
        <p:spPr>
          <a:xfrm>
            <a:off x="2694570" y="4973884"/>
            <a:ext cx="2120529" cy="696886"/>
          </a:xfrm>
          <a:prstGeom prst="rect">
            <a:avLst/>
          </a:prstGeom>
        </p:spPr>
        <p:txBody>
          <a:bodyPr wrap="none" lIns="111026" tIns="55513" rIns="111026" bIns="55513">
            <a:spAutoFit/>
          </a:bodyPr>
          <a:lstStyle/>
          <a:p>
            <a:r>
              <a:rPr lang="en-US" sz="1900" dirty="0">
                <a:solidFill>
                  <a:srgbClr val="002060"/>
                </a:solidFill>
              </a:rPr>
              <a:t>s is finished:</a:t>
            </a:r>
          </a:p>
          <a:p>
            <a:r>
              <a:rPr lang="en-US" sz="1900" dirty="0">
                <a:solidFill>
                  <a:srgbClr val="002060"/>
                </a:solidFill>
              </a:rPr>
              <a:t>pop it from queue</a:t>
            </a:r>
          </a:p>
        </p:txBody>
      </p:sp>
      <p:sp>
        <p:nvSpPr>
          <p:cNvPr id="42" name="Oval 41"/>
          <p:cNvSpPr/>
          <p:nvPr/>
        </p:nvSpPr>
        <p:spPr>
          <a:xfrm>
            <a:off x="5744422" y="5342931"/>
            <a:ext cx="577454" cy="85488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43" name="Rectangular Callout 42"/>
          <p:cNvSpPr/>
          <p:nvPr/>
        </p:nvSpPr>
        <p:spPr>
          <a:xfrm>
            <a:off x="7254610" y="5828771"/>
            <a:ext cx="3523668" cy="621736"/>
          </a:xfrm>
          <a:prstGeom prst="wedgeRectCallout">
            <a:avLst>
              <a:gd name="adj1" fmla="val -81617"/>
              <a:gd name="adj2" fmla="val -66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r>
              <a:rPr lang="en-US" sz="1900" dirty="0">
                <a:solidFill>
                  <a:srgbClr val="002060"/>
                </a:solidFill>
              </a:rPr>
              <a:t>W is now the first vertex in queue: expand w next</a:t>
            </a:r>
          </a:p>
        </p:txBody>
      </p:sp>
      <p:sp>
        <p:nvSpPr>
          <p:cNvPr id="50" name="Oval 5"/>
          <p:cNvSpPr>
            <a:spLocks noChangeArrowheads="1"/>
          </p:cNvSpPr>
          <p:nvPr/>
        </p:nvSpPr>
        <p:spPr bwMode="auto">
          <a:xfrm>
            <a:off x="498647" y="1264749"/>
            <a:ext cx="310912" cy="233151"/>
          </a:xfrm>
          <a:prstGeom prst="ellipse">
            <a:avLst/>
          </a:prstGeom>
          <a:solidFill>
            <a:srgbClr val="0070C0"/>
          </a:solidFill>
          <a:ln w="28575">
            <a:solidFill>
              <a:schemeClr val="tx2"/>
            </a:solidFill>
            <a:round/>
            <a:headEnd/>
            <a:tailEnd/>
          </a:ln>
        </p:spPr>
        <p:txBody>
          <a:bodyPr wrap="none" lIns="111026" tIns="55513" rIns="111026" bIns="55513" anchor="ctr"/>
          <a:lstStyle/>
          <a:p>
            <a:endParaRPr lang="en-US"/>
          </a:p>
        </p:txBody>
      </p:sp>
      <p:sp>
        <p:nvSpPr>
          <p:cNvPr id="51" name="Oval 5"/>
          <p:cNvSpPr>
            <a:spLocks noChangeArrowheads="1"/>
          </p:cNvSpPr>
          <p:nvPr/>
        </p:nvSpPr>
        <p:spPr bwMode="auto">
          <a:xfrm>
            <a:off x="498647" y="1653334"/>
            <a:ext cx="310912" cy="233151"/>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52" name="Oval 5"/>
          <p:cNvSpPr>
            <a:spLocks noChangeArrowheads="1"/>
          </p:cNvSpPr>
          <p:nvPr/>
        </p:nvSpPr>
        <p:spPr bwMode="auto">
          <a:xfrm>
            <a:off x="498647" y="2041919"/>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53" name="TextBox 52"/>
          <p:cNvSpPr txBox="1"/>
          <p:nvPr/>
        </p:nvSpPr>
        <p:spPr>
          <a:xfrm>
            <a:off x="1120471" y="1187033"/>
            <a:ext cx="1554559" cy="389109"/>
          </a:xfrm>
          <a:prstGeom prst="rect">
            <a:avLst/>
          </a:prstGeom>
          <a:noFill/>
        </p:spPr>
        <p:txBody>
          <a:bodyPr wrap="square" lIns="111026" tIns="55513" rIns="111026" bIns="55513" rtlCol="0">
            <a:spAutoFit/>
          </a:bodyPr>
          <a:lstStyle/>
          <a:p>
            <a:r>
              <a:rPr lang="en-US" dirty="0"/>
              <a:t>Finished</a:t>
            </a:r>
          </a:p>
        </p:txBody>
      </p:sp>
      <p:sp>
        <p:nvSpPr>
          <p:cNvPr id="54" name="TextBox 53"/>
          <p:cNvSpPr txBox="1"/>
          <p:nvPr/>
        </p:nvSpPr>
        <p:spPr>
          <a:xfrm>
            <a:off x="1120471" y="1575617"/>
            <a:ext cx="1554559" cy="389109"/>
          </a:xfrm>
          <a:prstGeom prst="rect">
            <a:avLst/>
          </a:prstGeom>
          <a:noFill/>
        </p:spPr>
        <p:txBody>
          <a:bodyPr wrap="square" lIns="111026" tIns="55513" rIns="111026" bIns="55513" rtlCol="0">
            <a:spAutoFit/>
          </a:bodyPr>
          <a:lstStyle/>
          <a:p>
            <a:r>
              <a:rPr lang="en-US" dirty="0"/>
              <a:t>Visited</a:t>
            </a:r>
          </a:p>
        </p:txBody>
      </p:sp>
      <p:sp>
        <p:nvSpPr>
          <p:cNvPr id="55" name="TextBox 54"/>
          <p:cNvSpPr txBox="1"/>
          <p:nvPr/>
        </p:nvSpPr>
        <p:spPr>
          <a:xfrm>
            <a:off x="1120471" y="1976102"/>
            <a:ext cx="2383658" cy="389109"/>
          </a:xfrm>
          <a:prstGeom prst="rect">
            <a:avLst/>
          </a:prstGeom>
          <a:noFill/>
        </p:spPr>
        <p:txBody>
          <a:bodyPr wrap="square" lIns="111026" tIns="55513" rIns="111026" bIns="55513" rtlCol="0">
            <a:spAutoFit/>
          </a:bodyPr>
          <a:lstStyle/>
          <a:p>
            <a:r>
              <a:rPr lang="en-US" dirty="0"/>
              <a:t>Undiscovered</a:t>
            </a:r>
          </a:p>
        </p:txBody>
      </p:sp>
    </p:spTree>
    <p:extLst>
      <p:ext uri="{BB962C8B-B14F-4D97-AF65-F5344CB8AC3E}">
        <p14:creationId xmlns:p14="http://schemas.microsoft.com/office/powerpoint/2010/main" val="16127371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dissolve">
                                      <p:cBhvr>
                                        <p:cTn id="1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t>Example (BFS)</a:t>
            </a:r>
          </a:p>
        </p:txBody>
      </p:sp>
      <p:sp>
        <p:nvSpPr>
          <p:cNvPr id="25604" name="Oval 3"/>
          <p:cNvSpPr>
            <a:spLocks noChangeArrowheads="1"/>
          </p:cNvSpPr>
          <p:nvPr/>
        </p:nvSpPr>
        <p:spPr bwMode="auto">
          <a:xfrm>
            <a:off x="2552068" y="2546849"/>
            <a:ext cx="803189" cy="587734"/>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25605" name="Text Box 4"/>
          <p:cNvSpPr txBox="1">
            <a:spLocks noChangeArrowheads="1"/>
          </p:cNvSpPr>
          <p:nvPr/>
        </p:nvSpPr>
        <p:spPr bwMode="auto">
          <a:xfrm>
            <a:off x="2720479" y="2611613"/>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1</a:t>
            </a:r>
            <a:endParaRPr lang="en-US" b="1" u="none"/>
          </a:p>
        </p:txBody>
      </p:sp>
      <p:sp>
        <p:nvSpPr>
          <p:cNvPr id="25606" name="Oval 5"/>
          <p:cNvSpPr>
            <a:spLocks noChangeArrowheads="1"/>
          </p:cNvSpPr>
          <p:nvPr/>
        </p:nvSpPr>
        <p:spPr bwMode="auto">
          <a:xfrm>
            <a:off x="4566519" y="2540373"/>
            <a:ext cx="803189" cy="587734"/>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25607" name="Text Box 6"/>
          <p:cNvSpPr txBox="1">
            <a:spLocks noChangeArrowheads="1"/>
          </p:cNvSpPr>
          <p:nvPr/>
        </p:nvSpPr>
        <p:spPr bwMode="auto">
          <a:xfrm>
            <a:off x="4734930" y="2605137"/>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0</a:t>
            </a:r>
            <a:endParaRPr lang="en-US" b="1" u="none"/>
          </a:p>
        </p:txBody>
      </p:sp>
      <p:sp>
        <p:nvSpPr>
          <p:cNvPr id="25608" name="Line 7"/>
          <p:cNvSpPr>
            <a:spLocks noChangeShapeType="1"/>
          </p:cNvSpPr>
          <p:nvPr/>
        </p:nvSpPr>
        <p:spPr bwMode="auto">
          <a:xfrm>
            <a:off x="3335827" y="2841526"/>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5609" name="Oval 8"/>
          <p:cNvSpPr>
            <a:spLocks noChangeArrowheads="1"/>
          </p:cNvSpPr>
          <p:nvPr/>
        </p:nvSpPr>
        <p:spPr bwMode="auto">
          <a:xfrm>
            <a:off x="4566519" y="3984613"/>
            <a:ext cx="803189" cy="587734"/>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25610" name="Text Box 9"/>
          <p:cNvSpPr txBox="1">
            <a:spLocks noChangeArrowheads="1"/>
          </p:cNvSpPr>
          <p:nvPr/>
        </p:nvSpPr>
        <p:spPr bwMode="auto">
          <a:xfrm>
            <a:off x="4734930" y="4034805"/>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1</a:t>
            </a:r>
            <a:endParaRPr lang="en-US" b="1" u="none"/>
          </a:p>
        </p:txBody>
      </p:sp>
      <p:sp>
        <p:nvSpPr>
          <p:cNvPr id="25611" name="Oval 10"/>
          <p:cNvSpPr>
            <a:spLocks noChangeArrowheads="1"/>
          </p:cNvSpPr>
          <p:nvPr/>
        </p:nvSpPr>
        <p:spPr bwMode="auto">
          <a:xfrm>
            <a:off x="6580968" y="3978137"/>
            <a:ext cx="803189" cy="587734"/>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25612" name="Text Box 11"/>
          <p:cNvSpPr txBox="1">
            <a:spLocks noChangeArrowheads="1"/>
          </p:cNvSpPr>
          <p:nvPr/>
        </p:nvSpPr>
        <p:spPr bwMode="auto">
          <a:xfrm>
            <a:off x="6749379" y="4013757"/>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2</a:t>
            </a:r>
            <a:endParaRPr lang="en-US" b="1" u="none"/>
          </a:p>
        </p:txBody>
      </p:sp>
      <p:sp>
        <p:nvSpPr>
          <p:cNvPr id="25613" name="Line 12"/>
          <p:cNvSpPr>
            <a:spLocks noChangeShapeType="1"/>
          </p:cNvSpPr>
          <p:nvPr/>
        </p:nvSpPr>
        <p:spPr bwMode="auto">
          <a:xfrm>
            <a:off x="5350276" y="4279290"/>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5614" name="Oval 13"/>
          <p:cNvSpPr>
            <a:spLocks noChangeArrowheads="1"/>
          </p:cNvSpPr>
          <p:nvPr/>
        </p:nvSpPr>
        <p:spPr bwMode="auto">
          <a:xfrm>
            <a:off x="8595419" y="3987851"/>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25615" name="Text Box 14"/>
          <p:cNvSpPr txBox="1">
            <a:spLocks noChangeArrowheads="1"/>
          </p:cNvSpPr>
          <p:nvPr/>
        </p:nvSpPr>
        <p:spPr bwMode="auto">
          <a:xfrm>
            <a:off x="8724966" y="4016995"/>
            <a:ext cx="390933"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a:t>
            </a:r>
            <a:endParaRPr lang="en-US" b="1" u="none"/>
          </a:p>
        </p:txBody>
      </p:sp>
      <p:sp>
        <p:nvSpPr>
          <p:cNvPr id="25616" name="Line 15"/>
          <p:cNvSpPr>
            <a:spLocks noChangeShapeType="1"/>
          </p:cNvSpPr>
          <p:nvPr/>
        </p:nvSpPr>
        <p:spPr bwMode="auto">
          <a:xfrm>
            <a:off x="7364726" y="4289004"/>
            <a:ext cx="1256602" cy="0"/>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5617" name="Oval 16"/>
          <p:cNvSpPr>
            <a:spLocks noChangeArrowheads="1"/>
          </p:cNvSpPr>
          <p:nvPr/>
        </p:nvSpPr>
        <p:spPr bwMode="auto">
          <a:xfrm>
            <a:off x="6574491" y="2545230"/>
            <a:ext cx="803189" cy="587735"/>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25618" name="Text Box 17"/>
          <p:cNvSpPr txBox="1">
            <a:spLocks noChangeArrowheads="1"/>
          </p:cNvSpPr>
          <p:nvPr/>
        </p:nvSpPr>
        <p:spPr bwMode="auto">
          <a:xfrm>
            <a:off x="6742902" y="2580850"/>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2</a:t>
            </a:r>
            <a:endParaRPr lang="en-US" b="1" u="none"/>
          </a:p>
        </p:txBody>
      </p:sp>
      <p:sp>
        <p:nvSpPr>
          <p:cNvPr id="25619" name="Oval 18"/>
          <p:cNvSpPr>
            <a:spLocks noChangeArrowheads="1"/>
          </p:cNvSpPr>
          <p:nvPr/>
        </p:nvSpPr>
        <p:spPr bwMode="auto">
          <a:xfrm>
            <a:off x="8588941" y="2554945"/>
            <a:ext cx="803189" cy="587735"/>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25620" name="Text Box 19"/>
          <p:cNvSpPr txBox="1">
            <a:spLocks noChangeArrowheads="1"/>
          </p:cNvSpPr>
          <p:nvPr/>
        </p:nvSpPr>
        <p:spPr bwMode="auto">
          <a:xfrm>
            <a:off x="8718487" y="2584088"/>
            <a:ext cx="390933"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a:t>
            </a:r>
            <a:endParaRPr lang="en-US" b="1" u="none"/>
          </a:p>
        </p:txBody>
      </p:sp>
      <p:sp>
        <p:nvSpPr>
          <p:cNvPr id="25621" name="Line 20"/>
          <p:cNvSpPr>
            <a:spLocks noChangeShapeType="1"/>
          </p:cNvSpPr>
          <p:nvPr/>
        </p:nvSpPr>
        <p:spPr bwMode="auto">
          <a:xfrm>
            <a:off x="7358248" y="2856098"/>
            <a:ext cx="1256602" cy="0"/>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5622" name="Oval 21"/>
          <p:cNvSpPr>
            <a:spLocks noChangeArrowheads="1"/>
          </p:cNvSpPr>
          <p:nvPr/>
        </p:nvSpPr>
        <p:spPr bwMode="auto">
          <a:xfrm>
            <a:off x="2526159" y="3984613"/>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25623" name="Text Box 22"/>
          <p:cNvSpPr txBox="1">
            <a:spLocks noChangeArrowheads="1"/>
          </p:cNvSpPr>
          <p:nvPr/>
        </p:nvSpPr>
        <p:spPr bwMode="auto">
          <a:xfrm>
            <a:off x="2655705" y="4013757"/>
            <a:ext cx="390933"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a:t>
            </a:r>
            <a:endParaRPr lang="en-US" b="1" u="none"/>
          </a:p>
        </p:txBody>
      </p:sp>
      <p:sp>
        <p:nvSpPr>
          <p:cNvPr id="25624" name="Line 23"/>
          <p:cNvSpPr>
            <a:spLocks noChangeShapeType="1"/>
          </p:cNvSpPr>
          <p:nvPr/>
        </p:nvSpPr>
        <p:spPr bwMode="auto">
          <a:xfrm>
            <a:off x="2942868" y="3120012"/>
            <a:ext cx="0" cy="859743"/>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5625" name="Line 24"/>
          <p:cNvSpPr>
            <a:spLocks noChangeShapeType="1"/>
          </p:cNvSpPr>
          <p:nvPr/>
        </p:nvSpPr>
        <p:spPr bwMode="auto">
          <a:xfrm>
            <a:off x="4957317" y="3129727"/>
            <a:ext cx="0" cy="859743"/>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5626" name="Line 25"/>
          <p:cNvSpPr>
            <a:spLocks noChangeShapeType="1"/>
          </p:cNvSpPr>
          <p:nvPr/>
        </p:nvSpPr>
        <p:spPr bwMode="auto">
          <a:xfrm>
            <a:off x="6971768" y="3139441"/>
            <a:ext cx="0" cy="859743"/>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5627" name="Line 26"/>
          <p:cNvSpPr>
            <a:spLocks noChangeShapeType="1"/>
          </p:cNvSpPr>
          <p:nvPr/>
        </p:nvSpPr>
        <p:spPr bwMode="auto">
          <a:xfrm>
            <a:off x="8986217" y="3149156"/>
            <a:ext cx="0" cy="859743"/>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5628" name="Line 27"/>
          <p:cNvSpPr>
            <a:spLocks noChangeShapeType="1"/>
          </p:cNvSpPr>
          <p:nvPr/>
        </p:nvSpPr>
        <p:spPr bwMode="auto">
          <a:xfrm flipV="1">
            <a:off x="5240162" y="3003436"/>
            <a:ext cx="1392625" cy="1049179"/>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5629" name="Text Box 28"/>
          <p:cNvSpPr txBox="1">
            <a:spLocks noChangeArrowheads="1"/>
          </p:cNvSpPr>
          <p:nvPr/>
        </p:nvSpPr>
        <p:spPr bwMode="auto">
          <a:xfrm>
            <a:off x="2798207" y="2125883"/>
            <a:ext cx="30116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r</a:t>
            </a:r>
          </a:p>
        </p:txBody>
      </p:sp>
      <p:sp>
        <p:nvSpPr>
          <p:cNvPr id="25630" name="Text Box 29"/>
          <p:cNvSpPr txBox="1">
            <a:spLocks noChangeArrowheads="1"/>
          </p:cNvSpPr>
          <p:nvPr/>
        </p:nvSpPr>
        <p:spPr bwMode="auto">
          <a:xfrm>
            <a:off x="4793225" y="2135597"/>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s</a:t>
            </a:r>
          </a:p>
        </p:txBody>
      </p:sp>
      <p:sp>
        <p:nvSpPr>
          <p:cNvPr id="25631" name="Text Box 30"/>
          <p:cNvSpPr txBox="1">
            <a:spLocks noChangeArrowheads="1"/>
          </p:cNvSpPr>
          <p:nvPr/>
        </p:nvSpPr>
        <p:spPr bwMode="auto">
          <a:xfrm>
            <a:off x="6788243" y="2145312"/>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25632" name="Text Box 31"/>
          <p:cNvSpPr txBox="1">
            <a:spLocks noChangeArrowheads="1"/>
          </p:cNvSpPr>
          <p:nvPr/>
        </p:nvSpPr>
        <p:spPr bwMode="auto">
          <a:xfrm>
            <a:off x="8783261" y="2155026"/>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25633" name="Text Box 32"/>
          <p:cNvSpPr txBox="1">
            <a:spLocks noChangeArrowheads="1"/>
          </p:cNvSpPr>
          <p:nvPr/>
        </p:nvSpPr>
        <p:spPr bwMode="auto">
          <a:xfrm>
            <a:off x="2733434" y="4467106"/>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25634" name="Text Box 33"/>
          <p:cNvSpPr txBox="1">
            <a:spLocks noChangeArrowheads="1"/>
          </p:cNvSpPr>
          <p:nvPr/>
        </p:nvSpPr>
        <p:spPr bwMode="auto">
          <a:xfrm>
            <a:off x="4747884" y="4476820"/>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25635" name="Text Box 34"/>
          <p:cNvSpPr txBox="1">
            <a:spLocks noChangeArrowheads="1"/>
          </p:cNvSpPr>
          <p:nvPr/>
        </p:nvSpPr>
        <p:spPr bwMode="auto">
          <a:xfrm>
            <a:off x="6781766" y="4486535"/>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25636" name="Text Box 35"/>
          <p:cNvSpPr txBox="1">
            <a:spLocks noChangeArrowheads="1"/>
          </p:cNvSpPr>
          <p:nvPr/>
        </p:nvSpPr>
        <p:spPr bwMode="auto">
          <a:xfrm>
            <a:off x="8796215" y="4481677"/>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25637" name="Text Box 36"/>
          <p:cNvSpPr txBox="1">
            <a:spLocks noChangeArrowheads="1"/>
          </p:cNvSpPr>
          <p:nvPr/>
        </p:nvSpPr>
        <p:spPr bwMode="auto">
          <a:xfrm>
            <a:off x="5371867" y="5407804"/>
            <a:ext cx="1250681" cy="666108"/>
          </a:xfrm>
          <a:prstGeom prst="rect">
            <a:avLst/>
          </a:prstGeom>
          <a:noFill/>
          <a:ln w="28575">
            <a:solidFill>
              <a:schemeClr val="tx2"/>
            </a:solidFill>
            <a:miter lim="800000"/>
            <a:headEnd/>
            <a:tailEnd/>
          </a:ln>
        </p:spPr>
        <p:txBody>
          <a:bodyPr wrap="none" lIns="111026" tIns="55513" rIns="111026" bIns="55513">
            <a:spAutoFit/>
          </a:bodyPr>
          <a:lstStyle/>
          <a:p>
            <a:r>
              <a:rPr lang="en-US" b="1" u="none"/>
              <a:t>Q:</a:t>
            </a:r>
            <a:r>
              <a:rPr lang="en-US" u="none"/>
              <a:t>  r   t  x</a:t>
            </a:r>
          </a:p>
          <a:p>
            <a:r>
              <a:rPr lang="en-US" u="none"/>
              <a:t>      1  2  2</a:t>
            </a:r>
          </a:p>
        </p:txBody>
      </p:sp>
      <p:sp>
        <p:nvSpPr>
          <p:cNvPr id="38" name="Slide Number Placeholder 37"/>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6</a:t>
            </a:fld>
            <a:endParaRPr lang="en-US"/>
          </a:p>
        </p:txBody>
      </p:sp>
      <p:sp>
        <p:nvSpPr>
          <p:cNvPr id="39" name="TextBox 38"/>
          <p:cNvSpPr txBox="1"/>
          <p:nvPr/>
        </p:nvSpPr>
        <p:spPr>
          <a:xfrm>
            <a:off x="725461" y="5440186"/>
            <a:ext cx="3627305" cy="389109"/>
          </a:xfrm>
          <a:prstGeom prst="rect">
            <a:avLst/>
          </a:prstGeom>
          <a:noFill/>
        </p:spPr>
        <p:txBody>
          <a:bodyPr wrap="square" lIns="111026" tIns="55513" rIns="111026" bIns="55513" rtlCol="0">
            <a:spAutoFit/>
          </a:bodyPr>
          <a:lstStyle/>
          <a:p>
            <a:r>
              <a:rPr lang="en-US" dirty="0"/>
              <a:t>Finished: s  w</a:t>
            </a:r>
          </a:p>
        </p:txBody>
      </p:sp>
      <p:sp>
        <p:nvSpPr>
          <p:cNvPr id="40" name="Rectangular Callout 39"/>
          <p:cNvSpPr/>
          <p:nvPr/>
        </p:nvSpPr>
        <p:spPr>
          <a:xfrm>
            <a:off x="7150973" y="1709773"/>
            <a:ext cx="1761834" cy="621736"/>
          </a:xfrm>
          <a:prstGeom prst="wedgeRectCallout">
            <a:avLst>
              <a:gd name="adj1" fmla="val -50000"/>
              <a:gd name="adj2" fmla="val 10714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r>
              <a:rPr lang="en-US" sz="1900" dirty="0">
                <a:solidFill>
                  <a:srgbClr val="002060"/>
                </a:solidFill>
              </a:rPr>
              <a:t>distance from source</a:t>
            </a:r>
          </a:p>
        </p:txBody>
      </p:sp>
      <p:sp>
        <p:nvSpPr>
          <p:cNvPr id="41" name="Freeform 40"/>
          <p:cNvSpPr/>
          <p:nvPr/>
        </p:nvSpPr>
        <p:spPr>
          <a:xfrm>
            <a:off x="2590933" y="4972266"/>
            <a:ext cx="3415712" cy="545637"/>
          </a:xfrm>
          <a:custGeom>
            <a:avLst/>
            <a:gdLst>
              <a:gd name="connsiteX0" fmla="*/ 2609850 w 2682875"/>
              <a:gd name="connsiteY0" fmla="*/ 506412 h 544512"/>
              <a:gd name="connsiteX1" fmla="*/ 2552700 w 2682875"/>
              <a:gd name="connsiteY1" fmla="*/ 239712 h 544512"/>
              <a:gd name="connsiteX2" fmla="*/ 1828800 w 2682875"/>
              <a:gd name="connsiteY2" fmla="*/ 20637 h 544512"/>
              <a:gd name="connsiteX3" fmla="*/ 676275 w 2682875"/>
              <a:gd name="connsiteY3" fmla="*/ 115887 h 544512"/>
              <a:gd name="connsiteX4" fmla="*/ 0 w 2682875"/>
              <a:gd name="connsiteY4" fmla="*/ 544512 h 54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2875" h="544512">
                <a:moveTo>
                  <a:pt x="2609850" y="506412"/>
                </a:moveTo>
                <a:cubicBezTo>
                  <a:pt x="2646362" y="413543"/>
                  <a:pt x="2682875" y="320675"/>
                  <a:pt x="2552700" y="239712"/>
                </a:cubicBezTo>
                <a:cubicBezTo>
                  <a:pt x="2422525" y="158749"/>
                  <a:pt x="2141537" y="41274"/>
                  <a:pt x="1828800" y="20637"/>
                </a:cubicBezTo>
                <a:cubicBezTo>
                  <a:pt x="1516063" y="0"/>
                  <a:pt x="981075" y="28575"/>
                  <a:pt x="676275" y="115887"/>
                </a:cubicBezTo>
                <a:cubicBezTo>
                  <a:pt x="371475" y="203199"/>
                  <a:pt x="185737" y="373855"/>
                  <a:pt x="0" y="544512"/>
                </a:cubicBezTo>
              </a:path>
            </a:pathLst>
          </a:custGeom>
          <a:ln w="285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lIns="111026" tIns="55513" rIns="111026" bIns="55513" rtlCol="0" anchor="ctr"/>
          <a:lstStyle/>
          <a:p>
            <a:pPr algn="ctr"/>
            <a:endParaRPr lang="en-US"/>
          </a:p>
        </p:txBody>
      </p:sp>
      <p:sp>
        <p:nvSpPr>
          <p:cNvPr id="42" name="Rectangle 41"/>
          <p:cNvSpPr/>
          <p:nvPr/>
        </p:nvSpPr>
        <p:spPr>
          <a:xfrm>
            <a:off x="2694570" y="4973884"/>
            <a:ext cx="2133353" cy="696886"/>
          </a:xfrm>
          <a:prstGeom prst="rect">
            <a:avLst/>
          </a:prstGeom>
        </p:spPr>
        <p:txBody>
          <a:bodyPr wrap="none" lIns="111026" tIns="55513" rIns="111026" bIns="55513">
            <a:spAutoFit/>
          </a:bodyPr>
          <a:lstStyle/>
          <a:p>
            <a:r>
              <a:rPr lang="en-US" sz="1900" dirty="0">
                <a:solidFill>
                  <a:srgbClr val="002060"/>
                </a:solidFill>
              </a:rPr>
              <a:t>w is finished:</a:t>
            </a:r>
          </a:p>
          <a:p>
            <a:r>
              <a:rPr lang="en-US" sz="1900" dirty="0">
                <a:solidFill>
                  <a:srgbClr val="002060"/>
                </a:solidFill>
              </a:rPr>
              <a:t>pop it from queue</a:t>
            </a:r>
          </a:p>
        </p:txBody>
      </p:sp>
      <p:sp>
        <p:nvSpPr>
          <p:cNvPr id="43" name="Oval 42"/>
          <p:cNvSpPr/>
          <p:nvPr/>
        </p:nvSpPr>
        <p:spPr>
          <a:xfrm>
            <a:off x="5964231" y="5362469"/>
            <a:ext cx="725461" cy="77716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a:p>
        </p:txBody>
      </p:sp>
      <p:sp>
        <p:nvSpPr>
          <p:cNvPr id="44" name="Rectangular Callout 43"/>
          <p:cNvSpPr/>
          <p:nvPr/>
        </p:nvSpPr>
        <p:spPr>
          <a:xfrm>
            <a:off x="7876434" y="5440186"/>
            <a:ext cx="3109119" cy="565214"/>
          </a:xfrm>
          <a:prstGeom prst="wedgeRectCallout">
            <a:avLst>
              <a:gd name="adj1" fmla="val -81617"/>
              <a:gd name="adj2" fmla="val -66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r>
              <a:rPr lang="en-US" sz="1900" dirty="0">
                <a:solidFill>
                  <a:srgbClr val="002060"/>
                </a:solidFill>
              </a:rPr>
              <a:t>Neighbors of w are added to the queue</a:t>
            </a:r>
          </a:p>
        </p:txBody>
      </p:sp>
      <p:sp>
        <p:nvSpPr>
          <p:cNvPr id="51" name="Oval 5"/>
          <p:cNvSpPr>
            <a:spLocks noChangeArrowheads="1"/>
          </p:cNvSpPr>
          <p:nvPr/>
        </p:nvSpPr>
        <p:spPr bwMode="auto">
          <a:xfrm>
            <a:off x="498647" y="1264749"/>
            <a:ext cx="310912" cy="233151"/>
          </a:xfrm>
          <a:prstGeom prst="ellipse">
            <a:avLst/>
          </a:prstGeom>
          <a:solidFill>
            <a:srgbClr val="0070C0"/>
          </a:solidFill>
          <a:ln w="28575">
            <a:solidFill>
              <a:schemeClr val="tx2"/>
            </a:solidFill>
            <a:round/>
            <a:headEnd/>
            <a:tailEnd/>
          </a:ln>
        </p:spPr>
        <p:txBody>
          <a:bodyPr wrap="none" lIns="111026" tIns="55513" rIns="111026" bIns="55513" anchor="ctr"/>
          <a:lstStyle/>
          <a:p>
            <a:endParaRPr lang="en-US"/>
          </a:p>
        </p:txBody>
      </p:sp>
      <p:sp>
        <p:nvSpPr>
          <p:cNvPr id="52" name="Oval 5"/>
          <p:cNvSpPr>
            <a:spLocks noChangeArrowheads="1"/>
          </p:cNvSpPr>
          <p:nvPr/>
        </p:nvSpPr>
        <p:spPr bwMode="auto">
          <a:xfrm>
            <a:off x="498647" y="1653334"/>
            <a:ext cx="310912" cy="233151"/>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53" name="Oval 5"/>
          <p:cNvSpPr>
            <a:spLocks noChangeArrowheads="1"/>
          </p:cNvSpPr>
          <p:nvPr/>
        </p:nvSpPr>
        <p:spPr bwMode="auto">
          <a:xfrm>
            <a:off x="498647" y="2041919"/>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54" name="TextBox 53"/>
          <p:cNvSpPr txBox="1"/>
          <p:nvPr/>
        </p:nvSpPr>
        <p:spPr>
          <a:xfrm>
            <a:off x="1120471" y="1187033"/>
            <a:ext cx="1554559" cy="389109"/>
          </a:xfrm>
          <a:prstGeom prst="rect">
            <a:avLst/>
          </a:prstGeom>
          <a:noFill/>
        </p:spPr>
        <p:txBody>
          <a:bodyPr wrap="square" lIns="111026" tIns="55513" rIns="111026" bIns="55513" rtlCol="0">
            <a:spAutoFit/>
          </a:bodyPr>
          <a:lstStyle/>
          <a:p>
            <a:r>
              <a:rPr lang="en-US" dirty="0"/>
              <a:t>Finished</a:t>
            </a:r>
          </a:p>
        </p:txBody>
      </p:sp>
      <p:sp>
        <p:nvSpPr>
          <p:cNvPr id="55" name="TextBox 54"/>
          <p:cNvSpPr txBox="1"/>
          <p:nvPr/>
        </p:nvSpPr>
        <p:spPr>
          <a:xfrm>
            <a:off x="1120471" y="1575617"/>
            <a:ext cx="1554559" cy="389109"/>
          </a:xfrm>
          <a:prstGeom prst="rect">
            <a:avLst/>
          </a:prstGeom>
          <a:noFill/>
        </p:spPr>
        <p:txBody>
          <a:bodyPr wrap="square" lIns="111026" tIns="55513" rIns="111026" bIns="55513" rtlCol="0">
            <a:spAutoFit/>
          </a:bodyPr>
          <a:lstStyle/>
          <a:p>
            <a:r>
              <a:rPr lang="en-US" dirty="0"/>
              <a:t>Visited</a:t>
            </a:r>
          </a:p>
        </p:txBody>
      </p:sp>
      <p:sp>
        <p:nvSpPr>
          <p:cNvPr id="56" name="TextBox 55"/>
          <p:cNvSpPr txBox="1"/>
          <p:nvPr/>
        </p:nvSpPr>
        <p:spPr>
          <a:xfrm>
            <a:off x="1120471" y="1976102"/>
            <a:ext cx="2383658" cy="389109"/>
          </a:xfrm>
          <a:prstGeom prst="rect">
            <a:avLst/>
          </a:prstGeom>
          <a:noFill/>
        </p:spPr>
        <p:txBody>
          <a:bodyPr wrap="square" lIns="111026" tIns="55513" rIns="111026" bIns="55513" rtlCol="0">
            <a:spAutoFit/>
          </a:bodyPr>
          <a:lstStyle/>
          <a:p>
            <a:r>
              <a:rPr lang="en-US" dirty="0"/>
              <a:t>Undiscovered</a:t>
            </a:r>
          </a:p>
        </p:txBody>
      </p:sp>
    </p:spTree>
    <p:extLst>
      <p:ext uri="{BB962C8B-B14F-4D97-AF65-F5344CB8AC3E}">
        <p14:creationId xmlns:p14="http://schemas.microsoft.com/office/powerpoint/2010/main" val="20903210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dissolve">
                                      <p:cBhvr>
                                        <p:cTn id="1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t>Example (BFS)</a:t>
            </a:r>
          </a:p>
        </p:txBody>
      </p:sp>
      <p:sp>
        <p:nvSpPr>
          <p:cNvPr id="26628" name="Oval 3"/>
          <p:cNvSpPr>
            <a:spLocks noChangeArrowheads="1"/>
          </p:cNvSpPr>
          <p:nvPr/>
        </p:nvSpPr>
        <p:spPr bwMode="auto">
          <a:xfrm>
            <a:off x="2552068" y="2546849"/>
            <a:ext cx="803189" cy="587734"/>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26629" name="Text Box 4"/>
          <p:cNvSpPr txBox="1">
            <a:spLocks noChangeArrowheads="1"/>
          </p:cNvSpPr>
          <p:nvPr/>
        </p:nvSpPr>
        <p:spPr bwMode="auto">
          <a:xfrm>
            <a:off x="2720479" y="2611613"/>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1</a:t>
            </a:r>
            <a:endParaRPr lang="en-US" b="1" u="none"/>
          </a:p>
        </p:txBody>
      </p:sp>
      <p:sp>
        <p:nvSpPr>
          <p:cNvPr id="26630" name="Oval 5"/>
          <p:cNvSpPr>
            <a:spLocks noChangeArrowheads="1"/>
          </p:cNvSpPr>
          <p:nvPr/>
        </p:nvSpPr>
        <p:spPr bwMode="auto">
          <a:xfrm>
            <a:off x="4566519" y="2540373"/>
            <a:ext cx="803189" cy="587734"/>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26631" name="Text Box 6"/>
          <p:cNvSpPr txBox="1">
            <a:spLocks noChangeArrowheads="1"/>
          </p:cNvSpPr>
          <p:nvPr/>
        </p:nvSpPr>
        <p:spPr bwMode="auto">
          <a:xfrm>
            <a:off x="4734930" y="2605137"/>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0</a:t>
            </a:r>
            <a:endParaRPr lang="en-US" b="1" u="none"/>
          </a:p>
        </p:txBody>
      </p:sp>
      <p:sp>
        <p:nvSpPr>
          <p:cNvPr id="26632" name="Line 7"/>
          <p:cNvSpPr>
            <a:spLocks noChangeShapeType="1"/>
          </p:cNvSpPr>
          <p:nvPr/>
        </p:nvSpPr>
        <p:spPr bwMode="auto">
          <a:xfrm>
            <a:off x="3335827" y="2841526"/>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6633" name="Oval 8"/>
          <p:cNvSpPr>
            <a:spLocks noChangeArrowheads="1"/>
          </p:cNvSpPr>
          <p:nvPr/>
        </p:nvSpPr>
        <p:spPr bwMode="auto">
          <a:xfrm>
            <a:off x="4566519" y="3984613"/>
            <a:ext cx="803189" cy="587734"/>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26634" name="Text Box 9"/>
          <p:cNvSpPr txBox="1">
            <a:spLocks noChangeArrowheads="1"/>
          </p:cNvSpPr>
          <p:nvPr/>
        </p:nvSpPr>
        <p:spPr bwMode="auto">
          <a:xfrm>
            <a:off x="4734930" y="4034805"/>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1</a:t>
            </a:r>
            <a:endParaRPr lang="en-US" b="1" u="none"/>
          </a:p>
        </p:txBody>
      </p:sp>
      <p:sp>
        <p:nvSpPr>
          <p:cNvPr id="26635" name="Oval 10"/>
          <p:cNvSpPr>
            <a:spLocks noChangeArrowheads="1"/>
          </p:cNvSpPr>
          <p:nvPr/>
        </p:nvSpPr>
        <p:spPr bwMode="auto">
          <a:xfrm>
            <a:off x="6580968" y="3978137"/>
            <a:ext cx="803189" cy="587734"/>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26636" name="Text Box 11"/>
          <p:cNvSpPr txBox="1">
            <a:spLocks noChangeArrowheads="1"/>
          </p:cNvSpPr>
          <p:nvPr/>
        </p:nvSpPr>
        <p:spPr bwMode="auto">
          <a:xfrm>
            <a:off x="6749379" y="4013757"/>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2</a:t>
            </a:r>
            <a:endParaRPr lang="en-US" b="1" u="none"/>
          </a:p>
        </p:txBody>
      </p:sp>
      <p:sp>
        <p:nvSpPr>
          <p:cNvPr id="26637" name="Line 12"/>
          <p:cNvSpPr>
            <a:spLocks noChangeShapeType="1"/>
          </p:cNvSpPr>
          <p:nvPr/>
        </p:nvSpPr>
        <p:spPr bwMode="auto">
          <a:xfrm>
            <a:off x="5350276" y="4279290"/>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6638" name="Oval 13"/>
          <p:cNvSpPr>
            <a:spLocks noChangeArrowheads="1"/>
          </p:cNvSpPr>
          <p:nvPr/>
        </p:nvSpPr>
        <p:spPr bwMode="auto">
          <a:xfrm>
            <a:off x="8595419" y="3987851"/>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26639" name="Text Box 14"/>
          <p:cNvSpPr txBox="1">
            <a:spLocks noChangeArrowheads="1"/>
          </p:cNvSpPr>
          <p:nvPr/>
        </p:nvSpPr>
        <p:spPr bwMode="auto">
          <a:xfrm>
            <a:off x="8724966" y="4016995"/>
            <a:ext cx="390933"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a:t>
            </a:r>
            <a:endParaRPr lang="en-US" b="1" u="none"/>
          </a:p>
        </p:txBody>
      </p:sp>
      <p:sp>
        <p:nvSpPr>
          <p:cNvPr id="26640" name="Line 15"/>
          <p:cNvSpPr>
            <a:spLocks noChangeShapeType="1"/>
          </p:cNvSpPr>
          <p:nvPr/>
        </p:nvSpPr>
        <p:spPr bwMode="auto">
          <a:xfrm>
            <a:off x="7364726" y="4289004"/>
            <a:ext cx="1256602" cy="0"/>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6641" name="Oval 16"/>
          <p:cNvSpPr>
            <a:spLocks noChangeArrowheads="1"/>
          </p:cNvSpPr>
          <p:nvPr/>
        </p:nvSpPr>
        <p:spPr bwMode="auto">
          <a:xfrm>
            <a:off x="6574491" y="2545230"/>
            <a:ext cx="803189" cy="587735"/>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26642" name="Text Box 17"/>
          <p:cNvSpPr txBox="1">
            <a:spLocks noChangeArrowheads="1"/>
          </p:cNvSpPr>
          <p:nvPr/>
        </p:nvSpPr>
        <p:spPr bwMode="auto">
          <a:xfrm>
            <a:off x="6742902" y="2580850"/>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2</a:t>
            </a:r>
            <a:endParaRPr lang="en-US" b="1" u="none"/>
          </a:p>
        </p:txBody>
      </p:sp>
      <p:sp>
        <p:nvSpPr>
          <p:cNvPr id="26643" name="Oval 18"/>
          <p:cNvSpPr>
            <a:spLocks noChangeArrowheads="1"/>
          </p:cNvSpPr>
          <p:nvPr/>
        </p:nvSpPr>
        <p:spPr bwMode="auto">
          <a:xfrm>
            <a:off x="8588941" y="2554945"/>
            <a:ext cx="803189" cy="587735"/>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26644" name="Text Box 19"/>
          <p:cNvSpPr txBox="1">
            <a:spLocks noChangeArrowheads="1"/>
          </p:cNvSpPr>
          <p:nvPr/>
        </p:nvSpPr>
        <p:spPr bwMode="auto">
          <a:xfrm>
            <a:off x="8718487" y="2584088"/>
            <a:ext cx="390933"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a:t>
            </a:r>
            <a:endParaRPr lang="en-US" b="1" u="none"/>
          </a:p>
        </p:txBody>
      </p:sp>
      <p:sp>
        <p:nvSpPr>
          <p:cNvPr id="26645" name="Line 20"/>
          <p:cNvSpPr>
            <a:spLocks noChangeShapeType="1"/>
          </p:cNvSpPr>
          <p:nvPr/>
        </p:nvSpPr>
        <p:spPr bwMode="auto">
          <a:xfrm>
            <a:off x="7358248" y="2856098"/>
            <a:ext cx="1256602" cy="0"/>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6646" name="Oval 21"/>
          <p:cNvSpPr>
            <a:spLocks noChangeArrowheads="1"/>
          </p:cNvSpPr>
          <p:nvPr/>
        </p:nvSpPr>
        <p:spPr bwMode="auto">
          <a:xfrm>
            <a:off x="2526159" y="3984613"/>
            <a:ext cx="803189" cy="587734"/>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26647" name="Text Box 22"/>
          <p:cNvSpPr txBox="1">
            <a:spLocks noChangeArrowheads="1"/>
          </p:cNvSpPr>
          <p:nvPr/>
        </p:nvSpPr>
        <p:spPr bwMode="auto">
          <a:xfrm>
            <a:off x="2714002" y="4034805"/>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2</a:t>
            </a:r>
            <a:endParaRPr lang="en-US" b="1" u="none"/>
          </a:p>
        </p:txBody>
      </p:sp>
      <p:sp>
        <p:nvSpPr>
          <p:cNvPr id="26648" name="Line 23"/>
          <p:cNvSpPr>
            <a:spLocks noChangeShapeType="1"/>
          </p:cNvSpPr>
          <p:nvPr/>
        </p:nvSpPr>
        <p:spPr bwMode="auto">
          <a:xfrm>
            <a:off x="2942868" y="3120012"/>
            <a:ext cx="0" cy="859743"/>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6649" name="Line 24"/>
          <p:cNvSpPr>
            <a:spLocks noChangeShapeType="1"/>
          </p:cNvSpPr>
          <p:nvPr/>
        </p:nvSpPr>
        <p:spPr bwMode="auto">
          <a:xfrm>
            <a:off x="4957317" y="3129727"/>
            <a:ext cx="0" cy="859743"/>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6650" name="Line 25"/>
          <p:cNvSpPr>
            <a:spLocks noChangeShapeType="1"/>
          </p:cNvSpPr>
          <p:nvPr/>
        </p:nvSpPr>
        <p:spPr bwMode="auto">
          <a:xfrm>
            <a:off x="6971768" y="3139441"/>
            <a:ext cx="0" cy="859743"/>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6651" name="Line 26"/>
          <p:cNvSpPr>
            <a:spLocks noChangeShapeType="1"/>
          </p:cNvSpPr>
          <p:nvPr/>
        </p:nvSpPr>
        <p:spPr bwMode="auto">
          <a:xfrm>
            <a:off x="8986217" y="3149156"/>
            <a:ext cx="0" cy="859743"/>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6652" name="Line 27"/>
          <p:cNvSpPr>
            <a:spLocks noChangeShapeType="1"/>
          </p:cNvSpPr>
          <p:nvPr/>
        </p:nvSpPr>
        <p:spPr bwMode="auto">
          <a:xfrm flipV="1">
            <a:off x="5240162" y="3003436"/>
            <a:ext cx="1392625" cy="1049179"/>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6653" name="Text Box 28"/>
          <p:cNvSpPr txBox="1">
            <a:spLocks noChangeArrowheads="1"/>
          </p:cNvSpPr>
          <p:nvPr/>
        </p:nvSpPr>
        <p:spPr bwMode="auto">
          <a:xfrm>
            <a:off x="2798207" y="2125883"/>
            <a:ext cx="30116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r</a:t>
            </a:r>
          </a:p>
        </p:txBody>
      </p:sp>
      <p:sp>
        <p:nvSpPr>
          <p:cNvPr id="26654" name="Text Box 29"/>
          <p:cNvSpPr txBox="1">
            <a:spLocks noChangeArrowheads="1"/>
          </p:cNvSpPr>
          <p:nvPr/>
        </p:nvSpPr>
        <p:spPr bwMode="auto">
          <a:xfrm>
            <a:off x="4793225" y="2135597"/>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s</a:t>
            </a:r>
          </a:p>
        </p:txBody>
      </p:sp>
      <p:sp>
        <p:nvSpPr>
          <p:cNvPr id="26655" name="Text Box 30"/>
          <p:cNvSpPr txBox="1">
            <a:spLocks noChangeArrowheads="1"/>
          </p:cNvSpPr>
          <p:nvPr/>
        </p:nvSpPr>
        <p:spPr bwMode="auto">
          <a:xfrm>
            <a:off x="6788243" y="2145312"/>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26656" name="Text Box 31"/>
          <p:cNvSpPr txBox="1">
            <a:spLocks noChangeArrowheads="1"/>
          </p:cNvSpPr>
          <p:nvPr/>
        </p:nvSpPr>
        <p:spPr bwMode="auto">
          <a:xfrm>
            <a:off x="8783261" y="2155026"/>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26657" name="Text Box 32"/>
          <p:cNvSpPr txBox="1">
            <a:spLocks noChangeArrowheads="1"/>
          </p:cNvSpPr>
          <p:nvPr/>
        </p:nvSpPr>
        <p:spPr bwMode="auto">
          <a:xfrm>
            <a:off x="2733434" y="4467106"/>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26658" name="Text Box 33"/>
          <p:cNvSpPr txBox="1">
            <a:spLocks noChangeArrowheads="1"/>
          </p:cNvSpPr>
          <p:nvPr/>
        </p:nvSpPr>
        <p:spPr bwMode="auto">
          <a:xfrm>
            <a:off x="4747884" y="4476820"/>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26659" name="Text Box 34"/>
          <p:cNvSpPr txBox="1">
            <a:spLocks noChangeArrowheads="1"/>
          </p:cNvSpPr>
          <p:nvPr/>
        </p:nvSpPr>
        <p:spPr bwMode="auto">
          <a:xfrm>
            <a:off x="6781766" y="4486535"/>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26660" name="Text Box 35"/>
          <p:cNvSpPr txBox="1">
            <a:spLocks noChangeArrowheads="1"/>
          </p:cNvSpPr>
          <p:nvPr/>
        </p:nvSpPr>
        <p:spPr bwMode="auto">
          <a:xfrm>
            <a:off x="8796215" y="4481677"/>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26661" name="Text Box 36"/>
          <p:cNvSpPr txBox="1">
            <a:spLocks noChangeArrowheads="1"/>
          </p:cNvSpPr>
          <p:nvPr/>
        </p:nvSpPr>
        <p:spPr bwMode="auto">
          <a:xfrm>
            <a:off x="5371867" y="5407804"/>
            <a:ext cx="1250681" cy="666108"/>
          </a:xfrm>
          <a:prstGeom prst="rect">
            <a:avLst/>
          </a:prstGeom>
          <a:noFill/>
          <a:ln w="28575">
            <a:solidFill>
              <a:schemeClr val="tx2"/>
            </a:solidFill>
            <a:miter lim="800000"/>
            <a:headEnd/>
            <a:tailEnd/>
          </a:ln>
        </p:spPr>
        <p:txBody>
          <a:bodyPr wrap="none" lIns="111026" tIns="55513" rIns="111026" bIns="55513">
            <a:spAutoFit/>
          </a:bodyPr>
          <a:lstStyle/>
          <a:p>
            <a:r>
              <a:rPr lang="en-US" b="1" u="none"/>
              <a:t>Q:</a:t>
            </a:r>
            <a:r>
              <a:rPr lang="en-US" u="none"/>
              <a:t>  t  x  v</a:t>
            </a:r>
          </a:p>
          <a:p>
            <a:r>
              <a:rPr lang="en-US" u="none"/>
              <a:t>      2  2  2</a:t>
            </a:r>
          </a:p>
        </p:txBody>
      </p:sp>
      <p:sp>
        <p:nvSpPr>
          <p:cNvPr id="38" name="Slide Number Placeholder 37"/>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7</a:t>
            </a:fld>
            <a:endParaRPr lang="en-US"/>
          </a:p>
        </p:txBody>
      </p:sp>
      <p:sp>
        <p:nvSpPr>
          <p:cNvPr id="39" name="TextBox 38"/>
          <p:cNvSpPr txBox="1"/>
          <p:nvPr/>
        </p:nvSpPr>
        <p:spPr>
          <a:xfrm>
            <a:off x="725461" y="5440186"/>
            <a:ext cx="3627305" cy="389109"/>
          </a:xfrm>
          <a:prstGeom prst="rect">
            <a:avLst/>
          </a:prstGeom>
          <a:noFill/>
        </p:spPr>
        <p:txBody>
          <a:bodyPr wrap="square" lIns="111026" tIns="55513" rIns="111026" bIns="55513" rtlCol="0">
            <a:spAutoFit/>
          </a:bodyPr>
          <a:lstStyle/>
          <a:p>
            <a:r>
              <a:rPr lang="en-US" dirty="0"/>
              <a:t>Finished: s  w  r</a:t>
            </a:r>
          </a:p>
        </p:txBody>
      </p:sp>
      <p:sp>
        <p:nvSpPr>
          <p:cNvPr id="46" name="Oval 5"/>
          <p:cNvSpPr>
            <a:spLocks noChangeArrowheads="1"/>
          </p:cNvSpPr>
          <p:nvPr/>
        </p:nvSpPr>
        <p:spPr bwMode="auto">
          <a:xfrm>
            <a:off x="498647" y="1264749"/>
            <a:ext cx="310912" cy="233151"/>
          </a:xfrm>
          <a:prstGeom prst="ellipse">
            <a:avLst/>
          </a:prstGeom>
          <a:solidFill>
            <a:srgbClr val="0070C0"/>
          </a:solidFill>
          <a:ln w="28575">
            <a:solidFill>
              <a:schemeClr val="tx2"/>
            </a:solidFill>
            <a:round/>
            <a:headEnd/>
            <a:tailEnd/>
          </a:ln>
        </p:spPr>
        <p:txBody>
          <a:bodyPr wrap="none" lIns="111026" tIns="55513" rIns="111026" bIns="55513" anchor="ctr"/>
          <a:lstStyle/>
          <a:p>
            <a:endParaRPr lang="en-US"/>
          </a:p>
        </p:txBody>
      </p:sp>
      <p:sp>
        <p:nvSpPr>
          <p:cNvPr id="47" name="Oval 5"/>
          <p:cNvSpPr>
            <a:spLocks noChangeArrowheads="1"/>
          </p:cNvSpPr>
          <p:nvPr/>
        </p:nvSpPr>
        <p:spPr bwMode="auto">
          <a:xfrm>
            <a:off x="498647" y="1653334"/>
            <a:ext cx="310912" cy="233151"/>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48" name="Oval 5"/>
          <p:cNvSpPr>
            <a:spLocks noChangeArrowheads="1"/>
          </p:cNvSpPr>
          <p:nvPr/>
        </p:nvSpPr>
        <p:spPr bwMode="auto">
          <a:xfrm>
            <a:off x="498647" y="2041919"/>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49" name="TextBox 48"/>
          <p:cNvSpPr txBox="1"/>
          <p:nvPr/>
        </p:nvSpPr>
        <p:spPr>
          <a:xfrm>
            <a:off x="1120471" y="1187033"/>
            <a:ext cx="1554559" cy="389109"/>
          </a:xfrm>
          <a:prstGeom prst="rect">
            <a:avLst/>
          </a:prstGeom>
          <a:noFill/>
        </p:spPr>
        <p:txBody>
          <a:bodyPr wrap="square" lIns="111026" tIns="55513" rIns="111026" bIns="55513" rtlCol="0">
            <a:spAutoFit/>
          </a:bodyPr>
          <a:lstStyle/>
          <a:p>
            <a:r>
              <a:rPr lang="en-US" dirty="0"/>
              <a:t>Finished</a:t>
            </a:r>
          </a:p>
        </p:txBody>
      </p:sp>
      <p:sp>
        <p:nvSpPr>
          <p:cNvPr id="50" name="TextBox 49"/>
          <p:cNvSpPr txBox="1"/>
          <p:nvPr/>
        </p:nvSpPr>
        <p:spPr>
          <a:xfrm>
            <a:off x="1120471" y="1575617"/>
            <a:ext cx="1554559" cy="389109"/>
          </a:xfrm>
          <a:prstGeom prst="rect">
            <a:avLst/>
          </a:prstGeom>
          <a:noFill/>
        </p:spPr>
        <p:txBody>
          <a:bodyPr wrap="square" lIns="111026" tIns="55513" rIns="111026" bIns="55513" rtlCol="0">
            <a:spAutoFit/>
          </a:bodyPr>
          <a:lstStyle/>
          <a:p>
            <a:r>
              <a:rPr lang="en-US" dirty="0"/>
              <a:t>Visited</a:t>
            </a:r>
          </a:p>
        </p:txBody>
      </p:sp>
      <p:sp>
        <p:nvSpPr>
          <p:cNvPr id="51" name="TextBox 50"/>
          <p:cNvSpPr txBox="1"/>
          <p:nvPr/>
        </p:nvSpPr>
        <p:spPr>
          <a:xfrm>
            <a:off x="1120471" y="1976102"/>
            <a:ext cx="2383658" cy="389109"/>
          </a:xfrm>
          <a:prstGeom prst="rect">
            <a:avLst/>
          </a:prstGeom>
          <a:noFill/>
        </p:spPr>
        <p:txBody>
          <a:bodyPr wrap="square" lIns="111026" tIns="55513" rIns="111026" bIns="55513" rtlCol="0">
            <a:spAutoFit/>
          </a:bodyPr>
          <a:lstStyle/>
          <a:p>
            <a:r>
              <a:rPr lang="en-US" dirty="0"/>
              <a:t>Undiscovered</a:t>
            </a:r>
          </a:p>
        </p:txBody>
      </p:sp>
    </p:spTree>
    <p:extLst>
      <p:ext uri="{BB962C8B-B14F-4D97-AF65-F5344CB8AC3E}">
        <p14:creationId xmlns:p14="http://schemas.microsoft.com/office/powerpoint/2010/main" val="29196471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a:t>Example (BFS)</a:t>
            </a:r>
          </a:p>
        </p:txBody>
      </p:sp>
      <p:sp>
        <p:nvSpPr>
          <p:cNvPr id="27652" name="Oval 3"/>
          <p:cNvSpPr>
            <a:spLocks noChangeArrowheads="1"/>
          </p:cNvSpPr>
          <p:nvPr/>
        </p:nvSpPr>
        <p:spPr bwMode="auto">
          <a:xfrm>
            <a:off x="2552068" y="2546849"/>
            <a:ext cx="803189" cy="587734"/>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27653" name="Text Box 4"/>
          <p:cNvSpPr txBox="1">
            <a:spLocks noChangeArrowheads="1"/>
          </p:cNvSpPr>
          <p:nvPr/>
        </p:nvSpPr>
        <p:spPr bwMode="auto">
          <a:xfrm>
            <a:off x="2720479" y="2611613"/>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1</a:t>
            </a:r>
            <a:endParaRPr lang="en-US" b="1" u="none"/>
          </a:p>
        </p:txBody>
      </p:sp>
      <p:sp>
        <p:nvSpPr>
          <p:cNvPr id="27654" name="Oval 5"/>
          <p:cNvSpPr>
            <a:spLocks noChangeArrowheads="1"/>
          </p:cNvSpPr>
          <p:nvPr/>
        </p:nvSpPr>
        <p:spPr bwMode="auto">
          <a:xfrm>
            <a:off x="4566519" y="2540373"/>
            <a:ext cx="803189" cy="587734"/>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27655" name="Text Box 6"/>
          <p:cNvSpPr txBox="1">
            <a:spLocks noChangeArrowheads="1"/>
          </p:cNvSpPr>
          <p:nvPr/>
        </p:nvSpPr>
        <p:spPr bwMode="auto">
          <a:xfrm>
            <a:off x="4734930" y="2605137"/>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0</a:t>
            </a:r>
            <a:endParaRPr lang="en-US" b="1" u="none"/>
          </a:p>
        </p:txBody>
      </p:sp>
      <p:sp>
        <p:nvSpPr>
          <p:cNvPr id="27656" name="Line 7"/>
          <p:cNvSpPr>
            <a:spLocks noChangeShapeType="1"/>
          </p:cNvSpPr>
          <p:nvPr/>
        </p:nvSpPr>
        <p:spPr bwMode="auto">
          <a:xfrm>
            <a:off x="3335827" y="2841526"/>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7657" name="Oval 8"/>
          <p:cNvSpPr>
            <a:spLocks noChangeArrowheads="1"/>
          </p:cNvSpPr>
          <p:nvPr/>
        </p:nvSpPr>
        <p:spPr bwMode="auto">
          <a:xfrm>
            <a:off x="4566519" y="3984613"/>
            <a:ext cx="803189" cy="587734"/>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27658" name="Text Box 9"/>
          <p:cNvSpPr txBox="1">
            <a:spLocks noChangeArrowheads="1"/>
          </p:cNvSpPr>
          <p:nvPr/>
        </p:nvSpPr>
        <p:spPr bwMode="auto">
          <a:xfrm>
            <a:off x="4734930" y="4034805"/>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1</a:t>
            </a:r>
            <a:endParaRPr lang="en-US" b="1" u="none"/>
          </a:p>
        </p:txBody>
      </p:sp>
      <p:sp>
        <p:nvSpPr>
          <p:cNvPr id="27659" name="Oval 10"/>
          <p:cNvSpPr>
            <a:spLocks noChangeArrowheads="1"/>
          </p:cNvSpPr>
          <p:nvPr/>
        </p:nvSpPr>
        <p:spPr bwMode="auto">
          <a:xfrm>
            <a:off x="6580968" y="3978137"/>
            <a:ext cx="803189" cy="587734"/>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27660" name="Text Box 11"/>
          <p:cNvSpPr txBox="1">
            <a:spLocks noChangeArrowheads="1"/>
          </p:cNvSpPr>
          <p:nvPr/>
        </p:nvSpPr>
        <p:spPr bwMode="auto">
          <a:xfrm>
            <a:off x="6749379" y="4013757"/>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2</a:t>
            </a:r>
            <a:endParaRPr lang="en-US" b="1" u="none"/>
          </a:p>
        </p:txBody>
      </p:sp>
      <p:sp>
        <p:nvSpPr>
          <p:cNvPr id="27661" name="Line 12"/>
          <p:cNvSpPr>
            <a:spLocks noChangeShapeType="1"/>
          </p:cNvSpPr>
          <p:nvPr/>
        </p:nvSpPr>
        <p:spPr bwMode="auto">
          <a:xfrm>
            <a:off x="5350276" y="4279290"/>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7662" name="Oval 13"/>
          <p:cNvSpPr>
            <a:spLocks noChangeArrowheads="1"/>
          </p:cNvSpPr>
          <p:nvPr/>
        </p:nvSpPr>
        <p:spPr bwMode="auto">
          <a:xfrm>
            <a:off x="8595419" y="3987851"/>
            <a:ext cx="803189" cy="587734"/>
          </a:xfrm>
          <a:prstGeom prst="ellipse">
            <a:avLst/>
          </a:prstGeom>
          <a:noFill/>
          <a:ln w="28575">
            <a:solidFill>
              <a:schemeClr val="tx2"/>
            </a:solidFill>
            <a:round/>
            <a:headEnd/>
            <a:tailEnd/>
          </a:ln>
        </p:spPr>
        <p:txBody>
          <a:bodyPr wrap="none" lIns="111026" tIns="55513" rIns="111026" bIns="55513" anchor="ctr"/>
          <a:lstStyle/>
          <a:p>
            <a:endParaRPr lang="en-US"/>
          </a:p>
        </p:txBody>
      </p:sp>
      <p:sp>
        <p:nvSpPr>
          <p:cNvPr id="27663" name="Text Box 14"/>
          <p:cNvSpPr txBox="1">
            <a:spLocks noChangeArrowheads="1"/>
          </p:cNvSpPr>
          <p:nvPr/>
        </p:nvSpPr>
        <p:spPr bwMode="auto">
          <a:xfrm>
            <a:off x="8724966" y="4016995"/>
            <a:ext cx="390933"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a:t>
            </a:r>
            <a:endParaRPr lang="en-US" b="1" u="none"/>
          </a:p>
        </p:txBody>
      </p:sp>
      <p:sp>
        <p:nvSpPr>
          <p:cNvPr id="27664" name="Line 15"/>
          <p:cNvSpPr>
            <a:spLocks noChangeShapeType="1"/>
          </p:cNvSpPr>
          <p:nvPr/>
        </p:nvSpPr>
        <p:spPr bwMode="auto">
          <a:xfrm>
            <a:off x="7364726" y="4289004"/>
            <a:ext cx="1256602" cy="0"/>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7665" name="Oval 16"/>
          <p:cNvSpPr>
            <a:spLocks noChangeArrowheads="1"/>
          </p:cNvSpPr>
          <p:nvPr/>
        </p:nvSpPr>
        <p:spPr bwMode="auto">
          <a:xfrm>
            <a:off x="6574491" y="2545230"/>
            <a:ext cx="803189" cy="587735"/>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27666" name="Text Box 17"/>
          <p:cNvSpPr txBox="1">
            <a:spLocks noChangeArrowheads="1"/>
          </p:cNvSpPr>
          <p:nvPr/>
        </p:nvSpPr>
        <p:spPr bwMode="auto">
          <a:xfrm>
            <a:off x="6742902" y="2580850"/>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2</a:t>
            </a:r>
            <a:endParaRPr lang="en-US" b="1" u="none"/>
          </a:p>
        </p:txBody>
      </p:sp>
      <p:sp>
        <p:nvSpPr>
          <p:cNvPr id="27667" name="Oval 18"/>
          <p:cNvSpPr>
            <a:spLocks noChangeArrowheads="1"/>
          </p:cNvSpPr>
          <p:nvPr/>
        </p:nvSpPr>
        <p:spPr bwMode="auto">
          <a:xfrm>
            <a:off x="8588941" y="2554945"/>
            <a:ext cx="803189" cy="587735"/>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27668" name="Text Box 19"/>
          <p:cNvSpPr txBox="1">
            <a:spLocks noChangeArrowheads="1"/>
          </p:cNvSpPr>
          <p:nvPr/>
        </p:nvSpPr>
        <p:spPr bwMode="auto">
          <a:xfrm>
            <a:off x="8757351" y="2605137"/>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3</a:t>
            </a:r>
            <a:endParaRPr lang="en-US" b="1" u="none"/>
          </a:p>
        </p:txBody>
      </p:sp>
      <p:sp>
        <p:nvSpPr>
          <p:cNvPr id="27669" name="Line 20"/>
          <p:cNvSpPr>
            <a:spLocks noChangeShapeType="1"/>
          </p:cNvSpPr>
          <p:nvPr/>
        </p:nvSpPr>
        <p:spPr bwMode="auto">
          <a:xfrm>
            <a:off x="7358248" y="2856098"/>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7670" name="Oval 21"/>
          <p:cNvSpPr>
            <a:spLocks noChangeArrowheads="1"/>
          </p:cNvSpPr>
          <p:nvPr/>
        </p:nvSpPr>
        <p:spPr bwMode="auto">
          <a:xfrm>
            <a:off x="2526159" y="3984613"/>
            <a:ext cx="803189" cy="587734"/>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27671" name="Text Box 22"/>
          <p:cNvSpPr txBox="1">
            <a:spLocks noChangeArrowheads="1"/>
          </p:cNvSpPr>
          <p:nvPr/>
        </p:nvSpPr>
        <p:spPr bwMode="auto">
          <a:xfrm>
            <a:off x="2714002" y="4034805"/>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2</a:t>
            </a:r>
            <a:endParaRPr lang="en-US" b="1" u="none"/>
          </a:p>
        </p:txBody>
      </p:sp>
      <p:sp>
        <p:nvSpPr>
          <p:cNvPr id="27672" name="Line 23"/>
          <p:cNvSpPr>
            <a:spLocks noChangeShapeType="1"/>
          </p:cNvSpPr>
          <p:nvPr/>
        </p:nvSpPr>
        <p:spPr bwMode="auto">
          <a:xfrm>
            <a:off x="2942868" y="3120012"/>
            <a:ext cx="0" cy="859743"/>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7673" name="Line 24"/>
          <p:cNvSpPr>
            <a:spLocks noChangeShapeType="1"/>
          </p:cNvSpPr>
          <p:nvPr/>
        </p:nvSpPr>
        <p:spPr bwMode="auto">
          <a:xfrm>
            <a:off x="4957317" y="3129727"/>
            <a:ext cx="0" cy="859743"/>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7674" name="Line 25"/>
          <p:cNvSpPr>
            <a:spLocks noChangeShapeType="1"/>
          </p:cNvSpPr>
          <p:nvPr/>
        </p:nvSpPr>
        <p:spPr bwMode="auto">
          <a:xfrm>
            <a:off x="6971768" y="3139441"/>
            <a:ext cx="0" cy="859743"/>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7675" name="Line 26"/>
          <p:cNvSpPr>
            <a:spLocks noChangeShapeType="1"/>
          </p:cNvSpPr>
          <p:nvPr/>
        </p:nvSpPr>
        <p:spPr bwMode="auto">
          <a:xfrm>
            <a:off x="8986217" y="3149156"/>
            <a:ext cx="0" cy="859743"/>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7676" name="Line 27"/>
          <p:cNvSpPr>
            <a:spLocks noChangeShapeType="1"/>
          </p:cNvSpPr>
          <p:nvPr/>
        </p:nvSpPr>
        <p:spPr bwMode="auto">
          <a:xfrm flipV="1">
            <a:off x="5240162" y="3003436"/>
            <a:ext cx="1392625" cy="1049179"/>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7677" name="Text Box 28"/>
          <p:cNvSpPr txBox="1">
            <a:spLocks noChangeArrowheads="1"/>
          </p:cNvSpPr>
          <p:nvPr/>
        </p:nvSpPr>
        <p:spPr bwMode="auto">
          <a:xfrm>
            <a:off x="2798207" y="2125883"/>
            <a:ext cx="30116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r</a:t>
            </a:r>
          </a:p>
        </p:txBody>
      </p:sp>
      <p:sp>
        <p:nvSpPr>
          <p:cNvPr id="27678" name="Text Box 29"/>
          <p:cNvSpPr txBox="1">
            <a:spLocks noChangeArrowheads="1"/>
          </p:cNvSpPr>
          <p:nvPr/>
        </p:nvSpPr>
        <p:spPr bwMode="auto">
          <a:xfrm>
            <a:off x="4793225" y="2135597"/>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s</a:t>
            </a:r>
          </a:p>
        </p:txBody>
      </p:sp>
      <p:sp>
        <p:nvSpPr>
          <p:cNvPr id="27679" name="Text Box 30"/>
          <p:cNvSpPr txBox="1">
            <a:spLocks noChangeArrowheads="1"/>
          </p:cNvSpPr>
          <p:nvPr/>
        </p:nvSpPr>
        <p:spPr bwMode="auto">
          <a:xfrm>
            <a:off x="6788243" y="2145312"/>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27680" name="Text Box 31"/>
          <p:cNvSpPr txBox="1">
            <a:spLocks noChangeArrowheads="1"/>
          </p:cNvSpPr>
          <p:nvPr/>
        </p:nvSpPr>
        <p:spPr bwMode="auto">
          <a:xfrm>
            <a:off x="8783261" y="2155026"/>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27681" name="Text Box 32"/>
          <p:cNvSpPr txBox="1">
            <a:spLocks noChangeArrowheads="1"/>
          </p:cNvSpPr>
          <p:nvPr/>
        </p:nvSpPr>
        <p:spPr bwMode="auto">
          <a:xfrm>
            <a:off x="2733434" y="4467106"/>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27682" name="Text Box 33"/>
          <p:cNvSpPr txBox="1">
            <a:spLocks noChangeArrowheads="1"/>
          </p:cNvSpPr>
          <p:nvPr/>
        </p:nvSpPr>
        <p:spPr bwMode="auto">
          <a:xfrm>
            <a:off x="4747884" y="4476820"/>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27683" name="Text Box 34"/>
          <p:cNvSpPr txBox="1">
            <a:spLocks noChangeArrowheads="1"/>
          </p:cNvSpPr>
          <p:nvPr/>
        </p:nvSpPr>
        <p:spPr bwMode="auto">
          <a:xfrm>
            <a:off x="6781766" y="4486535"/>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27684" name="Text Box 35"/>
          <p:cNvSpPr txBox="1">
            <a:spLocks noChangeArrowheads="1"/>
          </p:cNvSpPr>
          <p:nvPr/>
        </p:nvSpPr>
        <p:spPr bwMode="auto">
          <a:xfrm>
            <a:off x="8796215" y="4481677"/>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27685" name="Text Box 36"/>
          <p:cNvSpPr txBox="1">
            <a:spLocks noChangeArrowheads="1"/>
          </p:cNvSpPr>
          <p:nvPr/>
        </p:nvSpPr>
        <p:spPr bwMode="auto">
          <a:xfrm>
            <a:off x="5371867" y="5407804"/>
            <a:ext cx="1250681" cy="666108"/>
          </a:xfrm>
          <a:prstGeom prst="rect">
            <a:avLst/>
          </a:prstGeom>
          <a:noFill/>
          <a:ln w="28575">
            <a:solidFill>
              <a:schemeClr val="tx2"/>
            </a:solidFill>
            <a:miter lim="800000"/>
            <a:headEnd/>
            <a:tailEnd/>
          </a:ln>
        </p:spPr>
        <p:txBody>
          <a:bodyPr wrap="none" lIns="111026" tIns="55513" rIns="111026" bIns="55513">
            <a:spAutoFit/>
          </a:bodyPr>
          <a:lstStyle/>
          <a:p>
            <a:r>
              <a:rPr lang="en-US" b="1" u="none"/>
              <a:t>Q:</a:t>
            </a:r>
            <a:r>
              <a:rPr lang="en-US" u="none"/>
              <a:t>  x  v  u</a:t>
            </a:r>
          </a:p>
          <a:p>
            <a:r>
              <a:rPr lang="en-US" u="none"/>
              <a:t>      2  2  3</a:t>
            </a:r>
          </a:p>
        </p:txBody>
      </p:sp>
      <p:sp>
        <p:nvSpPr>
          <p:cNvPr id="38" name="Slide Number Placeholder 37"/>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8</a:t>
            </a:fld>
            <a:endParaRPr lang="en-US"/>
          </a:p>
        </p:txBody>
      </p:sp>
      <p:sp>
        <p:nvSpPr>
          <p:cNvPr id="39" name="TextBox 38"/>
          <p:cNvSpPr txBox="1"/>
          <p:nvPr/>
        </p:nvSpPr>
        <p:spPr>
          <a:xfrm>
            <a:off x="725461" y="5440186"/>
            <a:ext cx="3627305" cy="389109"/>
          </a:xfrm>
          <a:prstGeom prst="rect">
            <a:avLst/>
          </a:prstGeom>
          <a:noFill/>
        </p:spPr>
        <p:txBody>
          <a:bodyPr wrap="square" lIns="111026" tIns="55513" rIns="111026" bIns="55513" rtlCol="0">
            <a:spAutoFit/>
          </a:bodyPr>
          <a:lstStyle/>
          <a:p>
            <a:r>
              <a:rPr lang="en-US" dirty="0"/>
              <a:t>Finished: s  w  r  t</a:t>
            </a:r>
          </a:p>
        </p:txBody>
      </p:sp>
      <p:sp>
        <p:nvSpPr>
          <p:cNvPr id="46" name="Oval 5"/>
          <p:cNvSpPr>
            <a:spLocks noChangeArrowheads="1"/>
          </p:cNvSpPr>
          <p:nvPr/>
        </p:nvSpPr>
        <p:spPr bwMode="auto">
          <a:xfrm>
            <a:off x="498647" y="1264749"/>
            <a:ext cx="310912" cy="233151"/>
          </a:xfrm>
          <a:prstGeom prst="ellipse">
            <a:avLst/>
          </a:prstGeom>
          <a:solidFill>
            <a:srgbClr val="0070C0"/>
          </a:solidFill>
          <a:ln w="28575">
            <a:solidFill>
              <a:schemeClr val="tx2"/>
            </a:solidFill>
            <a:round/>
            <a:headEnd/>
            <a:tailEnd/>
          </a:ln>
        </p:spPr>
        <p:txBody>
          <a:bodyPr wrap="none" lIns="111026" tIns="55513" rIns="111026" bIns="55513" anchor="ctr"/>
          <a:lstStyle/>
          <a:p>
            <a:endParaRPr lang="en-US"/>
          </a:p>
        </p:txBody>
      </p:sp>
      <p:sp>
        <p:nvSpPr>
          <p:cNvPr id="47" name="Oval 5"/>
          <p:cNvSpPr>
            <a:spLocks noChangeArrowheads="1"/>
          </p:cNvSpPr>
          <p:nvPr/>
        </p:nvSpPr>
        <p:spPr bwMode="auto">
          <a:xfrm>
            <a:off x="498647" y="1653334"/>
            <a:ext cx="310912" cy="233151"/>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48" name="Oval 5"/>
          <p:cNvSpPr>
            <a:spLocks noChangeArrowheads="1"/>
          </p:cNvSpPr>
          <p:nvPr/>
        </p:nvSpPr>
        <p:spPr bwMode="auto">
          <a:xfrm>
            <a:off x="498647" y="2041919"/>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49" name="TextBox 48"/>
          <p:cNvSpPr txBox="1"/>
          <p:nvPr/>
        </p:nvSpPr>
        <p:spPr>
          <a:xfrm>
            <a:off x="1120471" y="1187033"/>
            <a:ext cx="1554559" cy="389109"/>
          </a:xfrm>
          <a:prstGeom prst="rect">
            <a:avLst/>
          </a:prstGeom>
          <a:noFill/>
        </p:spPr>
        <p:txBody>
          <a:bodyPr wrap="square" lIns="111026" tIns="55513" rIns="111026" bIns="55513" rtlCol="0">
            <a:spAutoFit/>
          </a:bodyPr>
          <a:lstStyle/>
          <a:p>
            <a:r>
              <a:rPr lang="en-US" dirty="0"/>
              <a:t>Finished</a:t>
            </a:r>
          </a:p>
        </p:txBody>
      </p:sp>
      <p:sp>
        <p:nvSpPr>
          <p:cNvPr id="50" name="TextBox 49"/>
          <p:cNvSpPr txBox="1"/>
          <p:nvPr/>
        </p:nvSpPr>
        <p:spPr>
          <a:xfrm>
            <a:off x="1120471" y="1575617"/>
            <a:ext cx="1554559" cy="389109"/>
          </a:xfrm>
          <a:prstGeom prst="rect">
            <a:avLst/>
          </a:prstGeom>
          <a:noFill/>
        </p:spPr>
        <p:txBody>
          <a:bodyPr wrap="square" lIns="111026" tIns="55513" rIns="111026" bIns="55513" rtlCol="0">
            <a:spAutoFit/>
          </a:bodyPr>
          <a:lstStyle/>
          <a:p>
            <a:r>
              <a:rPr lang="en-US" dirty="0"/>
              <a:t>Visited</a:t>
            </a:r>
          </a:p>
        </p:txBody>
      </p:sp>
      <p:sp>
        <p:nvSpPr>
          <p:cNvPr id="51" name="TextBox 50"/>
          <p:cNvSpPr txBox="1"/>
          <p:nvPr/>
        </p:nvSpPr>
        <p:spPr>
          <a:xfrm>
            <a:off x="1120471" y="1976102"/>
            <a:ext cx="2383658" cy="389109"/>
          </a:xfrm>
          <a:prstGeom prst="rect">
            <a:avLst/>
          </a:prstGeom>
          <a:noFill/>
        </p:spPr>
        <p:txBody>
          <a:bodyPr wrap="square" lIns="111026" tIns="55513" rIns="111026" bIns="55513" rtlCol="0">
            <a:spAutoFit/>
          </a:bodyPr>
          <a:lstStyle/>
          <a:p>
            <a:r>
              <a:rPr lang="en-US" dirty="0"/>
              <a:t>Undiscovered</a:t>
            </a:r>
          </a:p>
        </p:txBody>
      </p:sp>
    </p:spTree>
    <p:extLst>
      <p:ext uri="{BB962C8B-B14F-4D97-AF65-F5344CB8AC3E}">
        <p14:creationId xmlns:p14="http://schemas.microsoft.com/office/powerpoint/2010/main" val="353450467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a:t>Example (BFS)</a:t>
            </a:r>
          </a:p>
        </p:txBody>
      </p:sp>
      <p:sp>
        <p:nvSpPr>
          <p:cNvPr id="28676" name="Oval 3"/>
          <p:cNvSpPr>
            <a:spLocks noChangeArrowheads="1"/>
          </p:cNvSpPr>
          <p:nvPr/>
        </p:nvSpPr>
        <p:spPr bwMode="auto">
          <a:xfrm>
            <a:off x="2552068" y="2546849"/>
            <a:ext cx="803189" cy="587734"/>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28677" name="Text Box 4"/>
          <p:cNvSpPr txBox="1">
            <a:spLocks noChangeArrowheads="1"/>
          </p:cNvSpPr>
          <p:nvPr/>
        </p:nvSpPr>
        <p:spPr bwMode="auto">
          <a:xfrm>
            <a:off x="2720479" y="2611613"/>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1</a:t>
            </a:r>
            <a:endParaRPr lang="en-US" b="1" u="none"/>
          </a:p>
        </p:txBody>
      </p:sp>
      <p:sp>
        <p:nvSpPr>
          <p:cNvPr id="28678" name="Oval 5"/>
          <p:cNvSpPr>
            <a:spLocks noChangeArrowheads="1"/>
          </p:cNvSpPr>
          <p:nvPr/>
        </p:nvSpPr>
        <p:spPr bwMode="auto">
          <a:xfrm>
            <a:off x="4566519" y="2540373"/>
            <a:ext cx="803189" cy="587734"/>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28679" name="Text Box 6"/>
          <p:cNvSpPr txBox="1">
            <a:spLocks noChangeArrowheads="1"/>
          </p:cNvSpPr>
          <p:nvPr/>
        </p:nvSpPr>
        <p:spPr bwMode="auto">
          <a:xfrm>
            <a:off x="4734930" y="2605137"/>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0</a:t>
            </a:r>
            <a:endParaRPr lang="en-US" b="1" u="none"/>
          </a:p>
        </p:txBody>
      </p:sp>
      <p:sp>
        <p:nvSpPr>
          <p:cNvPr id="28680" name="Line 7"/>
          <p:cNvSpPr>
            <a:spLocks noChangeShapeType="1"/>
          </p:cNvSpPr>
          <p:nvPr/>
        </p:nvSpPr>
        <p:spPr bwMode="auto">
          <a:xfrm>
            <a:off x="3335827" y="2841526"/>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8681" name="Oval 8"/>
          <p:cNvSpPr>
            <a:spLocks noChangeArrowheads="1"/>
          </p:cNvSpPr>
          <p:nvPr/>
        </p:nvSpPr>
        <p:spPr bwMode="auto">
          <a:xfrm>
            <a:off x="4566519" y="3984613"/>
            <a:ext cx="803189" cy="587734"/>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28682" name="Text Box 9"/>
          <p:cNvSpPr txBox="1">
            <a:spLocks noChangeArrowheads="1"/>
          </p:cNvSpPr>
          <p:nvPr/>
        </p:nvSpPr>
        <p:spPr bwMode="auto">
          <a:xfrm>
            <a:off x="4734930" y="4034805"/>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1</a:t>
            </a:r>
            <a:endParaRPr lang="en-US" b="1" u="none"/>
          </a:p>
        </p:txBody>
      </p:sp>
      <p:sp>
        <p:nvSpPr>
          <p:cNvPr id="28683" name="Oval 10"/>
          <p:cNvSpPr>
            <a:spLocks noChangeArrowheads="1"/>
          </p:cNvSpPr>
          <p:nvPr/>
        </p:nvSpPr>
        <p:spPr bwMode="auto">
          <a:xfrm>
            <a:off x="6580968" y="3978137"/>
            <a:ext cx="803189" cy="587734"/>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28684" name="Text Box 11"/>
          <p:cNvSpPr txBox="1">
            <a:spLocks noChangeArrowheads="1"/>
          </p:cNvSpPr>
          <p:nvPr/>
        </p:nvSpPr>
        <p:spPr bwMode="auto">
          <a:xfrm>
            <a:off x="6749379" y="4013757"/>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2</a:t>
            </a:r>
            <a:endParaRPr lang="en-US" b="1" u="none"/>
          </a:p>
        </p:txBody>
      </p:sp>
      <p:sp>
        <p:nvSpPr>
          <p:cNvPr id="28685" name="Line 12"/>
          <p:cNvSpPr>
            <a:spLocks noChangeShapeType="1"/>
          </p:cNvSpPr>
          <p:nvPr/>
        </p:nvSpPr>
        <p:spPr bwMode="auto">
          <a:xfrm>
            <a:off x="5350276" y="4279290"/>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8686" name="Oval 13"/>
          <p:cNvSpPr>
            <a:spLocks noChangeArrowheads="1"/>
          </p:cNvSpPr>
          <p:nvPr/>
        </p:nvSpPr>
        <p:spPr bwMode="auto">
          <a:xfrm>
            <a:off x="8595419" y="3987851"/>
            <a:ext cx="803189" cy="587734"/>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28687" name="Text Box 14"/>
          <p:cNvSpPr txBox="1">
            <a:spLocks noChangeArrowheads="1"/>
          </p:cNvSpPr>
          <p:nvPr/>
        </p:nvSpPr>
        <p:spPr bwMode="auto">
          <a:xfrm>
            <a:off x="8744397" y="4023471"/>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3</a:t>
            </a:r>
            <a:endParaRPr lang="en-US" b="1" u="none"/>
          </a:p>
        </p:txBody>
      </p:sp>
      <p:sp>
        <p:nvSpPr>
          <p:cNvPr id="28688" name="Line 15"/>
          <p:cNvSpPr>
            <a:spLocks noChangeShapeType="1"/>
          </p:cNvSpPr>
          <p:nvPr/>
        </p:nvSpPr>
        <p:spPr bwMode="auto">
          <a:xfrm>
            <a:off x="7364726" y="4289004"/>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8689" name="Oval 16"/>
          <p:cNvSpPr>
            <a:spLocks noChangeArrowheads="1"/>
          </p:cNvSpPr>
          <p:nvPr/>
        </p:nvSpPr>
        <p:spPr bwMode="auto">
          <a:xfrm>
            <a:off x="6574491" y="2545230"/>
            <a:ext cx="803189" cy="587735"/>
          </a:xfrm>
          <a:prstGeom prst="ellipse">
            <a:avLst/>
          </a:prstGeom>
          <a:solidFill>
            <a:srgbClr val="0099FF"/>
          </a:solidFill>
          <a:ln w="28575">
            <a:solidFill>
              <a:schemeClr val="tx2"/>
            </a:solidFill>
            <a:round/>
            <a:headEnd/>
            <a:tailEnd/>
          </a:ln>
        </p:spPr>
        <p:txBody>
          <a:bodyPr wrap="none" lIns="111026" tIns="55513" rIns="111026" bIns="55513" anchor="ctr"/>
          <a:lstStyle/>
          <a:p>
            <a:endParaRPr lang="en-US"/>
          </a:p>
        </p:txBody>
      </p:sp>
      <p:sp>
        <p:nvSpPr>
          <p:cNvPr id="28690" name="Text Box 17"/>
          <p:cNvSpPr txBox="1">
            <a:spLocks noChangeArrowheads="1"/>
          </p:cNvSpPr>
          <p:nvPr/>
        </p:nvSpPr>
        <p:spPr bwMode="auto">
          <a:xfrm>
            <a:off x="6742902" y="2580850"/>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2</a:t>
            </a:r>
            <a:endParaRPr lang="en-US" b="1" u="none"/>
          </a:p>
        </p:txBody>
      </p:sp>
      <p:sp>
        <p:nvSpPr>
          <p:cNvPr id="28691" name="Oval 18"/>
          <p:cNvSpPr>
            <a:spLocks noChangeArrowheads="1"/>
          </p:cNvSpPr>
          <p:nvPr/>
        </p:nvSpPr>
        <p:spPr bwMode="auto">
          <a:xfrm>
            <a:off x="8588941" y="2554945"/>
            <a:ext cx="803189" cy="587735"/>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28692" name="Text Box 19"/>
          <p:cNvSpPr txBox="1">
            <a:spLocks noChangeArrowheads="1"/>
          </p:cNvSpPr>
          <p:nvPr/>
        </p:nvSpPr>
        <p:spPr bwMode="auto">
          <a:xfrm>
            <a:off x="8757351" y="2605137"/>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3</a:t>
            </a:r>
            <a:endParaRPr lang="en-US" b="1" u="none"/>
          </a:p>
        </p:txBody>
      </p:sp>
      <p:sp>
        <p:nvSpPr>
          <p:cNvPr id="28693" name="Line 20"/>
          <p:cNvSpPr>
            <a:spLocks noChangeShapeType="1"/>
          </p:cNvSpPr>
          <p:nvPr/>
        </p:nvSpPr>
        <p:spPr bwMode="auto">
          <a:xfrm>
            <a:off x="7358248" y="2856098"/>
            <a:ext cx="1256602" cy="0"/>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8694" name="Oval 21"/>
          <p:cNvSpPr>
            <a:spLocks noChangeArrowheads="1"/>
          </p:cNvSpPr>
          <p:nvPr/>
        </p:nvSpPr>
        <p:spPr bwMode="auto">
          <a:xfrm>
            <a:off x="2526159" y="3984613"/>
            <a:ext cx="803189" cy="587734"/>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28695" name="Text Box 22"/>
          <p:cNvSpPr txBox="1">
            <a:spLocks noChangeArrowheads="1"/>
          </p:cNvSpPr>
          <p:nvPr/>
        </p:nvSpPr>
        <p:spPr bwMode="auto">
          <a:xfrm>
            <a:off x="2714002" y="4034805"/>
            <a:ext cx="352598" cy="389109"/>
          </a:xfrm>
          <a:prstGeom prst="rect">
            <a:avLst/>
          </a:prstGeom>
          <a:noFill/>
          <a:ln w="9525">
            <a:noFill/>
            <a:miter lim="800000"/>
            <a:headEnd/>
            <a:tailEnd/>
          </a:ln>
        </p:spPr>
        <p:txBody>
          <a:bodyPr wrap="none" lIns="111026" tIns="55513" rIns="111026" bIns="55513">
            <a:spAutoFit/>
          </a:bodyPr>
          <a:lstStyle/>
          <a:p>
            <a:r>
              <a:rPr lang="en-US" b="1" u="none">
                <a:sym typeface="Symbol" pitchFamily="18" charset="2"/>
              </a:rPr>
              <a:t>2</a:t>
            </a:r>
            <a:endParaRPr lang="en-US" b="1" u="none"/>
          </a:p>
        </p:txBody>
      </p:sp>
      <p:sp>
        <p:nvSpPr>
          <p:cNvPr id="28696" name="Line 23"/>
          <p:cNvSpPr>
            <a:spLocks noChangeShapeType="1"/>
          </p:cNvSpPr>
          <p:nvPr/>
        </p:nvSpPr>
        <p:spPr bwMode="auto">
          <a:xfrm>
            <a:off x="2942868" y="3120012"/>
            <a:ext cx="0" cy="859743"/>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8697" name="Line 24"/>
          <p:cNvSpPr>
            <a:spLocks noChangeShapeType="1"/>
          </p:cNvSpPr>
          <p:nvPr/>
        </p:nvSpPr>
        <p:spPr bwMode="auto">
          <a:xfrm>
            <a:off x="4957317" y="3129727"/>
            <a:ext cx="0" cy="859743"/>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8698" name="Line 25"/>
          <p:cNvSpPr>
            <a:spLocks noChangeShapeType="1"/>
          </p:cNvSpPr>
          <p:nvPr/>
        </p:nvSpPr>
        <p:spPr bwMode="auto">
          <a:xfrm>
            <a:off x="6971768" y="3139441"/>
            <a:ext cx="0" cy="859743"/>
          </a:xfrm>
          <a:prstGeom prst="line">
            <a:avLst/>
          </a:prstGeom>
          <a:noFill/>
          <a:ln w="9525">
            <a:solidFill>
              <a:schemeClr val="tx2"/>
            </a:solidFill>
            <a:round/>
            <a:headEnd/>
            <a:tailEnd/>
          </a:ln>
        </p:spPr>
        <p:txBody>
          <a:bodyPr wrap="none" lIns="111026" tIns="55513" rIns="111026" bIns="55513" anchor="ctr"/>
          <a:lstStyle/>
          <a:p>
            <a:endParaRPr lang="en-US"/>
          </a:p>
        </p:txBody>
      </p:sp>
      <p:sp>
        <p:nvSpPr>
          <p:cNvPr id="28699" name="Line 26"/>
          <p:cNvSpPr>
            <a:spLocks noChangeShapeType="1"/>
          </p:cNvSpPr>
          <p:nvPr/>
        </p:nvSpPr>
        <p:spPr bwMode="auto">
          <a:xfrm>
            <a:off x="8986217" y="3149156"/>
            <a:ext cx="0" cy="859743"/>
          </a:xfrm>
          <a:prstGeom prst="line">
            <a:avLst/>
          </a:prstGeom>
          <a:noFill/>
          <a:ln w="12700">
            <a:solidFill>
              <a:schemeClr val="tx2"/>
            </a:solidFill>
            <a:round/>
            <a:headEnd/>
            <a:tailEnd/>
          </a:ln>
        </p:spPr>
        <p:txBody>
          <a:bodyPr wrap="none" lIns="111026" tIns="55513" rIns="111026" bIns="55513" anchor="ctr"/>
          <a:lstStyle/>
          <a:p>
            <a:endParaRPr lang="en-US"/>
          </a:p>
        </p:txBody>
      </p:sp>
      <p:sp>
        <p:nvSpPr>
          <p:cNvPr id="28700" name="Line 27"/>
          <p:cNvSpPr>
            <a:spLocks noChangeShapeType="1"/>
          </p:cNvSpPr>
          <p:nvPr/>
        </p:nvSpPr>
        <p:spPr bwMode="auto">
          <a:xfrm flipV="1">
            <a:off x="5240162" y="3003436"/>
            <a:ext cx="1392625" cy="1049179"/>
          </a:xfrm>
          <a:prstGeom prst="line">
            <a:avLst/>
          </a:prstGeom>
          <a:noFill/>
          <a:ln w="28575">
            <a:solidFill>
              <a:srgbClr val="CC0000"/>
            </a:solidFill>
            <a:round/>
            <a:headEnd/>
            <a:tailEnd/>
          </a:ln>
        </p:spPr>
        <p:txBody>
          <a:bodyPr wrap="none" lIns="111026" tIns="55513" rIns="111026" bIns="55513" anchor="ctr"/>
          <a:lstStyle/>
          <a:p>
            <a:endParaRPr lang="en-US"/>
          </a:p>
        </p:txBody>
      </p:sp>
      <p:sp>
        <p:nvSpPr>
          <p:cNvPr id="28701" name="Text Box 28"/>
          <p:cNvSpPr txBox="1">
            <a:spLocks noChangeArrowheads="1"/>
          </p:cNvSpPr>
          <p:nvPr/>
        </p:nvSpPr>
        <p:spPr bwMode="auto">
          <a:xfrm>
            <a:off x="2798207" y="2125883"/>
            <a:ext cx="30116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r</a:t>
            </a:r>
          </a:p>
        </p:txBody>
      </p:sp>
      <p:sp>
        <p:nvSpPr>
          <p:cNvPr id="28702" name="Text Box 29"/>
          <p:cNvSpPr txBox="1">
            <a:spLocks noChangeArrowheads="1"/>
          </p:cNvSpPr>
          <p:nvPr/>
        </p:nvSpPr>
        <p:spPr bwMode="auto">
          <a:xfrm>
            <a:off x="4793225" y="2135597"/>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s</a:t>
            </a:r>
          </a:p>
        </p:txBody>
      </p:sp>
      <p:sp>
        <p:nvSpPr>
          <p:cNvPr id="28703" name="Text Box 30"/>
          <p:cNvSpPr txBox="1">
            <a:spLocks noChangeArrowheads="1"/>
          </p:cNvSpPr>
          <p:nvPr/>
        </p:nvSpPr>
        <p:spPr bwMode="auto">
          <a:xfrm>
            <a:off x="6788243" y="2145312"/>
            <a:ext cx="288353"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t</a:t>
            </a:r>
          </a:p>
        </p:txBody>
      </p:sp>
      <p:sp>
        <p:nvSpPr>
          <p:cNvPr id="28704" name="Text Box 31"/>
          <p:cNvSpPr txBox="1">
            <a:spLocks noChangeArrowheads="1"/>
          </p:cNvSpPr>
          <p:nvPr/>
        </p:nvSpPr>
        <p:spPr bwMode="auto">
          <a:xfrm>
            <a:off x="8783261" y="2155026"/>
            <a:ext cx="352598"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u</a:t>
            </a:r>
          </a:p>
        </p:txBody>
      </p:sp>
      <p:sp>
        <p:nvSpPr>
          <p:cNvPr id="28705" name="Text Box 32"/>
          <p:cNvSpPr txBox="1">
            <a:spLocks noChangeArrowheads="1"/>
          </p:cNvSpPr>
          <p:nvPr/>
        </p:nvSpPr>
        <p:spPr bwMode="auto">
          <a:xfrm>
            <a:off x="2733434" y="4467106"/>
            <a:ext cx="365285"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v</a:t>
            </a:r>
          </a:p>
        </p:txBody>
      </p:sp>
      <p:sp>
        <p:nvSpPr>
          <p:cNvPr id="28706" name="Text Box 33"/>
          <p:cNvSpPr txBox="1">
            <a:spLocks noChangeArrowheads="1"/>
          </p:cNvSpPr>
          <p:nvPr/>
        </p:nvSpPr>
        <p:spPr bwMode="auto">
          <a:xfrm>
            <a:off x="4747884" y="4476820"/>
            <a:ext cx="41658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w</a:t>
            </a:r>
          </a:p>
        </p:txBody>
      </p:sp>
      <p:sp>
        <p:nvSpPr>
          <p:cNvPr id="28707" name="Text Box 34"/>
          <p:cNvSpPr txBox="1">
            <a:spLocks noChangeArrowheads="1"/>
          </p:cNvSpPr>
          <p:nvPr/>
        </p:nvSpPr>
        <p:spPr bwMode="auto">
          <a:xfrm>
            <a:off x="6781766" y="4486535"/>
            <a:ext cx="339637"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x</a:t>
            </a:r>
          </a:p>
        </p:txBody>
      </p:sp>
      <p:sp>
        <p:nvSpPr>
          <p:cNvPr id="28708" name="Text Box 35"/>
          <p:cNvSpPr txBox="1">
            <a:spLocks noChangeArrowheads="1"/>
          </p:cNvSpPr>
          <p:nvPr/>
        </p:nvSpPr>
        <p:spPr bwMode="auto">
          <a:xfrm>
            <a:off x="8796215" y="4481677"/>
            <a:ext cx="352461" cy="389109"/>
          </a:xfrm>
          <a:prstGeom prst="rect">
            <a:avLst/>
          </a:prstGeom>
          <a:noFill/>
          <a:ln w="9525">
            <a:noFill/>
            <a:miter lim="800000"/>
            <a:headEnd/>
            <a:tailEnd/>
          </a:ln>
        </p:spPr>
        <p:txBody>
          <a:bodyPr wrap="none" lIns="111026" tIns="55513" rIns="111026" bIns="55513">
            <a:spAutoFit/>
          </a:bodyPr>
          <a:lstStyle/>
          <a:p>
            <a:r>
              <a:rPr lang="en-US" u="none">
                <a:solidFill>
                  <a:srgbClr val="CC0000"/>
                </a:solidFill>
              </a:rPr>
              <a:t>y</a:t>
            </a:r>
          </a:p>
        </p:txBody>
      </p:sp>
      <p:sp>
        <p:nvSpPr>
          <p:cNvPr id="28709" name="Text Box 36"/>
          <p:cNvSpPr txBox="1">
            <a:spLocks noChangeArrowheads="1"/>
          </p:cNvSpPr>
          <p:nvPr/>
        </p:nvSpPr>
        <p:spPr bwMode="auto">
          <a:xfrm>
            <a:off x="5371867" y="5407804"/>
            <a:ext cx="1250681" cy="666108"/>
          </a:xfrm>
          <a:prstGeom prst="rect">
            <a:avLst/>
          </a:prstGeom>
          <a:noFill/>
          <a:ln w="28575">
            <a:solidFill>
              <a:schemeClr val="tx2"/>
            </a:solidFill>
            <a:miter lim="800000"/>
            <a:headEnd/>
            <a:tailEnd/>
          </a:ln>
        </p:spPr>
        <p:txBody>
          <a:bodyPr wrap="none" lIns="111026" tIns="55513" rIns="111026" bIns="55513">
            <a:spAutoFit/>
          </a:bodyPr>
          <a:lstStyle/>
          <a:p>
            <a:r>
              <a:rPr lang="en-US" b="1" u="none"/>
              <a:t>Q:</a:t>
            </a:r>
            <a:r>
              <a:rPr lang="en-US" u="none"/>
              <a:t>  v  u  y</a:t>
            </a:r>
          </a:p>
          <a:p>
            <a:r>
              <a:rPr lang="en-US" u="none"/>
              <a:t>      2  3  3</a:t>
            </a:r>
          </a:p>
        </p:txBody>
      </p:sp>
      <p:sp>
        <p:nvSpPr>
          <p:cNvPr id="38" name="Slide Number Placeholder 37"/>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9</a:t>
            </a:fld>
            <a:endParaRPr lang="en-US"/>
          </a:p>
        </p:txBody>
      </p:sp>
      <p:sp>
        <p:nvSpPr>
          <p:cNvPr id="39" name="TextBox 38"/>
          <p:cNvSpPr txBox="1"/>
          <p:nvPr/>
        </p:nvSpPr>
        <p:spPr>
          <a:xfrm>
            <a:off x="725461" y="5440186"/>
            <a:ext cx="3627305" cy="389109"/>
          </a:xfrm>
          <a:prstGeom prst="rect">
            <a:avLst/>
          </a:prstGeom>
          <a:noFill/>
        </p:spPr>
        <p:txBody>
          <a:bodyPr wrap="square" lIns="111026" tIns="55513" rIns="111026" bIns="55513" rtlCol="0">
            <a:spAutoFit/>
          </a:bodyPr>
          <a:lstStyle/>
          <a:p>
            <a:r>
              <a:rPr lang="en-US" dirty="0"/>
              <a:t>Finished: s  w  r  t  x</a:t>
            </a:r>
          </a:p>
        </p:txBody>
      </p:sp>
      <p:sp>
        <p:nvSpPr>
          <p:cNvPr id="46" name="Oval 5"/>
          <p:cNvSpPr>
            <a:spLocks noChangeArrowheads="1"/>
          </p:cNvSpPr>
          <p:nvPr/>
        </p:nvSpPr>
        <p:spPr bwMode="auto">
          <a:xfrm>
            <a:off x="498647" y="1264749"/>
            <a:ext cx="310912" cy="233151"/>
          </a:xfrm>
          <a:prstGeom prst="ellipse">
            <a:avLst/>
          </a:prstGeom>
          <a:solidFill>
            <a:srgbClr val="0070C0"/>
          </a:solidFill>
          <a:ln w="28575">
            <a:solidFill>
              <a:schemeClr val="tx2"/>
            </a:solidFill>
            <a:round/>
            <a:headEnd/>
            <a:tailEnd/>
          </a:ln>
        </p:spPr>
        <p:txBody>
          <a:bodyPr wrap="none" lIns="111026" tIns="55513" rIns="111026" bIns="55513" anchor="ctr"/>
          <a:lstStyle/>
          <a:p>
            <a:endParaRPr lang="en-US"/>
          </a:p>
        </p:txBody>
      </p:sp>
      <p:sp>
        <p:nvSpPr>
          <p:cNvPr id="47" name="Oval 5"/>
          <p:cNvSpPr>
            <a:spLocks noChangeArrowheads="1"/>
          </p:cNvSpPr>
          <p:nvPr/>
        </p:nvSpPr>
        <p:spPr bwMode="auto">
          <a:xfrm>
            <a:off x="498647" y="1653334"/>
            <a:ext cx="310912" cy="233151"/>
          </a:xfrm>
          <a:prstGeom prst="ellipse">
            <a:avLst/>
          </a:prstGeom>
          <a:solidFill>
            <a:srgbClr val="CCECFF"/>
          </a:solidFill>
          <a:ln w="28575">
            <a:solidFill>
              <a:schemeClr val="tx2"/>
            </a:solidFill>
            <a:round/>
            <a:headEnd/>
            <a:tailEnd/>
          </a:ln>
        </p:spPr>
        <p:txBody>
          <a:bodyPr wrap="none" lIns="111026" tIns="55513" rIns="111026" bIns="55513" anchor="ctr"/>
          <a:lstStyle/>
          <a:p>
            <a:endParaRPr lang="en-US"/>
          </a:p>
        </p:txBody>
      </p:sp>
      <p:sp>
        <p:nvSpPr>
          <p:cNvPr id="48" name="Oval 5"/>
          <p:cNvSpPr>
            <a:spLocks noChangeArrowheads="1"/>
          </p:cNvSpPr>
          <p:nvPr/>
        </p:nvSpPr>
        <p:spPr bwMode="auto">
          <a:xfrm>
            <a:off x="498647" y="2041919"/>
            <a:ext cx="310912" cy="233151"/>
          </a:xfrm>
          <a:prstGeom prst="ellipse">
            <a:avLst/>
          </a:prstGeom>
          <a:solidFill>
            <a:schemeClr val="bg1"/>
          </a:solidFill>
          <a:ln w="28575">
            <a:solidFill>
              <a:schemeClr val="tx2"/>
            </a:solidFill>
            <a:round/>
            <a:headEnd/>
            <a:tailEnd/>
          </a:ln>
        </p:spPr>
        <p:txBody>
          <a:bodyPr wrap="none" lIns="111026" tIns="55513" rIns="111026" bIns="55513" anchor="ctr"/>
          <a:lstStyle/>
          <a:p>
            <a:endParaRPr lang="en-US"/>
          </a:p>
        </p:txBody>
      </p:sp>
      <p:sp>
        <p:nvSpPr>
          <p:cNvPr id="49" name="TextBox 48"/>
          <p:cNvSpPr txBox="1"/>
          <p:nvPr/>
        </p:nvSpPr>
        <p:spPr>
          <a:xfrm>
            <a:off x="1120471" y="1187033"/>
            <a:ext cx="1554559" cy="389109"/>
          </a:xfrm>
          <a:prstGeom prst="rect">
            <a:avLst/>
          </a:prstGeom>
          <a:noFill/>
        </p:spPr>
        <p:txBody>
          <a:bodyPr wrap="square" lIns="111026" tIns="55513" rIns="111026" bIns="55513" rtlCol="0">
            <a:spAutoFit/>
          </a:bodyPr>
          <a:lstStyle/>
          <a:p>
            <a:r>
              <a:rPr lang="en-US" dirty="0"/>
              <a:t>Finished</a:t>
            </a:r>
          </a:p>
        </p:txBody>
      </p:sp>
      <p:sp>
        <p:nvSpPr>
          <p:cNvPr id="50" name="TextBox 49"/>
          <p:cNvSpPr txBox="1"/>
          <p:nvPr/>
        </p:nvSpPr>
        <p:spPr>
          <a:xfrm>
            <a:off x="1120471" y="1575617"/>
            <a:ext cx="1554559" cy="389109"/>
          </a:xfrm>
          <a:prstGeom prst="rect">
            <a:avLst/>
          </a:prstGeom>
          <a:noFill/>
        </p:spPr>
        <p:txBody>
          <a:bodyPr wrap="square" lIns="111026" tIns="55513" rIns="111026" bIns="55513" rtlCol="0">
            <a:spAutoFit/>
          </a:bodyPr>
          <a:lstStyle/>
          <a:p>
            <a:r>
              <a:rPr lang="en-US" dirty="0"/>
              <a:t>Visited</a:t>
            </a:r>
          </a:p>
        </p:txBody>
      </p:sp>
      <p:sp>
        <p:nvSpPr>
          <p:cNvPr id="51" name="TextBox 50"/>
          <p:cNvSpPr txBox="1"/>
          <p:nvPr/>
        </p:nvSpPr>
        <p:spPr>
          <a:xfrm>
            <a:off x="1120471" y="1976102"/>
            <a:ext cx="2383658" cy="389109"/>
          </a:xfrm>
          <a:prstGeom prst="rect">
            <a:avLst/>
          </a:prstGeom>
          <a:noFill/>
        </p:spPr>
        <p:txBody>
          <a:bodyPr wrap="square" lIns="111026" tIns="55513" rIns="111026" bIns="55513" rtlCol="0">
            <a:spAutoFit/>
          </a:bodyPr>
          <a:lstStyle/>
          <a:p>
            <a:r>
              <a:rPr lang="en-US" dirty="0"/>
              <a:t>Undiscovered</a:t>
            </a:r>
          </a:p>
        </p:txBody>
      </p:sp>
    </p:spTree>
    <p:extLst>
      <p:ext uri="{BB962C8B-B14F-4D97-AF65-F5344CB8AC3E}">
        <p14:creationId xmlns:p14="http://schemas.microsoft.com/office/powerpoint/2010/main" val="3101382592"/>
      </p:ext>
    </p:extLst>
  </p:cSld>
  <p:clrMapOvr>
    <a:masterClrMapping/>
  </p:clrMapOvr>
  <p:transition>
    <p:fade/>
  </p:transition>
</p:sld>
</file>

<file path=ppt/theme/theme1.xml><?xml version="1.0" encoding="utf-8"?>
<a:theme xmlns:a="http://schemas.openxmlformats.org/drawingml/2006/main" name="TFTemplate16X9">
  <a:themeElements>
    <a:clrScheme name="Custom 128">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A1A1A1"/>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074D2BD1-8FEF-4AE1-A019-47AFC44A1372}"/>
    </a:ext>
  </a:extLst>
</a:theme>
</file>

<file path=ppt/theme/theme2.xml><?xml version="1.0" encoding="utf-8"?>
<a:theme xmlns:a="http://schemas.openxmlformats.org/drawingml/2006/main" name="3-30367_MSR Dark Blue Template 16x9">
  <a:themeElements>
    <a:clrScheme name="Custom 129">
      <a:dk1>
        <a:srgbClr val="002050"/>
      </a:dk1>
      <a:lt1>
        <a:srgbClr val="FFFFFF"/>
      </a:lt1>
      <a:dk2>
        <a:srgbClr val="525051"/>
      </a:dk2>
      <a:lt2>
        <a:srgbClr val="00BCF2"/>
      </a:lt2>
      <a:accent1>
        <a:srgbClr val="00B294"/>
      </a:accent1>
      <a:accent2>
        <a:srgbClr val="009E49"/>
      </a:accent2>
      <a:accent3>
        <a:srgbClr val="BAD80A"/>
      </a:accent3>
      <a:accent4>
        <a:srgbClr val="FFF100"/>
      </a:accent4>
      <a:accent5>
        <a:srgbClr val="FF8C00"/>
      </a:accent5>
      <a:accent6>
        <a:srgbClr val="EC008C"/>
      </a:accent6>
      <a:hlink>
        <a:srgbClr val="00BCF2"/>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25CC0F95-AC32-45F4-82DE-46A3C8B387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8EBA48A1C119847B75BEAF54DFB9F21" ma:contentTypeVersion="0" ma:contentTypeDescription="Create a new document." ma:contentTypeScope="" ma:versionID="227b632033016b4bd5ee7b0c8f06ecb1">
  <xsd:schema xmlns:xsd="http://www.w3.org/2001/XMLSchema" xmlns:xs="http://www.w3.org/2001/XMLSchema" xmlns:p="http://schemas.microsoft.com/office/2006/metadata/properties" targetNamespace="http://schemas.microsoft.com/office/2006/metadata/properties" ma:root="true" ma:fieldsID="e3406dd310a1c3fc2088cd711ed3599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75FA57D5-ACAC-4B62-8A8E-CAC50529E3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TFTemplate16X9.potx</Template>
  <TotalTime>83388</TotalTime>
  <Words>6539</Words>
  <Application>Microsoft Macintosh PowerPoint</Application>
  <PresentationFormat>Custom</PresentationFormat>
  <Paragraphs>974</Paragraphs>
  <Slides>37</Slides>
  <Notes>37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37</vt:i4>
      </vt:variant>
    </vt:vector>
  </HeadingPairs>
  <TitlesOfParts>
    <vt:vector size="45" baseType="lpstr">
      <vt:lpstr>Arial</vt:lpstr>
      <vt:lpstr>Consolas</vt:lpstr>
      <vt:lpstr>Segoe UI</vt:lpstr>
      <vt:lpstr>Segoe UI Light</vt:lpstr>
      <vt:lpstr>Symbol</vt:lpstr>
      <vt:lpstr>Wingdings</vt:lpstr>
      <vt:lpstr>TFTemplate16X9</vt:lpstr>
      <vt:lpstr>3-30367_MSR Dark Blue Template 16x9</vt:lpstr>
      <vt:lpstr>SI 608  Week 12 – Graph Traversal/Search</vt:lpstr>
      <vt:lpstr>Implementing the BFS Algorithm</vt:lpstr>
      <vt:lpstr>Example (BFS)</vt:lpstr>
      <vt:lpstr>Example (BFS)</vt:lpstr>
      <vt:lpstr>Example (BFS)</vt:lpstr>
      <vt:lpstr>Example (BFS)</vt:lpstr>
      <vt:lpstr>Example (BFS)</vt:lpstr>
      <vt:lpstr>Example (BFS)</vt:lpstr>
      <vt:lpstr>Example (BFS)</vt:lpstr>
      <vt:lpstr>Example (BFS)</vt:lpstr>
      <vt:lpstr>Example (BFS)</vt:lpstr>
      <vt:lpstr>Example (BFS)</vt:lpstr>
      <vt:lpstr>The BF Tree</vt:lpstr>
      <vt:lpstr>The BF Tree</vt:lpstr>
      <vt:lpstr>The BF Tree</vt:lpstr>
      <vt:lpstr>Implementing the DFS Algorithm</vt:lpstr>
      <vt:lpstr> DFS example</vt:lpstr>
      <vt:lpstr> DFS example</vt:lpstr>
      <vt:lpstr> DFS example</vt:lpstr>
      <vt:lpstr> DFS example</vt:lpstr>
      <vt:lpstr> DFS example</vt:lpstr>
      <vt:lpstr> DFS example</vt:lpstr>
      <vt:lpstr> DFS example</vt:lpstr>
      <vt:lpstr> DFS example</vt:lpstr>
      <vt:lpstr> DFS example</vt:lpstr>
      <vt:lpstr> DFS example</vt:lpstr>
      <vt:lpstr> DFS example</vt:lpstr>
      <vt:lpstr> DFS example</vt:lpstr>
      <vt:lpstr> DFS example</vt:lpstr>
      <vt:lpstr> DFS example</vt:lpstr>
      <vt:lpstr> DFS example</vt:lpstr>
      <vt:lpstr> DFS example</vt:lpstr>
      <vt:lpstr> DFS example</vt:lpstr>
      <vt:lpstr> DFS example</vt:lpstr>
      <vt:lpstr> DFS example</vt:lpstr>
      <vt:lpstr> DFS example</vt:lpstr>
      <vt:lpstr>Depth-First Tree/Forest</vt:lpstr>
    </vt:vector>
  </TitlesOfParts>
  <Manager>&lt;Comms manager/speech writer&gt;</Manager>
  <Company>Microsoft Corporation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TechFest 2014 Powerpoint template 16x9</dc:title>
  <dc:subject>Microsoft Research 2013</dc:subject>
  <dc:creator>&lt;Speaker Name&gt;</dc:creator>
  <cp:keywords/>
  <dc:description>Template by: Mitchell Derrey, Silver Fox Productions, Inc._x000d_
Formatting by: _x000d_
Audience Type: Internal/External</dc:description>
  <cp:lastModifiedBy>Microsoft Office User</cp:lastModifiedBy>
  <cp:revision>2429</cp:revision>
  <cp:lastPrinted>2015-02-02T18:17:35Z</cp:lastPrinted>
  <dcterms:created xsi:type="dcterms:W3CDTF">2012-05-22T07:38:31Z</dcterms:created>
  <dcterms:modified xsi:type="dcterms:W3CDTF">2020-12-01T17:11:43Z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0x01010058EBA48A1C119847B75BEAF54DFB9F21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