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21"/>
  </p:notesMasterIdLst>
  <p:handoutMasterIdLst>
    <p:handoutMasterId r:id="rId22"/>
  </p:handoutMasterIdLst>
  <p:sldIdLst>
    <p:sldId id="1390" r:id="rId6"/>
    <p:sldId id="1391" r:id="rId7"/>
    <p:sldId id="1392" r:id="rId8"/>
    <p:sldId id="1393" r:id="rId9"/>
    <p:sldId id="1394" r:id="rId10"/>
    <p:sldId id="1395" r:id="rId11"/>
    <p:sldId id="1396" r:id="rId12"/>
    <p:sldId id="1397" r:id="rId13"/>
    <p:sldId id="1398" r:id="rId14"/>
    <p:sldId id="1399" r:id="rId15"/>
    <p:sldId id="1400" r:id="rId16"/>
    <p:sldId id="1401" r:id="rId17"/>
    <p:sldId id="1402" r:id="rId18"/>
    <p:sldId id="1403" r:id="rId19"/>
    <p:sldId id="149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391"/>
            <p14:sldId id="1392"/>
            <p14:sldId id="1393"/>
            <p14:sldId id="1394"/>
            <p14:sldId id="1395"/>
            <p14:sldId id="1396"/>
            <p14:sldId id="1397"/>
            <p14:sldId id="1398"/>
            <p14:sldId id="1399"/>
            <p14:sldId id="1400"/>
            <p14:sldId id="1401"/>
            <p14:sldId id="1402"/>
            <p14:sldId id="1403"/>
            <p14:sldId id="149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0" autoAdjust="0"/>
    <p:restoredTop sz="82481" autoAdjust="0"/>
  </p:normalViewPr>
  <p:slideViewPr>
    <p:cSldViewPr snapToGrid="0">
      <p:cViewPr varScale="1">
        <p:scale>
          <a:sx n="92" d="100"/>
          <a:sy n="92" d="100"/>
        </p:scale>
        <p:origin x="1376" y="1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9/7/20 10:57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9/7/20 10:57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9/7/20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8404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CB4082-7325-4D9E-B7D0-CB0EC7EB5910}" type="slidenum">
              <a:rPr lang="en-US" smtClean="0"/>
              <a:pPr>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9/7/20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69747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3450" y="2173288"/>
            <a:ext cx="10569575" cy="1498600"/>
          </a:xfrm>
        </p:spPr>
        <p:txBody>
          <a:bodyPr/>
          <a:lstStyle/>
          <a:p>
            <a:r>
              <a:rPr lang="en-US"/>
              <a:t>Click to edit Master title style</a:t>
            </a:r>
          </a:p>
        </p:txBody>
      </p:sp>
      <p:sp>
        <p:nvSpPr>
          <p:cNvPr id="3" name="Subtitle 2"/>
          <p:cNvSpPr>
            <a:spLocks noGrp="1"/>
          </p:cNvSpPr>
          <p:nvPr>
            <p:ph type="subTitle" idx="1"/>
          </p:nvPr>
        </p:nvSpPr>
        <p:spPr>
          <a:xfrm>
            <a:off x="1865313" y="3963988"/>
            <a:ext cx="8705850" cy="17875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84732033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 id="2147484283" r:id="rId28"/>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iv.slis.indiana.edu/db/index.html"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dirty="0"/>
              <a:t>Projects </a:t>
            </a:r>
            <a:r>
              <a:rPr lang="mr-IN" sz="3800" dirty="0"/>
              <a:t>–</a:t>
            </a:r>
            <a:r>
              <a:rPr lang="en-US" sz="3800" dirty="0"/>
              <a:t> Some Ideas &amp; Suggestions</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Topics II: Twitter Network</a:t>
            </a:r>
          </a:p>
        </p:txBody>
      </p:sp>
      <p:pic>
        <p:nvPicPr>
          <p:cNvPr id="7170" name="Picture 2"/>
          <p:cNvPicPr>
            <a:picLocks noGrp="1" noChangeAspect="1" noChangeArrowheads="1"/>
          </p:cNvPicPr>
          <p:nvPr>
            <p:ph idx="4294967295"/>
          </p:nvPr>
        </p:nvPicPr>
        <p:blipFill>
          <a:blip r:embed="rId2" cstate="print"/>
          <a:srcRect l="21721" t="21311" r="22951" b="14754"/>
          <a:stretch>
            <a:fillRect/>
          </a:stretch>
        </p:blipFill>
        <p:spPr bwMode="auto">
          <a:xfrm>
            <a:off x="1243647" y="1476622"/>
            <a:ext cx="7358248" cy="4782183"/>
          </a:xfrm>
          <a:prstGeom prst="rect">
            <a:avLst/>
          </a:prstGeom>
          <a:noFill/>
          <a:ln w="9525">
            <a:noFill/>
            <a:miter lim="800000"/>
            <a:headEnd/>
            <a:tailEnd/>
          </a:ln>
        </p:spPr>
      </p:pic>
      <p:sp>
        <p:nvSpPr>
          <p:cNvPr id="6" name="Oval 5"/>
          <p:cNvSpPr/>
          <p:nvPr/>
        </p:nvSpPr>
        <p:spPr>
          <a:xfrm>
            <a:off x="6516195" y="1573768"/>
            <a:ext cx="1761834" cy="6994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dirty="0">
              <a:solidFill>
                <a:srgbClr val="C00000"/>
              </a:solidFill>
            </a:endParaRPr>
          </a:p>
        </p:txBody>
      </p:sp>
      <p:sp>
        <p:nvSpPr>
          <p:cNvPr id="7" name="Oval 6"/>
          <p:cNvSpPr/>
          <p:nvPr/>
        </p:nvSpPr>
        <p:spPr>
          <a:xfrm>
            <a:off x="6632787" y="3186395"/>
            <a:ext cx="1865471" cy="139890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dirty="0">
              <a:solidFill>
                <a:srgbClr val="C00000"/>
              </a:solidFill>
            </a:endParaRPr>
          </a:p>
        </p:txBody>
      </p:sp>
      <p:sp>
        <p:nvSpPr>
          <p:cNvPr id="8" name="Oval 7"/>
          <p:cNvSpPr/>
          <p:nvPr/>
        </p:nvSpPr>
        <p:spPr>
          <a:xfrm>
            <a:off x="1243648" y="2331508"/>
            <a:ext cx="4352766" cy="139890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endParaRPr lang="en-US" dirty="0">
              <a:solidFill>
                <a:srgbClr val="C00000"/>
              </a:solidFill>
            </a:endParaRPr>
          </a:p>
        </p:txBody>
      </p:sp>
      <p:sp>
        <p:nvSpPr>
          <p:cNvPr id="9" name="Rectangular Callout 8"/>
          <p:cNvSpPr/>
          <p:nvPr/>
        </p:nvSpPr>
        <p:spPr>
          <a:xfrm>
            <a:off x="8912807" y="1554339"/>
            <a:ext cx="2072746" cy="932603"/>
          </a:xfrm>
          <a:prstGeom prst="wedgeRectCallout">
            <a:avLst>
              <a:gd name="adj1" fmla="val -86972"/>
              <a:gd name="adj2" fmla="val -479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chemeClr val="tx1"/>
                </a:solidFill>
              </a:rPr>
              <a:t>Rich demographic information</a:t>
            </a:r>
          </a:p>
        </p:txBody>
      </p:sp>
      <p:sp>
        <p:nvSpPr>
          <p:cNvPr id="10" name="Rectangular Callout 9"/>
          <p:cNvSpPr/>
          <p:nvPr/>
        </p:nvSpPr>
        <p:spPr>
          <a:xfrm>
            <a:off x="9016444" y="4429866"/>
            <a:ext cx="1969109" cy="932603"/>
          </a:xfrm>
          <a:prstGeom prst="wedgeRectCallout">
            <a:avLst>
              <a:gd name="adj1" fmla="val -85163"/>
              <a:gd name="adj2" fmla="val -7354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chemeClr val="tx1"/>
                </a:solidFill>
              </a:rPr>
              <a:t>Social Networks (directed)</a:t>
            </a:r>
          </a:p>
        </p:txBody>
      </p:sp>
      <p:sp>
        <p:nvSpPr>
          <p:cNvPr id="11" name="Rectangular Callout 10"/>
          <p:cNvSpPr/>
          <p:nvPr/>
        </p:nvSpPr>
        <p:spPr>
          <a:xfrm>
            <a:off x="3316393" y="4041281"/>
            <a:ext cx="2383658" cy="932603"/>
          </a:xfrm>
          <a:prstGeom prst="wedgeRectCallout">
            <a:avLst>
              <a:gd name="adj1" fmla="val -22892"/>
              <a:gd name="adj2" fmla="val -975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chemeClr val="tx1"/>
                </a:solidFill>
              </a:rPr>
              <a:t>Rich Content &amp; Context Information</a:t>
            </a:r>
          </a:p>
        </p:txBody>
      </p:sp>
      <p:sp>
        <p:nvSpPr>
          <p:cNvPr id="12" name="Rectangular Callout 11"/>
          <p:cNvSpPr/>
          <p:nvPr/>
        </p:nvSpPr>
        <p:spPr>
          <a:xfrm>
            <a:off x="9016444" y="4429866"/>
            <a:ext cx="1969109" cy="932603"/>
          </a:xfrm>
          <a:prstGeom prst="wedgeRectCallout">
            <a:avLst>
              <a:gd name="adj1" fmla="val -120031"/>
              <a:gd name="adj2" fmla="val -25583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chemeClr val="tx1"/>
                </a:solidFill>
              </a:rPr>
              <a:t>Social Networks (directed)</a:t>
            </a:r>
          </a:p>
        </p:txBody>
      </p:sp>
    </p:spTree>
    <p:extLst>
      <p:ext uri="{BB962C8B-B14F-4D97-AF65-F5344CB8AC3E}">
        <p14:creationId xmlns:p14="http://schemas.microsoft.com/office/powerpoint/2010/main" val="1691935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Users</a:t>
            </a:r>
          </a:p>
        </p:txBody>
      </p:sp>
      <p:sp>
        <p:nvSpPr>
          <p:cNvPr id="3" name="Content Placeholder 2"/>
          <p:cNvSpPr>
            <a:spLocks noGrp="1"/>
          </p:cNvSpPr>
          <p:nvPr>
            <p:ph idx="4294967295"/>
          </p:nvPr>
        </p:nvSpPr>
        <p:spPr>
          <a:xfrm>
            <a:off x="367819" y="1475753"/>
            <a:ext cx="11192828" cy="4616063"/>
          </a:xfrm>
          <a:prstGeom prst="rect">
            <a:avLst/>
          </a:prstGeom>
        </p:spPr>
        <p:txBody>
          <a:bodyPr lIns="111026" tIns="55513" rIns="111026" bIns="55513">
            <a:normAutofit lnSpcReduction="10000"/>
          </a:bodyPr>
          <a:lstStyle/>
          <a:p>
            <a:r>
              <a:rPr lang="en-US" dirty="0"/>
              <a:t>Geographic distance? </a:t>
            </a:r>
          </a:p>
          <a:p>
            <a:pPr lvl="1"/>
            <a:r>
              <a:rPr lang="en-US" dirty="0"/>
              <a:t>Distance inferred from geographic location</a:t>
            </a:r>
          </a:p>
          <a:p>
            <a:r>
              <a:rPr lang="en-US" dirty="0"/>
              <a:t>Social distance? </a:t>
            </a:r>
          </a:p>
          <a:p>
            <a:pPr lvl="1"/>
            <a:r>
              <a:rPr lang="en-US" dirty="0"/>
              <a:t>Distance inferred from demographic data</a:t>
            </a:r>
          </a:p>
          <a:p>
            <a:pPr lvl="1"/>
            <a:r>
              <a:rPr lang="en-US" dirty="0"/>
              <a:t>e.g., bipartite graph </a:t>
            </a:r>
            <a:r>
              <a:rPr lang="en-US" dirty="0">
                <a:sym typeface="Wingdings" pitchFamily="2" charset="2"/>
              </a:rPr>
              <a:t> one-mode graph</a:t>
            </a:r>
            <a:endParaRPr lang="en-US" dirty="0"/>
          </a:p>
          <a:p>
            <a:r>
              <a:rPr lang="en-US" dirty="0"/>
              <a:t>Topical distance? </a:t>
            </a:r>
          </a:p>
          <a:p>
            <a:pPr lvl="1"/>
            <a:r>
              <a:rPr lang="en-US" dirty="0"/>
              <a:t>Distance inferred from the content they write</a:t>
            </a:r>
          </a:p>
          <a:p>
            <a:r>
              <a:rPr lang="en-US" dirty="0"/>
              <a:t>Network distance</a:t>
            </a:r>
          </a:p>
          <a:p>
            <a:pPr lvl="1"/>
            <a:r>
              <a:rPr lang="en-US" dirty="0"/>
              <a:t>Distance observed from the social network</a:t>
            </a:r>
          </a:p>
        </p:txBody>
      </p:sp>
    </p:spTree>
    <p:extLst>
      <p:ext uri="{BB962C8B-B14F-4D97-AF65-F5344CB8AC3E}">
        <p14:creationId xmlns:p14="http://schemas.microsoft.com/office/powerpoint/2010/main" val="37813022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4294967295"/>
          </p:nvPr>
        </p:nvSpPr>
        <p:spPr>
          <a:xfrm>
            <a:off x="348280" y="1378062"/>
            <a:ext cx="11192828" cy="4616063"/>
          </a:xfrm>
          <a:prstGeom prst="rect">
            <a:avLst/>
          </a:prstGeom>
        </p:spPr>
        <p:txBody>
          <a:bodyPr lIns="111026" tIns="55513" rIns="111026" bIns="55513"/>
          <a:lstStyle/>
          <a:p>
            <a:r>
              <a:rPr lang="en-US" sz="2900" dirty="0"/>
              <a:t>Crawl the network, demographics and content from Twitter</a:t>
            </a:r>
          </a:p>
          <a:p>
            <a:r>
              <a:rPr lang="en-US" sz="2900" dirty="0"/>
              <a:t>Does social media make the world smaller? </a:t>
            </a:r>
          </a:p>
          <a:p>
            <a:pPr lvl="1"/>
            <a:r>
              <a:rPr lang="en-US" dirty="0"/>
              <a:t>Is geographic distance correlated with network distance</a:t>
            </a:r>
          </a:p>
          <a:p>
            <a:r>
              <a:rPr lang="en-US" sz="2900" dirty="0"/>
              <a:t>Is social distance a good predictor of network distance?</a:t>
            </a:r>
          </a:p>
          <a:p>
            <a:r>
              <a:rPr lang="en-US" sz="2900" dirty="0"/>
              <a:t>Is content distance a better predictor? </a:t>
            </a:r>
          </a:p>
          <a:p>
            <a:r>
              <a:rPr lang="en-US" sz="2900" dirty="0"/>
              <a:t>Do demographics &amp; content effect the prestige?</a:t>
            </a:r>
          </a:p>
          <a:p>
            <a:r>
              <a:rPr lang="en-US" sz="2900" dirty="0"/>
              <a:t>Prerequisites</a:t>
            </a:r>
          </a:p>
          <a:p>
            <a:pPr lvl="1"/>
            <a:r>
              <a:rPr lang="en-US" dirty="0"/>
              <a:t>Someone who knows data manipulation (e.g., crawling, extraction)</a:t>
            </a:r>
          </a:p>
          <a:p>
            <a:pPr lvl="1"/>
            <a:r>
              <a:rPr lang="en-US" dirty="0"/>
              <a:t>Someone who knows programming (to compute the correlations)</a:t>
            </a:r>
          </a:p>
        </p:txBody>
      </p:sp>
    </p:spTree>
    <p:extLst>
      <p:ext uri="{BB962C8B-B14F-4D97-AF65-F5344CB8AC3E}">
        <p14:creationId xmlns:p14="http://schemas.microsoft.com/office/powerpoint/2010/main" val="8450707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Topic 3: Experimental Study of Social Influence/Capital/Cost</a:t>
            </a:r>
          </a:p>
        </p:txBody>
      </p:sp>
      <p:sp>
        <p:nvSpPr>
          <p:cNvPr id="3" name="Content Placeholder 2"/>
          <p:cNvSpPr>
            <a:spLocks noGrp="1"/>
          </p:cNvSpPr>
          <p:nvPr>
            <p:ph idx="4294967295"/>
          </p:nvPr>
        </p:nvSpPr>
        <p:spPr>
          <a:xfrm>
            <a:off x="348280" y="1978326"/>
            <a:ext cx="11192828" cy="4616063"/>
          </a:xfrm>
          <a:prstGeom prst="rect">
            <a:avLst/>
          </a:prstGeom>
        </p:spPr>
        <p:txBody>
          <a:bodyPr lIns="111026" tIns="55513" rIns="111026" bIns="55513">
            <a:normAutofit lnSpcReduction="10000"/>
          </a:bodyPr>
          <a:lstStyle/>
          <a:p>
            <a:r>
              <a:rPr lang="en-US" sz="2900" dirty="0"/>
              <a:t>Are people more/less likely to share sensitive (e.g. political) information when they know this information is visible to strong ties/weak ties/random people? How does that vary as a function of popularity of the opinion/information (e.g. pro- or anti-LGBTQ rights)?</a:t>
            </a:r>
          </a:p>
          <a:p>
            <a:r>
              <a:rPr lang="en-US" sz="2900" dirty="0"/>
              <a:t>This route would have the biggest challenge in developing the system to run the experiment.</a:t>
            </a:r>
          </a:p>
          <a:p>
            <a:r>
              <a:rPr lang="en-US" sz="2900" dirty="0"/>
              <a:t>You can answer these questions through a randomized/controlled experiment.</a:t>
            </a:r>
          </a:p>
          <a:p>
            <a:pPr lvl="1"/>
            <a:r>
              <a:rPr lang="en-US" sz="1700" dirty="0"/>
              <a:t>Create the system (probably need some knowledge of: databases, web programming)</a:t>
            </a:r>
          </a:p>
          <a:p>
            <a:pPr lvl="1"/>
            <a:r>
              <a:rPr lang="en-US" sz="1700" dirty="0"/>
              <a:t>Recruit people (if this is selected, we can have participation from within the class)</a:t>
            </a:r>
          </a:p>
          <a:p>
            <a:pPr lvl="1"/>
            <a:r>
              <a:rPr lang="en-US" sz="1700" dirty="0"/>
              <a:t>Perform analysis to test the effect you are interested in (e.g. if the individual was randomly assigned to the “will show your opinion/information to strong ties” group, are they more or less willing to share than the  “will show your opinion/information to weak ties” group?)</a:t>
            </a:r>
          </a:p>
          <a:p>
            <a:pPr marL="0" indent="0">
              <a:buNone/>
            </a:pPr>
            <a:endParaRPr lang="en-US" sz="2200" dirty="0"/>
          </a:p>
        </p:txBody>
      </p:sp>
    </p:spTree>
    <p:extLst>
      <p:ext uri="{BB962C8B-B14F-4D97-AF65-F5344CB8AC3E}">
        <p14:creationId xmlns:p14="http://schemas.microsoft.com/office/powerpoint/2010/main" val="36808059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9872-2D96-CE4A-92B3-46970F2539B4}"/>
              </a:ext>
            </a:extLst>
          </p:cNvPr>
          <p:cNvSpPr>
            <a:spLocks noGrp="1"/>
          </p:cNvSpPr>
          <p:nvPr>
            <p:ph type="title"/>
          </p:nvPr>
        </p:nvSpPr>
        <p:spPr/>
        <p:txBody>
          <a:bodyPr/>
          <a:lstStyle/>
          <a:p>
            <a:r>
              <a:rPr lang="en-US" dirty="0"/>
              <a:t>Sample Topic 4: Focus  on timely issues</a:t>
            </a:r>
          </a:p>
        </p:txBody>
      </p:sp>
      <p:sp>
        <p:nvSpPr>
          <p:cNvPr id="3" name="Content Placeholder 2">
            <a:extLst>
              <a:ext uri="{FF2B5EF4-FFF2-40B4-BE49-F238E27FC236}">
                <a16:creationId xmlns:a16="http://schemas.microsoft.com/office/drawing/2014/main" id="{1A5D59F0-1496-774B-A1A4-FD6B197165DC}"/>
              </a:ext>
            </a:extLst>
          </p:cNvPr>
          <p:cNvSpPr>
            <a:spLocks noGrp="1"/>
          </p:cNvSpPr>
          <p:nvPr>
            <p:ph sz="quarter" idx="10"/>
          </p:nvPr>
        </p:nvSpPr>
        <p:spPr>
          <a:xfrm>
            <a:off x="274638" y="1380695"/>
            <a:ext cx="11887200" cy="4604337"/>
          </a:xfrm>
        </p:spPr>
        <p:txBody>
          <a:bodyPr/>
          <a:lstStyle/>
          <a:p>
            <a:r>
              <a:rPr lang="en-US" dirty="0"/>
              <a:t>Coronavirus?</a:t>
            </a:r>
          </a:p>
          <a:p>
            <a:pPr lvl="1"/>
            <a:r>
              <a:rPr lang="en-US" dirty="0"/>
              <a:t>There is rich data on prevalence of the disease</a:t>
            </a:r>
          </a:p>
          <a:p>
            <a:pPr lvl="1"/>
            <a:r>
              <a:rPr lang="en-US" dirty="0"/>
              <a:t>There is also rich data on discussions about it on social media platforms</a:t>
            </a:r>
          </a:p>
          <a:p>
            <a:r>
              <a:rPr lang="en-US" dirty="0"/>
              <a:t>Racial Inequality?</a:t>
            </a:r>
          </a:p>
          <a:p>
            <a:pPr lvl="1"/>
            <a:r>
              <a:rPr lang="en-US" dirty="0"/>
              <a:t>Rich data on BLM across different social media platforms (as well as the counter-movement)</a:t>
            </a:r>
          </a:p>
          <a:p>
            <a:pPr lvl="1"/>
            <a:endParaRPr lang="en-US" dirty="0"/>
          </a:p>
          <a:p>
            <a:r>
              <a:rPr lang="en-US" dirty="0"/>
              <a:t>These topics can be heavy but are important to understand for our society</a:t>
            </a:r>
          </a:p>
        </p:txBody>
      </p:sp>
    </p:spTree>
    <p:extLst>
      <p:ext uri="{BB962C8B-B14F-4D97-AF65-F5344CB8AC3E}">
        <p14:creationId xmlns:p14="http://schemas.microsoft.com/office/powerpoint/2010/main" val="7815668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 Breakout sessions for more project discussions</a:t>
            </a:r>
          </a:p>
        </p:txBody>
      </p:sp>
      <p:sp>
        <p:nvSpPr>
          <p:cNvPr id="3" name="Content Placeholder 2"/>
          <p:cNvSpPr>
            <a:spLocks noGrp="1"/>
          </p:cNvSpPr>
          <p:nvPr>
            <p:ph idx="4294967295"/>
          </p:nvPr>
        </p:nvSpPr>
        <p:spPr>
          <a:xfrm>
            <a:off x="372442" y="2019985"/>
            <a:ext cx="11192828" cy="2566628"/>
          </a:xfrm>
          <a:prstGeom prst="rect">
            <a:avLst/>
          </a:prstGeom>
        </p:spPr>
        <p:txBody>
          <a:bodyPr lIns="111026" tIns="55513" rIns="111026" bIns="55513"/>
          <a:lstStyle/>
          <a:p>
            <a:r>
              <a:rPr lang="en-US" sz="2900" dirty="0">
                <a:ea typeface="ＭＳ Ｐゴシック" pitchFamily="34" charset="-128"/>
              </a:rPr>
              <a:t>Use the slides shared to record your ideas</a:t>
            </a:r>
          </a:p>
          <a:p>
            <a:r>
              <a:rPr lang="en-US" sz="2900" dirty="0">
                <a:ea typeface="ＭＳ Ｐゴシック" pitchFamily="34" charset="-128"/>
              </a:rPr>
              <a:t>This time, I want you to take one more step:</a:t>
            </a:r>
          </a:p>
          <a:p>
            <a:pPr lvl="1"/>
            <a:r>
              <a:rPr lang="en-US" dirty="0">
                <a:ea typeface="ＭＳ Ｐゴシック" pitchFamily="34" charset="-128"/>
              </a:rPr>
              <a:t>Pick one of the ideas shared in your breakout session and ask the following question:  What data do we need to address this problem? Do a quick search online to find an answer</a:t>
            </a:r>
          </a:p>
          <a:p>
            <a:pPr marL="0" indent="0">
              <a:buNone/>
            </a:pPr>
            <a:endParaRPr lang="en-US" sz="2900" dirty="0"/>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15</a:t>
            </a:fld>
            <a:endParaRPr lang="en-US"/>
          </a:p>
        </p:txBody>
      </p:sp>
    </p:spTree>
    <p:extLst>
      <p:ext uri="{BB962C8B-B14F-4D97-AF65-F5344CB8AC3E}">
        <p14:creationId xmlns:p14="http://schemas.microsoft.com/office/powerpoint/2010/main" val="27209434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Pick a Topic</a:t>
            </a:r>
          </a:p>
        </p:txBody>
      </p:sp>
      <p:sp>
        <p:nvSpPr>
          <p:cNvPr id="3" name="Content Placeholder 2"/>
          <p:cNvSpPr>
            <a:spLocks noGrp="1"/>
          </p:cNvSpPr>
          <p:nvPr>
            <p:ph idx="4294967295"/>
          </p:nvPr>
        </p:nvSpPr>
        <p:spPr>
          <a:xfrm>
            <a:off x="372443" y="1518185"/>
            <a:ext cx="11192828" cy="4740734"/>
          </a:xfrm>
          <a:prstGeom prst="rect">
            <a:avLst/>
          </a:prstGeom>
        </p:spPr>
        <p:txBody>
          <a:bodyPr lIns="111026" tIns="55513" rIns="111026" bIns="55513"/>
          <a:lstStyle/>
          <a:p>
            <a:r>
              <a:rPr lang="en-US" sz="2900" dirty="0"/>
              <a:t>In general, a topic can fall into one or more of four categories: </a:t>
            </a:r>
          </a:p>
          <a:p>
            <a:pPr lvl="1"/>
            <a:r>
              <a:rPr lang="en-US" b="1" dirty="0"/>
              <a:t>Methodology</a:t>
            </a:r>
            <a:r>
              <a:rPr lang="en-US" dirty="0"/>
              <a:t>: Propose new network metrics, network models, network analysis algorithms, and compare them with baseline metrics/models/algorithm using standard test sets.</a:t>
            </a:r>
          </a:p>
          <a:p>
            <a:pPr lvl="1"/>
            <a:r>
              <a:rPr lang="en-US" b="1" dirty="0"/>
              <a:t>Network Analysis</a:t>
            </a:r>
            <a:r>
              <a:rPr lang="en-US" dirty="0"/>
              <a:t>: Analyze one or more real-world networks in order to better understand the properties of these networks and the underlining mechanism, and possibly discover novel phenomenon. </a:t>
            </a:r>
            <a:endParaRPr lang="en-US" sz="1900" dirty="0"/>
          </a:p>
          <a:p>
            <a:pPr lvl="1"/>
            <a:r>
              <a:rPr lang="en-US" b="1" dirty="0"/>
              <a:t>Application</a:t>
            </a:r>
            <a:r>
              <a:rPr lang="en-US" dirty="0"/>
              <a:t>: Develop a novel application to offer a new function in real-world problems based on network analysis. </a:t>
            </a:r>
          </a:p>
          <a:p>
            <a:pPr lvl="1"/>
            <a:r>
              <a:rPr lang="en-US" b="1" dirty="0"/>
              <a:t>Experiments</a:t>
            </a:r>
            <a:r>
              <a:rPr lang="en-US" dirty="0"/>
              <a:t>: Develop an experiment to test concepts of networks in a controlled setting (echo chambers effects, social influence etc.).</a:t>
            </a:r>
          </a:p>
        </p:txBody>
      </p:sp>
    </p:spTree>
    <p:extLst>
      <p:ext uri="{BB962C8B-B14F-4D97-AF65-F5344CB8AC3E}">
        <p14:creationId xmlns:p14="http://schemas.microsoft.com/office/powerpoint/2010/main" val="6348600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Pick a Topic</a:t>
            </a:r>
          </a:p>
        </p:txBody>
      </p:sp>
      <p:sp>
        <p:nvSpPr>
          <p:cNvPr id="3" name="Content Placeholder 2"/>
          <p:cNvSpPr>
            <a:spLocks noGrp="1"/>
          </p:cNvSpPr>
          <p:nvPr>
            <p:ph idx="4294967295"/>
          </p:nvPr>
        </p:nvSpPr>
        <p:spPr>
          <a:xfrm>
            <a:off x="372442" y="1548929"/>
            <a:ext cx="11192828" cy="4616063"/>
          </a:xfrm>
          <a:prstGeom prst="rect">
            <a:avLst/>
          </a:prstGeom>
        </p:spPr>
        <p:txBody>
          <a:bodyPr lIns="111026" tIns="55513" rIns="111026" bIns="55513"/>
          <a:lstStyle/>
          <a:p>
            <a:r>
              <a:rPr lang="en-US" sz="2900" dirty="0"/>
              <a:t>When picking a topic, try to ask yourself the following questions (important and solvable): </a:t>
            </a:r>
          </a:p>
          <a:p>
            <a:pPr lvl="1"/>
            <a:r>
              <a:rPr lang="en-US" sz="2200" dirty="0"/>
              <a:t>Is the topic addressing an </a:t>
            </a:r>
            <a:r>
              <a:rPr lang="en-US" sz="2200" i="1" dirty="0"/>
              <a:t>important</a:t>
            </a:r>
            <a:r>
              <a:rPr lang="en-US" sz="2200" dirty="0"/>
              <a:t> problem (or an </a:t>
            </a:r>
            <a:r>
              <a:rPr lang="en-US" sz="2200" i="1" dirty="0"/>
              <a:t>important</a:t>
            </a:r>
            <a:r>
              <a:rPr lang="en-US" sz="2200" dirty="0"/>
              <a:t> need, in the case of building an application) ? Would any one care about it, if you study the network, solve the problem, or build the application? </a:t>
            </a:r>
          </a:p>
          <a:p>
            <a:pPr lvl="1"/>
            <a:r>
              <a:rPr lang="en-US" sz="2200" dirty="0"/>
              <a:t>To what extent, has previous research work addressed this problem? And what remains unknown? </a:t>
            </a:r>
          </a:p>
          <a:p>
            <a:pPr lvl="1"/>
            <a:r>
              <a:rPr lang="en-US" sz="2200" dirty="0"/>
              <a:t>Do you have any idea at all about how to collect the data, solve the problem, or build the application? If not, can you reformulate the problem to make it easier? </a:t>
            </a:r>
          </a:p>
          <a:p>
            <a:pPr lvl="1"/>
            <a:r>
              <a:rPr lang="en-US" sz="2200" dirty="0"/>
              <a:t>For original studies, would you be able to evaluate your solution? That is, how can you demonstrate your solution is good and solves the problem well? </a:t>
            </a:r>
          </a:p>
          <a:p>
            <a:endParaRPr lang="en-US" sz="3900" dirty="0"/>
          </a:p>
        </p:txBody>
      </p:sp>
    </p:spTree>
    <p:extLst>
      <p:ext uri="{BB962C8B-B14F-4D97-AF65-F5344CB8AC3E}">
        <p14:creationId xmlns:p14="http://schemas.microsoft.com/office/powerpoint/2010/main" val="16802993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(past years)</a:t>
            </a:r>
          </a:p>
        </p:txBody>
      </p:sp>
      <p:sp>
        <p:nvSpPr>
          <p:cNvPr id="3" name="Content Placeholder 2"/>
          <p:cNvSpPr>
            <a:spLocks noGrp="1"/>
          </p:cNvSpPr>
          <p:nvPr>
            <p:ph idx="4294967295"/>
          </p:nvPr>
        </p:nvSpPr>
        <p:spPr>
          <a:xfrm>
            <a:off x="441715" y="1576638"/>
            <a:ext cx="11192828" cy="4616063"/>
          </a:xfrm>
          <a:prstGeom prst="rect">
            <a:avLst/>
          </a:prstGeom>
        </p:spPr>
        <p:txBody>
          <a:bodyPr lIns="111026" tIns="55513" rIns="111026" bIns="55513">
            <a:normAutofit fontScale="92500"/>
          </a:bodyPr>
          <a:lstStyle/>
          <a:p>
            <a:r>
              <a:rPr lang="en-US" sz="2900" dirty="0"/>
              <a:t>Network analysis of a multi-site survey of college students about their perceptions of LGBTQ harassment and discrimination on campus </a:t>
            </a:r>
          </a:p>
          <a:p>
            <a:r>
              <a:rPr lang="en-US" sz="2900" dirty="0"/>
              <a:t>Examining effects of friending behavior on smoking behavior in high schools</a:t>
            </a:r>
          </a:p>
          <a:p>
            <a:r>
              <a:rPr lang="en-US" sz="2900" dirty="0"/>
              <a:t>Ideological segregation on social media platforms</a:t>
            </a:r>
          </a:p>
          <a:p>
            <a:r>
              <a:rPr lang="en-US" sz="2900" dirty="0"/>
              <a:t>Online visualization of MSI networks</a:t>
            </a:r>
          </a:p>
          <a:p>
            <a:r>
              <a:rPr lang="en-US" sz="2900" dirty="0"/>
              <a:t>Network structure of comic book characters</a:t>
            </a:r>
          </a:p>
          <a:p>
            <a:r>
              <a:rPr lang="en-US" sz="2900" dirty="0"/>
              <a:t>Analysis of sports team interactions</a:t>
            </a:r>
          </a:p>
          <a:p>
            <a:r>
              <a:rPr lang="en-US" sz="2900" dirty="0"/>
              <a:t>Simulated information propagation on Twitter</a:t>
            </a:r>
          </a:p>
          <a:p>
            <a:r>
              <a:rPr lang="en-US" sz="2900" dirty="0"/>
              <a:t>Analysis of world war networks</a:t>
            </a:r>
          </a:p>
          <a:p>
            <a:r>
              <a:rPr lang="mr-IN" sz="2900" dirty="0"/>
              <a:t>…</a:t>
            </a:r>
            <a:endParaRPr lang="en-US" sz="2900" dirty="0"/>
          </a:p>
        </p:txBody>
      </p:sp>
    </p:spTree>
    <p:extLst>
      <p:ext uri="{BB962C8B-B14F-4D97-AF65-F5344CB8AC3E}">
        <p14:creationId xmlns:p14="http://schemas.microsoft.com/office/powerpoint/2010/main" val="10468438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Your Comfort Zone</a:t>
            </a:r>
          </a:p>
        </p:txBody>
      </p:sp>
      <p:sp>
        <p:nvSpPr>
          <p:cNvPr id="3" name="Content Placeholder 2"/>
          <p:cNvSpPr>
            <a:spLocks noGrp="1"/>
          </p:cNvSpPr>
          <p:nvPr>
            <p:ph idx="4294967295"/>
          </p:nvPr>
        </p:nvSpPr>
        <p:spPr>
          <a:xfrm>
            <a:off x="372442" y="1438092"/>
            <a:ext cx="11192828" cy="4616063"/>
          </a:xfrm>
          <a:prstGeom prst="rect">
            <a:avLst/>
          </a:prstGeom>
        </p:spPr>
        <p:txBody>
          <a:bodyPr lIns="111026" tIns="55513" rIns="111026" bIns="55513">
            <a:normAutofit fontScale="92500" lnSpcReduction="10000"/>
          </a:bodyPr>
          <a:lstStyle/>
          <a:p>
            <a:r>
              <a:rPr lang="en-US" sz="2900" dirty="0"/>
              <a:t>Methodology: hard-core work, high impact, but usually difficult. Unless you have a good idea and enough skills</a:t>
            </a:r>
          </a:p>
          <a:p>
            <a:r>
              <a:rPr lang="en-US" sz="2900" dirty="0"/>
              <a:t>Analysis is generally easier to handle, but hard to be significant</a:t>
            </a:r>
            <a:endParaRPr lang="en-US" sz="2400" dirty="0"/>
          </a:p>
          <a:p>
            <a:pPr lvl="1"/>
            <a:r>
              <a:rPr lang="en-US" dirty="0"/>
              <a:t>New networks are usually interesting, but not always</a:t>
            </a:r>
          </a:p>
          <a:p>
            <a:pPr lvl="1"/>
            <a:r>
              <a:rPr lang="en-US" dirty="0"/>
              <a:t>Who will care about the analysis? </a:t>
            </a:r>
          </a:p>
          <a:p>
            <a:pPr lvl="1"/>
            <a:r>
              <a:rPr lang="en-US" dirty="0"/>
              <a:t>Are the results surprising, significant, or trivial? </a:t>
            </a:r>
          </a:p>
          <a:p>
            <a:pPr lvl="1"/>
            <a:r>
              <a:rPr lang="en-US" dirty="0"/>
              <a:t>Can the analysis broaden our knowledge about the domain? </a:t>
            </a:r>
          </a:p>
          <a:p>
            <a:r>
              <a:rPr lang="en-US" sz="2900" dirty="0"/>
              <a:t>Applications are likely to make high impact if there is a real system that people can use. Plus: they will provide you a platform to run controlled experiments!</a:t>
            </a:r>
          </a:p>
          <a:p>
            <a:pPr lvl="1"/>
            <a:r>
              <a:rPr lang="en-US" dirty="0"/>
              <a:t>e.g., </a:t>
            </a:r>
            <a:r>
              <a:rPr lang="en-US" dirty="0" err="1"/>
              <a:t>facebook</a:t>
            </a:r>
            <a:r>
              <a:rPr lang="en-US" dirty="0"/>
              <a:t> application (though this is a lot harder now given the privacy settings)</a:t>
            </a:r>
          </a:p>
          <a:p>
            <a:r>
              <a:rPr lang="en-US" sz="2900" dirty="0"/>
              <a:t>Experiments are great way of getting at causality. </a:t>
            </a:r>
            <a:endParaRPr lang="en-US" dirty="0"/>
          </a:p>
        </p:txBody>
      </p:sp>
    </p:spTree>
    <p:extLst>
      <p:ext uri="{BB962C8B-B14F-4D97-AF65-F5344CB8AC3E}">
        <p14:creationId xmlns:p14="http://schemas.microsoft.com/office/powerpoint/2010/main" val="12454927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4294967295"/>
          </p:nvPr>
        </p:nvSpPr>
        <p:spPr>
          <a:xfrm>
            <a:off x="445975" y="1280376"/>
            <a:ext cx="11503739" cy="4740734"/>
          </a:xfrm>
          <a:prstGeom prst="rect">
            <a:avLst/>
          </a:prstGeom>
        </p:spPr>
        <p:txBody>
          <a:bodyPr lIns="111026" tIns="55513" rIns="111026" bIns="55513">
            <a:normAutofit/>
          </a:bodyPr>
          <a:lstStyle/>
          <a:p>
            <a:r>
              <a:rPr lang="en-US" sz="2700" dirty="0"/>
              <a:t>Examples</a:t>
            </a:r>
          </a:p>
          <a:p>
            <a:pPr lvl="1"/>
            <a:r>
              <a:rPr lang="en-US" sz="2000" dirty="0"/>
              <a:t>Emails (Enron; URV)</a:t>
            </a:r>
          </a:p>
          <a:p>
            <a:pPr lvl="1"/>
            <a:r>
              <a:rPr lang="en-US" sz="2000" dirty="0"/>
              <a:t>Scientific research (DBLP; ACL; co-authorship; grants; patents, …)</a:t>
            </a:r>
          </a:p>
          <a:p>
            <a:pPr lvl="1"/>
            <a:r>
              <a:rPr lang="en-US" sz="2000" dirty="0"/>
              <a:t>Biology networks (Cellular, metabolic, protein-interaction)</a:t>
            </a:r>
          </a:p>
          <a:p>
            <a:pPr lvl="1"/>
            <a:r>
              <a:rPr lang="en-US" sz="2000" dirty="0"/>
              <a:t>Text (e.g. supreme court cases)</a:t>
            </a:r>
          </a:p>
          <a:p>
            <a:pPr lvl="1"/>
            <a:r>
              <a:rPr lang="en-US" sz="2000" dirty="0"/>
              <a:t>Social Media (Twitter, Wikipedia; political blogs)</a:t>
            </a:r>
          </a:p>
          <a:p>
            <a:pPr lvl="1"/>
            <a:endParaRPr lang="en-US" sz="2000" dirty="0"/>
          </a:p>
          <a:p>
            <a:r>
              <a:rPr lang="en-US" sz="2700" dirty="0"/>
              <a:t>Example of dataset aggregators:</a:t>
            </a:r>
          </a:p>
          <a:p>
            <a:pPr lvl="1"/>
            <a:r>
              <a:rPr lang="en-US" sz="2000" dirty="0"/>
              <a:t>http://</a:t>
            </a:r>
            <a:r>
              <a:rPr lang="en-US" sz="2000" dirty="0" err="1"/>
              <a:t>snap.stanford.edu</a:t>
            </a:r>
            <a:r>
              <a:rPr lang="en-US" sz="2000" dirty="0"/>
              <a:t>/data/ </a:t>
            </a:r>
          </a:p>
          <a:p>
            <a:pPr lvl="1"/>
            <a:r>
              <a:rPr lang="en-US" sz="2000" dirty="0"/>
              <a:t>http://www-</a:t>
            </a:r>
            <a:r>
              <a:rPr lang="en-US" sz="2000" dirty="0" err="1"/>
              <a:t>personal.umich.edu</a:t>
            </a:r>
            <a:r>
              <a:rPr lang="en-US" sz="2000" dirty="0"/>
              <a:t>/~</a:t>
            </a:r>
            <a:r>
              <a:rPr lang="en-US" sz="2000" dirty="0" err="1"/>
              <a:t>mejn</a:t>
            </a:r>
            <a:r>
              <a:rPr lang="en-US" sz="2000" dirty="0"/>
              <a:t>/</a:t>
            </a:r>
            <a:r>
              <a:rPr lang="en-US" sz="2000" dirty="0" err="1"/>
              <a:t>netdata</a:t>
            </a:r>
            <a:r>
              <a:rPr lang="en-US" sz="2000" dirty="0"/>
              <a:t>/</a:t>
            </a:r>
          </a:p>
          <a:p>
            <a:pPr lvl="1"/>
            <a:r>
              <a:rPr lang="en-US" sz="2000" dirty="0"/>
              <a:t>http://</a:t>
            </a:r>
            <a:r>
              <a:rPr lang="en-US" sz="2000" dirty="0" err="1"/>
              <a:t>netwiki.amath.unc.edu</a:t>
            </a:r>
            <a:r>
              <a:rPr lang="en-US" sz="2000" dirty="0"/>
              <a:t>/Main/</a:t>
            </a:r>
            <a:r>
              <a:rPr lang="en-US" sz="2000" dirty="0" err="1"/>
              <a:t>HomePage</a:t>
            </a:r>
            <a:r>
              <a:rPr lang="en-US" sz="2000" dirty="0"/>
              <a:t> </a:t>
            </a:r>
          </a:p>
          <a:p>
            <a:pPr lvl="1"/>
            <a:r>
              <a:rPr lang="en-US" sz="2000" dirty="0"/>
              <a:t>http://</a:t>
            </a:r>
            <a:r>
              <a:rPr lang="en-US" sz="2000" dirty="0" err="1"/>
              <a:t>deim.urv.cat</a:t>
            </a:r>
            <a:r>
              <a:rPr lang="en-US" sz="2000" dirty="0"/>
              <a:t>/~</a:t>
            </a:r>
            <a:r>
              <a:rPr lang="en-US" sz="2000" dirty="0" err="1"/>
              <a:t>aarenas</a:t>
            </a:r>
            <a:r>
              <a:rPr lang="en-US" sz="2000" dirty="0"/>
              <a:t>/data/</a:t>
            </a:r>
            <a:r>
              <a:rPr lang="en-US" sz="2000" dirty="0" err="1"/>
              <a:t>welcome.htm</a:t>
            </a:r>
            <a:endParaRPr lang="en-US" sz="2000" dirty="0"/>
          </a:p>
          <a:p>
            <a:pPr lvl="1"/>
            <a:r>
              <a:rPr lang="en-US" sz="2000" dirty="0">
                <a:hlinkClick r:id="rId2"/>
              </a:rPr>
              <a:t>http://iv.slis.indiana.edu/db/index.html</a:t>
            </a:r>
            <a:r>
              <a:rPr lang="en-US" sz="2000" dirty="0"/>
              <a:t> </a:t>
            </a:r>
          </a:p>
          <a:p>
            <a:endParaRPr lang="en-US" sz="2400" dirty="0"/>
          </a:p>
        </p:txBody>
      </p:sp>
    </p:spTree>
    <p:extLst>
      <p:ext uri="{BB962C8B-B14F-4D97-AF65-F5344CB8AC3E}">
        <p14:creationId xmlns:p14="http://schemas.microsoft.com/office/powerpoint/2010/main" val="15242990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Topic 1: NetFlix and IMDB</a:t>
            </a:r>
          </a:p>
        </p:txBody>
      </p:sp>
      <p:sp>
        <p:nvSpPr>
          <p:cNvPr id="3" name="Content Placeholder 2"/>
          <p:cNvSpPr>
            <a:spLocks noGrp="1"/>
          </p:cNvSpPr>
          <p:nvPr>
            <p:ph idx="4294967295"/>
          </p:nvPr>
        </p:nvSpPr>
        <p:spPr>
          <a:xfrm>
            <a:off x="328742" y="1397602"/>
            <a:ext cx="11192828" cy="4616063"/>
          </a:xfrm>
          <a:prstGeom prst="rect">
            <a:avLst/>
          </a:prstGeom>
        </p:spPr>
        <p:txBody>
          <a:bodyPr lIns="111026" tIns="55513" rIns="111026" bIns="55513"/>
          <a:lstStyle/>
          <a:p>
            <a:r>
              <a:rPr lang="en-US" sz="2900" dirty="0"/>
              <a:t>Netflix is a good example of recommender systems in e-business</a:t>
            </a:r>
          </a:p>
          <a:p>
            <a:r>
              <a:rPr lang="en-US" sz="2900" dirty="0"/>
              <a:t>Data: user</a:t>
            </a:r>
            <a:r>
              <a:rPr lang="en-US" sz="2900" dirty="0">
                <a:sym typeface="Wingdings" pitchFamily="2" charset="2"/>
              </a:rPr>
              <a:t>movierating</a:t>
            </a:r>
          </a:p>
          <a:p>
            <a:r>
              <a:rPr lang="en-US" sz="2900" dirty="0">
                <a:sym typeface="Wingdings" pitchFamily="2" charset="2"/>
              </a:rPr>
              <a:t>A natural (bipartite) network</a:t>
            </a:r>
          </a:p>
          <a:p>
            <a:pPr lvl="1"/>
            <a:r>
              <a:rPr lang="en-US" dirty="0">
                <a:sym typeface="Wingdings" pitchFamily="2" charset="2"/>
              </a:rPr>
              <a:t>Nodes are users and movies, edges are ratings</a:t>
            </a:r>
          </a:p>
          <a:p>
            <a:r>
              <a:rPr lang="en-US" sz="2900" dirty="0"/>
              <a:t>Problem: recommend movies to users</a:t>
            </a:r>
          </a:p>
          <a:p>
            <a:pPr lvl="1"/>
            <a:r>
              <a:rPr lang="en-US" dirty="0"/>
              <a:t>Predict my ratings on movies that I haven’t seen</a:t>
            </a:r>
          </a:p>
          <a:p>
            <a:pPr lvl="1"/>
            <a:r>
              <a:rPr lang="en-US" dirty="0"/>
              <a:t>Similarity of movies plays a major role</a:t>
            </a:r>
          </a:p>
          <a:p>
            <a:pPr lvl="1"/>
            <a:r>
              <a:rPr lang="en-US" dirty="0"/>
              <a:t>Similarity of users is also important – collaborative filtering</a:t>
            </a:r>
          </a:p>
          <a:p>
            <a:pPr lvl="1"/>
            <a:r>
              <a:rPr lang="en-US" dirty="0"/>
              <a:t>But there are many reasons that I like a movie</a:t>
            </a:r>
          </a:p>
          <a:p>
            <a:pPr lvl="2"/>
            <a:r>
              <a:rPr lang="en-US" sz="2200" dirty="0"/>
              <a:t>Actor; actress; director; genre; topic; plot; …</a:t>
            </a:r>
          </a:p>
        </p:txBody>
      </p:sp>
    </p:spTree>
    <p:extLst>
      <p:ext uri="{BB962C8B-B14F-4D97-AF65-F5344CB8AC3E}">
        <p14:creationId xmlns:p14="http://schemas.microsoft.com/office/powerpoint/2010/main" val="32057660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Much Richer Information in IMDB</a:t>
            </a:r>
          </a:p>
        </p:txBody>
      </p:sp>
      <p:sp>
        <p:nvSpPr>
          <p:cNvPr id="3" name="Content Placeholder 2"/>
          <p:cNvSpPr>
            <a:spLocks noGrp="1"/>
          </p:cNvSpPr>
          <p:nvPr>
            <p:ph idx="4294967295"/>
          </p:nvPr>
        </p:nvSpPr>
        <p:spPr>
          <a:xfrm>
            <a:off x="406897" y="1417141"/>
            <a:ext cx="11192828" cy="4616063"/>
          </a:xfrm>
          <a:prstGeom prst="rect">
            <a:avLst/>
          </a:prstGeom>
        </p:spPr>
        <p:txBody>
          <a:bodyPr lIns="111026" tIns="55513" rIns="111026" bIns="55513">
            <a:normAutofit fontScale="92500" lnSpcReduction="10000"/>
          </a:bodyPr>
          <a:lstStyle/>
          <a:p>
            <a:r>
              <a:rPr lang="en-US" sz="2900" dirty="0"/>
              <a:t>Various types of networks:</a:t>
            </a:r>
          </a:p>
          <a:p>
            <a:pPr lvl="1"/>
            <a:r>
              <a:rPr lang="en-US" dirty="0"/>
              <a:t>Actor/Actress – movie bipartite network</a:t>
            </a:r>
          </a:p>
          <a:p>
            <a:pPr lvl="1"/>
            <a:r>
              <a:rPr lang="en-US" dirty="0"/>
              <a:t>Director-movie bipartite network</a:t>
            </a:r>
          </a:p>
          <a:p>
            <a:pPr lvl="1"/>
            <a:r>
              <a:rPr lang="en-US" dirty="0"/>
              <a:t>Movie similarity network</a:t>
            </a:r>
          </a:p>
          <a:p>
            <a:pPr lvl="2"/>
            <a:r>
              <a:rPr lang="en-US" sz="2200" dirty="0"/>
              <a:t>Based on actors, director</a:t>
            </a:r>
          </a:p>
          <a:p>
            <a:pPr lvl="2"/>
            <a:r>
              <a:rPr lang="en-US" sz="2200" dirty="0"/>
              <a:t>Based on plot, context (country, time, religion, story, …)</a:t>
            </a:r>
          </a:p>
          <a:p>
            <a:r>
              <a:rPr lang="en-US" sz="2900" dirty="0"/>
              <a:t>How are they similar and how are they different?</a:t>
            </a:r>
          </a:p>
          <a:p>
            <a:r>
              <a:rPr lang="en-US" sz="2900" dirty="0"/>
              <a:t>Which IMDB network is the best indicator for movie similarity in Netflix data? </a:t>
            </a:r>
          </a:p>
          <a:p>
            <a:r>
              <a:rPr lang="en-US" sz="2900" dirty="0"/>
              <a:t>Can we leverage the information in these networks to help movie recommendation? =&gt; you can take things to the next level by building a system to provide recommendations!</a:t>
            </a:r>
          </a:p>
          <a:p>
            <a:endParaRPr lang="en-US" sz="2900" dirty="0"/>
          </a:p>
        </p:txBody>
      </p:sp>
    </p:spTree>
    <p:extLst>
      <p:ext uri="{BB962C8B-B14F-4D97-AF65-F5344CB8AC3E}">
        <p14:creationId xmlns:p14="http://schemas.microsoft.com/office/powerpoint/2010/main" val="20226442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4294967295"/>
          </p:nvPr>
        </p:nvSpPr>
        <p:spPr>
          <a:xfrm>
            <a:off x="367819" y="1378065"/>
            <a:ext cx="11192828" cy="4616063"/>
          </a:xfrm>
          <a:prstGeom prst="rect">
            <a:avLst/>
          </a:prstGeom>
        </p:spPr>
        <p:txBody>
          <a:bodyPr lIns="111026" tIns="55513" rIns="111026" bIns="55513"/>
          <a:lstStyle/>
          <a:p>
            <a:r>
              <a:rPr lang="en-US" sz="2900" dirty="0"/>
              <a:t>Process Netflix network, build user-movie networks and movie-movie networks </a:t>
            </a:r>
          </a:p>
          <a:p>
            <a:r>
              <a:rPr lang="en-US" sz="2900" dirty="0"/>
              <a:t>Process IMDB data, build various networks</a:t>
            </a:r>
          </a:p>
          <a:p>
            <a:r>
              <a:rPr lang="en-US" sz="2900" dirty="0"/>
              <a:t>Analyze these networks, and compare IMDB network with Netflix network</a:t>
            </a:r>
          </a:p>
          <a:p>
            <a:r>
              <a:rPr lang="en-US" sz="2900" dirty="0"/>
              <a:t>* Build a recommender system taking multiple networks into consideration</a:t>
            </a:r>
          </a:p>
          <a:p>
            <a:r>
              <a:rPr lang="en-US" sz="2900" dirty="0"/>
              <a:t>Prerequisites</a:t>
            </a:r>
          </a:p>
          <a:p>
            <a:pPr lvl="1"/>
            <a:r>
              <a:rPr lang="en-US" dirty="0"/>
              <a:t>Someone who knows programming</a:t>
            </a:r>
          </a:p>
          <a:p>
            <a:pPr lvl="1"/>
            <a:r>
              <a:rPr lang="en-US" dirty="0"/>
              <a:t>Someone who knows data analysis</a:t>
            </a:r>
          </a:p>
        </p:txBody>
      </p:sp>
    </p:spTree>
    <p:extLst>
      <p:ext uri="{BB962C8B-B14F-4D97-AF65-F5344CB8AC3E}">
        <p14:creationId xmlns:p14="http://schemas.microsoft.com/office/powerpoint/2010/main" val="519746304"/>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TFTemplate16X9.potx</Template>
  <TotalTime>78250</TotalTime>
  <Words>1562</Words>
  <Application>Microsoft Macintosh PowerPoint</Application>
  <PresentationFormat>Custom</PresentationFormat>
  <Paragraphs>131</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ＭＳ Ｐゴシック</vt:lpstr>
      <vt:lpstr>Arial</vt:lpstr>
      <vt:lpstr>Consolas</vt:lpstr>
      <vt:lpstr>Segoe UI</vt:lpstr>
      <vt:lpstr>Segoe UI Light</vt:lpstr>
      <vt:lpstr>Wingdings</vt:lpstr>
      <vt:lpstr>TFTemplate16X9</vt:lpstr>
      <vt:lpstr>3-30367_MSR Dark Blue Template 16x9</vt:lpstr>
      <vt:lpstr>SI 608  Projects – Some Ideas &amp; Suggestions </vt:lpstr>
      <vt:lpstr>How to Pick a Topic</vt:lpstr>
      <vt:lpstr>How to Pick a Topic</vt:lpstr>
      <vt:lpstr>Projects (past years)</vt:lpstr>
      <vt:lpstr>Find Your Comfort Zone</vt:lpstr>
      <vt:lpstr>Datasets</vt:lpstr>
      <vt:lpstr>Sample Topic 1: NetFlix and IMDB</vt:lpstr>
      <vt:lpstr>Much Richer Information in IMDB</vt:lpstr>
      <vt:lpstr>Plan</vt:lpstr>
      <vt:lpstr>Sample Topics II: Twitter Network</vt:lpstr>
      <vt:lpstr>Distance between Users</vt:lpstr>
      <vt:lpstr>Plan</vt:lpstr>
      <vt:lpstr>Sample Topic 3: Experimental Study of Social Influence/Capital/Cost</vt:lpstr>
      <vt:lpstr>Sample Topic 4: Focus  on timely issues</vt:lpstr>
      <vt:lpstr>Now – Breakout sessions for more project discussions</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2164</cp:revision>
  <cp:lastPrinted>2015-02-02T18:17:35Z</cp:lastPrinted>
  <dcterms:created xsi:type="dcterms:W3CDTF">2012-05-22T07:38:31Z</dcterms:created>
  <dcterms:modified xsi:type="dcterms:W3CDTF">2020-09-07T14:59:12Z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