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26"/>
  </p:notesMasterIdLst>
  <p:handoutMasterIdLst>
    <p:handoutMasterId r:id="rId27"/>
  </p:handoutMasterIdLst>
  <p:sldIdLst>
    <p:sldId id="1390" r:id="rId6"/>
    <p:sldId id="1483" r:id="rId7"/>
    <p:sldId id="1484" r:id="rId8"/>
    <p:sldId id="1489" r:id="rId9"/>
    <p:sldId id="1490" r:id="rId10"/>
    <p:sldId id="1491" r:id="rId11"/>
    <p:sldId id="1492" r:id="rId12"/>
    <p:sldId id="1429" r:id="rId13"/>
    <p:sldId id="1430" r:id="rId14"/>
    <p:sldId id="1431" r:id="rId15"/>
    <p:sldId id="1493" r:id="rId16"/>
    <p:sldId id="1434" r:id="rId17"/>
    <p:sldId id="1435" r:id="rId18"/>
    <p:sldId id="1436" r:id="rId19"/>
    <p:sldId id="1433" r:id="rId20"/>
    <p:sldId id="1437" r:id="rId21"/>
    <p:sldId id="1494" r:id="rId22"/>
    <p:sldId id="1426" r:id="rId23"/>
    <p:sldId id="1427" r:id="rId24"/>
    <p:sldId id="1428"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83"/>
            <p14:sldId id="1484"/>
            <p14:sldId id="1489"/>
            <p14:sldId id="1490"/>
            <p14:sldId id="1491"/>
            <p14:sldId id="1492"/>
            <p14:sldId id="1429"/>
            <p14:sldId id="1430"/>
            <p14:sldId id="1431"/>
            <p14:sldId id="1493"/>
            <p14:sldId id="1434"/>
            <p14:sldId id="1435"/>
            <p14:sldId id="1436"/>
            <p14:sldId id="1433"/>
            <p14:sldId id="1437"/>
            <p14:sldId id="1494"/>
            <p14:sldId id="1426"/>
            <p14:sldId id="1427"/>
            <p14:sldId id="1428"/>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83383" autoAdjust="0"/>
  </p:normalViewPr>
  <p:slideViewPr>
    <p:cSldViewPr snapToGrid="0">
      <p:cViewPr varScale="1">
        <p:scale>
          <a:sx n="93" d="100"/>
          <a:sy n="93" d="100"/>
        </p:scale>
        <p:origin x="1376" y="20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9/8/20 12:43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9/8/20 12:43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Integer_factorization" TargetMode="External"/><Relationship Id="rId3" Type="http://schemas.openxmlformats.org/officeDocument/2006/relationships/hyperlink" Target="https://en.wikipedia.org/wiki/Computational_complexity_theory" TargetMode="External"/><Relationship Id="rId7" Type="http://schemas.openxmlformats.org/officeDocument/2006/relationships/hyperlink" Target="https://en.wikipedia.org/wiki/NP-complete"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P_(complexity)" TargetMode="External"/><Relationship Id="rId11" Type="http://schemas.openxmlformats.org/officeDocument/2006/relationships/hyperlink" Target="https://en.wikipedia.org/wiki/Quasi-polynomial_time" TargetMode="External"/><Relationship Id="rId5" Type="http://schemas.openxmlformats.org/officeDocument/2006/relationships/hyperlink" Target="https://en.wikipedia.org/wiki/P_versus_NP_problem" TargetMode="External"/><Relationship Id="rId10" Type="http://schemas.openxmlformats.org/officeDocument/2006/relationships/hyperlink" Target="https://en.wikipedia.org/wiki/L%C3%A1szl%C3%B3_Babai" TargetMode="External"/><Relationship Id="rId4" Type="http://schemas.openxmlformats.org/officeDocument/2006/relationships/hyperlink" Target="https://en.wikipedia.org/wiki/NP_(complexity)" TargetMode="External"/><Relationship Id="rId9" Type="http://schemas.openxmlformats.org/officeDocument/2006/relationships/hyperlink" Target="https://en.wikipedia.org/wiki/Polynomial_hierarch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67864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1672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14</a:t>
            </a:fld>
            <a:endParaRPr lang="en-US"/>
          </a:p>
        </p:txBody>
      </p:sp>
    </p:spTree>
    <p:extLst>
      <p:ext uri="{BB962C8B-B14F-4D97-AF65-F5344CB8AC3E}">
        <p14:creationId xmlns:p14="http://schemas.microsoft.com/office/powerpoint/2010/main" val="403949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15</a:t>
            </a:fld>
            <a:endParaRPr lang="en-US"/>
          </a:p>
        </p:txBody>
      </p:sp>
    </p:spTree>
    <p:extLst>
      <p:ext uri="{BB962C8B-B14F-4D97-AF65-F5344CB8AC3E}">
        <p14:creationId xmlns:p14="http://schemas.microsoft.com/office/powerpoint/2010/main" val="61940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16</a:t>
            </a:fld>
            <a:endParaRPr lang="en-US"/>
          </a:p>
        </p:txBody>
      </p:sp>
    </p:spTree>
    <p:extLst>
      <p:ext uri="{BB962C8B-B14F-4D97-AF65-F5344CB8AC3E}">
        <p14:creationId xmlns:p14="http://schemas.microsoft.com/office/powerpoint/2010/main" val="850422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18</a:t>
            </a:fld>
            <a:endParaRPr lang="en-US"/>
          </a:p>
        </p:txBody>
      </p:sp>
    </p:spTree>
    <p:extLst>
      <p:ext uri="{BB962C8B-B14F-4D97-AF65-F5344CB8AC3E}">
        <p14:creationId xmlns:p14="http://schemas.microsoft.com/office/powerpoint/2010/main" val="261222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Segoe UI Light" pitchFamily="34" charset="0"/>
                <a:ea typeface="+mn-ea"/>
                <a:cs typeface="+mn-cs"/>
              </a:rPr>
              <a:t>The graph isomorphism problem is one of few standard problems in </a:t>
            </a:r>
            <a:r>
              <a:rPr lang="en-US" sz="900" kern="1200" dirty="0">
                <a:solidFill>
                  <a:schemeClr val="tx1"/>
                </a:solidFill>
                <a:latin typeface="Segoe UI Light" pitchFamily="34" charset="0"/>
                <a:ea typeface="+mn-ea"/>
                <a:cs typeface="+mn-cs"/>
                <a:hlinkClick r:id="rId3"/>
              </a:rPr>
              <a:t>computational complexity theory belonging to </a:t>
            </a:r>
            <a:r>
              <a:rPr lang="en-US" sz="900" kern="1200" dirty="0">
                <a:solidFill>
                  <a:schemeClr val="tx1"/>
                </a:solidFill>
                <a:latin typeface="Segoe UI Light" pitchFamily="34" charset="0"/>
                <a:ea typeface="+mn-ea"/>
                <a:cs typeface="+mn-cs"/>
                <a:hlinkClick r:id="rId4"/>
              </a:rPr>
              <a:t>NP, but not known to belong to either of its well-known (and, if </a:t>
            </a:r>
            <a:r>
              <a:rPr lang="en-US" sz="900" kern="1200" dirty="0">
                <a:solidFill>
                  <a:schemeClr val="tx1"/>
                </a:solidFill>
                <a:latin typeface="Segoe UI Light" pitchFamily="34" charset="0"/>
                <a:ea typeface="+mn-ea"/>
                <a:cs typeface="+mn-cs"/>
                <a:hlinkClick r:id="rId5"/>
              </a:rPr>
              <a:t>P ≠ NP, disjoint) subsets: </a:t>
            </a:r>
            <a:r>
              <a:rPr lang="en-US" sz="900" kern="1200" dirty="0">
                <a:solidFill>
                  <a:schemeClr val="tx1"/>
                </a:solidFill>
                <a:latin typeface="Segoe UI Light" pitchFamily="34" charset="0"/>
                <a:ea typeface="+mn-ea"/>
                <a:cs typeface="+mn-cs"/>
                <a:hlinkClick r:id="rId6"/>
              </a:rPr>
              <a:t>P and </a:t>
            </a:r>
            <a:r>
              <a:rPr lang="en-US" sz="900" kern="1200" dirty="0">
                <a:solidFill>
                  <a:schemeClr val="tx1"/>
                </a:solidFill>
                <a:latin typeface="Segoe UI Light" pitchFamily="34" charset="0"/>
                <a:ea typeface="+mn-ea"/>
                <a:cs typeface="+mn-cs"/>
                <a:hlinkClick r:id="rId7"/>
              </a:rPr>
              <a:t>NP-complete. It is one of only two, out of 12 total, problems listed in Garey &amp; Johnson (1979) whose complexity remains unresolved, the other being </a:t>
            </a:r>
            <a:r>
              <a:rPr lang="en-US" sz="900" kern="1200" dirty="0">
                <a:solidFill>
                  <a:schemeClr val="tx1"/>
                </a:solidFill>
                <a:latin typeface="Segoe UI Light" pitchFamily="34" charset="0"/>
                <a:ea typeface="+mn-ea"/>
                <a:cs typeface="+mn-cs"/>
                <a:hlinkClick r:id="rId8"/>
              </a:rPr>
              <a:t>integer factorization. It is however known that if the problem is NP-complete then the </a:t>
            </a:r>
            <a:r>
              <a:rPr lang="en-US" sz="900" kern="1200" dirty="0">
                <a:solidFill>
                  <a:schemeClr val="tx1"/>
                </a:solidFill>
                <a:latin typeface="Segoe UI Light" pitchFamily="34" charset="0"/>
                <a:ea typeface="+mn-ea"/>
                <a:cs typeface="+mn-cs"/>
                <a:hlinkClick r:id="rId9"/>
              </a:rPr>
              <a:t>polynomial hierarchy collapses to a finite level.</a:t>
            </a:r>
            <a:r>
              <a:rPr lang="en-US" sz="900" kern="1200" baseline="30000" dirty="0">
                <a:solidFill>
                  <a:schemeClr val="tx1"/>
                </a:solidFill>
                <a:latin typeface="Segoe UI Light" pitchFamily="34" charset="0"/>
                <a:ea typeface="+mn-ea"/>
                <a:cs typeface="+mn-cs"/>
                <a:hlinkClick r:id="rId9"/>
              </a:rPr>
              <a:t>[6]</a:t>
            </a:r>
            <a:endParaRPr lang="en-US" sz="900" kern="1200" baseline="0" dirty="0">
              <a:solidFill>
                <a:schemeClr val="tx1"/>
              </a:solidFill>
              <a:latin typeface="Segoe UI Light" pitchFamily="34" charset="0"/>
              <a:ea typeface="+mn-ea"/>
              <a:cs typeface="+mn-cs"/>
              <a:hlinkClick r:id="rId9"/>
            </a:endParaRPr>
          </a:p>
          <a:p>
            <a:r>
              <a:rPr lang="en-US" sz="900" kern="1200" baseline="0" dirty="0">
                <a:solidFill>
                  <a:schemeClr val="tx1"/>
                </a:solidFill>
                <a:latin typeface="Segoe UI Light" pitchFamily="34" charset="0"/>
                <a:ea typeface="+mn-ea"/>
                <a:cs typeface="+mn-cs"/>
              </a:rPr>
              <a:t>In November 2015, </a:t>
            </a:r>
            <a:r>
              <a:rPr lang="en-US" sz="900" kern="1200" baseline="0" dirty="0">
                <a:solidFill>
                  <a:schemeClr val="tx1"/>
                </a:solidFill>
                <a:latin typeface="Segoe UI Light" pitchFamily="34" charset="0"/>
                <a:ea typeface="+mn-ea"/>
                <a:cs typeface="+mn-cs"/>
                <a:hlinkClick r:id="rId10"/>
              </a:rPr>
              <a:t>László Babai, a mathematician and computer scientist at the University of Chicago, claimed to have proven that the graph isomorphism problem is solvable in </a:t>
            </a:r>
            <a:r>
              <a:rPr lang="en-US" sz="900" kern="1200" baseline="0" dirty="0">
                <a:solidFill>
                  <a:schemeClr val="tx1"/>
                </a:solidFill>
                <a:latin typeface="Segoe UI Light" pitchFamily="34" charset="0"/>
                <a:ea typeface="+mn-ea"/>
                <a:cs typeface="+mn-cs"/>
                <a:hlinkClick r:id="rId11"/>
              </a:rPr>
              <a:t>quasi-polynomial time. This work has not yet been vetted.</a:t>
            </a:r>
            <a:r>
              <a:rPr lang="en-US" sz="900" kern="1200" baseline="30000" dirty="0">
                <a:solidFill>
                  <a:schemeClr val="tx1"/>
                </a:solidFill>
                <a:latin typeface="Segoe UI Light" pitchFamily="34" charset="0"/>
                <a:ea typeface="+mn-ea"/>
                <a:cs typeface="+mn-cs"/>
                <a:hlinkClick r:id="rId11"/>
              </a:rPr>
              <a:t>[7][8]</a:t>
            </a:r>
            <a:endParaRPr lang="en-US" dirty="0">
              <a:solidFill>
                <a:schemeClr val="tx1"/>
              </a:solidFill>
            </a:endParaRP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58529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20</a:t>
            </a:fld>
            <a:endParaRPr lang="en-US"/>
          </a:p>
        </p:txBody>
      </p:sp>
    </p:spTree>
    <p:extLst>
      <p:ext uri="{BB962C8B-B14F-4D97-AF65-F5344CB8AC3E}">
        <p14:creationId xmlns:p14="http://schemas.microsoft.com/office/powerpoint/2010/main" val="321258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0195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9919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9897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3855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8</a:t>
            </a:fld>
            <a:endParaRPr lang="en-US"/>
          </a:p>
        </p:txBody>
      </p:sp>
    </p:spTree>
    <p:extLst>
      <p:ext uri="{BB962C8B-B14F-4D97-AF65-F5344CB8AC3E}">
        <p14:creationId xmlns:p14="http://schemas.microsoft.com/office/powerpoint/2010/main" val="322093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9</a:t>
            </a:fld>
            <a:endParaRPr lang="en-US"/>
          </a:p>
        </p:txBody>
      </p:sp>
    </p:spTree>
    <p:extLst>
      <p:ext uri="{BB962C8B-B14F-4D97-AF65-F5344CB8AC3E}">
        <p14:creationId xmlns:p14="http://schemas.microsoft.com/office/powerpoint/2010/main" val="251716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10</a:t>
            </a:fld>
            <a:endParaRPr lang="en-US"/>
          </a:p>
        </p:txBody>
      </p:sp>
    </p:spTree>
    <p:extLst>
      <p:ext uri="{BB962C8B-B14F-4D97-AF65-F5344CB8AC3E}">
        <p14:creationId xmlns:p14="http://schemas.microsoft.com/office/powerpoint/2010/main" val="3985141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9/8/20 12:43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8359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147928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6" r:id="rId28"/>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800" dirty="0"/>
          </a:p>
          <a:p>
            <a:endParaRPr lang="en-US" sz="2800" dirty="0"/>
          </a:p>
          <a:p>
            <a:r>
              <a:rPr lang="en-US" sz="2800" dirty="0"/>
              <a:t>09/08/20</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2 – Basic Concepts – </a:t>
            </a:r>
            <a:r>
              <a:rPr lang="en-US" sz="3800"/>
              <a:t>Bonus content</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Projection to One-mode Network</a:t>
            </a:r>
            <a:endParaRPr lang="en-US" dirty="0">
              <a:ea typeface="ＭＳ Ｐゴシック" pitchFamily="34" charset="-128"/>
            </a:endParaRPr>
          </a:p>
        </p:txBody>
      </p:sp>
      <p:sp>
        <p:nvSpPr>
          <p:cNvPr id="40994" name="Rectangle 35"/>
          <p:cNvSpPr>
            <a:spLocks noChangeArrowheads="1"/>
          </p:cNvSpPr>
          <p:nvPr/>
        </p:nvSpPr>
        <p:spPr bwMode="auto">
          <a:xfrm>
            <a:off x="508824" y="1966370"/>
            <a:ext cx="5078227" cy="4617862"/>
          </a:xfrm>
          <a:prstGeom prst="rect">
            <a:avLst/>
          </a:prstGeom>
          <a:noFill/>
          <a:ln w="9525">
            <a:noFill/>
            <a:miter lim="800000"/>
            <a:headEnd/>
            <a:tailEnd/>
          </a:ln>
        </p:spPr>
        <p:txBody>
          <a:bodyPr lIns="111026" tIns="55513" rIns="111026" bIns="55513"/>
          <a:lstStyle/>
          <a:p>
            <a:pPr marL="457200" indent="-457200">
              <a:buClr>
                <a:schemeClr val="bg2"/>
              </a:buClr>
              <a:buSzPct val="90000"/>
              <a:buFont typeface="Arial"/>
              <a:buChar char="•"/>
            </a:pPr>
            <a:r>
              <a:rPr lang="en-US" sz="2900" dirty="0"/>
              <a:t>Two-mode network</a:t>
            </a:r>
          </a:p>
          <a:p>
            <a:pPr marL="457200" indent="-457200">
              <a:buClr>
                <a:schemeClr val="bg2"/>
              </a:buClr>
              <a:buSzPct val="90000"/>
              <a:buFont typeface="Arial"/>
              <a:buChar char="•"/>
            </a:pPr>
            <a:endParaRPr lang="en-US" sz="2900" dirty="0">
              <a:ea typeface="ＭＳ Ｐゴシック" pitchFamily="34" charset="-128"/>
            </a:endParaRPr>
          </a:p>
          <a:p>
            <a:pPr marL="457200" indent="-457200">
              <a:buClr>
                <a:schemeClr val="bg2"/>
              </a:buClr>
              <a:buSzPct val="90000"/>
              <a:buFont typeface="Arial"/>
              <a:buChar char="•"/>
            </a:pPr>
            <a:endParaRPr lang="en-US" sz="2900" dirty="0">
              <a:ea typeface="ＭＳ Ｐゴシック" pitchFamily="34" charset="-128"/>
            </a:endParaRPr>
          </a:p>
          <a:p>
            <a:pPr marL="457200" indent="-457200">
              <a:buClr>
                <a:schemeClr val="bg2"/>
              </a:buClr>
              <a:buSzPct val="90000"/>
              <a:buFont typeface="Arial"/>
              <a:buChar char="•"/>
            </a:pPr>
            <a:endParaRPr lang="en-US" sz="2900" dirty="0">
              <a:ea typeface="ＭＳ Ｐゴシック" pitchFamily="34" charset="-128"/>
            </a:endParaRPr>
          </a:p>
          <a:p>
            <a:pPr marL="457200" indent="-457200">
              <a:buClr>
                <a:schemeClr val="bg2"/>
              </a:buClr>
              <a:buSzPct val="90000"/>
              <a:buFont typeface="Arial"/>
              <a:buChar char="•"/>
            </a:pPr>
            <a:endParaRPr lang="en-US" sz="2900" dirty="0">
              <a:ea typeface="ＭＳ Ｐゴシック" pitchFamily="34" charset="-128"/>
            </a:endParaRPr>
          </a:p>
          <a:p>
            <a:pPr marL="457200" indent="-457200">
              <a:buClr>
                <a:schemeClr val="bg2"/>
              </a:buClr>
              <a:buSzPct val="90000"/>
              <a:buFont typeface="Arial"/>
              <a:buChar char="•"/>
            </a:pPr>
            <a:r>
              <a:rPr lang="en-US" sz="2900" dirty="0">
                <a:ea typeface="ＭＳ Ｐゴシック" pitchFamily="34" charset="-128"/>
              </a:rPr>
              <a:t>One mode projection</a:t>
            </a:r>
          </a:p>
          <a:p>
            <a:pPr lvl="1"/>
            <a:r>
              <a:rPr lang="en-US" dirty="0">
                <a:ea typeface="ＭＳ Ｐゴシック" pitchFamily="34" charset="-128"/>
              </a:rPr>
              <a:t>two nodes from the first group are connected if they link to the same node in the second group</a:t>
            </a:r>
          </a:p>
          <a:p>
            <a:pPr lvl="1"/>
            <a:r>
              <a:rPr lang="en-US" dirty="0">
                <a:ea typeface="ＭＳ Ｐゴシック" pitchFamily="34" charset="-128"/>
              </a:rPr>
              <a:t>some loss of information</a:t>
            </a:r>
          </a:p>
          <a:p>
            <a:pPr lvl="1"/>
            <a:r>
              <a:rPr lang="en-US" dirty="0">
                <a:ea typeface="ＭＳ Ｐゴシック" pitchFamily="34" charset="-128"/>
              </a:rPr>
              <a:t>naturally high occurrence of cliques</a:t>
            </a:r>
          </a:p>
          <a:p>
            <a:pPr marL="457200" indent="-457200">
              <a:buClr>
                <a:schemeClr val="bg2"/>
              </a:buClr>
              <a:buSzPct val="90000"/>
              <a:buFont typeface="Arial"/>
              <a:buChar char="•"/>
            </a:pPr>
            <a:endParaRPr lang="en-US" sz="2900" dirty="0"/>
          </a:p>
        </p:txBody>
      </p:sp>
      <p:sp>
        <p:nvSpPr>
          <p:cNvPr id="40" name="Oval 10"/>
          <p:cNvSpPr>
            <a:spLocks noChangeArrowheads="1"/>
          </p:cNvSpPr>
          <p:nvPr/>
        </p:nvSpPr>
        <p:spPr bwMode="auto">
          <a:xfrm>
            <a:off x="6603060" y="1774089"/>
            <a:ext cx="304800" cy="304800"/>
          </a:xfrm>
          <a:prstGeom prst="ellipse">
            <a:avLst/>
          </a:prstGeom>
          <a:noFill/>
          <a:ln w="38100">
            <a:solidFill>
              <a:schemeClr val="accent2"/>
            </a:solidFill>
            <a:round/>
            <a:headEnd/>
            <a:tailEnd/>
          </a:ln>
        </p:spPr>
        <p:txBody>
          <a:bodyPr wrap="none" anchor="ctr">
            <a:spAutoFit/>
          </a:bodyPr>
          <a:lstStyle/>
          <a:p>
            <a:endParaRPr lang="en-US"/>
          </a:p>
        </p:txBody>
      </p:sp>
      <p:sp>
        <p:nvSpPr>
          <p:cNvPr id="41" name="Oval 11"/>
          <p:cNvSpPr>
            <a:spLocks noChangeArrowheads="1"/>
          </p:cNvSpPr>
          <p:nvPr/>
        </p:nvSpPr>
        <p:spPr bwMode="auto">
          <a:xfrm>
            <a:off x="7460310" y="1774089"/>
            <a:ext cx="304800" cy="304800"/>
          </a:xfrm>
          <a:prstGeom prst="ellipse">
            <a:avLst/>
          </a:prstGeom>
          <a:noFill/>
          <a:ln w="38100">
            <a:solidFill>
              <a:srgbClr val="FF0066"/>
            </a:solidFill>
            <a:round/>
            <a:headEnd/>
            <a:tailEnd/>
          </a:ln>
        </p:spPr>
        <p:txBody>
          <a:bodyPr wrap="none" anchor="ctr">
            <a:spAutoFit/>
          </a:bodyPr>
          <a:lstStyle/>
          <a:p>
            <a:endParaRPr lang="en-US"/>
          </a:p>
        </p:txBody>
      </p:sp>
      <p:sp>
        <p:nvSpPr>
          <p:cNvPr id="42" name="Oval 12"/>
          <p:cNvSpPr>
            <a:spLocks noChangeArrowheads="1"/>
          </p:cNvSpPr>
          <p:nvPr/>
        </p:nvSpPr>
        <p:spPr bwMode="auto">
          <a:xfrm>
            <a:off x="8317560" y="1774089"/>
            <a:ext cx="304800" cy="304800"/>
          </a:xfrm>
          <a:prstGeom prst="ellipse">
            <a:avLst/>
          </a:prstGeom>
          <a:noFill/>
          <a:ln w="38100">
            <a:solidFill>
              <a:srgbClr val="009900"/>
            </a:solidFill>
            <a:round/>
            <a:headEnd/>
            <a:tailEnd/>
          </a:ln>
        </p:spPr>
        <p:txBody>
          <a:bodyPr wrap="none" anchor="ctr">
            <a:spAutoFit/>
          </a:bodyPr>
          <a:lstStyle/>
          <a:p>
            <a:endParaRPr lang="en-US"/>
          </a:p>
        </p:txBody>
      </p:sp>
      <p:sp>
        <p:nvSpPr>
          <p:cNvPr id="43" name="Oval 13"/>
          <p:cNvSpPr>
            <a:spLocks noChangeArrowheads="1"/>
          </p:cNvSpPr>
          <p:nvPr/>
        </p:nvSpPr>
        <p:spPr bwMode="auto">
          <a:xfrm>
            <a:off x="9174810" y="1774089"/>
            <a:ext cx="304800" cy="304800"/>
          </a:xfrm>
          <a:prstGeom prst="ellipse">
            <a:avLst/>
          </a:prstGeom>
          <a:noFill/>
          <a:ln w="38100">
            <a:solidFill>
              <a:srgbClr val="0099FF"/>
            </a:solidFill>
            <a:round/>
            <a:headEnd/>
            <a:tailEnd/>
          </a:ln>
        </p:spPr>
        <p:txBody>
          <a:bodyPr wrap="none" anchor="ctr">
            <a:spAutoFit/>
          </a:bodyPr>
          <a:lstStyle/>
          <a:p>
            <a:endParaRPr lang="en-US"/>
          </a:p>
        </p:txBody>
      </p:sp>
      <p:sp>
        <p:nvSpPr>
          <p:cNvPr id="44" name="Oval 14"/>
          <p:cNvSpPr>
            <a:spLocks noChangeArrowheads="1"/>
          </p:cNvSpPr>
          <p:nvPr/>
        </p:nvSpPr>
        <p:spPr bwMode="auto">
          <a:xfrm>
            <a:off x="10032060" y="1774089"/>
            <a:ext cx="304800" cy="304800"/>
          </a:xfrm>
          <a:prstGeom prst="ellipse">
            <a:avLst/>
          </a:prstGeom>
          <a:noFill/>
          <a:ln w="38100">
            <a:solidFill>
              <a:srgbClr val="008080"/>
            </a:solidFill>
            <a:round/>
            <a:headEnd/>
            <a:tailEnd/>
          </a:ln>
        </p:spPr>
        <p:txBody>
          <a:bodyPr wrap="none" anchor="ctr">
            <a:spAutoFit/>
          </a:bodyPr>
          <a:lstStyle/>
          <a:p>
            <a:endParaRPr lang="en-US"/>
          </a:p>
        </p:txBody>
      </p:sp>
      <p:sp>
        <p:nvSpPr>
          <p:cNvPr id="45" name="Rectangle 15"/>
          <p:cNvSpPr>
            <a:spLocks noChangeArrowheads="1"/>
          </p:cNvSpPr>
          <p:nvPr/>
        </p:nvSpPr>
        <p:spPr bwMode="auto">
          <a:xfrm>
            <a:off x="7060260" y="3069489"/>
            <a:ext cx="304800" cy="304800"/>
          </a:xfrm>
          <a:prstGeom prst="rect">
            <a:avLst/>
          </a:prstGeom>
          <a:noFill/>
          <a:ln w="38100">
            <a:solidFill>
              <a:schemeClr val="tx2"/>
            </a:solidFill>
            <a:miter lim="800000"/>
            <a:headEnd/>
            <a:tailEnd/>
          </a:ln>
        </p:spPr>
        <p:txBody>
          <a:bodyPr wrap="none" anchor="ctr">
            <a:spAutoFit/>
          </a:bodyPr>
          <a:lstStyle/>
          <a:p>
            <a:endParaRPr lang="en-US"/>
          </a:p>
        </p:txBody>
      </p:sp>
      <p:sp>
        <p:nvSpPr>
          <p:cNvPr id="46" name="Rectangle 16"/>
          <p:cNvSpPr>
            <a:spLocks noChangeArrowheads="1"/>
          </p:cNvSpPr>
          <p:nvPr/>
        </p:nvSpPr>
        <p:spPr bwMode="auto">
          <a:xfrm>
            <a:off x="7923860" y="3069489"/>
            <a:ext cx="304800" cy="304800"/>
          </a:xfrm>
          <a:prstGeom prst="rect">
            <a:avLst/>
          </a:prstGeom>
          <a:noFill/>
          <a:ln w="38100">
            <a:solidFill>
              <a:schemeClr val="tx2"/>
            </a:solidFill>
            <a:miter lim="800000"/>
            <a:headEnd/>
            <a:tailEnd/>
          </a:ln>
        </p:spPr>
        <p:txBody>
          <a:bodyPr wrap="none" anchor="ctr">
            <a:spAutoFit/>
          </a:bodyPr>
          <a:lstStyle/>
          <a:p>
            <a:endParaRPr lang="en-US"/>
          </a:p>
        </p:txBody>
      </p:sp>
      <p:sp>
        <p:nvSpPr>
          <p:cNvPr id="47" name="Rectangle 17"/>
          <p:cNvSpPr>
            <a:spLocks noChangeArrowheads="1"/>
          </p:cNvSpPr>
          <p:nvPr/>
        </p:nvSpPr>
        <p:spPr bwMode="auto">
          <a:xfrm>
            <a:off x="8787460" y="3069489"/>
            <a:ext cx="304800" cy="304800"/>
          </a:xfrm>
          <a:prstGeom prst="rect">
            <a:avLst/>
          </a:prstGeom>
          <a:noFill/>
          <a:ln w="38100">
            <a:solidFill>
              <a:schemeClr val="tx2"/>
            </a:solidFill>
            <a:miter lim="800000"/>
            <a:headEnd/>
            <a:tailEnd/>
          </a:ln>
        </p:spPr>
        <p:txBody>
          <a:bodyPr wrap="none" anchor="ctr">
            <a:spAutoFit/>
          </a:bodyPr>
          <a:lstStyle/>
          <a:p>
            <a:endParaRPr lang="en-US"/>
          </a:p>
        </p:txBody>
      </p:sp>
      <p:sp>
        <p:nvSpPr>
          <p:cNvPr id="48" name="Rectangle 18"/>
          <p:cNvSpPr>
            <a:spLocks noChangeArrowheads="1"/>
          </p:cNvSpPr>
          <p:nvPr/>
        </p:nvSpPr>
        <p:spPr bwMode="auto">
          <a:xfrm>
            <a:off x="9651060" y="3069489"/>
            <a:ext cx="304800" cy="304800"/>
          </a:xfrm>
          <a:prstGeom prst="rect">
            <a:avLst/>
          </a:prstGeom>
          <a:noFill/>
          <a:ln w="38100">
            <a:solidFill>
              <a:schemeClr val="tx2"/>
            </a:solidFill>
            <a:miter lim="800000"/>
            <a:headEnd/>
            <a:tailEnd/>
          </a:ln>
        </p:spPr>
        <p:txBody>
          <a:bodyPr wrap="none" anchor="ctr">
            <a:spAutoFit/>
          </a:bodyPr>
          <a:lstStyle/>
          <a:p>
            <a:endParaRPr lang="en-US"/>
          </a:p>
        </p:txBody>
      </p:sp>
      <p:cxnSp>
        <p:nvCxnSpPr>
          <p:cNvPr id="49" name="AutoShape 19"/>
          <p:cNvCxnSpPr>
            <a:cxnSpLocks noChangeShapeType="1"/>
            <a:stCxn id="40" idx="4"/>
            <a:endCxn id="45" idx="0"/>
          </p:cNvCxnSpPr>
          <p:nvPr/>
        </p:nvCxnSpPr>
        <p:spPr bwMode="auto">
          <a:xfrm>
            <a:off x="6755460" y="2097939"/>
            <a:ext cx="457200" cy="952500"/>
          </a:xfrm>
          <a:prstGeom prst="straightConnector1">
            <a:avLst/>
          </a:prstGeom>
          <a:noFill/>
          <a:ln w="38100">
            <a:solidFill>
              <a:schemeClr val="tx1"/>
            </a:solidFill>
            <a:round/>
            <a:headEnd/>
            <a:tailEnd type="triangle" w="med" len="med"/>
          </a:ln>
        </p:spPr>
      </p:cxnSp>
      <p:cxnSp>
        <p:nvCxnSpPr>
          <p:cNvPr id="50" name="AutoShape 20"/>
          <p:cNvCxnSpPr>
            <a:cxnSpLocks noChangeShapeType="1"/>
            <a:stCxn id="41" idx="4"/>
            <a:endCxn id="45" idx="0"/>
          </p:cNvCxnSpPr>
          <p:nvPr/>
        </p:nvCxnSpPr>
        <p:spPr bwMode="auto">
          <a:xfrm flipH="1">
            <a:off x="7212660" y="2097939"/>
            <a:ext cx="400050" cy="952500"/>
          </a:xfrm>
          <a:prstGeom prst="straightConnector1">
            <a:avLst/>
          </a:prstGeom>
          <a:noFill/>
          <a:ln w="38100">
            <a:solidFill>
              <a:schemeClr val="tx1"/>
            </a:solidFill>
            <a:round/>
            <a:headEnd/>
            <a:tailEnd type="triangle" w="med" len="med"/>
          </a:ln>
        </p:spPr>
      </p:cxnSp>
      <p:cxnSp>
        <p:nvCxnSpPr>
          <p:cNvPr id="51" name="AutoShape 21"/>
          <p:cNvCxnSpPr>
            <a:cxnSpLocks noChangeShapeType="1"/>
            <a:stCxn id="42" idx="4"/>
            <a:endCxn id="45" idx="0"/>
          </p:cNvCxnSpPr>
          <p:nvPr/>
        </p:nvCxnSpPr>
        <p:spPr bwMode="auto">
          <a:xfrm flipH="1">
            <a:off x="7212660" y="2097939"/>
            <a:ext cx="1257300" cy="952500"/>
          </a:xfrm>
          <a:prstGeom prst="straightConnector1">
            <a:avLst/>
          </a:prstGeom>
          <a:noFill/>
          <a:ln w="38100">
            <a:solidFill>
              <a:schemeClr val="tx1"/>
            </a:solidFill>
            <a:round/>
            <a:headEnd/>
            <a:tailEnd type="triangle" w="med" len="med"/>
          </a:ln>
        </p:spPr>
      </p:cxnSp>
      <p:cxnSp>
        <p:nvCxnSpPr>
          <p:cNvPr id="52" name="AutoShape 22"/>
          <p:cNvCxnSpPr>
            <a:cxnSpLocks noChangeShapeType="1"/>
            <a:stCxn id="42" idx="4"/>
            <a:endCxn id="46" idx="0"/>
          </p:cNvCxnSpPr>
          <p:nvPr/>
        </p:nvCxnSpPr>
        <p:spPr bwMode="auto">
          <a:xfrm flipH="1">
            <a:off x="8076260" y="2097939"/>
            <a:ext cx="393700" cy="952500"/>
          </a:xfrm>
          <a:prstGeom prst="straightConnector1">
            <a:avLst/>
          </a:prstGeom>
          <a:noFill/>
          <a:ln w="38100">
            <a:solidFill>
              <a:schemeClr val="tx1"/>
            </a:solidFill>
            <a:round/>
            <a:headEnd/>
            <a:tailEnd type="triangle" w="med" len="med"/>
          </a:ln>
        </p:spPr>
      </p:cxnSp>
      <p:cxnSp>
        <p:nvCxnSpPr>
          <p:cNvPr id="53" name="AutoShape 23"/>
          <p:cNvCxnSpPr>
            <a:cxnSpLocks noChangeShapeType="1"/>
            <a:stCxn id="43" idx="4"/>
            <a:endCxn id="47" idx="0"/>
          </p:cNvCxnSpPr>
          <p:nvPr/>
        </p:nvCxnSpPr>
        <p:spPr bwMode="auto">
          <a:xfrm flipH="1">
            <a:off x="8939860" y="2097939"/>
            <a:ext cx="387350" cy="952500"/>
          </a:xfrm>
          <a:prstGeom prst="straightConnector1">
            <a:avLst/>
          </a:prstGeom>
          <a:noFill/>
          <a:ln w="38100">
            <a:solidFill>
              <a:schemeClr val="tx1"/>
            </a:solidFill>
            <a:round/>
            <a:headEnd/>
            <a:tailEnd type="triangle" w="med" len="med"/>
          </a:ln>
        </p:spPr>
      </p:cxnSp>
      <p:cxnSp>
        <p:nvCxnSpPr>
          <p:cNvPr id="54" name="AutoShape 24"/>
          <p:cNvCxnSpPr>
            <a:cxnSpLocks noChangeShapeType="1"/>
            <a:stCxn id="44" idx="4"/>
            <a:endCxn id="48" idx="0"/>
          </p:cNvCxnSpPr>
          <p:nvPr/>
        </p:nvCxnSpPr>
        <p:spPr bwMode="auto">
          <a:xfrm flipH="1">
            <a:off x="9803460" y="2097939"/>
            <a:ext cx="381000" cy="952500"/>
          </a:xfrm>
          <a:prstGeom prst="straightConnector1">
            <a:avLst/>
          </a:prstGeom>
          <a:noFill/>
          <a:ln w="38100">
            <a:solidFill>
              <a:schemeClr val="tx1"/>
            </a:solidFill>
            <a:round/>
            <a:headEnd/>
            <a:tailEnd type="triangle" w="med" len="med"/>
          </a:ln>
        </p:spPr>
      </p:cxnSp>
      <p:cxnSp>
        <p:nvCxnSpPr>
          <p:cNvPr id="55" name="AutoShape 25"/>
          <p:cNvCxnSpPr>
            <a:cxnSpLocks noChangeShapeType="1"/>
            <a:stCxn id="43" idx="4"/>
            <a:endCxn id="45" idx="0"/>
          </p:cNvCxnSpPr>
          <p:nvPr/>
        </p:nvCxnSpPr>
        <p:spPr bwMode="auto">
          <a:xfrm flipH="1">
            <a:off x="7212660" y="2097939"/>
            <a:ext cx="2114550" cy="952500"/>
          </a:xfrm>
          <a:prstGeom prst="straightConnector1">
            <a:avLst/>
          </a:prstGeom>
          <a:noFill/>
          <a:ln w="38100">
            <a:solidFill>
              <a:schemeClr val="tx1"/>
            </a:solidFill>
            <a:round/>
            <a:headEnd/>
            <a:tailEnd type="triangle" w="med" len="med"/>
          </a:ln>
        </p:spPr>
      </p:cxnSp>
      <p:cxnSp>
        <p:nvCxnSpPr>
          <p:cNvPr id="56" name="AutoShape 26"/>
          <p:cNvCxnSpPr>
            <a:cxnSpLocks noChangeShapeType="1"/>
            <a:stCxn id="43" idx="4"/>
            <a:endCxn id="48" idx="0"/>
          </p:cNvCxnSpPr>
          <p:nvPr/>
        </p:nvCxnSpPr>
        <p:spPr bwMode="auto">
          <a:xfrm>
            <a:off x="9327210" y="2097939"/>
            <a:ext cx="476250" cy="952500"/>
          </a:xfrm>
          <a:prstGeom prst="straightConnector1">
            <a:avLst/>
          </a:prstGeom>
          <a:noFill/>
          <a:ln w="38100">
            <a:solidFill>
              <a:schemeClr val="tx1"/>
            </a:solidFill>
            <a:round/>
            <a:headEnd/>
            <a:tailEnd type="triangle" w="med" len="med"/>
          </a:ln>
        </p:spPr>
      </p:cxnSp>
      <p:cxnSp>
        <p:nvCxnSpPr>
          <p:cNvPr id="57" name="AutoShape 27"/>
          <p:cNvCxnSpPr>
            <a:cxnSpLocks noChangeShapeType="1"/>
            <a:stCxn id="43" idx="4"/>
            <a:endCxn id="46" idx="0"/>
          </p:cNvCxnSpPr>
          <p:nvPr/>
        </p:nvCxnSpPr>
        <p:spPr bwMode="auto">
          <a:xfrm flipH="1">
            <a:off x="8076260" y="2097939"/>
            <a:ext cx="1250950" cy="952500"/>
          </a:xfrm>
          <a:prstGeom prst="straightConnector1">
            <a:avLst/>
          </a:prstGeom>
          <a:noFill/>
          <a:ln w="38100">
            <a:solidFill>
              <a:schemeClr val="tx1"/>
            </a:solidFill>
            <a:round/>
            <a:headEnd/>
            <a:tailEnd type="triangle" w="med" len="med"/>
          </a:ln>
        </p:spPr>
      </p:cxnSp>
      <p:sp>
        <p:nvSpPr>
          <p:cNvPr id="58" name="Freeform 36"/>
          <p:cNvSpPr>
            <a:spLocks/>
          </p:cNvSpPr>
          <p:nvPr/>
        </p:nvSpPr>
        <p:spPr bwMode="auto">
          <a:xfrm>
            <a:off x="6374460" y="1234339"/>
            <a:ext cx="4179888" cy="1270000"/>
          </a:xfrm>
          <a:custGeom>
            <a:avLst/>
            <a:gdLst>
              <a:gd name="T0" fmla="*/ 2147483647 w 2633"/>
              <a:gd name="T1" fmla="*/ 2147483647 h 800"/>
              <a:gd name="T2" fmla="*/ 2147483647 w 2633"/>
              <a:gd name="T3" fmla="*/ 2147483647 h 800"/>
              <a:gd name="T4" fmla="*/ 2147483647 w 2633"/>
              <a:gd name="T5" fmla="*/ 2147483647 h 800"/>
              <a:gd name="T6" fmla="*/ 2147483647 w 2633"/>
              <a:gd name="T7" fmla="*/ 2147483647 h 800"/>
              <a:gd name="T8" fmla="*/ 2147483647 w 2633"/>
              <a:gd name="T9" fmla="*/ 2147483647 h 800"/>
              <a:gd name="T10" fmla="*/ 2147483647 w 2633"/>
              <a:gd name="T11" fmla="*/ 2147483647 h 800"/>
              <a:gd name="T12" fmla="*/ 2147483647 w 2633"/>
              <a:gd name="T13" fmla="*/ 2147483647 h 800"/>
              <a:gd name="T14" fmla="*/ 2147483647 w 2633"/>
              <a:gd name="T15" fmla="*/ 2147483647 h 800"/>
              <a:gd name="T16" fmla="*/ 2147483647 w 2633"/>
              <a:gd name="T17" fmla="*/ 2147483647 h 800"/>
              <a:gd name="T18" fmla="*/ 2147483647 w 2633"/>
              <a:gd name="T19" fmla="*/ 2147483647 h 800"/>
              <a:gd name="T20" fmla="*/ 2147483647 w 2633"/>
              <a:gd name="T21" fmla="*/ 2147483647 h 800"/>
              <a:gd name="T22" fmla="*/ 2147483647 w 2633"/>
              <a:gd name="T23" fmla="*/ 2147483647 h 800"/>
              <a:gd name="T24" fmla="*/ 2147483647 w 2633"/>
              <a:gd name="T25" fmla="*/ 2147483647 h 800"/>
              <a:gd name="T26" fmla="*/ 2147483647 w 2633"/>
              <a:gd name="T27" fmla="*/ 2147483647 h 800"/>
              <a:gd name="T28" fmla="*/ 2147483647 w 2633"/>
              <a:gd name="T29" fmla="*/ 2147483647 h 800"/>
              <a:gd name="T30" fmla="*/ 2147483647 w 2633"/>
              <a:gd name="T31" fmla="*/ 2147483647 h 800"/>
              <a:gd name="T32" fmla="*/ 2147483647 w 2633"/>
              <a:gd name="T33" fmla="*/ 2147483647 h 800"/>
              <a:gd name="T34" fmla="*/ 2147483647 w 2633"/>
              <a:gd name="T35" fmla="*/ 2147483647 h 800"/>
              <a:gd name="T36" fmla="*/ 2147483647 w 2633"/>
              <a:gd name="T37" fmla="*/ 2147483647 h 800"/>
              <a:gd name="T38" fmla="*/ 2147483647 w 2633"/>
              <a:gd name="T39" fmla="*/ 2147483647 h 800"/>
              <a:gd name="T40" fmla="*/ 2147483647 w 2633"/>
              <a:gd name="T41" fmla="*/ 2147483647 h 800"/>
              <a:gd name="T42" fmla="*/ 2147483647 w 2633"/>
              <a:gd name="T43" fmla="*/ 2147483647 h 800"/>
              <a:gd name="T44" fmla="*/ 2147483647 w 2633"/>
              <a:gd name="T45" fmla="*/ 2147483647 h 800"/>
              <a:gd name="T46" fmla="*/ 2147483647 w 2633"/>
              <a:gd name="T47" fmla="*/ 2147483647 h 800"/>
              <a:gd name="T48" fmla="*/ 2147483647 w 2633"/>
              <a:gd name="T49" fmla="*/ 2147483647 h 8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33"/>
              <a:gd name="T76" fmla="*/ 0 h 800"/>
              <a:gd name="T77" fmla="*/ 2633 w 2633"/>
              <a:gd name="T78" fmla="*/ 800 h 8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33" h="800">
                <a:moveTo>
                  <a:pt x="47" y="360"/>
                </a:moveTo>
                <a:cubicBezTo>
                  <a:pt x="77" y="339"/>
                  <a:pt x="106" y="318"/>
                  <a:pt x="137" y="298"/>
                </a:cubicBezTo>
                <a:cubicBezTo>
                  <a:pt x="167" y="279"/>
                  <a:pt x="181" y="253"/>
                  <a:pt x="216" y="236"/>
                </a:cubicBezTo>
                <a:cubicBezTo>
                  <a:pt x="239" y="211"/>
                  <a:pt x="212" y="236"/>
                  <a:pt x="256" y="219"/>
                </a:cubicBezTo>
                <a:cubicBezTo>
                  <a:pt x="262" y="217"/>
                  <a:pt x="266" y="210"/>
                  <a:pt x="272" y="207"/>
                </a:cubicBezTo>
                <a:cubicBezTo>
                  <a:pt x="311" y="187"/>
                  <a:pt x="388" y="179"/>
                  <a:pt x="431" y="173"/>
                </a:cubicBezTo>
                <a:cubicBezTo>
                  <a:pt x="951" y="0"/>
                  <a:pt x="1526" y="160"/>
                  <a:pt x="2074" y="162"/>
                </a:cubicBezTo>
                <a:cubicBezTo>
                  <a:pt x="2187" y="164"/>
                  <a:pt x="2300" y="165"/>
                  <a:pt x="2413" y="168"/>
                </a:cubicBezTo>
                <a:cubicBezTo>
                  <a:pt x="2499" y="170"/>
                  <a:pt x="2475" y="158"/>
                  <a:pt x="2514" y="185"/>
                </a:cubicBezTo>
                <a:cubicBezTo>
                  <a:pt x="2548" y="241"/>
                  <a:pt x="2510" y="186"/>
                  <a:pt x="2560" y="236"/>
                </a:cubicBezTo>
                <a:cubicBezTo>
                  <a:pt x="2588" y="264"/>
                  <a:pt x="2609" y="300"/>
                  <a:pt x="2633" y="332"/>
                </a:cubicBezTo>
                <a:cubicBezTo>
                  <a:pt x="2633" y="334"/>
                  <a:pt x="2627" y="419"/>
                  <a:pt x="2622" y="439"/>
                </a:cubicBezTo>
                <a:cubicBezTo>
                  <a:pt x="2610" y="482"/>
                  <a:pt x="2591" y="521"/>
                  <a:pt x="2576" y="563"/>
                </a:cubicBezTo>
                <a:cubicBezTo>
                  <a:pt x="2574" y="568"/>
                  <a:pt x="2553" y="586"/>
                  <a:pt x="2548" y="591"/>
                </a:cubicBezTo>
                <a:cubicBezTo>
                  <a:pt x="2517" y="622"/>
                  <a:pt x="2474" y="651"/>
                  <a:pt x="2435" y="670"/>
                </a:cubicBezTo>
                <a:cubicBezTo>
                  <a:pt x="2415" y="690"/>
                  <a:pt x="2400" y="693"/>
                  <a:pt x="2373" y="704"/>
                </a:cubicBezTo>
                <a:cubicBezTo>
                  <a:pt x="2348" y="732"/>
                  <a:pt x="2315" y="736"/>
                  <a:pt x="2283" y="749"/>
                </a:cubicBezTo>
                <a:cubicBezTo>
                  <a:pt x="2223" y="774"/>
                  <a:pt x="2166" y="789"/>
                  <a:pt x="2102" y="800"/>
                </a:cubicBezTo>
                <a:cubicBezTo>
                  <a:pt x="1938" y="796"/>
                  <a:pt x="1775" y="797"/>
                  <a:pt x="1611" y="789"/>
                </a:cubicBezTo>
                <a:cubicBezTo>
                  <a:pt x="1586" y="788"/>
                  <a:pt x="1449" y="762"/>
                  <a:pt x="1413" y="761"/>
                </a:cubicBezTo>
                <a:cubicBezTo>
                  <a:pt x="820" y="747"/>
                  <a:pt x="1240" y="756"/>
                  <a:pt x="154" y="744"/>
                </a:cubicBezTo>
                <a:cubicBezTo>
                  <a:pt x="104" y="726"/>
                  <a:pt x="73" y="704"/>
                  <a:pt x="30" y="676"/>
                </a:cubicBezTo>
                <a:cubicBezTo>
                  <a:pt x="18" y="660"/>
                  <a:pt x="7" y="620"/>
                  <a:pt x="7" y="620"/>
                </a:cubicBezTo>
                <a:cubicBezTo>
                  <a:pt x="12" y="543"/>
                  <a:pt x="0" y="428"/>
                  <a:pt x="58" y="365"/>
                </a:cubicBezTo>
                <a:cubicBezTo>
                  <a:pt x="66" y="341"/>
                  <a:pt x="69" y="345"/>
                  <a:pt x="47" y="360"/>
                </a:cubicBezTo>
                <a:close/>
              </a:path>
            </a:pathLst>
          </a:custGeom>
          <a:noFill/>
          <a:ln w="19050">
            <a:solidFill>
              <a:srgbClr val="990099"/>
            </a:solidFill>
            <a:prstDash val="dashDot"/>
            <a:round/>
            <a:headEnd/>
            <a:tailEnd/>
          </a:ln>
        </p:spPr>
        <p:txBody>
          <a:bodyPr wrap="none">
            <a:spAutoFit/>
          </a:bodyPr>
          <a:lstStyle/>
          <a:p>
            <a:endParaRPr lang="en-US"/>
          </a:p>
        </p:txBody>
      </p:sp>
      <p:sp>
        <p:nvSpPr>
          <p:cNvPr id="59" name="Text Box 37"/>
          <p:cNvSpPr txBox="1">
            <a:spLocks noChangeArrowheads="1"/>
          </p:cNvSpPr>
          <p:nvPr/>
        </p:nvSpPr>
        <p:spPr bwMode="auto">
          <a:xfrm>
            <a:off x="9444685" y="1048602"/>
            <a:ext cx="958850" cy="366712"/>
          </a:xfrm>
          <a:prstGeom prst="rect">
            <a:avLst/>
          </a:prstGeom>
          <a:noFill/>
          <a:ln w="38100">
            <a:noFill/>
            <a:miter lim="800000"/>
            <a:headEnd/>
            <a:tailEnd/>
          </a:ln>
        </p:spPr>
        <p:txBody>
          <a:bodyPr wrap="none">
            <a:spAutoFit/>
          </a:bodyPr>
          <a:lstStyle/>
          <a:p>
            <a:r>
              <a:rPr lang="en-US">
                <a:solidFill>
                  <a:srgbClr val="990099"/>
                </a:solidFill>
              </a:rPr>
              <a:t>group 1</a:t>
            </a:r>
          </a:p>
        </p:txBody>
      </p:sp>
      <p:sp>
        <p:nvSpPr>
          <p:cNvPr id="60" name="Freeform 38"/>
          <p:cNvSpPr>
            <a:spLocks/>
          </p:cNvSpPr>
          <p:nvPr/>
        </p:nvSpPr>
        <p:spPr bwMode="auto">
          <a:xfrm>
            <a:off x="6641160" y="2580539"/>
            <a:ext cx="3868738" cy="1438275"/>
          </a:xfrm>
          <a:custGeom>
            <a:avLst/>
            <a:gdLst>
              <a:gd name="T0" fmla="*/ 2147483647 w 2437"/>
              <a:gd name="T1" fmla="*/ 2147483647 h 906"/>
              <a:gd name="T2" fmla="*/ 2147483647 w 2437"/>
              <a:gd name="T3" fmla="*/ 2147483647 h 906"/>
              <a:gd name="T4" fmla="*/ 2147483647 w 2437"/>
              <a:gd name="T5" fmla="*/ 2147483647 h 906"/>
              <a:gd name="T6" fmla="*/ 2147483647 w 2437"/>
              <a:gd name="T7" fmla="*/ 2147483647 h 906"/>
              <a:gd name="T8" fmla="*/ 2147483647 w 2437"/>
              <a:gd name="T9" fmla="*/ 2147483647 h 906"/>
              <a:gd name="T10" fmla="*/ 2147483647 w 2437"/>
              <a:gd name="T11" fmla="*/ 2147483647 h 906"/>
              <a:gd name="T12" fmla="*/ 2147483647 w 2437"/>
              <a:gd name="T13" fmla="*/ 2147483647 h 906"/>
              <a:gd name="T14" fmla="*/ 2147483647 w 2437"/>
              <a:gd name="T15" fmla="*/ 2147483647 h 906"/>
              <a:gd name="T16" fmla="*/ 2147483647 w 2437"/>
              <a:gd name="T17" fmla="*/ 2147483647 h 906"/>
              <a:gd name="T18" fmla="*/ 2147483647 w 2437"/>
              <a:gd name="T19" fmla="*/ 2147483647 h 906"/>
              <a:gd name="T20" fmla="*/ 2147483647 w 2437"/>
              <a:gd name="T21" fmla="*/ 2147483647 h 906"/>
              <a:gd name="T22" fmla="*/ 2147483647 w 2437"/>
              <a:gd name="T23" fmla="*/ 2147483647 h 906"/>
              <a:gd name="T24" fmla="*/ 2147483647 w 2437"/>
              <a:gd name="T25" fmla="*/ 2147483647 h 906"/>
              <a:gd name="T26" fmla="*/ 2147483647 w 2437"/>
              <a:gd name="T27" fmla="*/ 2147483647 h 906"/>
              <a:gd name="T28" fmla="*/ 2147483647 w 2437"/>
              <a:gd name="T29" fmla="*/ 2147483647 h 9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37"/>
              <a:gd name="T46" fmla="*/ 0 h 906"/>
              <a:gd name="T47" fmla="*/ 2437 w 2437"/>
              <a:gd name="T48" fmla="*/ 906 h 9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37" h="906">
                <a:moveTo>
                  <a:pt x="14" y="291"/>
                </a:moveTo>
                <a:cubicBezTo>
                  <a:pt x="35" y="271"/>
                  <a:pt x="80" y="218"/>
                  <a:pt x="110" y="212"/>
                </a:cubicBezTo>
                <a:cubicBezTo>
                  <a:pt x="172" y="199"/>
                  <a:pt x="234" y="182"/>
                  <a:pt x="296" y="167"/>
                </a:cubicBezTo>
                <a:cubicBezTo>
                  <a:pt x="324" y="160"/>
                  <a:pt x="348" y="145"/>
                  <a:pt x="376" y="139"/>
                </a:cubicBezTo>
                <a:cubicBezTo>
                  <a:pt x="427" y="128"/>
                  <a:pt x="446" y="131"/>
                  <a:pt x="511" y="127"/>
                </a:cubicBezTo>
                <a:cubicBezTo>
                  <a:pt x="1595" y="131"/>
                  <a:pt x="1704" y="0"/>
                  <a:pt x="2318" y="167"/>
                </a:cubicBezTo>
                <a:cubicBezTo>
                  <a:pt x="2348" y="196"/>
                  <a:pt x="2373" y="228"/>
                  <a:pt x="2403" y="257"/>
                </a:cubicBezTo>
                <a:cubicBezTo>
                  <a:pt x="2412" y="289"/>
                  <a:pt x="2429" y="316"/>
                  <a:pt x="2437" y="348"/>
                </a:cubicBezTo>
                <a:cubicBezTo>
                  <a:pt x="2436" y="356"/>
                  <a:pt x="2437" y="411"/>
                  <a:pt x="2425" y="432"/>
                </a:cubicBezTo>
                <a:cubicBezTo>
                  <a:pt x="2378" y="514"/>
                  <a:pt x="2291" y="591"/>
                  <a:pt x="2200" y="619"/>
                </a:cubicBezTo>
                <a:cubicBezTo>
                  <a:pt x="2140" y="658"/>
                  <a:pt x="2081" y="660"/>
                  <a:pt x="2013" y="675"/>
                </a:cubicBezTo>
                <a:cubicBezTo>
                  <a:pt x="1373" y="673"/>
                  <a:pt x="671" y="906"/>
                  <a:pt x="93" y="630"/>
                </a:cubicBezTo>
                <a:cubicBezTo>
                  <a:pt x="65" y="586"/>
                  <a:pt x="107" y="647"/>
                  <a:pt x="54" y="590"/>
                </a:cubicBezTo>
                <a:cubicBezTo>
                  <a:pt x="43" y="578"/>
                  <a:pt x="25" y="551"/>
                  <a:pt x="25" y="551"/>
                </a:cubicBezTo>
                <a:cubicBezTo>
                  <a:pt x="0" y="467"/>
                  <a:pt x="106" y="241"/>
                  <a:pt x="14" y="291"/>
                </a:cubicBezTo>
                <a:close/>
              </a:path>
            </a:pathLst>
          </a:custGeom>
          <a:noFill/>
          <a:ln w="19050">
            <a:solidFill>
              <a:srgbClr val="FF0000"/>
            </a:solidFill>
            <a:prstDash val="dashDot"/>
            <a:round/>
            <a:headEnd/>
            <a:tailEnd/>
          </a:ln>
        </p:spPr>
        <p:txBody>
          <a:bodyPr wrap="none">
            <a:spAutoFit/>
          </a:bodyPr>
          <a:lstStyle/>
          <a:p>
            <a:endParaRPr lang="en-US"/>
          </a:p>
        </p:txBody>
      </p:sp>
      <p:sp>
        <p:nvSpPr>
          <p:cNvPr id="61" name="Text Box 39"/>
          <p:cNvSpPr txBox="1">
            <a:spLocks noChangeArrowheads="1"/>
          </p:cNvSpPr>
          <p:nvPr/>
        </p:nvSpPr>
        <p:spPr bwMode="auto">
          <a:xfrm>
            <a:off x="9993960" y="3526689"/>
            <a:ext cx="958850" cy="366713"/>
          </a:xfrm>
          <a:prstGeom prst="rect">
            <a:avLst/>
          </a:prstGeom>
          <a:noFill/>
          <a:ln w="38100">
            <a:noFill/>
            <a:miter lim="800000"/>
            <a:headEnd/>
            <a:tailEnd/>
          </a:ln>
        </p:spPr>
        <p:txBody>
          <a:bodyPr wrap="none">
            <a:spAutoFit/>
          </a:bodyPr>
          <a:lstStyle/>
          <a:p>
            <a:r>
              <a:rPr lang="en-US">
                <a:solidFill>
                  <a:srgbClr val="FF0000"/>
                </a:solidFill>
              </a:rPr>
              <a:t>group 2</a:t>
            </a:r>
          </a:p>
        </p:txBody>
      </p:sp>
      <p:sp>
        <p:nvSpPr>
          <p:cNvPr id="62" name="Oval 4"/>
          <p:cNvSpPr>
            <a:spLocks noChangeArrowheads="1"/>
          </p:cNvSpPr>
          <p:nvPr/>
        </p:nvSpPr>
        <p:spPr bwMode="auto">
          <a:xfrm>
            <a:off x="8185189" y="4288688"/>
            <a:ext cx="304800" cy="304800"/>
          </a:xfrm>
          <a:prstGeom prst="ellipse">
            <a:avLst/>
          </a:prstGeom>
          <a:noFill/>
          <a:ln w="38100">
            <a:solidFill>
              <a:schemeClr val="accent2"/>
            </a:solidFill>
            <a:round/>
            <a:headEnd/>
            <a:tailEnd/>
          </a:ln>
        </p:spPr>
        <p:txBody>
          <a:bodyPr wrap="none" anchor="ctr">
            <a:spAutoFit/>
          </a:bodyPr>
          <a:lstStyle/>
          <a:p>
            <a:endParaRPr lang="en-US"/>
          </a:p>
        </p:txBody>
      </p:sp>
      <p:sp>
        <p:nvSpPr>
          <p:cNvPr id="63" name="Oval 5"/>
          <p:cNvSpPr>
            <a:spLocks noChangeArrowheads="1"/>
          </p:cNvSpPr>
          <p:nvPr/>
        </p:nvSpPr>
        <p:spPr bwMode="auto">
          <a:xfrm>
            <a:off x="6737389" y="5126888"/>
            <a:ext cx="304800" cy="304800"/>
          </a:xfrm>
          <a:prstGeom prst="ellipse">
            <a:avLst/>
          </a:prstGeom>
          <a:noFill/>
          <a:ln w="38100">
            <a:solidFill>
              <a:srgbClr val="FF0066"/>
            </a:solidFill>
            <a:round/>
            <a:headEnd/>
            <a:tailEnd/>
          </a:ln>
        </p:spPr>
        <p:txBody>
          <a:bodyPr wrap="none" anchor="ctr">
            <a:spAutoFit/>
          </a:bodyPr>
          <a:lstStyle/>
          <a:p>
            <a:endParaRPr lang="en-US"/>
          </a:p>
        </p:txBody>
      </p:sp>
      <p:sp>
        <p:nvSpPr>
          <p:cNvPr id="64" name="Oval 6"/>
          <p:cNvSpPr>
            <a:spLocks noChangeArrowheads="1"/>
          </p:cNvSpPr>
          <p:nvPr/>
        </p:nvSpPr>
        <p:spPr bwMode="auto">
          <a:xfrm>
            <a:off x="8032789" y="5965088"/>
            <a:ext cx="304800" cy="304800"/>
          </a:xfrm>
          <a:prstGeom prst="ellipse">
            <a:avLst/>
          </a:prstGeom>
          <a:noFill/>
          <a:ln w="38100">
            <a:solidFill>
              <a:srgbClr val="009900"/>
            </a:solidFill>
            <a:round/>
            <a:headEnd/>
            <a:tailEnd/>
          </a:ln>
        </p:spPr>
        <p:txBody>
          <a:bodyPr wrap="none" anchor="ctr">
            <a:spAutoFit/>
          </a:bodyPr>
          <a:lstStyle/>
          <a:p>
            <a:endParaRPr lang="en-US"/>
          </a:p>
        </p:txBody>
      </p:sp>
      <p:sp>
        <p:nvSpPr>
          <p:cNvPr id="65" name="Oval 7"/>
          <p:cNvSpPr>
            <a:spLocks noChangeArrowheads="1"/>
          </p:cNvSpPr>
          <p:nvPr/>
        </p:nvSpPr>
        <p:spPr bwMode="auto">
          <a:xfrm>
            <a:off x="9328189" y="5050688"/>
            <a:ext cx="304800" cy="304800"/>
          </a:xfrm>
          <a:prstGeom prst="ellipse">
            <a:avLst/>
          </a:prstGeom>
          <a:noFill/>
          <a:ln w="38100">
            <a:solidFill>
              <a:srgbClr val="0099FF"/>
            </a:solidFill>
            <a:round/>
            <a:headEnd/>
            <a:tailEnd/>
          </a:ln>
        </p:spPr>
        <p:txBody>
          <a:bodyPr wrap="none" anchor="ctr">
            <a:spAutoFit/>
          </a:bodyPr>
          <a:lstStyle/>
          <a:p>
            <a:endParaRPr lang="en-US"/>
          </a:p>
        </p:txBody>
      </p:sp>
      <p:sp>
        <p:nvSpPr>
          <p:cNvPr id="66" name="Oval 8"/>
          <p:cNvSpPr>
            <a:spLocks noChangeArrowheads="1"/>
          </p:cNvSpPr>
          <p:nvPr/>
        </p:nvSpPr>
        <p:spPr bwMode="auto">
          <a:xfrm>
            <a:off x="10166389" y="5203088"/>
            <a:ext cx="304800" cy="304800"/>
          </a:xfrm>
          <a:prstGeom prst="ellipse">
            <a:avLst/>
          </a:prstGeom>
          <a:noFill/>
          <a:ln w="38100">
            <a:solidFill>
              <a:srgbClr val="008080"/>
            </a:solidFill>
            <a:round/>
            <a:headEnd/>
            <a:tailEnd/>
          </a:ln>
        </p:spPr>
        <p:txBody>
          <a:bodyPr wrap="none" anchor="ctr">
            <a:spAutoFit/>
          </a:bodyPr>
          <a:lstStyle/>
          <a:p>
            <a:endParaRPr lang="en-US"/>
          </a:p>
        </p:txBody>
      </p:sp>
      <p:cxnSp>
        <p:nvCxnSpPr>
          <p:cNvPr id="67" name="AutoShape 9"/>
          <p:cNvCxnSpPr>
            <a:cxnSpLocks noChangeShapeType="1"/>
            <a:stCxn id="62" idx="2"/>
            <a:endCxn id="63" idx="7"/>
          </p:cNvCxnSpPr>
          <p:nvPr/>
        </p:nvCxnSpPr>
        <p:spPr bwMode="auto">
          <a:xfrm flipH="1">
            <a:off x="6997739" y="4441088"/>
            <a:ext cx="1168400" cy="711200"/>
          </a:xfrm>
          <a:prstGeom prst="straightConnector1">
            <a:avLst/>
          </a:prstGeom>
          <a:noFill/>
          <a:ln w="38100">
            <a:solidFill>
              <a:srgbClr val="990099"/>
            </a:solidFill>
            <a:round/>
            <a:headEnd/>
            <a:tailEnd/>
          </a:ln>
        </p:spPr>
      </p:cxnSp>
      <p:cxnSp>
        <p:nvCxnSpPr>
          <p:cNvPr id="68" name="AutoShape 28"/>
          <p:cNvCxnSpPr>
            <a:cxnSpLocks noChangeShapeType="1"/>
            <a:stCxn id="62" idx="4"/>
            <a:endCxn id="64" idx="0"/>
          </p:cNvCxnSpPr>
          <p:nvPr/>
        </p:nvCxnSpPr>
        <p:spPr bwMode="auto">
          <a:xfrm flipH="1">
            <a:off x="8185189" y="4612538"/>
            <a:ext cx="152400" cy="1333500"/>
          </a:xfrm>
          <a:prstGeom prst="straightConnector1">
            <a:avLst/>
          </a:prstGeom>
          <a:noFill/>
          <a:ln w="38100">
            <a:solidFill>
              <a:srgbClr val="990099"/>
            </a:solidFill>
            <a:round/>
            <a:headEnd/>
            <a:tailEnd/>
          </a:ln>
        </p:spPr>
      </p:cxnSp>
      <p:cxnSp>
        <p:nvCxnSpPr>
          <p:cNvPr id="69" name="AutoShape 29"/>
          <p:cNvCxnSpPr>
            <a:cxnSpLocks noChangeShapeType="1"/>
            <a:stCxn id="62" idx="6"/>
            <a:endCxn id="65" idx="0"/>
          </p:cNvCxnSpPr>
          <p:nvPr/>
        </p:nvCxnSpPr>
        <p:spPr bwMode="auto">
          <a:xfrm>
            <a:off x="8509039" y="4441088"/>
            <a:ext cx="971550" cy="590550"/>
          </a:xfrm>
          <a:prstGeom prst="straightConnector1">
            <a:avLst/>
          </a:prstGeom>
          <a:noFill/>
          <a:ln w="38100">
            <a:solidFill>
              <a:srgbClr val="990099"/>
            </a:solidFill>
            <a:round/>
            <a:headEnd/>
            <a:tailEnd/>
          </a:ln>
        </p:spPr>
      </p:cxnSp>
      <p:cxnSp>
        <p:nvCxnSpPr>
          <p:cNvPr id="70" name="AutoShape 30"/>
          <p:cNvCxnSpPr>
            <a:cxnSpLocks noChangeShapeType="1"/>
            <a:stCxn id="63" idx="5"/>
            <a:endCxn id="64" idx="2"/>
          </p:cNvCxnSpPr>
          <p:nvPr/>
        </p:nvCxnSpPr>
        <p:spPr bwMode="auto">
          <a:xfrm>
            <a:off x="6997739" y="5406288"/>
            <a:ext cx="1016000" cy="711200"/>
          </a:xfrm>
          <a:prstGeom prst="straightConnector1">
            <a:avLst/>
          </a:prstGeom>
          <a:noFill/>
          <a:ln w="38100">
            <a:solidFill>
              <a:srgbClr val="990099"/>
            </a:solidFill>
            <a:round/>
            <a:headEnd/>
            <a:tailEnd/>
          </a:ln>
        </p:spPr>
      </p:cxnSp>
      <p:cxnSp>
        <p:nvCxnSpPr>
          <p:cNvPr id="71" name="AutoShape 31"/>
          <p:cNvCxnSpPr>
            <a:cxnSpLocks noChangeShapeType="1"/>
            <a:stCxn id="65" idx="3"/>
            <a:endCxn id="64" idx="6"/>
          </p:cNvCxnSpPr>
          <p:nvPr/>
        </p:nvCxnSpPr>
        <p:spPr bwMode="auto">
          <a:xfrm flipH="1">
            <a:off x="8356639" y="5330088"/>
            <a:ext cx="1016000" cy="787400"/>
          </a:xfrm>
          <a:prstGeom prst="straightConnector1">
            <a:avLst/>
          </a:prstGeom>
          <a:noFill/>
          <a:ln w="38100">
            <a:solidFill>
              <a:srgbClr val="990099"/>
            </a:solidFill>
            <a:round/>
            <a:headEnd/>
            <a:tailEnd/>
          </a:ln>
        </p:spPr>
      </p:cxnSp>
      <p:cxnSp>
        <p:nvCxnSpPr>
          <p:cNvPr id="72" name="AutoShape 32"/>
          <p:cNvCxnSpPr>
            <a:cxnSpLocks noChangeShapeType="1"/>
            <a:stCxn id="66" idx="2"/>
            <a:endCxn id="65" idx="6"/>
          </p:cNvCxnSpPr>
          <p:nvPr/>
        </p:nvCxnSpPr>
        <p:spPr bwMode="auto">
          <a:xfrm flipH="1" flipV="1">
            <a:off x="9652039" y="5203088"/>
            <a:ext cx="495300" cy="152400"/>
          </a:xfrm>
          <a:prstGeom prst="straightConnector1">
            <a:avLst/>
          </a:prstGeom>
          <a:noFill/>
          <a:ln w="38100">
            <a:solidFill>
              <a:srgbClr val="990099"/>
            </a:solidFill>
            <a:round/>
            <a:headEnd/>
            <a:tailEnd/>
          </a:ln>
        </p:spPr>
      </p:cxnSp>
      <p:cxnSp>
        <p:nvCxnSpPr>
          <p:cNvPr id="73" name="AutoShape 33"/>
          <p:cNvCxnSpPr>
            <a:cxnSpLocks noChangeShapeType="1"/>
            <a:stCxn id="65" idx="2"/>
            <a:endCxn id="63" idx="6"/>
          </p:cNvCxnSpPr>
          <p:nvPr/>
        </p:nvCxnSpPr>
        <p:spPr bwMode="auto">
          <a:xfrm flipH="1">
            <a:off x="7061239" y="5203088"/>
            <a:ext cx="2247900" cy="76200"/>
          </a:xfrm>
          <a:prstGeom prst="straightConnector1">
            <a:avLst/>
          </a:prstGeom>
          <a:noFill/>
          <a:ln w="38100">
            <a:solidFill>
              <a:srgbClr val="990099"/>
            </a:solidFill>
            <a:round/>
            <a:headEnd/>
            <a:tailEnd/>
          </a:ln>
        </p:spPr>
      </p:cxnSp>
    </p:spTree>
    <p:extLst>
      <p:ext uri="{BB962C8B-B14F-4D97-AF65-F5344CB8AC3E}">
        <p14:creationId xmlns:p14="http://schemas.microsoft.com/office/powerpoint/2010/main" val="17527912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CBAE-8D16-0C4C-8512-AFD0589FCD1D}"/>
              </a:ext>
            </a:extLst>
          </p:cNvPr>
          <p:cNvSpPr>
            <a:spLocks noGrp="1"/>
          </p:cNvSpPr>
          <p:nvPr>
            <p:ph type="title"/>
          </p:nvPr>
        </p:nvSpPr>
        <p:spPr/>
        <p:txBody>
          <a:bodyPr/>
          <a:lstStyle/>
          <a:p>
            <a:r>
              <a:rPr lang="en-US" dirty="0"/>
              <a:t>A </a:t>
            </a:r>
            <a:r>
              <a:rPr lang="en-US"/>
              <a:t>few others</a:t>
            </a:r>
            <a:endParaRPr lang="en-US" dirty="0"/>
          </a:p>
        </p:txBody>
      </p:sp>
      <p:sp>
        <p:nvSpPr>
          <p:cNvPr id="3" name="Content Placeholder 2">
            <a:extLst>
              <a:ext uri="{FF2B5EF4-FFF2-40B4-BE49-F238E27FC236}">
                <a16:creationId xmlns:a16="http://schemas.microsoft.com/office/drawing/2014/main" id="{D001E4D6-47FD-0E43-86C7-D93335250DBA}"/>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1667414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a:ea typeface="ＭＳ Ｐゴシック" pitchFamily="34" charset="-128"/>
              </a:rPr>
              <a:t>Trees</a:t>
            </a:r>
          </a:p>
        </p:txBody>
      </p:sp>
      <p:sp>
        <p:nvSpPr>
          <p:cNvPr id="52227"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34" charset="-128"/>
              </a:rPr>
              <a:t>Trees are </a:t>
            </a:r>
            <a:r>
              <a:rPr lang="en-US" sz="2900" dirty="0">
                <a:solidFill>
                  <a:srgbClr val="0070C0"/>
                </a:solidFill>
                <a:ea typeface="ＭＳ Ｐゴシック" pitchFamily="34" charset="-128"/>
              </a:rPr>
              <a:t>connected</a:t>
            </a:r>
            <a:r>
              <a:rPr lang="en-US" sz="2900" dirty="0">
                <a:ea typeface="ＭＳ Ｐゴシック" pitchFamily="34" charset="-128"/>
              </a:rPr>
              <a:t> </a:t>
            </a:r>
            <a:r>
              <a:rPr lang="en-US" sz="2900" dirty="0">
                <a:solidFill>
                  <a:srgbClr val="00B050"/>
                </a:solidFill>
                <a:ea typeface="ＭＳ Ｐゴシック" pitchFamily="34" charset="-128"/>
              </a:rPr>
              <a:t>undirected</a:t>
            </a:r>
            <a:r>
              <a:rPr lang="en-US" sz="2900" dirty="0">
                <a:ea typeface="ＭＳ Ｐゴシック" pitchFamily="34" charset="-128"/>
              </a:rPr>
              <a:t> graphs that contain </a:t>
            </a:r>
            <a:r>
              <a:rPr lang="en-US" sz="2900" dirty="0">
                <a:solidFill>
                  <a:srgbClr val="C00000"/>
                </a:solidFill>
                <a:ea typeface="ＭＳ Ｐゴシック" pitchFamily="34" charset="-128"/>
              </a:rPr>
              <a:t>no cycles</a:t>
            </a:r>
          </a:p>
          <a:p>
            <a:pPr lvl="1"/>
            <a:r>
              <a:rPr lang="en-US" dirty="0">
                <a:ea typeface="ＭＳ Ｐゴシック" pitchFamily="34" charset="-128"/>
              </a:rPr>
              <a:t>Very important in computer science and other fields</a:t>
            </a:r>
          </a:p>
        </p:txBody>
      </p:sp>
      <p:pic>
        <p:nvPicPr>
          <p:cNvPr id="52228" name="Picture 4" descr="Trees_600"/>
          <p:cNvPicPr>
            <a:picLocks noChangeAspect="1" noChangeArrowheads="1"/>
          </p:cNvPicPr>
          <p:nvPr/>
        </p:nvPicPr>
        <p:blipFill>
          <a:blip r:embed="rId3"/>
          <a:srcRect/>
          <a:stretch>
            <a:fillRect/>
          </a:stretch>
        </p:blipFill>
        <p:spPr bwMode="auto">
          <a:xfrm>
            <a:off x="6010964" y="3030961"/>
            <a:ext cx="3899353" cy="2924100"/>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1761834" y="2875527"/>
            <a:ext cx="2556387" cy="1360047"/>
          </a:xfrm>
          <a:prstGeom prst="rect">
            <a:avLst/>
          </a:prstGeom>
          <a:noFill/>
          <a:ln w="9525">
            <a:noFill/>
            <a:miter lim="800000"/>
            <a:headEnd/>
            <a:tailEnd/>
          </a:ln>
        </p:spPr>
      </p:pic>
      <p:pic>
        <p:nvPicPr>
          <p:cNvPr id="6" name="Picture 3"/>
          <p:cNvPicPr>
            <a:picLocks noChangeAspect="1" noChangeArrowheads="1"/>
          </p:cNvPicPr>
          <p:nvPr/>
        </p:nvPicPr>
        <p:blipFill>
          <a:blip r:embed="rId5"/>
          <a:srcRect/>
          <a:stretch>
            <a:fillRect/>
          </a:stretch>
        </p:blipFill>
        <p:spPr bwMode="auto">
          <a:xfrm>
            <a:off x="2072746" y="4663017"/>
            <a:ext cx="1971267" cy="1233756"/>
          </a:xfrm>
          <a:prstGeom prst="rect">
            <a:avLst/>
          </a:prstGeom>
          <a:noFill/>
          <a:ln w="9525">
            <a:noFill/>
            <a:miter lim="800000"/>
            <a:headEnd/>
            <a:tailEnd/>
          </a:ln>
        </p:spPr>
      </p:pic>
    </p:spTree>
    <p:extLst>
      <p:ext uri="{BB962C8B-B14F-4D97-AF65-F5344CB8AC3E}">
        <p14:creationId xmlns:p14="http://schemas.microsoft.com/office/powerpoint/2010/main" val="27670552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4294967295"/>
          </p:nvPr>
        </p:nvSpPr>
        <p:spPr>
          <a:xfrm>
            <a:off x="621824" y="1632056"/>
            <a:ext cx="7358248" cy="4740734"/>
          </a:xfrm>
          <a:prstGeom prst="rect">
            <a:avLst/>
          </a:prstGeom>
        </p:spPr>
        <p:txBody>
          <a:bodyPr lIns="111026" tIns="55513" rIns="111026" bIns="55513"/>
          <a:lstStyle/>
          <a:p>
            <a:r>
              <a:rPr lang="en-US" sz="2900" dirty="0"/>
              <a:t>G is connected and has no cycles.</a:t>
            </a:r>
          </a:p>
          <a:p>
            <a:r>
              <a:rPr lang="en-US" sz="2900" dirty="0"/>
              <a:t>G has no cycles, and a cycle is formed if any edge is added to G.</a:t>
            </a:r>
          </a:p>
          <a:p>
            <a:r>
              <a:rPr lang="en-US" sz="2900" dirty="0"/>
              <a:t>G is connected, and it is not connected anymore if any edge is removed from G.</a:t>
            </a:r>
          </a:p>
          <a:p>
            <a:r>
              <a:rPr lang="en-US" sz="2900" dirty="0"/>
              <a:t>Any two vertices in G are connected by a unique path.</a:t>
            </a:r>
          </a:p>
          <a:p>
            <a:r>
              <a:rPr lang="en-US" sz="2900" dirty="0"/>
              <a:t>G is connected and has n vertices and n-1 edges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13</a:t>
            </a:fld>
            <a:endParaRPr lang="en-US"/>
          </a:p>
        </p:txBody>
      </p:sp>
      <p:sp>
        <p:nvSpPr>
          <p:cNvPr id="5" name="Oval 4"/>
          <p:cNvSpPr/>
          <p:nvPr/>
        </p:nvSpPr>
        <p:spPr>
          <a:xfrm>
            <a:off x="8498258" y="2720093"/>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 name="Oval 5"/>
          <p:cNvSpPr/>
          <p:nvPr/>
        </p:nvSpPr>
        <p:spPr>
          <a:xfrm>
            <a:off x="9534631" y="1554339"/>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 name="Oval 6"/>
          <p:cNvSpPr/>
          <p:nvPr/>
        </p:nvSpPr>
        <p:spPr>
          <a:xfrm>
            <a:off x="10778278" y="3108678"/>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8" name="Oval 7"/>
          <p:cNvSpPr/>
          <p:nvPr/>
        </p:nvSpPr>
        <p:spPr>
          <a:xfrm>
            <a:off x="9120082" y="3341829"/>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9" name="Oval 8"/>
          <p:cNvSpPr/>
          <p:nvPr/>
        </p:nvSpPr>
        <p:spPr>
          <a:xfrm>
            <a:off x="10156455" y="2253791"/>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10" name="Straight Connector 9"/>
          <p:cNvCxnSpPr>
            <a:stCxn id="5" idx="6"/>
            <a:endCxn id="6" idx="3"/>
          </p:cNvCxnSpPr>
          <p:nvPr/>
        </p:nvCxnSpPr>
        <p:spPr>
          <a:xfrm flipV="1">
            <a:off x="8809170" y="1753345"/>
            <a:ext cx="770993" cy="10833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8" idx="1"/>
          </p:cNvCxnSpPr>
          <p:nvPr/>
        </p:nvCxnSpPr>
        <p:spPr>
          <a:xfrm>
            <a:off x="8809170" y="2836668"/>
            <a:ext cx="356444" cy="539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9" idx="2"/>
          </p:cNvCxnSpPr>
          <p:nvPr/>
        </p:nvCxnSpPr>
        <p:spPr>
          <a:xfrm flipV="1">
            <a:off x="8809170" y="2370367"/>
            <a:ext cx="1347285" cy="466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7" idx="2"/>
          </p:cNvCxnSpPr>
          <p:nvPr/>
        </p:nvCxnSpPr>
        <p:spPr>
          <a:xfrm>
            <a:off x="8809170" y="2836668"/>
            <a:ext cx="1969109" cy="388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778278" y="1476622"/>
            <a:ext cx="310912" cy="2331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0" name="Oval 19"/>
          <p:cNvSpPr/>
          <p:nvPr/>
        </p:nvSpPr>
        <p:spPr>
          <a:xfrm>
            <a:off x="11296465" y="2486942"/>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1" name="Oval 20"/>
          <p:cNvSpPr/>
          <p:nvPr/>
        </p:nvSpPr>
        <p:spPr>
          <a:xfrm>
            <a:off x="10260092" y="2564659"/>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2" name="Oval 21"/>
          <p:cNvSpPr/>
          <p:nvPr/>
        </p:nvSpPr>
        <p:spPr>
          <a:xfrm>
            <a:off x="10778278" y="3730413"/>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23" name="Straight Connector 22"/>
          <p:cNvCxnSpPr>
            <a:stCxn id="6" idx="6"/>
            <a:endCxn id="19" idx="2"/>
          </p:cNvCxnSpPr>
          <p:nvPr/>
        </p:nvCxnSpPr>
        <p:spPr>
          <a:xfrm flipV="1">
            <a:off x="9845543" y="1593197"/>
            <a:ext cx="932736" cy="77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a:endCxn id="20" idx="4"/>
          </p:cNvCxnSpPr>
          <p:nvPr/>
        </p:nvCxnSpPr>
        <p:spPr>
          <a:xfrm rot="5400000" flipH="1" flipV="1">
            <a:off x="10998535" y="2655292"/>
            <a:ext cx="388585" cy="5181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a:endCxn id="7" idx="1"/>
          </p:cNvCxnSpPr>
          <p:nvPr/>
        </p:nvCxnSpPr>
        <p:spPr>
          <a:xfrm rot="16200000" flipH="1">
            <a:off x="10485063" y="2804074"/>
            <a:ext cx="379157" cy="298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0"/>
            <a:endCxn id="7" idx="4"/>
          </p:cNvCxnSpPr>
          <p:nvPr/>
        </p:nvCxnSpPr>
        <p:spPr>
          <a:xfrm rot="5400000" flipH="1" flipV="1">
            <a:off x="10739442" y="3535851"/>
            <a:ext cx="388585" cy="2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7"/>
            <a:endCxn id="19" idx="3"/>
          </p:cNvCxnSpPr>
          <p:nvPr/>
        </p:nvCxnSpPr>
        <p:spPr>
          <a:xfrm rot="5400000" flipH="1" flipV="1">
            <a:off x="10316668" y="1780794"/>
            <a:ext cx="612308" cy="401977"/>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0686568" y="1918284"/>
            <a:ext cx="414549" cy="388585"/>
            <a:chOff x="7086600" y="2819400"/>
            <a:chExt cx="304800" cy="381000"/>
          </a:xfrm>
        </p:grpSpPr>
        <p:cxnSp>
          <p:nvCxnSpPr>
            <p:cNvPr id="53" name="Straight Connector 52"/>
            <p:cNvCxnSpPr/>
            <p:nvPr/>
          </p:nvCxnSpPr>
          <p:spPr>
            <a:xfrm rot="16200000" flipH="1">
              <a:off x="7048500" y="2933700"/>
              <a:ext cx="3810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7086600" y="2895600"/>
              <a:ext cx="3048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0" name="Freeform 59"/>
          <p:cNvSpPr/>
          <p:nvPr/>
        </p:nvSpPr>
        <p:spPr>
          <a:xfrm>
            <a:off x="9087696" y="1894350"/>
            <a:ext cx="1666832" cy="1787490"/>
          </a:xfrm>
          <a:custGeom>
            <a:avLst/>
            <a:gdLst>
              <a:gd name="connsiteX0" fmla="*/ 414337 w 1225549"/>
              <a:gd name="connsiteY0" fmla="*/ 0 h 1752600"/>
              <a:gd name="connsiteX1" fmla="*/ 33337 w 1225549"/>
              <a:gd name="connsiteY1" fmla="*/ 742950 h 1752600"/>
              <a:gd name="connsiteX2" fmla="*/ 214312 w 1225549"/>
              <a:gd name="connsiteY2" fmla="*/ 933450 h 1752600"/>
              <a:gd name="connsiteX3" fmla="*/ 995362 w 1225549"/>
              <a:gd name="connsiteY3" fmla="*/ 1123950 h 1752600"/>
              <a:gd name="connsiteX4" fmla="*/ 1138237 w 1225549"/>
              <a:gd name="connsiteY4" fmla="*/ 1190625 h 1752600"/>
              <a:gd name="connsiteX5" fmla="*/ 1214437 w 1225549"/>
              <a:gd name="connsiteY5" fmla="*/ 1409700 h 1752600"/>
              <a:gd name="connsiteX6" fmla="*/ 1204912 w 1225549"/>
              <a:gd name="connsiteY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549" h="1752600">
                <a:moveTo>
                  <a:pt x="414337" y="0"/>
                </a:moveTo>
                <a:cubicBezTo>
                  <a:pt x="240505" y="293687"/>
                  <a:pt x="66674" y="587375"/>
                  <a:pt x="33337" y="742950"/>
                </a:cubicBezTo>
                <a:cubicBezTo>
                  <a:pt x="0" y="898525"/>
                  <a:pt x="53975" y="869950"/>
                  <a:pt x="214312" y="933450"/>
                </a:cubicBezTo>
                <a:cubicBezTo>
                  <a:pt x="374649" y="996950"/>
                  <a:pt x="841375" y="1081088"/>
                  <a:pt x="995362" y="1123950"/>
                </a:cubicBezTo>
                <a:cubicBezTo>
                  <a:pt x="1149349" y="1166812"/>
                  <a:pt x="1101725" y="1143000"/>
                  <a:pt x="1138237" y="1190625"/>
                </a:cubicBezTo>
                <a:cubicBezTo>
                  <a:pt x="1174750" y="1238250"/>
                  <a:pt x="1203325" y="1316038"/>
                  <a:pt x="1214437" y="1409700"/>
                </a:cubicBezTo>
                <a:cubicBezTo>
                  <a:pt x="1225549" y="1503362"/>
                  <a:pt x="1215230" y="1627981"/>
                  <a:pt x="1204912" y="1752600"/>
                </a:cubicBezTo>
              </a:path>
            </a:pathLst>
          </a:cu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Tree>
    <p:extLst>
      <p:ext uri="{BB962C8B-B14F-4D97-AF65-F5344CB8AC3E}">
        <p14:creationId xmlns:p14="http://schemas.microsoft.com/office/powerpoint/2010/main" val="29161580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Trees</a:t>
            </a:r>
          </a:p>
        </p:txBody>
      </p:sp>
      <p:sp>
        <p:nvSpPr>
          <p:cNvPr id="3" name="Content Placeholder 2"/>
          <p:cNvSpPr>
            <a:spLocks noGrp="1"/>
          </p:cNvSpPr>
          <p:nvPr>
            <p:ph idx="4294967295"/>
          </p:nvPr>
        </p:nvSpPr>
        <p:spPr>
          <a:xfrm>
            <a:off x="621824" y="1632056"/>
            <a:ext cx="5803688" cy="4740734"/>
          </a:xfrm>
          <a:prstGeom prst="rect">
            <a:avLst/>
          </a:prstGeom>
        </p:spPr>
        <p:txBody>
          <a:bodyPr lIns="111026" tIns="55513" rIns="111026" bIns="55513"/>
          <a:lstStyle/>
          <a:p>
            <a:r>
              <a:rPr lang="en-US" sz="2900" dirty="0"/>
              <a:t>Directed Tree:</a:t>
            </a:r>
          </a:p>
          <a:p>
            <a:pPr lvl="1"/>
            <a:r>
              <a:rPr lang="en-US" dirty="0"/>
              <a:t>No universal definition</a:t>
            </a:r>
          </a:p>
          <a:p>
            <a:pPr lvl="1"/>
            <a:r>
              <a:rPr lang="en-US" dirty="0"/>
              <a:t>Directed tree = tree with directed edges</a:t>
            </a:r>
          </a:p>
          <a:p>
            <a:r>
              <a:rPr lang="en-US" sz="2900" dirty="0"/>
              <a:t>Forests:</a:t>
            </a:r>
          </a:p>
          <a:p>
            <a:pPr lvl="1"/>
            <a:r>
              <a:rPr lang="en-US" dirty="0"/>
              <a:t>a disjoint union of trees</a:t>
            </a:r>
          </a:p>
          <a:p>
            <a:pPr lvl="1"/>
            <a:r>
              <a:rPr lang="en-US" dirty="0"/>
              <a:t>(Unconnected) graph in which each connected component is a tree</a:t>
            </a:r>
          </a:p>
          <a:p>
            <a:pPr lvl="1"/>
            <a:endParaRPr lang="en-US"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14</a:t>
            </a:fld>
            <a:endParaRPr lang="en-US"/>
          </a:p>
        </p:txBody>
      </p:sp>
      <p:sp>
        <p:nvSpPr>
          <p:cNvPr id="6" name="Oval 5"/>
          <p:cNvSpPr/>
          <p:nvPr/>
        </p:nvSpPr>
        <p:spPr>
          <a:xfrm>
            <a:off x="7876434" y="4352149"/>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 name="Oval 6"/>
          <p:cNvSpPr/>
          <p:nvPr/>
        </p:nvSpPr>
        <p:spPr>
          <a:xfrm>
            <a:off x="9120082" y="3652696"/>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8" name="Oval 7"/>
          <p:cNvSpPr/>
          <p:nvPr/>
        </p:nvSpPr>
        <p:spPr>
          <a:xfrm>
            <a:off x="10363729" y="5207035"/>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9" name="Oval 8"/>
          <p:cNvSpPr/>
          <p:nvPr/>
        </p:nvSpPr>
        <p:spPr>
          <a:xfrm>
            <a:off x="8912807" y="4740734"/>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0" name="Oval 9"/>
          <p:cNvSpPr/>
          <p:nvPr/>
        </p:nvSpPr>
        <p:spPr>
          <a:xfrm>
            <a:off x="9327356" y="4041281"/>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11" name="Straight Connector 10"/>
          <p:cNvCxnSpPr>
            <a:stCxn id="6" idx="6"/>
            <a:endCxn id="7" idx="3"/>
          </p:cNvCxnSpPr>
          <p:nvPr/>
        </p:nvCxnSpPr>
        <p:spPr>
          <a:xfrm flipV="1">
            <a:off x="8187346" y="3851703"/>
            <a:ext cx="978268" cy="617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6"/>
            <a:endCxn id="9" idx="1"/>
          </p:cNvCxnSpPr>
          <p:nvPr/>
        </p:nvCxnSpPr>
        <p:spPr>
          <a:xfrm>
            <a:off x="8187346" y="4468724"/>
            <a:ext cx="770993" cy="306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6"/>
            <a:endCxn id="10" idx="2"/>
          </p:cNvCxnSpPr>
          <p:nvPr/>
        </p:nvCxnSpPr>
        <p:spPr>
          <a:xfrm flipV="1">
            <a:off x="8187346" y="4157856"/>
            <a:ext cx="1140010" cy="310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0363729" y="3574979"/>
            <a:ext cx="310912" cy="2331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6" name="Oval 15"/>
          <p:cNvSpPr/>
          <p:nvPr/>
        </p:nvSpPr>
        <p:spPr>
          <a:xfrm>
            <a:off x="10881916" y="4585300"/>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7" name="Oval 16"/>
          <p:cNvSpPr/>
          <p:nvPr/>
        </p:nvSpPr>
        <p:spPr>
          <a:xfrm>
            <a:off x="9845543" y="4663017"/>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8" name="Oval 17"/>
          <p:cNvSpPr/>
          <p:nvPr/>
        </p:nvSpPr>
        <p:spPr>
          <a:xfrm>
            <a:off x="10156455" y="5751054"/>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19" name="Straight Connector 18"/>
          <p:cNvCxnSpPr>
            <a:stCxn id="7" idx="6"/>
            <a:endCxn id="15" idx="2"/>
          </p:cNvCxnSpPr>
          <p:nvPr/>
        </p:nvCxnSpPr>
        <p:spPr>
          <a:xfrm flipV="1">
            <a:off x="9430993" y="3691555"/>
            <a:ext cx="932736" cy="77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0"/>
            <a:endCxn id="16" idx="4"/>
          </p:cNvCxnSpPr>
          <p:nvPr/>
        </p:nvCxnSpPr>
        <p:spPr>
          <a:xfrm rot="5400000" flipH="1" flipV="1">
            <a:off x="10583986" y="4753650"/>
            <a:ext cx="388585" cy="5181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5"/>
            <a:endCxn id="8" idx="1"/>
          </p:cNvCxnSpPr>
          <p:nvPr/>
        </p:nvCxnSpPr>
        <p:spPr>
          <a:xfrm rot="16200000" flipH="1">
            <a:off x="10070513" y="4902432"/>
            <a:ext cx="379157" cy="298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0"/>
            <a:endCxn id="8" idx="4"/>
          </p:cNvCxnSpPr>
          <p:nvPr/>
        </p:nvCxnSpPr>
        <p:spPr>
          <a:xfrm rot="5400000" flipH="1" flipV="1">
            <a:off x="10260114" y="5491983"/>
            <a:ext cx="310868" cy="207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757351" y="5362469"/>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35" name="Oval 34"/>
          <p:cNvSpPr/>
          <p:nvPr/>
        </p:nvSpPr>
        <p:spPr>
          <a:xfrm>
            <a:off x="8550077" y="5906488"/>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36" name="Straight Connector 35"/>
          <p:cNvCxnSpPr>
            <a:stCxn id="35" idx="0"/>
            <a:endCxn id="34" idx="4"/>
          </p:cNvCxnSpPr>
          <p:nvPr/>
        </p:nvCxnSpPr>
        <p:spPr>
          <a:xfrm rot="5400000" flipH="1" flipV="1">
            <a:off x="8653736" y="5647416"/>
            <a:ext cx="310868" cy="207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669160" y="2409225"/>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0" name="Oval 39"/>
          <p:cNvSpPr/>
          <p:nvPr/>
        </p:nvSpPr>
        <p:spPr>
          <a:xfrm>
            <a:off x="8912807" y="1709773"/>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1" name="Oval 40"/>
          <p:cNvSpPr/>
          <p:nvPr/>
        </p:nvSpPr>
        <p:spPr>
          <a:xfrm>
            <a:off x="8705532" y="2797810"/>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2" name="Oval 41"/>
          <p:cNvSpPr/>
          <p:nvPr/>
        </p:nvSpPr>
        <p:spPr>
          <a:xfrm>
            <a:off x="9120082" y="2098357"/>
            <a:ext cx="310912" cy="233151"/>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43" name="Straight Connector 42"/>
          <p:cNvCxnSpPr>
            <a:stCxn id="39" idx="6"/>
            <a:endCxn id="40" idx="3"/>
          </p:cNvCxnSpPr>
          <p:nvPr/>
        </p:nvCxnSpPr>
        <p:spPr>
          <a:xfrm flipV="1">
            <a:off x="7980071" y="1908779"/>
            <a:ext cx="978268" cy="61702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6"/>
            <a:endCxn id="41" idx="1"/>
          </p:cNvCxnSpPr>
          <p:nvPr/>
        </p:nvCxnSpPr>
        <p:spPr>
          <a:xfrm>
            <a:off x="7980072" y="2525801"/>
            <a:ext cx="770993" cy="30615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6"/>
            <a:endCxn id="42" idx="2"/>
          </p:cNvCxnSpPr>
          <p:nvPr/>
        </p:nvCxnSpPr>
        <p:spPr>
          <a:xfrm flipV="1">
            <a:off x="7980072" y="2214933"/>
            <a:ext cx="1140010" cy="31086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0156455" y="1632056"/>
            <a:ext cx="310912" cy="2331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47" name="Straight Connector 46"/>
          <p:cNvCxnSpPr>
            <a:stCxn id="40" idx="6"/>
            <a:endCxn id="46" idx="2"/>
          </p:cNvCxnSpPr>
          <p:nvPr/>
        </p:nvCxnSpPr>
        <p:spPr>
          <a:xfrm flipV="1">
            <a:off x="9223719" y="1748631"/>
            <a:ext cx="932736" cy="7771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33471" y="5226140"/>
            <a:ext cx="3739230" cy="666108"/>
          </a:xfrm>
          <a:prstGeom prst="rect">
            <a:avLst/>
          </a:prstGeom>
        </p:spPr>
        <p:txBody>
          <a:bodyPr wrap="none" lIns="111026" tIns="55513" rIns="111026" bIns="55513">
            <a:spAutoFit/>
          </a:bodyPr>
          <a:lstStyle/>
          <a:p>
            <a:r>
              <a:rPr lang="en-US" dirty="0">
                <a:solidFill>
                  <a:srgbClr val="C00000"/>
                </a:solidFill>
              </a:rPr>
              <a:t>Real world examples: family trees, </a:t>
            </a:r>
            <a:br>
              <a:rPr lang="en-US" dirty="0">
                <a:solidFill>
                  <a:srgbClr val="C00000"/>
                </a:solidFill>
              </a:rPr>
            </a:br>
            <a:r>
              <a:rPr lang="en-US" dirty="0">
                <a:solidFill>
                  <a:srgbClr val="C00000"/>
                </a:solidFill>
              </a:rPr>
              <a:t>company employee hierarchy</a:t>
            </a:r>
          </a:p>
        </p:txBody>
      </p:sp>
    </p:spTree>
    <p:extLst>
      <p:ext uri="{BB962C8B-B14F-4D97-AF65-F5344CB8AC3E}">
        <p14:creationId xmlns:p14="http://schemas.microsoft.com/office/powerpoint/2010/main" val="29402022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ea typeface="ＭＳ Ｐゴシック" pitchFamily="34" charset="-128"/>
              </a:rPr>
              <a:t>Planar Graphs</a:t>
            </a:r>
          </a:p>
        </p:txBody>
      </p:sp>
      <p:sp>
        <p:nvSpPr>
          <p:cNvPr id="46083"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34" charset="-128"/>
              </a:rPr>
              <a:t>A graph is planar if it can be drawn on a plane without any edges crossing</a:t>
            </a:r>
          </a:p>
          <a:p>
            <a:pPr lvl="1"/>
            <a:r>
              <a:rPr lang="en-US" dirty="0">
                <a:ea typeface="ＭＳ Ｐゴシック" pitchFamily="34" charset="-128"/>
              </a:rPr>
              <a:t>Hah! Here is “</a:t>
            </a:r>
            <a:r>
              <a:rPr lang="en-US" dirty="0"/>
              <a:t>Isomorphism</a:t>
            </a:r>
            <a:r>
              <a:rPr lang="en-US" dirty="0">
                <a:ea typeface="ＭＳ Ｐゴシック" pitchFamily="34" charset="-128"/>
              </a:rPr>
              <a:t>” again! </a:t>
            </a:r>
          </a:p>
          <a:p>
            <a:pPr lvl="1"/>
            <a:r>
              <a:rPr lang="en-US" dirty="0">
                <a:ea typeface="ＭＳ Ｐゴシック" pitchFamily="34" charset="-128"/>
              </a:rPr>
              <a:t>Usage: design highway networks – avoid highway bridges</a:t>
            </a:r>
          </a:p>
          <a:p>
            <a:pPr eaLnBrk="1" hangingPunct="1"/>
            <a:endParaRPr lang="en-US" sz="2900" dirty="0">
              <a:ea typeface="ＭＳ Ｐゴシック" pitchFamily="34" charset="-128"/>
            </a:endParaRPr>
          </a:p>
          <a:p>
            <a:pPr eaLnBrk="1" hangingPunct="1"/>
            <a:endParaRPr lang="en-US" sz="2900" dirty="0">
              <a:ea typeface="ＭＳ Ｐゴシック" pitchFamily="34" charset="-128"/>
            </a:endParaRPr>
          </a:p>
          <a:p>
            <a:pPr eaLnBrk="1" hangingPunct="1"/>
            <a:endParaRPr lang="en-US" sz="2900" dirty="0">
              <a:ea typeface="ＭＳ Ｐゴシック" pitchFamily="34" charset="-128"/>
            </a:endParaRPr>
          </a:p>
          <a:p>
            <a:pPr eaLnBrk="1" hangingPunct="1"/>
            <a:endParaRPr lang="en-US" sz="2900" dirty="0">
              <a:ea typeface="ＭＳ Ｐゴシック" pitchFamily="34" charset="-128"/>
            </a:endParaRPr>
          </a:p>
          <a:p>
            <a:pPr eaLnBrk="1" hangingPunct="1"/>
            <a:endParaRPr lang="en-US" sz="2900" dirty="0">
              <a:ea typeface="ＭＳ Ｐゴシック" pitchFamily="34" charset="-128"/>
            </a:endParaRPr>
          </a:p>
          <a:p>
            <a:pPr eaLnBrk="1" hangingPunct="1"/>
            <a:endParaRPr lang="en-US" sz="2900" dirty="0">
              <a:ea typeface="ＭＳ Ｐゴシック" pitchFamily="34" charset="-128"/>
            </a:endParaRPr>
          </a:p>
        </p:txBody>
      </p:sp>
      <p:pic>
        <p:nvPicPr>
          <p:cNvPr id="46084" name="Picture 4"/>
          <p:cNvPicPr>
            <a:picLocks noChangeAspect="1" noChangeArrowheads="1"/>
          </p:cNvPicPr>
          <p:nvPr/>
        </p:nvPicPr>
        <p:blipFill>
          <a:blip r:embed="rId3"/>
          <a:srcRect/>
          <a:stretch>
            <a:fillRect/>
          </a:stretch>
        </p:blipFill>
        <p:spPr bwMode="auto">
          <a:xfrm>
            <a:off x="1183241" y="3838252"/>
            <a:ext cx="4780270" cy="1311473"/>
          </a:xfrm>
          <a:prstGeom prst="rect">
            <a:avLst/>
          </a:prstGeom>
          <a:noFill/>
          <a:ln w="38100">
            <a:noFill/>
            <a:miter lim="800000"/>
            <a:headEnd/>
            <a:tailEnd/>
          </a:ln>
        </p:spPr>
      </p:pic>
      <p:sp>
        <p:nvSpPr>
          <p:cNvPr id="46085" name="Line 5"/>
          <p:cNvSpPr>
            <a:spLocks noChangeShapeType="1"/>
          </p:cNvSpPr>
          <p:nvPr/>
        </p:nvSpPr>
        <p:spPr bwMode="auto">
          <a:xfrm>
            <a:off x="3359623" y="4450272"/>
            <a:ext cx="621824" cy="0"/>
          </a:xfrm>
          <a:prstGeom prst="line">
            <a:avLst/>
          </a:prstGeom>
          <a:noFill/>
          <a:ln w="76200">
            <a:solidFill>
              <a:schemeClr val="accent1"/>
            </a:solidFill>
            <a:round/>
            <a:headEnd/>
            <a:tailEnd type="triangle" w="med" len="med"/>
          </a:ln>
        </p:spPr>
        <p:txBody>
          <a:bodyPr wrap="none" lIns="111026" tIns="55513" rIns="111026" bIns="55513">
            <a:spAutoFit/>
          </a:bodyPr>
          <a:lstStyle/>
          <a:p>
            <a:endParaRPr lang="en-US"/>
          </a:p>
        </p:txBody>
      </p:sp>
      <p:sp>
        <p:nvSpPr>
          <p:cNvPr id="6" name="Rectangle 5"/>
          <p:cNvSpPr/>
          <p:nvPr/>
        </p:nvSpPr>
        <p:spPr>
          <a:xfrm>
            <a:off x="1036373" y="5614288"/>
            <a:ext cx="5701982" cy="389109"/>
          </a:xfrm>
          <a:prstGeom prst="rect">
            <a:avLst/>
          </a:prstGeom>
        </p:spPr>
        <p:txBody>
          <a:bodyPr wrap="none" lIns="111026" tIns="55513" rIns="111026" bIns="55513">
            <a:spAutoFit/>
          </a:bodyPr>
          <a:lstStyle/>
          <a:p>
            <a:r>
              <a:rPr lang="en-US" dirty="0">
                <a:solidFill>
                  <a:srgbClr val="C00000"/>
                </a:solidFill>
              </a:rPr>
              <a:t>Real world example: circuits (avoiding crossing wires)</a:t>
            </a:r>
          </a:p>
        </p:txBody>
      </p:sp>
    </p:spTree>
    <p:extLst>
      <p:ext uri="{BB962C8B-B14F-4D97-AF65-F5344CB8AC3E}">
        <p14:creationId xmlns:p14="http://schemas.microsoft.com/office/powerpoint/2010/main" val="31621670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Lattice Graph</a:t>
            </a:r>
          </a:p>
        </p:txBody>
      </p:sp>
      <p:sp>
        <p:nvSpPr>
          <p:cNvPr id="3" name="Content Placeholder 2"/>
          <p:cNvSpPr>
            <a:spLocks noGrp="1"/>
          </p:cNvSpPr>
          <p:nvPr>
            <p:ph idx="4294967295"/>
          </p:nvPr>
        </p:nvSpPr>
        <p:spPr>
          <a:xfrm>
            <a:off x="621824" y="1632056"/>
            <a:ext cx="6321875" cy="4388665"/>
          </a:xfrm>
          <a:prstGeom prst="rect">
            <a:avLst/>
          </a:prstGeom>
        </p:spPr>
        <p:txBody>
          <a:bodyPr lIns="111026" tIns="55513" rIns="111026" bIns="55513"/>
          <a:lstStyle/>
          <a:p>
            <a:r>
              <a:rPr lang="en-US" dirty="0"/>
              <a:t>Lattice: </a:t>
            </a:r>
          </a:p>
          <a:p>
            <a:pPr lvl="1"/>
            <a:r>
              <a:rPr lang="en-US" dirty="0"/>
              <a:t>A graph which can be drawn like a grid/mesh/lattice</a:t>
            </a:r>
          </a:p>
          <a:p>
            <a:pPr lvl="1"/>
            <a:r>
              <a:rPr lang="en-US" dirty="0"/>
              <a:t>Every vertex has the same degree, and connects to its k nearest neighbors</a:t>
            </a:r>
          </a:p>
          <a:p>
            <a:pPr>
              <a:buNone/>
            </a:pPr>
            <a:endParaRPr lang="en-US" dirty="0"/>
          </a:p>
          <a:p>
            <a:r>
              <a:rPr lang="en-US" sz="2900" dirty="0"/>
              <a:t>Bethe lattice (Cayley </a:t>
            </a:r>
            <a:r>
              <a:rPr lang="en-US" sz="2900" dirty="0">
                <a:solidFill>
                  <a:srgbClr val="C00000"/>
                </a:solidFill>
              </a:rPr>
              <a:t>tree</a:t>
            </a:r>
            <a:r>
              <a:rPr lang="en-US" sz="2900" dirty="0"/>
              <a:t>):</a:t>
            </a:r>
          </a:p>
          <a:p>
            <a:pPr lvl="1"/>
            <a:r>
              <a:rPr lang="en-US" dirty="0"/>
              <a:t>A connected, undirected, </a:t>
            </a:r>
            <a:r>
              <a:rPr lang="en-US" dirty="0">
                <a:solidFill>
                  <a:srgbClr val="C00000"/>
                </a:solidFill>
              </a:rPr>
              <a:t>acyclic</a:t>
            </a:r>
            <a:r>
              <a:rPr lang="en-US" dirty="0"/>
              <a:t> graph where each node is connected to </a:t>
            </a:r>
            <a:r>
              <a:rPr lang="en-US" i="1" dirty="0"/>
              <a:t>z</a:t>
            </a:r>
            <a:r>
              <a:rPr lang="en-US" dirty="0"/>
              <a:t> neighbors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16</a:t>
            </a:fld>
            <a:endParaRPr lang="en-US"/>
          </a:p>
        </p:txBody>
      </p:sp>
      <p:pic>
        <p:nvPicPr>
          <p:cNvPr id="36866" name="Picture 2"/>
          <p:cNvPicPr>
            <a:picLocks noChangeAspect="1" noChangeArrowheads="1"/>
          </p:cNvPicPr>
          <p:nvPr/>
        </p:nvPicPr>
        <p:blipFill>
          <a:blip r:embed="rId3"/>
          <a:srcRect/>
          <a:stretch>
            <a:fillRect/>
          </a:stretch>
        </p:blipFill>
        <p:spPr bwMode="auto">
          <a:xfrm>
            <a:off x="7669160" y="3953850"/>
            <a:ext cx="3176370" cy="2341223"/>
          </a:xfrm>
          <a:prstGeom prst="rect">
            <a:avLst/>
          </a:prstGeom>
          <a:noFill/>
          <a:ln w="9525">
            <a:noFill/>
            <a:miter lim="800000"/>
            <a:headEnd/>
            <a:tailEnd/>
          </a:ln>
        </p:spPr>
      </p:pic>
      <p:sp>
        <p:nvSpPr>
          <p:cNvPr id="6" name="Oval 5"/>
          <p:cNvSpPr/>
          <p:nvPr/>
        </p:nvSpPr>
        <p:spPr>
          <a:xfrm>
            <a:off x="7461885" y="1865207"/>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 name="Oval 6"/>
          <p:cNvSpPr/>
          <p:nvPr/>
        </p:nvSpPr>
        <p:spPr>
          <a:xfrm>
            <a:off x="7461885" y="2409225"/>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8" name="Oval 7"/>
          <p:cNvSpPr/>
          <p:nvPr/>
        </p:nvSpPr>
        <p:spPr>
          <a:xfrm>
            <a:off x="7461885" y="2952434"/>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9" name="Oval 8"/>
          <p:cNvSpPr/>
          <p:nvPr/>
        </p:nvSpPr>
        <p:spPr>
          <a:xfrm>
            <a:off x="8187346" y="1865207"/>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0" name="Oval 9"/>
          <p:cNvSpPr/>
          <p:nvPr/>
        </p:nvSpPr>
        <p:spPr>
          <a:xfrm>
            <a:off x="8187346" y="2409225"/>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1" name="Oval 10"/>
          <p:cNvSpPr/>
          <p:nvPr/>
        </p:nvSpPr>
        <p:spPr>
          <a:xfrm>
            <a:off x="8187346" y="2952434"/>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2" name="Oval 11"/>
          <p:cNvSpPr/>
          <p:nvPr/>
        </p:nvSpPr>
        <p:spPr>
          <a:xfrm>
            <a:off x="8912807" y="1865207"/>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3" name="Oval 12"/>
          <p:cNvSpPr/>
          <p:nvPr/>
        </p:nvSpPr>
        <p:spPr>
          <a:xfrm>
            <a:off x="8912807" y="2409225"/>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14" name="Oval 13"/>
          <p:cNvSpPr/>
          <p:nvPr/>
        </p:nvSpPr>
        <p:spPr>
          <a:xfrm>
            <a:off x="8912807" y="2952434"/>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16" name="Straight Connector 15"/>
          <p:cNvCxnSpPr>
            <a:stCxn id="6" idx="6"/>
            <a:endCxn id="9" idx="2"/>
          </p:cNvCxnSpPr>
          <p:nvPr/>
        </p:nvCxnSpPr>
        <p:spPr>
          <a:xfrm>
            <a:off x="7669160" y="1942923"/>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6"/>
            <a:endCxn id="12" idx="2"/>
          </p:cNvCxnSpPr>
          <p:nvPr/>
        </p:nvCxnSpPr>
        <p:spPr>
          <a:xfrm>
            <a:off x="8394621" y="1942923"/>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4"/>
            <a:endCxn id="7" idx="0"/>
          </p:cNvCxnSpPr>
          <p:nvPr/>
        </p:nvCxnSpPr>
        <p:spPr>
          <a:xfrm rot="5400000">
            <a:off x="7371230" y="2214663"/>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10" idx="2"/>
          </p:cNvCxnSpPr>
          <p:nvPr/>
        </p:nvCxnSpPr>
        <p:spPr>
          <a:xfrm>
            <a:off x="7669160" y="2486942"/>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6"/>
            <a:endCxn id="13" idx="2"/>
          </p:cNvCxnSpPr>
          <p:nvPr/>
        </p:nvCxnSpPr>
        <p:spPr>
          <a:xfrm>
            <a:off x="8394621" y="2486942"/>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4"/>
            <a:endCxn id="10" idx="0"/>
          </p:cNvCxnSpPr>
          <p:nvPr/>
        </p:nvCxnSpPr>
        <p:spPr>
          <a:xfrm rot="5400000">
            <a:off x="8096691" y="2214663"/>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4"/>
            <a:endCxn id="13" idx="0"/>
          </p:cNvCxnSpPr>
          <p:nvPr/>
        </p:nvCxnSpPr>
        <p:spPr>
          <a:xfrm rot="5400000">
            <a:off x="8822152" y="2214663"/>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4"/>
            <a:endCxn id="8" idx="0"/>
          </p:cNvCxnSpPr>
          <p:nvPr/>
        </p:nvCxnSpPr>
        <p:spPr>
          <a:xfrm rot="5400000">
            <a:off x="7371635" y="2758276"/>
            <a:ext cx="38777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6"/>
            <a:endCxn id="11" idx="2"/>
          </p:cNvCxnSpPr>
          <p:nvPr/>
        </p:nvCxnSpPr>
        <p:spPr>
          <a:xfrm>
            <a:off x="7669160" y="3030151"/>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4"/>
            <a:endCxn id="11" idx="0"/>
          </p:cNvCxnSpPr>
          <p:nvPr/>
        </p:nvCxnSpPr>
        <p:spPr>
          <a:xfrm rot="5400000">
            <a:off x="8097096" y="2758276"/>
            <a:ext cx="38777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6"/>
            <a:endCxn id="14" idx="2"/>
          </p:cNvCxnSpPr>
          <p:nvPr/>
        </p:nvCxnSpPr>
        <p:spPr>
          <a:xfrm>
            <a:off x="8394621" y="3030151"/>
            <a:ext cx="518186"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4"/>
            <a:endCxn id="14" idx="0"/>
          </p:cNvCxnSpPr>
          <p:nvPr/>
        </p:nvCxnSpPr>
        <p:spPr>
          <a:xfrm rot="5400000">
            <a:off x="8822557" y="2758276"/>
            <a:ext cx="38777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2"/>
          </p:cNvCxnSpPr>
          <p:nvPr/>
        </p:nvCxnSpPr>
        <p:spPr>
          <a:xfrm rot="10800000">
            <a:off x="7047336" y="1942923"/>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 idx="0"/>
          </p:cNvCxnSpPr>
          <p:nvPr/>
        </p:nvCxnSpPr>
        <p:spPr>
          <a:xfrm rot="5400000" flipH="1" flipV="1">
            <a:off x="7371230" y="1670644"/>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0"/>
          </p:cNvCxnSpPr>
          <p:nvPr/>
        </p:nvCxnSpPr>
        <p:spPr>
          <a:xfrm rot="5400000" flipH="1" flipV="1">
            <a:off x="8096691" y="1670644"/>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2" idx="0"/>
          </p:cNvCxnSpPr>
          <p:nvPr/>
        </p:nvCxnSpPr>
        <p:spPr>
          <a:xfrm rot="5400000" flipH="1" flipV="1">
            <a:off x="8822152" y="1670644"/>
            <a:ext cx="388585"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2" idx="6"/>
          </p:cNvCxnSpPr>
          <p:nvPr/>
        </p:nvCxnSpPr>
        <p:spPr>
          <a:xfrm>
            <a:off x="9120082" y="1942923"/>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3" idx="6"/>
          </p:cNvCxnSpPr>
          <p:nvPr/>
        </p:nvCxnSpPr>
        <p:spPr>
          <a:xfrm>
            <a:off x="9120082" y="2486942"/>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 idx="6"/>
          </p:cNvCxnSpPr>
          <p:nvPr/>
        </p:nvCxnSpPr>
        <p:spPr>
          <a:xfrm>
            <a:off x="9120082" y="3030151"/>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2"/>
          </p:cNvCxnSpPr>
          <p:nvPr/>
        </p:nvCxnSpPr>
        <p:spPr>
          <a:xfrm rot="10800000">
            <a:off x="7047336" y="2486942"/>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 idx="2"/>
          </p:cNvCxnSpPr>
          <p:nvPr/>
        </p:nvCxnSpPr>
        <p:spPr>
          <a:xfrm rot="10800000">
            <a:off x="7047336" y="3030151"/>
            <a:ext cx="414549"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 idx="4"/>
          </p:cNvCxnSpPr>
          <p:nvPr/>
        </p:nvCxnSpPr>
        <p:spPr>
          <a:xfrm rot="5400000">
            <a:off x="7409683" y="3263437"/>
            <a:ext cx="311678"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1" idx="4"/>
          </p:cNvCxnSpPr>
          <p:nvPr/>
        </p:nvCxnSpPr>
        <p:spPr>
          <a:xfrm rot="5400000">
            <a:off x="8135144" y="3263437"/>
            <a:ext cx="311678"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4" idx="4"/>
          </p:cNvCxnSpPr>
          <p:nvPr/>
        </p:nvCxnSpPr>
        <p:spPr>
          <a:xfrm rot="5400000">
            <a:off x="8860605" y="3263437"/>
            <a:ext cx="311678"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933734" y="1651485"/>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8" name="Oval 67"/>
          <p:cNvSpPr/>
          <p:nvPr/>
        </p:nvSpPr>
        <p:spPr>
          <a:xfrm>
            <a:off x="11503739" y="1787490"/>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9" name="Oval 68"/>
          <p:cNvSpPr/>
          <p:nvPr/>
        </p:nvSpPr>
        <p:spPr>
          <a:xfrm>
            <a:off x="11814651" y="2176074"/>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0" name="Oval 69"/>
          <p:cNvSpPr/>
          <p:nvPr/>
        </p:nvSpPr>
        <p:spPr>
          <a:xfrm>
            <a:off x="11814651" y="2642376"/>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1" name="Oval 70"/>
          <p:cNvSpPr/>
          <p:nvPr/>
        </p:nvSpPr>
        <p:spPr>
          <a:xfrm>
            <a:off x="11503739" y="3030961"/>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2" name="Oval 71"/>
          <p:cNvSpPr/>
          <p:nvPr/>
        </p:nvSpPr>
        <p:spPr>
          <a:xfrm>
            <a:off x="10959643" y="3186395"/>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3" name="Oval 72"/>
          <p:cNvSpPr/>
          <p:nvPr/>
        </p:nvSpPr>
        <p:spPr>
          <a:xfrm>
            <a:off x="10363729" y="3030961"/>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4" name="Oval 73"/>
          <p:cNvSpPr/>
          <p:nvPr/>
        </p:nvSpPr>
        <p:spPr>
          <a:xfrm>
            <a:off x="10000998" y="2632661"/>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5" name="Oval 74"/>
          <p:cNvSpPr/>
          <p:nvPr/>
        </p:nvSpPr>
        <p:spPr>
          <a:xfrm>
            <a:off x="10052817" y="2176074"/>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6" name="Oval 75"/>
          <p:cNvSpPr/>
          <p:nvPr/>
        </p:nvSpPr>
        <p:spPr>
          <a:xfrm>
            <a:off x="10363729" y="1787490"/>
            <a:ext cx="207275" cy="15543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cxnSp>
        <p:nvCxnSpPr>
          <p:cNvPr id="78" name="Straight Connector 77"/>
          <p:cNvCxnSpPr>
            <a:stCxn id="76" idx="6"/>
            <a:endCxn id="67" idx="2"/>
          </p:cNvCxnSpPr>
          <p:nvPr/>
        </p:nvCxnSpPr>
        <p:spPr>
          <a:xfrm flipV="1">
            <a:off x="10571004" y="1729202"/>
            <a:ext cx="362731" cy="1360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7" idx="6"/>
            <a:endCxn id="68" idx="1"/>
          </p:cNvCxnSpPr>
          <p:nvPr/>
        </p:nvCxnSpPr>
        <p:spPr>
          <a:xfrm>
            <a:off x="11141009" y="1729202"/>
            <a:ext cx="393085" cy="8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8" idx="5"/>
            <a:endCxn id="69" idx="0"/>
          </p:cNvCxnSpPr>
          <p:nvPr/>
        </p:nvCxnSpPr>
        <p:spPr>
          <a:xfrm rot="16200000" flipH="1">
            <a:off x="11671518" y="1929303"/>
            <a:ext cx="255913" cy="237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9" idx="4"/>
            <a:endCxn id="70" idx="0"/>
          </p:cNvCxnSpPr>
          <p:nvPr/>
        </p:nvCxnSpPr>
        <p:spPr>
          <a:xfrm rot="5400000">
            <a:off x="11762855" y="2486672"/>
            <a:ext cx="310868"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0" idx="4"/>
            <a:endCxn id="71" idx="7"/>
          </p:cNvCxnSpPr>
          <p:nvPr/>
        </p:nvCxnSpPr>
        <p:spPr>
          <a:xfrm rot="5400000">
            <a:off x="11671518" y="2806952"/>
            <a:ext cx="255913" cy="237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1" idx="3"/>
            <a:endCxn id="72" idx="6"/>
          </p:cNvCxnSpPr>
          <p:nvPr/>
        </p:nvCxnSpPr>
        <p:spPr>
          <a:xfrm rot="5400000">
            <a:off x="11300266" y="3030285"/>
            <a:ext cx="100479" cy="36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2" idx="2"/>
            <a:endCxn id="73" idx="5"/>
          </p:cNvCxnSpPr>
          <p:nvPr/>
        </p:nvCxnSpPr>
        <p:spPr>
          <a:xfrm rot="10800000">
            <a:off x="10540650" y="3163633"/>
            <a:ext cx="418994" cy="100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3" idx="1"/>
            <a:endCxn id="74" idx="4"/>
          </p:cNvCxnSpPr>
          <p:nvPr/>
        </p:nvCxnSpPr>
        <p:spPr>
          <a:xfrm rot="16200000" flipV="1">
            <a:off x="10116547" y="2776186"/>
            <a:ext cx="265628" cy="289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4" idx="0"/>
            <a:endCxn id="75" idx="4"/>
          </p:cNvCxnSpPr>
          <p:nvPr/>
        </p:nvCxnSpPr>
        <p:spPr>
          <a:xfrm rot="5400000" flipH="1" flipV="1">
            <a:off x="9979970" y="2456176"/>
            <a:ext cx="301153" cy="518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5" idx="0"/>
            <a:endCxn id="76" idx="3"/>
          </p:cNvCxnSpPr>
          <p:nvPr/>
        </p:nvCxnSpPr>
        <p:spPr>
          <a:xfrm rot="5400000" flipH="1" flipV="1">
            <a:off x="10147312" y="1929303"/>
            <a:ext cx="255913" cy="237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32736" y="6217356"/>
            <a:ext cx="7254610" cy="389109"/>
          </a:xfrm>
          <a:prstGeom prst="rect">
            <a:avLst/>
          </a:prstGeom>
        </p:spPr>
        <p:txBody>
          <a:bodyPr wrap="square" lIns="111026" tIns="55513" rIns="111026" bIns="55513">
            <a:spAutoFit/>
          </a:bodyPr>
          <a:lstStyle/>
          <a:p>
            <a:r>
              <a:rPr lang="en-US" dirty="0">
                <a:solidFill>
                  <a:srgbClr val="C00000"/>
                </a:solidFill>
              </a:rPr>
              <a:t>Real world examples: spider web, nets, rings</a:t>
            </a:r>
          </a:p>
        </p:txBody>
      </p:sp>
    </p:spTree>
    <p:extLst>
      <p:ext uri="{BB962C8B-B14F-4D97-AF65-F5344CB8AC3E}">
        <p14:creationId xmlns:p14="http://schemas.microsoft.com/office/powerpoint/2010/main" val="38928657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E7DE-ACCB-7A4B-BDDE-0890DA641049}"/>
              </a:ext>
            </a:extLst>
          </p:cNvPr>
          <p:cNvSpPr>
            <a:spLocks noGrp="1"/>
          </p:cNvSpPr>
          <p:nvPr>
            <p:ph type="title"/>
          </p:nvPr>
        </p:nvSpPr>
        <p:spPr/>
        <p:txBody>
          <a:bodyPr/>
          <a:lstStyle/>
          <a:p>
            <a:r>
              <a:rPr lang="en-US" dirty="0"/>
              <a:t>More on graph theory</a:t>
            </a:r>
          </a:p>
        </p:txBody>
      </p:sp>
      <p:sp>
        <p:nvSpPr>
          <p:cNvPr id="3" name="Content Placeholder 2">
            <a:extLst>
              <a:ext uri="{FF2B5EF4-FFF2-40B4-BE49-F238E27FC236}">
                <a16:creationId xmlns:a16="http://schemas.microsoft.com/office/drawing/2014/main" id="{FACD09D0-22B4-624A-A7F1-955D3A11D5A6}"/>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799657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Isomorphism</a:t>
            </a:r>
          </a:p>
        </p:txBody>
      </p:sp>
      <p:sp>
        <p:nvSpPr>
          <p:cNvPr id="3" name="Content Placeholder 2"/>
          <p:cNvSpPr>
            <a:spLocks noGrp="1"/>
          </p:cNvSpPr>
          <p:nvPr>
            <p:ph idx="4294967295"/>
          </p:nvPr>
        </p:nvSpPr>
        <p:spPr>
          <a:xfrm>
            <a:off x="621824" y="1632056"/>
            <a:ext cx="11192828" cy="2631262"/>
          </a:xfrm>
          <a:prstGeom prst="rect">
            <a:avLst/>
          </a:prstGeom>
        </p:spPr>
        <p:txBody>
          <a:bodyPr lIns="111026" tIns="55513" rIns="111026" bIns="55513"/>
          <a:lstStyle/>
          <a:p>
            <a:r>
              <a:rPr lang="en-US" sz="2900" dirty="0"/>
              <a:t>Map vertices from G to G’ w/o changing link relations</a:t>
            </a:r>
          </a:p>
          <a:p>
            <a:r>
              <a:rPr lang="en-US" sz="2900" dirty="0"/>
              <a:t>An isomorphism of graphs G and G’ is a bijection between the vertex sets of G and G’</a:t>
            </a:r>
          </a:p>
          <a:p>
            <a:pPr lvl="1"/>
            <a:r>
              <a:rPr lang="en-US" dirty="0"/>
              <a:t>G = (V, E), G’ = (V’, E’)</a:t>
            </a:r>
          </a:p>
          <a:p>
            <a:pPr lvl="1"/>
            <a:r>
              <a:rPr lang="en-US" dirty="0"/>
              <a:t>f: V </a:t>
            </a:r>
            <a:r>
              <a:rPr lang="en-US" dirty="0">
                <a:sym typeface="Wingdings" pitchFamily="2" charset="2"/>
              </a:rPr>
              <a:t> V’: one-to-one match between vertices in G and G’</a:t>
            </a:r>
          </a:p>
          <a:p>
            <a:pPr lvl="1"/>
            <a:r>
              <a:rPr lang="en-US" dirty="0">
                <a:sym typeface="Wingdings" pitchFamily="2" charset="2"/>
              </a:rPr>
              <a:t>An edge (u, v) in G if and only if there is an edge (u’ ,v’) in G’</a:t>
            </a:r>
            <a:endParaRPr lang="en-US"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18</a:t>
            </a:fld>
            <a:endParaRPr lang="en-US"/>
          </a:p>
        </p:txBody>
      </p:sp>
      <p:grpSp>
        <p:nvGrpSpPr>
          <p:cNvPr id="5" name="Group 4"/>
          <p:cNvGrpSpPr>
            <a:grpSpLocks/>
          </p:cNvGrpSpPr>
          <p:nvPr/>
        </p:nvGrpSpPr>
        <p:grpSpPr bwMode="auto">
          <a:xfrm>
            <a:off x="1474694" y="4839725"/>
            <a:ext cx="2737752" cy="1632056"/>
            <a:chOff x="480" y="1703"/>
            <a:chExt cx="1268" cy="1008"/>
          </a:xfrm>
        </p:grpSpPr>
        <p:sp>
          <p:nvSpPr>
            <p:cNvPr id="6" name="Oval 5"/>
            <p:cNvSpPr>
              <a:spLocks noChangeArrowheads="1"/>
            </p:cNvSpPr>
            <p:nvPr/>
          </p:nvSpPr>
          <p:spPr bwMode="auto">
            <a:xfrm>
              <a:off x="1248" y="1703"/>
              <a:ext cx="164" cy="183"/>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t>1</a:t>
              </a:r>
            </a:p>
          </p:txBody>
        </p:sp>
        <p:sp>
          <p:nvSpPr>
            <p:cNvPr id="7" name="Oval 6"/>
            <p:cNvSpPr>
              <a:spLocks noChangeArrowheads="1"/>
            </p:cNvSpPr>
            <p:nvPr/>
          </p:nvSpPr>
          <p:spPr bwMode="auto">
            <a:xfrm>
              <a:off x="768" y="2519"/>
              <a:ext cx="164" cy="192"/>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solidFill>
                    <a:schemeClr val="bg1"/>
                  </a:solidFill>
                </a:rPr>
                <a:t>3</a:t>
              </a:r>
            </a:p>
          </p:txBody>
        </p:sp>
        <p:sp>
          <p:nvSpPr>
            <p:cNvPr id="8" name="Oval 7"/>
            <p:cNvSpPr>
              <a:spLocks noChangeArrowheads="1"/>
            </p:cNvSpPr>
            <p:nvPr/>
          </p:nvSpPr>
          <p:spPr bwMode="auto">
            <a:xfrm>
              <a:off x="1584" y="2423"/>
              <a:ext cx="164" cy="192"/>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solidFill>
                    <a:schemeClr val="bg1"/>
                  </a:solidFill>
                </a:rPr>
                <a:t>2</a:t>
              </a:r>
            </a:p>
          </p:txBody>
        </p:sp>
        <p:sp>
          <p:nvSpPr>
            <p:cNvPr id="9" name="Oval 8"/>
            <p:cNvSpPr>
              <a:spLocks noChangeArrowheads="1"/>
            </p:cNvSpPr>
            <p:nvPr/>
          </p:nvSpPr>
          <p:spPr bwMode="auto">
            <a:xfrm>
              <a:off x="480" y="1799"/>
              <a:ext cx="164" cy="183"/>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t>4</a:t>
              </a:r>
            </a:p>
          </p:txBody>
        </p:sp>
        <p:cxnSp>
          <p:nvCxnSpPr>
            <p:cNvPr id="10" name="AutoShape 10"/>
            <p:cNvCxnSpPr>
              <a:cxnSpLocks noChangeShapeType="1"/>
              <a:stCxn id="9" idx="5"/>
              <a:endCxn id="8" idx="1"/>
            </p:cNvCxnSpPr>
            <p:nvPr/>
          </p:nvCxnSpPr>
          <p:spPr bwMode="auto">
            <a:xfrm rot="16200000" flipH="1">
              <a:off x="866" y="1709"/>
              <a:ext cx="496" cy="988"/>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AutoShape 11"/>
            <p:cNvCxnSpPr>
              <a:cxnSpLocks noChangeShapeType="1"/>
              <a:stCxn id="6" idx="4"/>
              <a:endCxn id="7" idx="7"/>
            </p:cNvCxnSpPr>
            <p:nvPr/>
          </p:nvCxnSpPr>
          <p:spPr bwMode="auto">
            <a:xfrm rot="5400000">
              <a:off x="789" y="2006"/>
              <a:ext cx="661" cy="422"/>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AutoShape 12"/>
            <p:cNvCxnSpPr>
              <a:cxnSpLocks noChangeShapeType="1"/>
              <a:stCxn id="6" idx="4"/>
              <a:endCxn id="8" idx="0"/>
            </p:cNvCxnSpPr>
            <p:nvPr/>
          </p:nvCxnSpPr>
          <p:spPr bwMode="auto">
            <a:xfrm rot="16200000" flipH="1">
              <a:off x="1229" y="1987"/>
              <a:ext cx="537" cy="336"/>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AutoShape 13"/>
            <p:cNvCxnSpPr>
              <a:cxnSpLocks noChangeShapeType="1"/>
              <a:stCxn id="7" idx="6"/>
              <a:endCxn id="8" idx="2"/>
            </p:cNvCxnSpPr>
            <p:nvPr/>
          </p:nvCxnSpPr>
          <p:spPr bwMode="auto">
            <a:xfrm flipV="1">
              <a:off x="932" y="2519"/>
              <a:ext cx="652" cy="96"/>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 name="Group 4"/>
          <p:cNvGrpSpPr>
            <a:grpSpLocks/>
          </p:cNvGrpSpPr>
          <p:nvPr/>
        </p:nvGrpSpPr>
        <p:grpSpPr bwMode="auto">
          <a:xfrm>
            <a:off x="5285502" y="4646824"/>
            <a:ext cx="2521841" cy="1959114"/>
            <a:chOff x="768" y="1501"/>
            <a:chExt cx="1168" cy="1210"/>
          </a:xfrm>
        </p:grpSpPr>
        <p:sp>
          <p:nvSpPr>
            <p:cNvPr id="15" name="Oval 14"/>
            <p:cNvSpPr>
              <a:spLocks noChangeArrowheads="1"/>
            </p:cNvSpPr>
            <p:nvPr/>
          </p:nvSpPr>
          <p:spPr bwMode="auto">
            <a:xfrm>
              <a:off x="1200" y="2183"/>
              <a:ext cx="164" cy="183"/>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t>a</a:t>
              </a:r>
            </a:p>
          </p:txBody>
        </p:sp>
        <p:sp>
          <p:nvSpPr>
            <p:cNvPr id="16" name="Oval 15"/>
            <p:cNvSpPr>
              <a:spLocks noChangeArrowheads="1"/>
            </p:cNvSpPr>
            <p:nvPr/>
          </p:nvSpPr>
          <p:spPr bwMode="auto">
            <a:xfrm>
              <a:off x="768" y="2519"/>
              <a:ext cx="164" cy="192"/>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solidFill>
                    <a:schemeClr val="bg1"/>
                  </a:solidFill>
                </a:rPr>
                <a:t>c</a:t>
              </a:r>
            </a:p>
          </p:txBody>
        </p:sp>
        <p:sp>
          <p:nvSpPr>
            <p:cNvPr id="17" name="Oval 16"/>
            <p:cNvSpPr>
              <a:spLocks noChangeArrowheads="1"/>
            </p:cNvSpPr>
            <p:nvPr/>
          </p:nvSpPr>
          <p:spPr bwMode="auto">
            <a:xfrm>
              <a:off x="1584" y="2423"/>
              <a:ext cx="164" cy="192"/>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solidFill>
                    <a:schemeClr val="bg1"/>
                  </a:solidFill>
                </a:rPr>
                <a:t>b</a:t>
              </a:r>
            </a:p>
          </p:txBody>
        </p:sp>
        <p:sp>
          <p:nvSpPr>
            <p:cNvPr id="18" name="Oval 17"/>
            <p:cNvSpPr>
              <a:spLocks noChangeArrowheads="1"/>
            </p:cNvSpPr>
            <p:nvPr/>
          </p:nvSpPr>
          <p:spPr bwMode="auto">
            <a:xfrm>
              <a:off x="1772" y="1501"/>
              <a:ext cx="164" cy="183"/>
            </a:xfrm>
            <a:prstGeom prst="ellipse">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65" charset="2"/>
                <a:buNone/>
                <a:defRPr/>
              </a:pPr>
              <a:r>
                <a:rPr lang="en-US" dirty="0"/>
                <a:t>d</a:t>
              </a:r>
            </a:p>
          </p:txBody>
        </p:sp>
        <p:cxnSp>
          <p:nvCxnSpPr>
            <p:cNvPr id="19" name="AutoShape 10"/>
            <p:cNvCxnSpPr>
              <a:cxnSpLocks noChangeShapeType="1"/>
              <a:stCxn id="18" idx="4"/>
              <a:endCxn id="17" idx="0"/>
            </p:cNvCxnSpPr>
            <p:nvPr/>
          </p:nvCxnSpPr>
          <p:spPr bwMode="auto">
            <a:xfrm flipH="1">
              <a:off x="1666" y="1684"/>
              <a:ext cx="188" cy="739"/>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AutoShape 11"/>
            <p:cNvCxnSpPr>
              <a:cxnSpLocks noChangeShapeType="1"/>
              <a:stCxn id="15" idx="4"/>
              <a:endCxn id="16" idx="7"/>
            </p:cNvCxnSpPr>
            <p:nvPr/>
          </p:nvCxnSpPr>
          <p:spPr bwMode="auto">
            <a:xfrm rot="5400000">
              <a:off x="1004" y="2270"/>
              <a:ext cx="181" cy="374"/>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AutoShape 12"/>
            <p:cNvCxnSpPr>
              <a:cxnSpLocks noChangeShapeType="1"/>
              <a:stCxn id="15" idx="4"/>
              <a:endCxn id="17" idx="0"/>
            </p:cNvCxnSpPr>
            <p:nvPr/>
          </p:nvCxnSpPr>
          <p:spPr bwMode="auto">
            <a:xfrm rot="16200000" flipH="1">
              <a:off x="1446" y="2202"/>
              <a:ext cx="57" cy="384"/>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AutoShape 13"/>
            <p:cNvCxnSpPr>
              <a:cxnSpLocks noChangeShapeType="1"/>
              <a:stCxn id="16" idx="6"/>
              <a:endCxn id="17" idx="2"/>
            </p:cNvCxnSpPr>
            <p:nvPr/>
          </p:nvCxnSpPr>
          <p:spPr bwMode="auto">
            <a:xfrm flipV="1">
              <a:off x="932" y="2519"/>
              <a:ext cx="652" cy="96"/>
            </a:xfrm>
            <a:prstGeom prst="straightConnector1">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 name="Rectangle 22"/>
          <p:cNvSpPr/>
          <p:nvPr/>
        </p:nvSpPr>
        <p:spPr>
          <a:xfrm>
            <a:off x="9120082" y="4352149"/>
            <a:ext cx="1347285" cy="1220106"/>
          </a:xfrm>
          <a:prstGeom prst="rect">
            <a:avLst/>
          </a:prstGeom>
        </p:spPr>
        <p:txBody>
          <a:bodyPr wrap="square" lIns="111026" tIns="55513" rIns="111026" bIns="55513">
            <a:spAutoFit/>
          </a:bodyPr>
          <a:lstStyle/>
          <a:p>
            <a:r>
              <a:rPr lang="en-US" dirty="0"/>
              <a:t>f(1) = a</a:t>
            </a:r>
          </a:p>
          <a:p>
            <a:r>
              <a:rPr lang="en-US" dirty="0"/>
              <a:t>f(2) = b</a:t>
            </a:r>
          </a:p>
          <a:p>
            <a:r>
              <a:rPr lang="en-US" dirty="0"/>
              <a:t>f(3) = c</a:t>
            </a:r>
          </a:p>
          <a:p>
            <a:r>
              <a:rPr lang="en-US" dirty="0"/>
              <a:t>f(4) = d</a:t>
            </a:r>
          </a:p>
        </p:txBody>
      </p:sp>
    </p:spTree>
    <p:extLst>
      <p:ext uri="{BB962C8B-B14F-4D97-AF65-F5344CB8AC3E}">
        <p14:creationId xmlns:p14="http://schemas.microsoft.com/office/powerpoint/2010/main" val="9744472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Isomorphism?</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19</a:t>
            </a:fld>
            <a:endParaRPr lang="en-US"/>
          </a:p>
        </p:txBody>
      </p:sp>
      <p:grpSp>
        <p:nvGrpSpPr>
          <p:cNvPr id="63" name="Group 62"/>
          <p:cNvGrpSpPr/>
          <p:nvPr/>
        </p:nvGrpSpPr>
        <p:grpSpPr>
          <a:xfrm>
            <a:off x="1761834" y="1573007"/>
            <a:ext cx="2694570" cy="1204613"/>
            <a:chOff x="990600" y="1943100"/>
            <a:chExt cx="1981200" cy="1181100"/>
          </a:xfrm>
        </p:grpSpPr>
        <p:sp>
          <p:nvSpPr>
            <p:cNvPr id="14" name="Oval 13"/>
            <p:cNvSpPr/>
            <p:nvPr/>
          </p:nvSpPr>
          <p:spPr>
            <a:xfrm>
              <a:off x="990600" y="24003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67000" y="26289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42922" y="2895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743200" y="19431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4" idx="6"/>
              <a:endCxn id="17" idx="1"/>
            </p:cNvCxnSpPr>
            <p:nvPr/>
          </p:nvCxnSpPr>
          <p:spPr>
            <a:xfrm>
              <a:off x="1219200" y="2514600"/>
              <a:ext cx="457200" cy="414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6"/>
              <a:endCxn id="18" idx="2"/>
            </p:cNvCxnSpPr>
            <p:nvPr/>
          </p:nvCxnSpPr>
          <p:spPr>
            <a:xfrm flipV="1">
              <a:off x="1219200" y="2057400"/>
              <a:ext cx="15240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6"/>
              <a:endCxn id="16" idx="2"/>
            </p:cNvCxnSpPr>
            <p:nvPr/>
          </p:nvCxnSpPr>
          <p:spPr>
            <a:xfrm>
              <a:off x="1219200" y="2514600"/>
              <a:ext cx="1447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7"/>
              <a:endCxn id="18" idx="2"/>
            </p:cNvCxnSpPr>
            <p:nvPr/>
          </p:nvCxnSpPr>
          <p:spPr>
            <a:xfrm rot="5400000" flipH="1" flipV="1">
              <a:off x="1854783" y="2040661"/>
              <a:ext cx="871678" cy="905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3"/>
              <a:endCxn id="16" idx="0"/>
            </p:cNvCxnSpPr>
            <p:nvPr/>
          </p:nvCxnSpPr>
          <p:spPr>
            <a:xfrm rot="16200000" flipH="1">
              <a:off x="2533650" y="2381250"/>
              <a:ext cx="490678" cy="4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6"/>
              <a:endCxn id="16" idx="3"/>
            </p:cNvCxnSpPr>
            <p:nvPr/>
          </p:nvCxnSpPr>
          <p:spPr>
            <a:xfrm flipV="1">
              <a:off x="1871522" y="2824022"/>
              <a:ext cx="828956" cy="185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7254610" y="1689582"/>
            <a:ext cx="2694570" cy="1398905"/>
            <a:chOff x="4724400" y="2133600"/>
            <a:chExt cx="1981200" cy="1371600"/>
          </a:xfrm>
        </p:grpSpPr>
        <p:sp>
          <p:nvSpPr>
            <p:cNvPr id="29" name="Oval 28"/>
            <p:cNvSpPr/>
            <p:nvPr/>
          </p:nvSpPr>
          <p:spPr>
            <a:xfrm>
              <a:off x="4724400" y="25908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791200" y="25908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400800" y="3276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477000" y="2133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9" idx="6"/>
              <a:endCxn id="31" idx="1"/>
            </p:cNvCxnSpPr>
            <p:nvPr/>
          </p:nvCxnSpPr>
          <p:spPr>
            <a:xfrm>
              <a:off x="4953000" y="2705100"/>
              <a:ext cx="1481278" cy="604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6"/>
              <a:endCxn id="32" idx="2"/>
            </p:cNvCxnSpPr>
            <p:nvPr/>
          </p:nvCxnSpPr>
          <p:spPr>
            <a:xfrm flipV="1">
              <a:off x="4953000" y="2247900"/>
              <a:ext cx="15240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6"/>
              <a:endCxn id="30" idx="2"/>
            </p:cNvCxnSpPr>
            <p:nvPr/>
          </p:nvCxnSpPr>
          <p:spPr>
            <a:xfrm>
              <a:off x="4953000" y="2705100"/>
              <a:ext cx="838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1" idx="0"/>
              <a:endCxn id="32" idx="4"/>
            </p:cNvCxnSpPr>
            <p:nvPr/>
          </p:nvCxnSpPr>
          <p:spPr>
            <a:xfrm rot="5400000" flipH="1" flipV="1">
              <a:off x="6096000" y="2781300"/>
              <a:ext cx="914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3"/>
              <a:endCxn id="30" idx="6"/>
            </p:cNvCxnSpPr>
            <p:nvPr/>
          </p:nvCxnSpPr>
          <p:spPr>
            <a:xfrm rot="5400000">
              <a:off x="6076950" y="2271572"/>
              <a:ext cx="376378" cy="490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1"/>
              <a:endCxn id="30" idx="5"/>
            </p:cNvCxnSpPr>
            <p:nvPr/>
          </p:nvCxnSpPr>
          <p:spPr>
            <a:xfrm rot="16200000" flipV="1">
              <a:off x="5948222" y="2824022"/>
              <a:ext cx="524156" cy="4479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p:cNvGrpSpPr/>
          <p:nvPr/>
        </p:nvGrpSpPr>
        <p:grpSpPr>
          <a:xfrm>
            <a:off x="1969109" y="3730413"/>
            <a:ext cx="2176383" cy="2486942"/>
            <a:chOff x="1447800" y="3657600"/>
            <a:chExt cx="1600200" cy="2438400"/>
          </a:xfrm>
        </p:grpSpPr>
        <p:sp>
          <p:nvSpPr>
            <p:cNvPr id="64" name="Oval 63"/>
            <p:cNvSpPr/>
            <p:nvPr/>
          </p:nvSpPr>
          <p:spPr>
            <a:xfrm>
              <a:off x="1524000" y="3657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19400" y="436245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819400" y="51054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19400" y="3657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4" idx="6"/>
              <a:endCxn id="66" idx="1"/>
            </p:cNvCxnSpPr>
            <p:nvPr/>
          </p:nvCxnSpPr>
          <p:spPr>
            <a:xfrm>
              <a:off x="1752600" y="3771900"/>
              <a:ext cx="1100278" cy="1366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4" idx="6"/>
              <a:endCxn id="67" idx="2"/>
            </p:cNvCxnSpPr>
            <p:nvPr/>
          </p:nvCxnSpPr>
          <p:spPr>
            <a:xfrm>
              <a:off x="1752600" y="37719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4" idx="6"/>
              <a:endCxn id="65" idx="2"/>
            </p:cNvCxnSpPr>
            <p:nvPr/>
          </p:nvCxnSpPr>
          <p:spPr>
            <a:xfrm>
              <a:off x="1752600" y="3771900"/>
              <a:ext cx="1066800" cy="704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447800" y="4371975"/>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447800" y="51054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524000" y="58674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74" idx="6"/>
              <a:endCxn id="67" idx="3"/>
            </p:cNvCxnSpPr>
            <p:nvPr/>
          </p:nvCxnSpPr>
          <p:spPr>
            <a:xfrm flipV="1">
              <a:off x="1676400" y="3852722"/>
              <a:ext cx="1176478" cy="63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4" idx="6"/>
              <a:endCxn id="65" idx="2"/>
            </p:cNvCxnSpPr>
            <p:nvPr/>
          </p:nvCxnSpPr>
          <p:spPr>
            <a:xfrm flipV="1">
              <a:off x="1676400" y="4476750"/>
              <a:ext cx="1143000" cy="9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819400" y="58674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74" idx="6"/>
              <a:endCxn id="96" idx="2"/>
            </p:cNvCxnSpPr>
            <p:nvPr/>
          </p:nvCxnSpPr>
          <p:spPr>
            <a:xfrm>
              <a:off x="1676400" y="4486275"/>
              <a:ext cx="1143000" cy="1495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65" idx="2"/>
              <a:endCxn id="76" idx="7"/>
            </p:cNvCxnSpPr>
            <p:nvPr/>
          </p:nvCxnSpPr>
          <p:spPr>
            <a:xfrm rot="10800000" flipV="1">
              <a:off x="1719122" y="4476750"/>
              <a:ext cx="1100278" cy="1424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76" idx="6"/>
              <a:endCxn id="96" idx="2"/>
            </p:cNvCxnSpPr>
            <p:nvPr/>
          </p:nvCxnSpPr>
          <p:spPr>
            <a:xfrm>
              <a:off x="1752600" y="59817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6"/>
              <a:endCxn id="66" idx="2"/>
            </p:cNvCxnSpPr>
            <p:nvPr/>
          </p:nvCxnSpPr>
          <p:spPr>
            <a:xfrm>
              <a:off x="1676400" y="5219700"/>
              <a:ext cx="1143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75" idx="6"/>
              <a:endCxn id="67" idx="3"/>
            </p:cNvCxnSpPr>
            <p:nvPr/>
          </p:nvCxnSpPr>
          <p:spPr>
            <a:xfrm flipV="1">
              <a:off x="1676400" y="3852722"/>
              <a:ext cx="1176478" cy="1366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5" idx="6"/>
              <a:endCxn id="96" idx="2"/>
            </p:cNvCxnSpPr>
            <p:nvPr/>
          </p:nvCxnSpPr>
          <p:spPr>
            <a:xfrm>
              <a:off x="1676400" y="5219700"/>
              <a:ext cx="11430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76" idx="7"/>
              <a:endCxn id="66" idx="2"/>
            </p:cNvCxnSpPr>
            <p:nvPr/>
          </p:nvCxnSpPr>
          <p:spPr>
            <a:xfrm rot="5400000" flipH="1" flipV="1">
              <a:off x="1928672" y="5010150"/>
              <a:ext cx="681178" cy="11002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7254610" y="3963564"/>
            <a:ext cx="3730943" cy="2098358"/>
            <a:chOff x="4953000" y="3886200"/>
            <a:chExt cx="2743200" cy="2057400"/>
          </a:xfrm>
        </p:grpSpPr>
        <p:sp>
          <p:nvSpPr>
            <p:cNvPr id="149" name="Oval 148"/>
            <p:cNvSpPr/>
            <p:nvPr/>
          </p:nvSpPr>
          <p:spPr>
            <a:xfrm>
              <a:off x="4953000" y="41910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629400" y="41910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029200" y="57150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172200" y="38862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a:stCxn id="149" idx="6"/>
              <a:endCxn id="151" idx="1"/>
            </p:cNvCxnSpPr>
            <p:nvPr/>
          </p:nvCxnSpPr>
          <p:spPr>
            <a:xfrm flipH="1">
              <a:off x="5062678" y="4305300"/>
              <a:ext cx="118922" cy="1443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49" idx="6"/>
              <a:endCxn id="152" idx="2"/>
            </p:cNvCxnSpPr>
            <p:nvPr/>
          </p:nvCxnSpPr>
          <p:spPr>
            <a:xfrm flipV="1">
              <a:off x="5181600" y="4000500"/>
              <a:ext cx="9906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49" idx="6"/>
              <a:endCxn id="150" idx="2"/>
            </p:cNvCxnSpPr>
            <p:nvPr/>
          </p:nvCxnSpPr>
          <p:spPr>
            <a:xfrm>
              <a:off x="5181600" y="4305300"/>
              <a:ext cx="1447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467600" y="38862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867400" y="5181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77000" y="57150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2"/>
              <a:endCxn id="152" idx="6"/>
            </p:cNvCxnSpPr>
            <p:nvPr/>
          </p:nvCxnSpPr>
          <p:spPr>
            <a:xfrm rot="10800000">
              <a:off x="6400800" y="40005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56" idx="3"/>
              <a:endCxn id="150" idx="6"/>
            </p:cNvCxnSpPr>
            <p:nvPr/>
          </p:nvCxnSpPr>
          <p:spPr>
            <a:xfrm rot="5400000">
              <a:off x="7067550" y="3871772"/>
              <a:ext cx="223978" cy="6430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467600" y="5181600"/>
              <a:ext cx="228600" cy="228600"/>
            </a:xfrm>
            <a:prstGeom prst="ellipse">
              <a:avLst/>
            </a:prstGeom>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a:stCxn id="156" idx="4"/>
              <a:endCxn id="161" idx="0"/>
            </p:cNvCxnSpPr>
            <p:nvPr/>
          </p:nvCxnSpPr>
          <p:spPr>
            <a:xfrm rot="5400000">
              <a:off x="7048500" y="46482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0" idx="4"/>
              <a:endCxn id="158" idx="7"/>
            </p:cNvCxnSpPr>
            <p:nvPr/>
          </p:nvCxnSpPr>
          <p:spPr>
            <a:xfrm rot="5400000">
              <a:off x="6043472" y="5048250"/>
              <a:ext cx="1328878" cy="71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58" idx="6"/>
              <a:endCxn id="161" idx="2"/>
            </p:cNvCxnSpPr>
            <p:nvPr/>
          </p:nvCxnSpPr>
          <p:spPr>
            <a:xfrm flipV="1">
              <a:off x="6705600" y="5295900"/>
              <a:ext cx="7620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57" idx="3"/>
              <a:endCxn id="151" idx="7"/>
            </p:cNvCxnSpPr>
            <p:nvPr/>
          </p:nvCxnSpPr>
          <p:spPr>
            <a:xfrm rot="5400000">
              <a:off x="5376722" y="5224322"/>
              <a:ext cx="371756" cy="6765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57" idx="7"/>
              <a:endCxn id="152" idx="3"/>
            </p:cNvCxnSpPr>
            <p:nvPr/>
          </p:nvCxnSpPr>
          <p:spPr>
            <a:xfrm rot="5400000" flipH="1" flipV="1">
              <a:off x="5567222" y="4576622"/>
              <a:ext cx="1133756" cy="14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57" idx="6"/>
              <a:endCxn id="161" idx="2"/>
            </p:cNvCxnSpPr>
            <p:nvPr/>
          </p:nvCxnSpPr>
          <p:spPr>
            <a:xfrm>
              <a:off x="6096000" y="52959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58" idx="2"/>
              <a:endCxn id="151" idx="6"/>
            </p:cNvCxnSpPr>
            <p:nvPr/>
          </p:nvCxnSpPr>
          <p:spPr>
            <a:xfrm rot="10800000">
              <a:off x="5257800" y="5829300"/>
              <a:ext cx="1219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4" name="Right Arrow 233"/>
          <p:cNvSpPr/>
          <p:nvPr/>
        </p:nvSpPr>
        <p:spPr>
          <a:xfrm>
            <a:off x="5596414" y="1961591"/>
            <a:ext cx="829098" cy="54401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35" name="Right Arrow 234"/>
          <p:cNvSpPr/>
          <p:nvPr/>
        </p:nvSpPr>
        <p:spPr>
          <a:xfrm>
            <a:off x="5596414" y="4663016"/>
            <a:ext cx="829098" cy="54401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grpSp>
        <p:nvGrpSpPr>
          <p:cNvPr id="236" name="Group 235"/>
          <p:cNvGrpSpPr/>
          <p:nvPr/>
        </p:nvGrpSpPr>
        <p:grpSpPr>
          <a:xfrm>
            <a:off x="1969109" y="3730413"/>
            <a:ext cx="2176383" cy="2486942"/>
            <a:chOff x="1447800" y="3657600"/>
            <a:chExt cx="1600200" cy="2438400"/>
          </a:xfrm>
        </p:grpSpPr>
        <p:sp>
          <p:nvSpPr>
            <p:cNvPr id="237" name="Oval 236"/>
            <p:cNvSpPr/>
            <p:nvPr/>
          </p:nvSpPr>
          <p:spPr>
            <a:xfrm>
              <a:off x="1524000" y="3657600"/>
              <a:ext cx="228600" cy="228600"/>
            </a:xfrm>
            <a:prstGeom prst="ellipse">
              <a:avLst/>
            </a:prstGeom>
            <a:solidFill>
              <a:srgbClr val="FF0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819400" y="4362450"/>
              <a:ext cx="228600" cy="228600"/>
            </a:xfrm>
            <a:prstGeom prst="ellipse">
              <a:avLst/>
            </a:prstGeom>
            <a:solidFill>
              <a:srgbClr val="92D05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819400" y="5105400"/>
              <a:ext cx="228600" cy="2286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2819400" y="3657600"/>
              <a:ext cx="228600" cy="228600"/>
            </a:xfrm>
            <a:prstGeom prst="ellipse">
              <a:avLst/>
            </a:prstGeom>
            <a:solidFill>
              <a:srgbClr val="FFC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a:stCxn id="237" idx="6"/>
              <a:endCxn id="239" idx="1"/>
            </p:cNvCxnSpPr>
            <p:nvPr/>
          </p:nvCxnSpPr>
          <p:spPr>
            <a:xfrm>
              <a:off x="1752600" y="3771900"/>
              <a:ext cx="1100278" cy="1366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37" idx="6"/>
              <a:endCxn id="240" idx="2"/>
            </p:cNvCxnSpPr>
            <p:nvPr/>
          </p:nvCxnSpPr>
          <p:spPr>
            <a:xfrm>
              <a:off x="1752600" y="37719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37" idx="6"/>
              <a:endCxn id="238" idx="2"/>
            </p:cNvCxnSpPr>
            <p:nvPr/>
          </p:nvCxnSpPr>
          <p:spPr>
            <a:xfrm>
              <a:off x="1752600" y="3771900"/>
              <a:ext cx="1066800" cy="704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1447800" y="4371975"/>
              <a:ext cx="228600" cy="228600"/>
            </a:xfrm>
            <a:prstGeom prst="ellipse">
              <a:avLst/>
            </a:prstGeom>
            <a:solidFill>
              <a:srgbClr val="FFFF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1447800" y="5105400"/>
              <a:ext cx="228600" cy="228600"/>
            </a:xfrm>
            <a:prstGeom prst="ellipse">
              <a:avLst/>
            </a:prstGeom>
            <a:solidFill>
              <a:srgbClr val="00B0F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1524000" y="5867400"/>
              <a:ext cx="228600" cy="228600"/>
            </a:xfrm>
            <a:prstGeom prst="ellipse">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a:stCxn id="244" idx="6"/>
              <a:endCxn id="240" idx="3"/>
            </p:cNvCxnSpPr>
            <p:nvPr/>
          </p:nvCxnSpPr>
          <p:spPr>
            <a:xfrm flipV="1">
              <a:off x="1676400" y="3852722"/>
              <a:ext cx="1176478" cy="63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44" idx="6"/>
              <a:endCxn id="238" idx="2"/>
            </p:cNvCxnSpPr>
            <p:nvPr/>
          </p:nvCxnSpPr>
          <p:spPr>
            <a:xfrm flipV="1">
              <a:off x="1676400" y="4476750"/>
              <a:ext cx="1143000" cy="9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Oval 248"/>
            <p:cNvSpPr/>
            <p:nvPr/>
          </p:nvSpPr>
          <p:spPr>
            <a:xfrm>
              <a:off x="2819400" y="5867400"/>
              <a:ext cx="228600" cy="228600"/>
            </a:xfrm>
            <a:prstGeom prst="ellipse">
              <a:avLst/>
            </a:prstGeom>
            <a:solidFill>
              <a:schemeClr val="tx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Connector 249"/>
            <p:cNvCxnSpPr>
              <a:stCxn id="244" idx="6"/>
              <a:endCxn id="249" idx="2"/>
            </p:cNvCxnSpPr>
            <p:nvPr/>
          </p:nvCxnSpPr>
          <p:spPr>
            <a:xfrm>
              <a:off x="1676400" y="4486275"/>
              <a:ext cx="1143000" cy="1495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238" idx="2"/>
              <a:endCxn id="246" idx="7"/>
            </p:cNvCxnSpPr>
            <p:nvPr/>
          </p:nvCxnSpPr>
          <p:spPr>
            <a:xfrm rot="10800000" flipV="1">
              <a:off x="1719122" y="4476750"/>
              <a:ext cx="1100278" cy="1424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6" idx="6"/>
              <a:endCxn id="249" idx="2"/>
            </p:cNvCxnSpPr>
            <p:nvPr/>
          </p:nvCxnSpPr>
          <p:spPr>
            <a:xfrm>
              <a:off x="1752600" y="59817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45" idx="6"/>
              <a:endCxn id="239" idx="2"/>
            </p:cNvCxnSpPr>
            <p:nvPr/>
          </p:nvCxnSpPr>
          <p:spPr>
            <a:xfrm>
              <a:off x="1676400" y="5219700"/>
              <a:ext cx="1143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45" idx="6"/>
              <a:endCxn id="240" idx="3"/>
            </p:cNvCxnSpPr>
            <p:nvPr/>
          </p:nvCxnSpPr>
          <p:spPr>
            <a:xfrm flipV="1">
              <a:off x="1676400" y="3852722"/>
              <a:ext cx="1176478" cy="1366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45" idx="6"/>
              <a:endCxn id="249" idx="2"/>
            </p:cNvCxnSpPr>
            <p:nvPr/>
          </p:nvCxnSpPr>
          <p:spPr>
            <a:xfrm>
              <a:off x="1676400" y="5219700"/>
              <a:ext cx="1143000"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46" idx="7"/>
              <a:endCxn id="239" idx="2"/>
            </p:cNvCxnSpPr>
            <p:nvPr/>
          </p:nvCxnSpPr>
          <p:spPr>
            <a:xfrm rot="5400000" flipH="1" flipV="1">
              <a:off x="1928672" y="5010150"/>
              <a:ext cx="681178" cy="11002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7254610" y="3963564"/>
            <a:ext cx="3730943" cy="2098358"/>
            <a:chOff x="4953000" y="3886200"/>
            <a:chExt cx="2743200" cy="2057400"/>
          </a:xfrm>
        </p:grpSpPr>
        <p:sp>
          <p:nvSpPr>
            <p:cNvPr id="258" name="Oval 257"/>
            <p:cNvSpPr/>
            <p:nvPr/>
          </p:nvSpPr>
          <p:spPr>
            <a:xfrm>
              <a:off x="4953000" y="4191000"/>
              <a:ext cx="228600" cy="228600"/>
            </a:xfrm>
            <a:prstGeom prst="ellipse">
              <a:avLst/>
            </a:prstGeom>
            <a:solidFill>
              <a:srgbClr val="FF0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6629400" y="4191000"/>
              <a:ext cx="228600" cy="228600"/>
            </a:xfrm>
            <a:prstGeom prst="ellipse">
              <a:avLst/>
            </a:prstGeom>
            <a:solidFill>
              <a:srgbClr val="92D05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5029200" y="5715000"/>
              <a:ext cx="228600" cy="228600"/>
            </a:xfrm>
            <a:prstGeom prst="ellipse">
              <a:avLst/>
            </a:prstGeom>
            <a:solidFill>
              <a:srgbClr val="7030A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6172200" y="3886200"/>
              <a:ext cx="228600" cy="228600"/>
            </a:xfrm>
            <a:prstGeom prst="ellipse">
              <a:avLst/>
            </a:prstGeom>
            <a:solidFill>
              <a:srgbClr val="FFC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a:stCxn id="258" idx="6"/>
              <a:endCxn id="260" idx="1"/>
            </p:cNvCxnSpPr>
            <p:nvPr/>
          </p:nvCxnSpPr>
          <p:spPr>
            <a:xfrm flipH="1">
              <a:off x="5062678" y="4305300"/>
              <a:ext cx="118922" cy="1443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58" idx="6"/>
              <a:endCxn id="261" idx="2"/>
            </p:cNvCxnSpPr>
            <p:nvPr/>
          </p:nvCxnSpPr>
          <p:spPr>
            <a:xfrm flipV="1">
              <a:off x="5181600" y="4000500"/>
              <a:ext cx="9906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58" idx="6"/>
              <a:endCxn id="259" idx="2"/>
            </p:cNvCxnSpPr>
            <p:nvPr/>
          </p:nvCxnSpPr>
          <p:spPr>
            <a:xfrm>
              <a:off x="5181600" y="4305300"/>
              <a:ext cx="1447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Oval 264"/>
            <p:cNvSpPr/>
            <p:nvPr/>
          </p:nvSpPr>
          <p:spPr>
            <a:xfrm>
              <a:off x="7467600" y="3886200"/>
              <a:ext cx="228600" cy="228600"/>
            </a:xfrm>
            <a:prstGeom prst="ellipse">
              <a:avLst/>
            </a:prstGeom>
            <a:solidFill>
              <a:srgbClr val="FFFF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5867400" y="5181600"/>
              <a:ext cx="228600" cy="228600"/>
            </a:xfrm>
            <a:prstGeom prst="ellipse">
              <a:avLst/>
            </a:prstGeom>
            <a:solidFill>
              <a:srgbClr val="00B0F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6477000" y="5715000"/>
              <a:ext cx="228600" cy="228600"/>
            </a:xfrm>
            <a:prstGeom prst="ellipse">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8" name="Straight Connector 267"/>
            <p:cNvCxnSpPr>
              <a:stCxn id="265" idx="2"/>
              <a:endCxn id="261" idx="6"/>
            </p:cNvCxnSpPr>
            <p:nvPr/>
          </p:nvCxnSpPr>
          <p:spPr>
            <a:xfrm rot="10800000">
              <a:off x="6400800" y="40005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65" idx="3"/>
              <a:endCxn id="259" idx="6"/>
            </p:cNvCxnSpPr>
            <p:nvPr/>
          </p:nvCxnSpPr>
          <p:spPr>
            <a:xfrm rot="5400000">
              <a:off x="7067550" y="3871772"/>
              <a:ext cx="223978" cy="6430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Oval 269"/>
            <p:cNvSpPr/>
            <p:nvPr/>
          </p:nvSpPr>
          <p:spPr>
            <a:xfrm>
              <a:off x="7467600" y="5181600"/>
              <a:ext cx="228600" cy="228600"/>
            </a:xfrm>
            <a:prstGeom prst="ellipse">
              <a:avLst/>
            </a:prstGeom>
            <a:solidFill>
              <a:schemeClr val="tx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a:stCxn id="265" idx="4"/>
              <a:endCxn id="270" idx="0"/>
            </p:cNvCxnSpPr>
            <p:nvPr/>
          </p:nvCxnSpPr>
          <p:spPr>
            <a:xfrm rot="5400000">
              <a:off x="7048500" y="46482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59" idx="4"/>
              <a:endCxn id="267" idx="7"/>
            </p:cNvCxnSpPr>
            <p:nvPr/>
          </p:nvCxnSpPr>
          <p:spPr>
            <a:xfrm rot="5400000">
              <a:off x="6043472" y="5048250"/>
              <a:ext cx="1328878" cy="71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67" idx="6"/>
              <a:endCxn id="270" idx="2"/>
            </p:cNvCxnSpPr>
            <p:nvPr/>
          </p:nvCxnSpPr>
          <p:spPr>
            <a:xfrm flipV="1">
              <a:off x="6705600" y="5295900"/>
              <a:ext cx="7620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66" idx="3"/>
              <a:endCxn id="260" idx="7"/>
            </p:cNvCxnSpPr>
            <p:nvPr/>
          </p:nvCxnSpPr>
          <p:spPr>
            <a:xfrm rot="5400000">
              <a:off x="5376722" y="5224322"/>
              <a:ext cx="371756" cy="6765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66" idx="7"/>
              <a:endCxn id="261" idx="3"/>
            </p:cNvCxnSpPr>
            <p:nvPr/>
          </p:nvCxnSpPr>
          <p:spPr>
            <a:xfrm rot="5400000" flipH="1" flipV="1">
              <a:off x="5567222" y="4576622"/>
              <a:ext cx="1133756" cy="14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66" idx="6"/>
              <a:endCxn id="270" idx="2"/>
            </p:cNvCxnSpPr>
            <p:nvPr/>
          </p:nvCxnSpPr>
          <p:spPr>
            <a:xfrm>
              <a:off x="6096000" y="52959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67" idx="2"/>
              <a:endCxn id="260" idx="6"/>
            </p:cNvCxnSpPr>
            <p:nvPr/>
          </p:nvCxnSpPr>
          <p:spPr>
            <a:xfrm rot="10800000">
              <a:off x="5257800" y="5829300"/>
              <a:ext cx="1219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8" name="Oval 277"/>
          <p:cNvSpPr/>
          <p:nvPr/>
        </p:nvSpPr>
        <p:spPr>
          <a:xfrm>
            <a:off x="2642751" y="2544469"/>
            <a:ext cx="310912" cy="233151"/>
          </a:xfrm>
          <a:prstGeom prst="ellipse">
            <a:avLst/>
          </a:prstGeom>
          <a:solidFill>
            <a:srgbClr val="FF0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79" name="Oval 278"/>
          <p:cNvSpPr/>
          <p:nvPr/>
        </p:nvSpPr>
        <p:spPr>
          <a:xfrm>
            <a:off x="8705532" y="2155884"/>
            <a:ext cx="310912" cy="233151"/>
          </a:xfrm>
          <a:prstGeom prst="ellipse">
            <a:avLst/>
          </a:prstGeom>
          <a:solidFill>
            <a:srgbClr val="FF0000"/>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280" name="Rectangle 279"/>
          <p:cNvSpPr/>
          <p:nvPr/>
        </p:nvSpPr>
        <p:spPr>
          <a:xfrm>
            <a:off x="5492777" y="1339856"/>
            <a:ext cx="602222" cy="927718"/>
          </a:xfrm>
          <a:prstGeom prst="rect">
            <a:avLst/>
          </a:prstGeom>
        </p:spPr>
        <p:txBody>
          <a:bodyPr wrap="none" lIns="111026" tIns="55513" rIns="111026" bIns="55513">
            <a:spAutoFit/>
          </a:bodyPr>
          <a:lstStyle/>
          <a:p>
            <a:r>
              <a:rPr lang="en-US" sz="5300" dirty="0">
                <a:solidFill>
                  <a:srgbClr val="C00000"/>
                </a:solidFill>
              </a:rPr>
              <a:t>?</a:t>
            </a:r>
          </a:p>
        </p:txBody>
      </p:sp>
      <p:sp>
        <p:nvSpPr>
          <p:cNvPr id="281" name="Rectangle 280"/>
          <p:cNvSpPr/>
          <p:nvPr/>
        </p:nvSpPr>
        <p:spPr>
          <a:xfrm>
            <a:off x="5492776" y="3963564"/>
            <a:ext cx="621824" cy="927718"/>
          </a:xfrm>
          <a:prstGeom prst="rect">
            <a:avLst/>
          </a:prstGeom>
        </p:spPr>
        <p:txBody>
          <a:bodyPr wrap="square" lIns="111026" tIns="55513" rIns="111026" bIns="55513">
            <a:spAutoFit/>
          </a:bodyPr>
          <a:lstStyle/>
          <a:p>
            <a:r>
              <a:rPr lang="en-US" sz="5300" dirty="0">
                <a:solidFill>
                  <a:srgbClr val="C00000"/>
                </a:solidFill>
              </a:rPr>
              <a:t>?</a:t>
            </a:r>
          </a:p>
        </p:txBody>
      </p:sp>
      <p:sp>
        <p:nvSpPr>
          <p:cNvPr id="283" name="Rectangle 282"/>
          <p:cNvSpPr/>
          <p:nvPr/>
        </p:nvSpPr>
        <p:spPr>
          <a:xfrm>
            <a:off x="602288" y="3185960"/>
            <a:ext cx="11192828" cy="310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dirty="0"/>
          </a:p>
        </p:txBody>
      </p:sp>
      <p:pic>
        <p:nvPicPr>
          <p:cNvPr id="117" name="Picture 116" descr="Screen Shot 2016-01-25 at 2.25.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040"/>
            <a:ext cx="6400800" cy="189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606D85F-CD34-E54B-9BAD-4C8395E44D28}"/>
              </a:ext>
            </a:extLst>
          </p:cNvPr>
          <p:cNvSpPr txBox="1"/>
          <p:nvPr/>
        </p:nvSpPr>
        <p:spPr>
          <a:xfrm>
            <a:off x="1886584" y="5985015"/>
            <a:ext cx="1042125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2015 proof was retracted and edited, the new proof is not fully reviewed yet</a:t>
            </a:r>
          </a:p>
        </p:txBody>
      </p:sp>
    </p:spTree>
    <p:extLst>
      <p:ext uri="{BB962C8B-B14F-4D97-AF65-F5344CB8AC3E}">
        <p14:creationId xmlns:p14="http://schemas.microsoft.com/office/powerpoint/2010/main" val="2254521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dissolve">
                                      <p:cBhvr>
                                        <p:cTn id="7" dur="500"/>
                                        <p:tgtEl>
                                          <p:spTgt spid="279"/>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80"/>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dissolve">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28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57"/>
                                        </p:tgtEl>
                                        <p:attrNameLst>
                                          <p:attrName>style.visibility</p:attrName>
                                        </p:attrNameLst>
                                      </p:cBhvr>
                                      <p:to>
                                        <p:strVal val="visible"/>
                                      </p:to>
                                    </p:set>
                                    <p:animEffect transition="in" filter="dissolve">
                                      <p:cBhvr>
                                        <p:cTn id="23" dur="500"/>
                                        <p:tgtEl>
                                          <p:spTgt spid="257"/>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28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2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animBg="1"/>
      <p:bldP spid="279" grpId="0" animBg="1"/>
      <p:bldP spid="280" grpId="0"/>
      <p:bldP spid="281" grpId="0"/>
      <p:bldP spid="283" grpId="0" animBg="1"/>
      <p:bldP spid="283" grpId="1"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Adjacency List</a:t>
            </a:r>
          </a:p>
        </p:txBody>
      </p:sp>
      <p:sp>
        <p:nvSpPr>
          <p:cNvPr id="3" name="Content Placeholder 2"/>
          <p:cNvSpPr>
            <a:spLocks noGrp="1"/>
          </p:cNvSpPr>
          <p:nvPr>
            <p:ph sz="quarter" idx="10"/>
          </p:nvPr>
        </p:nvSpPr>
        <p:spPr>
          <a:xfrm>
            <a:off x="274638" y="1487970"/>
            <a:ext cx="11887200" cy="4381713"/>
          </a:xfrm>
        </p:spPr>
        <p:txBody>
          <a:bodyPr/>
          <a:lstStyle/>
          <a:p>
            <a:r>
              <a:rPr lang="en-US" sz="3200" dirty="0"/>
              <a:t>Solution 1. Using linked lists</a:t>
            </a:r>
          </a:p>
          <a:p>
            <a:pPr lvl="1"/>
            <a:r>
              <a:rPr lang="en-US" sz="2600" dirty="0"/>
              <a:t>Too much memory/time overhead</a:t>
            </a:r>
          </a:p>
          <a:p>
            <a:pPr lvl="1"/>
            <a:r>
              <a:rPr lang="en-US" sz="2600" dirty="0"/>
              <a:t>Uses dynamic allocated memory or pointers </a:t>
            </a:r>
          </a:p>
          <a:p>
            <a:r>
              <a:rPr lang="en-US" sz="3200" dirty="0"/>
              <a:t>Solution 2. Using an array of vectors </a:t>
            </a:r>
          </a:p>
          <a:p>
            <a:pPr lvl="1"/>
            <a:r>
              <a:rPr lang="en-US" sz="2600" dirty="0"/>
              <a:t>Easier to code, no bad memory issues – But very slow </a:t>
            </a:r>
          </a:p>
          <a:p>
            <a:r>
              <a:rPr lang="en-US" sz="3200" dirty="0"/>
              <a:t>Solution 3. Using arrays (!)</a:t>
            </a:r>
          </a:p>
          <a:p>
            <a:pPr lvl="1"/>
            <a:r>
              <a:rPr lang="en-US" sz="2600" dirty="0"/>
              <a:t>Assuming the total number of edges is known – Very fast and memory-efficient </a:t>
            </a:r>
          </a:p>
          <a:p>
            <a:endParaRPr lang="en-US" sz="3200" dirty="0"/>
          </a:p>
        </p:txBody>
      </p:sp>
    </p:spTree>
    <p:extLst>
      <p:ext uri="{BB962C8B-B14F-4D97-AF65-F5344CB8AC3E}">
        <p14:creationId xmlns:p14="http://schemas.microsoft.com/office/powerpoint/2010/main" val="6854712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Subgraph</a:t>
            </a:r>
          </a:p>
        </p:txBody>
      </p:sp>
      <p:sp>
        <p:nvSpPr>
          <p:cNvPr id="3" name="Content Placeholder 2"/>
          <p:cNvSpPr>
            <a:spLocks noGrp="1"/>
          </p:cNvSpPr>
          <p:nvPr>
            <p:ph idx="4294967295"/>
          </p:nvPr>
        </p:nvSpPr>
        <p:spPr>
          <a:xfrm>
            <a:off x="445973" y="1612518"/>
            <a:ext cx="11192828" cy="4740734"/>
          </a:xfrm>
          <a:prstGeom prst="rect">
            <a:avLst/>
          </a:prstGeom>
        </p:spPr>
        <p:txBody>
          <a:bodyPr lIns="111026" tIns="55513" rIns="111026" bIns="55513"/>
          <a:lstStyle/>
          <a:p>
            <a:r>
              <a:rPr lang="en-US" sz="2900" dirty="0"/>
              <a:t>A graph G’ = (V’, E’) is a subgraph of G = (V, E), if        and           .  </a:t>
            </a:r>
          </a:p>
          <a:p>
            <a:pPr lvl="1"/>
            <a:r>
              <a:rPr lang="en-US" dirty="0"/>
              <a:t>Vertices of G’ is a subset of vertices of G</a:t>
            </a:r>
          </a:p>
          <a:p>
            <a:pPr lvl="1"/>
            <a:r>
              <a:rPr lang="en-US" dirty="0"/>
              <a:t>Edges of G’ is a subset of edges of G</a:t>
            </a:r>
          </a:p>
          <a:p>
            <a:pPr lvl="1"/>
            <a:r>
              <a:rPr lang="en-US" dirty="0"/>
              <a:t>G is called the super-graph of G’</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20</a:t>
            </a:fld>
            <a:endParaRPr lang="en-US"/>
          </a:p>
        </p:txBody>
      </p:sp>
      <p:graphicFrame>
        <p:nvGraphicFramePr>
          <p:cNvPr id="5" name="Object 4"/>
          <p:cNvGraphicFramePr>
            <a:graphicFrameLocks noChangeAspect="1"/>
          </p:cNvGraphicFramePr>
          <p:nvPr>
            <p:extLst/>
          </p:nvPr>
        </p:nvGraphicFramePr>
        <p:xfrm>
          <a:off x="9262115" y="1709881"/>
          <a:ext cx="1174556" cy="388585"/>
        </p:xfrm>
        <a:graphic>
          <a:graphicData uri="http://schemas.openxmlformats.org/presentationml/2006/ole">
            <mc:AlternateContent xmlns:mc="http://schemas.openxmlformats.org/markup-compatibility/2006">
              <mc:Choice xmlns:v="urn:schemas-microsoft-com:vml" Requires="v">
                <p:oleObj spid="_x0000_s1031" name="Equation" r:id="rId4" imgW="431640" imgH="190440" progId="Equation.3">
                  <p:embed/>
                </p:oleObj>
              </mc:Choice>
              <mc:Fallback>
                <p:oleObj name="Equation" r:id="rId4" imgW="431640" imgH="1904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2115" y="1709881"/>
                        <a:ext cx="1174556" cy="38858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8915" name="Object 3"/>
          <p:cNvGraphicFramePr>
            <a:graphicFrameLocks noChangeAspect="1"/>
          </p:cNvGraphicFramePr>
          <p:nvPr>
            <p:extLst/>
          </p:nvPr>
        </p:nvGraphicFramePr>
        <p:xfrm>
          <a:off x="10691913" y="1696509"/>
          <a:ext cx="1209102" cy="388585"/>
        </p:xfrm>
        <a:graphic>
          <a:graphicData uri="http://schemas.openxmlformats.org/presentationml/2006/ole">
            <mc:AlternateContent xmlns:mc="http://schemas.openxmlformats.org/markup-compatibility/2006">
              <mc:Choice xmlns:v="urn:schemas-microsoft-com:vml" Requires="v">
                <p:oleObj spid="_x0000_s1032" name="Equation" r:id="rId6" imgW="444240" imgH="190440" progId="Equation.3">
                  <p:embed/>
                </p:oleObj>
              </mc:Choice>
              <mc:Fallback>
                <p:oleObj name="Equation" r:id="rId6" imgW="444240" imgH="190440" progId="Equation.3">
                  <p:embed/>
                  <p:pic>
                    <p:nvPicPr>
                      <p:cNvPr id="3891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1913" y="1696509"/>
                        <a:ext cx="1209102" cy="38858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Text Box 24"/>
          <p:cNvSpPr txBox="1">
            <a:spLocks noChangeArrowheads="1"/>
          </p:cNvSpPr>
          <p:nvPr/>
        </p:nvSpPr>
        <p:spPr bwMode="auto">
          <a:xfrm>
            <a:off x="929312" y="4274432"/>
            <a:ext cx="37356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A</a:t>
            </a:r>
          </a:p>
        </p:txBody>
      </p:sp>
      <p:sp>
        <p:nvSpPr>
          <p:cNvPr id="8" name="Text Box 25"/>
          <p:cNvSpPr txBox="1">
            <a:spLocks noChangeArrowheads="1"/>
          </p:cNvSpPr>
          <p:nvPr/>
        </p:nvSpPr>
        <p:spPr bwMode="auto">
          <a:xfrm>
            <a:off x="1666657" y="3867179"/>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B</a:t>
            </a:r>
          </a:p>
        </p:txBody>
      </p:sp>
      <p:sp>
        <p:nvSpPr>
          <p:cNvPr id="9" name="Text Box 26"/>
          <p:cNvSpPr txBox="1">
            <a:spLocks noChangeArrowheads="1"/>
          </p:cNvSpPr>
          <p:nvPr/>
        </p:nvSpPr>
        <p:spPr bwMode="auto">
          <a:xfrm>
            <a:off x="2494043" y="4197150"/>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a:solidFill>
                  <a:srgbClr val="FF0000"/>
                </a:solidFill>
              </a:rPr>
              <a:t>C</a:t>
            </a:r>
          </a:p>
        </p:txBody>
      </p:sp>
      <p:sp>
        <p:nvSpPr>
          <p:cNvPr id="10" name="Text Box 27"/>
          <p:cNvSpPr txBox="1">
            <a:spLocks noChangeArrowheads="1"/>
          </p:cNvSpPr>
          <p:nvPr/>
        </p:nvSpPr>
        <p:spPr bwMode="auto">
          <a:xfrm>
            <a:off x="2286769" y="4895297"/>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D</a:t>
            </a:r>
          </a:p>
        </p:txBody>
      </p:sp>
      <p:sp>
        <p:nvSpPr>
          <p:cNvPr id="11" name="Text Box 28"/>
          <p:cNvSpPr txBox="1">
            <a:spLocks noChangeArrowheads="1"/>
          </p:cNvSpPr>
          <p:nvPr/>
        </p:nvSpPr>
        <p:spPr bwMode="auto">
          <a:xfrm>
            <a:off x="1349801" y="4855789"/>
            <a:ext cx="369630"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E</a:t>
            </a:r>
          </a:p>
        </p:txBody>
      </p:sp>
      <p:sp>
        <p:nvSpPr>
          <p:cNvPr id="12" name="Text Box 29"/>
          <p:cNvSpPr txBox="1">
            <a:spLocks noChangeArrowheads="1"/>
          </p:cNvSpPr>
          <p:nvPr/>
        </p:nvSpPr>
        <p:spPr bwMode="auto">
          <a:xfrm>
            <a:off x="3602630" y="4061689"/>
            <a:ext cx="35738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a:solidFill>
                  <a:srgbClr val="FF0000"/>
                </a:solidFill>
              </a:rPr>
              <a:t>F</a:t>
            </a:r>
          </a:p>
        </p:txBody>
      </p:sp>
      <p:sp>
        <p:nvSpPr>
          <p:cNvPr id="13" name="Text Box 30"/>
          <p:cNvSpPr txBox="1">
            <a:spLocks noChangeArrowheads="1"/>
          </p:cNvSpPr>
          <p:nvPr/>
        </p:nvSpPr>
        <p:spPr bwMode="auto">
          <a:xfrm>
            <a:off x="3389414" y="4680379"/>
            <a:ext cx="393794"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G</a:t>
            </a:r>
          </a:p>
        </p:txBody>
      </p:sp>
      <p:sp>
        <p:nvSpPr>
          <p:cNvPr id="14" name="Text Box 31"/>
          <p:cNvSpPr txBox="1">
            <a:spLocks noChangeArrowheads="1"/>
          </p:cNvSpPr>
          <p:nvPr/>
        </p:nvSpPr>
        <p:spPr bwMode="auto">
          <a:xfrm>
            <a:off x="4224454" y="4544483"/>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H</a:t>
            </a:r>
          </a:p>
        </p:txBody>
      </p:sp>
      <p:sp>
        <p:nvSpPr>
          <p:cNvPr id="15" name="Oval 24"/>
          <p:cNvSpPr>
            <a:spLocks noChangeArrowheads="1"/>
          </p:cNvSpPr>
          <p:nvPr/>
        </p:nvSpPr>
        <p:spPr bwMode="auto">
          <a:xfrm>
            <a:off x="1689230" y="3845418"/>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16" name="Oval 25"/>
          <p:cNvSpPr>
            <a:spLocks noChangeArrowheads="1"/>
          </p:cNvSpPr>
          <p:nvPr/>
        </p:nvSpPr>
        <p:spPr bwMode="auto">
          <a:xfrm>
            <a:off x="2518328" y="4156286"/>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17" name="Oval 26"/>
          <p:cNvSpPr>
            <a:spLocks noChangeArrowheads="1"/>
          </p:cNvSpPr>
          <p:nvPr/>
        </p:nvSpPr>
        <p:spPr bwMode="auto">
          <a:xfrm>
            <a:off x="2311054" y="4778021"/>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18" name="Oval 27"/>
          <p:cNvSpPr>
            <a:spLocks noChangeArrowheads="1"/>
          </p:cNvSpPr>
          <p:nvPr/>
        </p:nvSpPr>
        <p:spPr bwMode="auto">
          <a:xfrm>
            <a:off x="1378318" y="4778021"/>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19" name="Oval 28"/>
          <p:cNvSpPr>
            <a:spLocks noChangeArrowheads="1"/>
          </p:cNvSpPr>
          <p:nvPr/>
        </p:nvSpPr>
        <p:spPr bwMode="auto">
          <a:xfrm>
            <a:off x="963769" y="4234003"/>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cxnSp>
        <p:nvCxnSpPr>
          <p:cNvPr id="20" name="AutoShape 29"/>
          <p:cNvCxnSpPr>
            <a:cxnSpLocks noChangeShapeType="1"/>
            <a:stCxn id="15" idx="6"/>
            <a:endCxn id="16" idx="1"/>
          </p:cNvCxnSpPr>
          <p:nvPr/>
        </p:nvCxnSpPr>
        <p:spPr bwMode="auto">
          <a:xfrm>
            <a:off x="2004526" y="4118999"/>
            <a:ext cx="559976" cy="117417"/>
          </a:xfrm>
          <a:prstGeom prst="straightConnector1">
            <a:avLst/>
          </a:prstGeom>
          <a:noFill/>
          <a:ln w="38100">
            <a:solidFill>
              <a:schemeClr val="tx1"/>
            </a:solidFill>
            <a:round/>
            <a:headEnd type="triangle" w="med" len="med"/>
            <a:tailEnd type="triangle" w="med" len="med"/>
          </a:ln>
        </p:spPr>
      </p:cxnSp>
      <p:cxnSp>
        <p:nvCxnSpPr>
          <p:cNvPr id="21" name="AutoShape 30"/>
          <p:cNvCxnSpPr>
            <a:cxnSpLocks noChangeShapeType="1"/>
            <a:stCxn id="16" idx="4"/>
            <a:endCxn id="17" idx="0"/>
          </p:cNvCxnSpPr>
          <p:nvPr/>
        </p:nvCxnSpPr>
        <p:spPr bwMode="auto">
          <a:xfrm flipH="1">
            <a:off x="2468702" y="4703447"/>
            <a:ext cx="207274" cy="74574"/>
          </a:xfrm>
          <a:prstGeom prst="straightConnector1">
            <a:avLst/>
          </a:prstGeom>
          <a:noFill/>
          <a:ln w="38100">
            <a:solidFill>
              <a:schemeClr val="tx1"/>
            </a:solidFill>
            <a:round/>
            <a:headEnd/>
            <a:tailEnd type="triangle" w="med" len="med"/>
          </a:ln>
        </p:spPr>
      </p:cxnSp>
      <p:cxnSp>
        <p:nvCxnSpPr>
          <p:cNvPr id="22" name="AutoShape 31"/>
          <p:cNvCxnSpPr>
            <a:cxnSpLocks noChangeShapeType="1"/>
            <a:stCxn id="17" idx="2"/>
            <a:endCxn id="18" idx="6"/>
          </p:cNvCxnSpPr>
          <p:nvPr/>
        </p:nvCxnSpPr>
        <p:spPr bwMode="auto">
          <a:xfrm flipH="1">
            <a:off x="1693614" y="5051602"/>
            <a:ext cx="617440" cy="0"/>
          </a:xfrm>
          <a:prstGeom prst="straightConnector1">
            <a:avLst/>
          </a:prstGeom>
          <a:noFill/>
          <a:ln w="38100">
            <a:solidFill>
              <a:schemeClr val="tx1"/>
            </a:solidFill>
            <a:round/>
            <a:headEnd/>
            <a:tailEnd type="triangle" w="med" len="med"/>
          </a:ln>
        </p:spPr>
      </p:cxnSp>
      <p:cxnSp>
        <p:nvCxnSpPr>
          <p:cNvPr id="23" name="AutoShape 32"/>
          <p:cNvCxnSpPr>
            <a:cxnSpLocks noChangeShapeType="1"/>
            <a:stCxn id="15" idx="4"/>
            <a:endCxn id="17" idx="1"/>
          </p:cNvCxnSpPr>
          <p:nvPr/>
        </p:nvCxnSpPr>
        <p:spPr bwMode="auto">
          <a:xfrm>
            <a:off x="1846878" y="4392579"/>
            <a:ext cx="510350" cy="465572"/>
          </a:xfrm>
          <a:prstGeom prst="straightConnector1">
            <a:avLst/>
          </a:prstGeom>
          <a:noFill/>
          <a:ln w="38100">
            <a:solidFill>
              <a:schemeClr val="tx1"/>
            </a:solidFill>
            <a:round/>
            <a:headEnd/>
            <a:tailEnd type="triangle" w="med" len="med"/>
          </a:ln>
        </p:spPr>
      </p:cxnSp>
      <p:cxnSp>
        <p:nvCxnSpPr>
          <p:cNvPr id="24" name="AutoShape 33"/>
          <p:cNvCxnSpPr>
            <a:cxnSpLocks noChangeShapeType="1"/>
            <a:stCxn id="18" idx="0"/>
            <a:endCxn id="15" idx="3"/>
          </p:cNvCxnSpPr>
          <p:nvPr/>
        </p:nvCxnSpPr>
        <p:spPr bwMode="auto">
          <a:xfrm flipV="1">
            <a:off x="1535966" y="4312449"/>
            <a:ext cx="199438" cy="465572"/>
          </a:xfrm>
          <a:prstGeom prst="straightConnector1">
            <a:avLst/>
          </a:prstGeom>
          <a:noFill/>
          <a:ln w="38100">
            <a:solidFill>
              <a:schemeClr val="tx1"/>
            </a:solidFill>
            <a:round/>
            <a:headEnd/>
            <a:tailEnd type="triangle" w="med" len="med"/>
          </a:ln>
        </p:spPr>
      </p:cxnSp>
      <p:cxnSp>
        <p:nvCxnSpPr>
          <p:cNvPr id="25" name="AutoShape 34"/>
          <p:cNvCxnSpPr>
            <a:cxnSpLocks noChangeShapeType="1"/>
            <a:stCxn id="18" idx="1"/>
            <a:endCxn id="19" idx="5"/>
          </p:cNvCxnSpPr>
          <p:nvPr/>
        </p:nvCxnSpPr>
        <p:spPr bwMode="auto">
          <a:xfrm flipH="1" flipV="1">
            <a:off x="1232891" y="4701034"/>
            <a:ext cx="191601" cy="157117"/>
          </a:xfrm>
          <a:prstGeom prst="straightConnector1">
            <a:avLst/>
          </a:prstGeom>
          <a:noFill/>
          <a:ln w="38100">
            <a:solidFill>
              <a:schemeClr val="tx1"/>
            </a:solidFill>
            <a:round/>
            <a:headEnd/>
            <a:tailEnd type="triangle" w="med" len="med"/>
          </a:ln>
        </p:spPr>
      </p:cxnSp>
      <p:sp>
        <p:nvSpPr>
          <p:cNvPr id="26" name="Oval 25"/>
          <p:cNvSpPr>
            <a:spLocks noChangeArrowheads="1"/>
          </p:cNvSpPr>
          <p:nvPr/>
        </p:nvSpPr>
        <p:spPr bwMode="auto">
          <a:xfrm>
            <a:off x="3628111" y="4000852"/>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27" name="Oval 26"/>
          <p:cNvSpPr>
            <a:spLocks noChangeArrowheads="1"/>
          </p:cNvSpPr>
          <p:nvPr/>
        </p:nvSpPr>
        <p:spPr bwMode="auto">
          <a:xfrm>
            <a:off x="3420836" y="4622588"/>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28" name="Oval 26"/>
          <p:cNvSpPr>
            <a:spLocks noChangeArrowheads="1"/>
          </p:cNvSpPr>
          <p:nvPr/>
        </p:nvSpPr>
        <p:spPr bwMode="auto">
          <a:xfrm>
            <a:off x="4249935" y="4467154"/>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cxnSp>
        <p:nvCxnSpPr>
          <p:cNvPr id="29" name="AutoShape 30"/>
          <p:cNvCxnSpPr>
            <a:cxnSpLocks noChangeShapeType="1"/>
            <a:stCxn id="26" idx="4"/>
            <a:endCxn id="27" idx="0"/>
          </p:cNvCxnSpPr>
          <p:nvPr/>
        </p:nvCxnSpPr>
        <p:spPr bwMode="auto">
          <a:xfrm flipH="1">
            <a:off x="3578484" y="4548013"/>
            <a:ext cx="207275" cy="74575"/>
          </a:xfrm>
          <a:prstGeom prst="straightConnector1">
            <a:avLst/>
          </a:prstGeom>
          <a:noFill/>
          <a:ln w="38100">
            <a:solidFill>
              <a:schemeClr val="tx1"/>
            </a:solidFill>
            <a:round/>
            <a:headEnd/>
            <a:tailEnd type="triangle" w="med" len="med"/>
          </a:ln>
        </p:spPr>
      </p:cxnSp>
      <p:cxnSp>
        <p:nvCxnSpPr>
          <p:cNvPr id="30" name="AutoShape 30"/>
          <p:cNvCxnSpPr>
            <a:cxnSpLocks noChangeShapeType="1"/>
            <a:stCxn id="28" idx="2"/>
            <a:endCxn id="27" idx="6"/>
          </p:cNvCxnSpPr>
          <p:nvPr/>
        </p:nvCxnSpPr>
        <p:spPr bwMode="auto">
          <a:xfrm flipH="1">
            <a:off x="3736132" y="4740735"/>
            <a:ext cx="513803" cy="155434"/>
          </a:xfrm>
          <a:prstGeom prst="straightConnector1">
            <a:avLst/>
          </a:prstGeom>
          <a:noFill/>
          <a:ln w="38100">
            <a:solidFill>
              <a:schemeClr val="tx1"/>
            </a:solidFill>
            <a:round/>
            <a:headEnd type="triangle" w="med" len="med"/>
            <a:tailEnd type="triangle" w="med" len="med"/>
          </a:ln>
        </p:spPr>
      </p:cxnSp>
      <p:cxnSp>
        <p:nvCxnSpPr>
          <p:cNvPr id="31" name="AutoShape 30"/>
          <p:cNvCxnSpPr>
            <a:cxnSpLocks noChangeShapeType="1"/>
            <a:stCxn id="16" idx="5"/>
            <a:endCxn id="27" idx="2"/>
          </p:cNvCxnSpPr>
          <p:nvPr/>
        </p:nvCxnSpPr>
        <p:spPr bwMode="auto">
          <a:xfrm>
            <a:off x="2787450" y="4623317"/>
            <a:ext cx="633386" cy="272852"/>
          </a:xfrm>
          <a:prstGeom prst="straightConnector1">
            <a:avLst/>
          </a:prstGeom>
          <a:noFill/>
          <a:ln w="38100">
            <a:solidFill>
              <a:schemeClr val="tx1"/>
            </a:solidFill>
            <a:round/>
            <a:headEnd/>
            <a:tailEnd type="triangle" w="med" len="med"/>
          </a:ln>
        </p:spPr>
      </p:cxnSp>
      <p:sp>
        <p:nvSpPr>
          <p:cNvPr id="34" name="Text Box 25"/>
          <p:cNvSpPr txBox="1">
            <a:spLocks noChangeArrowheads="1"/>
          </p:cNvSpPr>
          <p:nvPr/>
        </p:nvSpPr>
        <p:spPr bwMode="auto">
          <a:xfrm>
            <a:off x="6617496" y="3964434"/>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B</a:t>
            </a:r>
          </a:p>
        </p:txBody>
      </p:sp>
      <p:sp>
        <p:nvSpPr>
          <p:cNvPr id="35" name="Text Box 26"/>
          <p:cNvSpPr txBox="1">
            <a:spLocks noChangeArrowheads="1"/>
          </p:cNvSpPr>
          <p:nvPr/>
        </p:nvSpPr>
        <p:spPr bwMode="auto">
          <a:xfrm>
            <a:off x="7444883" y="4294405"/>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C</a:t>
            </a:r>
          </a:p>
        </p:txBody>
      </p:sp>
      <p:sp>
        <p:nvSpPr>
          <p:cNvPr id="36" name="Text Box 27"/>
          <p:cNvSpPr txBox="1">
            <a:spLocks noChangeArrowheads="1"/>
          </p:cNvSpPr>
          <p:nvPr/>
        </p:nvSpPr>
        <p:spPr bwMode="auto">
          <a:xfrm>
            <a:off x="7237608" y="4953476"/>
            <a:ext cx="381659"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D</a:t>
            </a:r>
          </a:p>
        </p:txBody>
      </p:sp>
      <p:sp>
        <p:nvSpPr>
          <p:cNvPr id="37" name="Text Box 28"/>
          <p:cNvSpPr txBox="1">
            <a:spLocks noChangeArrowheads="1"/>
          </p:cNvSpPr>
          <p:nvPr/>
        </p:nvSpPr>
        <p:spPr bwMode="auto">
          <a:xfrm>
            <a:off x="6300642" y="4933503"/>
            <a:ext cx="369630"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dirty="0">
                <a:solidFill>
                  <a:srgbClr val="FF0000"/>
                </a:solidFill>
              </a:rPr>
              <a:t>E</a:t>
            </a:r>
          </a:p>
        </p:txBody>
      </p:sp>
      <p:sp>
        <p:nvSpPr>
          <p:cNvPr id="38" name="Oval 24"/>
          <p:cNvSpPr>
            <a:spLocks noChangeArrowheads="1"/>
          </p:cNvSpPr>
          <p:nvPr/>
        </p:nvSpPr>
        <p:spPr bwMode="auto">
          <a:xfrm>
            <a:off x="6640069" y="3923135"/>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39" name="Oval 25"/>
          <p:cNvSpPr>
            <a:spLocks noChangeArrowheads="1"/>
          </p:cNvSpPr>
          <p:nvPr/>
        </p:nvSpPr>
        <p:spPr bwMode="auto">
          <a:xfrm>
            <a:off x="7469167" y="4234003"/>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40" name="Oval 26"/>
          <p:cNvSpPr>
            <a:spLocks noChangeArrowheads="1"/>
          </p:cNvSpPr>
          <p:nvPr/>
        </p:nvSpPr>
        <p:spPr bwMode="auto">
          <a:xfrm>
            <a:off x="7261893" y="4855738"/>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sp>
        <p:nvSpPr>
          <p:cNvPr id="41" name="Oval 27"/>
          <p:cNvSpPr>
            <a:spLocks noChangeArrowheads="1"/>
          </p:cNvSpPr>
          <p:nvPr/>
        </p:nvSpPr>
        <p:spPr bwMode="auto">
          <a:xfrm>
            <a:off x="6329157" y="4855738"/>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cxnSp>
        <p:nvCxnSpPr>
          <p:cNvPr id="42" name="AutoShape 29"/>
          <p:cNvCxnSpPr>
            <a:cxnSpLocks noChangeShapeType="1"/>
            <a:stCxn id="38" idx="6"/>
            <a:endCxn id="39" idx="1"/>
          </p:cNvCxnSpPr>
          <p:nvPr/>
        </p:nvCxnSpPr>
        <p:spPr bwMode="auto">
          <a:xfrm>
            <a:off x="6955365" y="4196716"/>
            <a:ext cx="559976" cy="117417"/>
          </a:xfrm>
          <a:prstGeom prst="straightConnector1">
            <a:avLst/>
          </a:prstGeom>
          <a:noFill/>
          <a:ln w="38100">
            <a:solidFill>
              <a:schemeClr val="tx1"/>
            </a:solidFill>
            <a:round/>
            <a:headEnd type="triangle" w="med" len="med"/>
            <a:tailEnd type="triangle" w="med" len="med"/>
          </a:ln>
        </p:spPr>
      </p:cxnSp>
      <p:cxnSp>
        <p:nvCxnSpPr>
          <p:cNvPr id="43" name="AutoShape 30"/>
          <p:cNvCxnSpPr>
            <a:cxnSpLocks noChangeShapeType="1"/>
            <a:stCxn id="39" idx="4"/>
            <a:endCxn id="40" idx="0"/>
          </p:cNvCxnSpPr>
          <p:nvPr/>
        </p:nvCxnSpPr>
        <p:spPr bwMode="auto">
          <a:xfrm flipH="1">
            <a:off x="7419541" y="4781164"/>
            <a:ext cx="207274" cy="74574"/>
          </a:xfrm>
          <a:prstGeom prst="straightConnector1">
            <a:avLst/>
          </a:prstGeom>
          <a:noFill/>
          <a:ln w="38100">
            <a:solidFill>
              <a:schemeClr val="tx1"/>
            </a:solidFill>
            <a:round/>
            <a:headEnd/>
            <a:tailEnd type="triangle" w="med" len="med"/>
          </a:ln>
        </p:spPr>
      </p:cxnSp>
      <p:cxnSp>
        <p:nvCxnSpPr>
          <p:cNvPr id="44" name="AutoShape 31"/>
          <p:cNvCxnSpPr>
            <a:cxnSpLocks noChangeShapeType="1"/>
            <a:stCxn id="40" idx="2"/>
            <a:endCxn id="41" idx="6"/>
          </p:cNvCxnSpPr>
          <p:nvPr/>
        </p:nvCxnSpPr>
        <p:spPr bwMode="auto">
          <a:xfrm flipH="1">
            <a:off x="6644453" y="5129319"/>
            <a:ext cx="617440" cy="0"/>
          </a:xfrm>
          <a:prstGeom prst="straightConnector1">
            <a:avLst/>
          </a:prstGeom>
          <a:noFill/>
          <a:ln w="38100">
            <a:solidFill>
              <a:schemeClr val="tx1"/>
            </a:solidFill>
            <a:round/>
            <a:headEnd/>
            <a:tailEnd type="triangle" w="med" len="med"/>
          </a:ln>
        </p:spPr>
      </p:cxnSp>
      <p:cxnSp>
        <p:nvCxnSpPr>
          <p:cNvPr id="46" name="AutoShape 33"/>
          <p:cNvCxnSpPr>
            <a:cxnSpLocks noChangeShapeType="1"/>
            <a:stCxn id="41" idx="0"/>
            <a:endCxn id="38" idx="3"/>
          </p:cNvCxnSpPr>
          <p:nvPr/>
        </p:nvCxnSpPr>
        <p:spPr bwMode="auto">
          <a:xfrm flipV="1">
            <a:off x="6486805" y="4390166"/>
            <a:ext cx="199438" cy="465572"/>
          </a:xfrm>
          <a:prstGeom prst="straightConnector1">
            <a:avLst/>
          </a:prstGeom>
          <a:noFill/>
          <a:ln w="38100">
            <a:solidFill>
              <a:schemeClr val="tx1"/>
            </a:solidFill>
            <a:round/>
            <a:headEnd/>
            <a:tailEnd type="triangle" w="med" len="med"/>
          </a:ln>
        </p:spPr>
      </p:cxnSp>
      <p:sp>
        <p:nvSpPr>
          <p:cNvPr id="48" name="Oval 47"/>
          <p:cNvSpPr>
            <a:spLocks noChangeArrowheads="1"/>
          </p:cNvSpPr>
          <p:nvPr/>
        </p:nvSpPr>
        <p:spPr bwMode="auto">
          <a:xfrm>
            <a:off x="8578950" y="4700304"/>
            <a:ext cx="315296" cy="547161"/>
          </a:xfrm>
          <a:prstGeom prst="ellipse">
            <a:avLst/>
          </a:prstGeom>
          <a:noFill/>
          <a:ln w="38100">
            <a:solidFill>
              <a:schemeClr val="tx1"/>
            </a:solidFill>
            <a:round/>
            <a:headEnd/>
            <a:tailEnd/>
          </a:ln>
        </p:spPr>
        <p:txBody>
          <a:bodyPr wrap="none" lIns="111026" tIns="55513" rIns="111026" bIns="55513" anchor="ctr">
            <a:spAutoFit/>
          </a:bodyPr>
          <a:lstStyle/>
          <a:p>
            <a:endParaRPr lang="en-US"/>
          </a:p>
        </p:txBody>
      </p:sp>
      <p:cxnSp>
        <p:nvCxnSpPr>
          <p:cNvPr id="49" name="AutoShape 30"/>
          <p:cNvCxnSpPr>
            <a:cxnSpLocks noChangeShapeType="1"/>
            <a:stCxn id="39" idx="5"/>
            <a:endCxn id="48" idx="1"/>
          </p:cNvCxnSpPr>
          <p:nvPr/>
        </p:nvCxnSpPr>
        <p:spPr bwMode="auto">
          <a:xfrm>
            <a:off x="7738289" y="4701034"/>
            <a:ext cx="886835" cy="79400"/>
          </a:xfrm>
          <a:prstGeom prst="straightConnector1">
            <a:avLst/>
          </a:prstGeom>
          <a:noFill/>
          <a:ln w="38100">
            <a:solidFill>
              <a:schemeClr val="tx1"/>
            </a:solidFill>
            <a:round/>
            <a:headEnd/>
            <a:tailEnd type="triangle" w="med" len="med"/>
          </a:ln>
        </p:spPr>
      </p:cxnSp>
      <p:sp>
        <p:nvSpPr>
          <p:cNvPr id="53" name="Text Box 30"/>
          <p:cNvSpPr txBox="1">
            <a:spLocks noChangeArrowheads="1"/>
          </p:cNvSpPr>
          <p:nvPr/>
        </p:nvSpPr>
        <p:spPr bwMode="auto">
          <a:xfrm>
            <a:off x="8533931" y="4778069"/>
            <a:ext cx="393794" cy="373720"/>
          </a:xfrm>
          <a:prstGeom prst="rect">
            <a:avLst/>
          </a:prstGeom>
          <a:noFill/>
          <a:ln w="38100">
            <a:noFill/>
            <a:miter lim="800000"/>
            <a:headEnd/>
            <a:tailEnd/>
          </a:ln>
        </p:spPr>
        <p:txBody>
          <a:bodyPr wrap="none" lIns="111026" tIns="55513" rIns="111026" bIns="55513">
            <a:spAutoFit/>
          </a:bodyPr>
          <a:lstStyle/>
          <a:p>
            <a:pPr>
              <a:buFont typeface="Wingdings" pitchFamily="2" charset="2"/>
              <a:buNone/>
            </a:pPr>
            <a:r>
              <a:rPr lang="en-US" sz="1700" b="1">
                <a:solidFill>
                  <a:srgbClr val="FF0000"/>
                </a:solidFill>
              </a:rPr>
              <a:t>G</a:t>
            </a:r>
          </a:p>
        </p:txBody>
      </p:sp>
      <p:sp>
        <p:nvSpPr>
          <p:cNvPr id="54" name="Right Arrow 53"/>
          <p:cNvSpPr/>
          <p:nvPr/>
        </p:nvSpPr>
        <p:spPr>
          <a:xfrm>
            <a:off x="5182671" y="4352149"/>
            <a:ext cx="414549" cy="38858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50" name="Rectangle 49"/>
          <p:cNvSpPr/>
          <p:nvPr/>
        </p:nvSpPr>
        <p:spPr>
          <a:xfrm>
            <a:off x="696560" y="5751054"/>
            <a:ext cx="10467366" cy="943107"/>
          </a:xfrm>
          <a:prstGeom prst="rect">
            <a:avLst/>
          </a:prstGeom>
        </p:spPr>
        <p:txBody>
          <a:bodyPr wrap="square" lIns="111026" tIns="55513" rIns="111026" bIns="55513">
            <a:spAutoFit/>
          </a:bodyPr>
          <a:lstStyle/>
          <a:p>
            <a:r>
              <a:rPr lang="en-US" dirty="0">
                <a:solidFill>
                  <a:srgbClr val="C00000"/>
                </a:solidFill>
              </a:rPr>
              <a:t>Real world examples: </a:t>
            </a:r>
          </a:p>
          <a:p>
            <a:pPr marL="285750" indent="-285750">
              <a:buFont typeface="Arial"/>
              <a:buChar char="•"/>
            </a:pPr>
            <a:r>
              <a:rPr lang="en-US" dirty="0">
                <a:solidFill>
                  <a:srgbClr val="C00000"/>
                </a:solidFill>
              </a:rPr>
              <a:t>Network of a department </a:t>
            </a:r>
            <a:r>
              <a:rPr lang="en-US" dirty="0">
                <a:solidFill>
                  <a:srgbClr val="C00000"/>
                </a:solidFill>
                <a:sym typeface="Wingdings" pitchFamily="2" charset="2"/>
              </a:rPr>
              <a:t> network of a university</a:t>
            </a:r>
          </a:p>
          <a:p>
            <a:pPr marL="285750" indent="-285750">
              <a:buFont typeface="Arial"/>
              <a:buChar char="•"/>
            </a:pPr>
            <a:r>
              <a:rPr lang="en-US" dirty="0">
                <a:solidFill>
                  <a:srgbClr val="C00000"/>
                </a:solidFill>
                <a:sym typeface="Wingdings" pitchFamily="2" charset="2"/>
              </a:rPr>
              <a:t>Road system of a state  road system of the country</a:t>
            </a:r>
            <a:endParaRPr lang="en-US" dirty="0">
              <a:solidFill>
                <a:srgbClr val="C00000"/>
              </a:solidFill>
            </a:endParaRPr>
          </a:p>
        </p:txBody>
      </p:sp>
    </p:spTree>
    <p:extLst>
      <p:ext uri="{BB962C8B-B14F-4D97-AF65-F5344CB8AC3E}">
        <p14:creationId xmlns:p14="http://schemas.microsoft.com/office/powerpoint/2010/main" val="2161680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a:xfrm>
            <a:off x="274638" y="1214438"/>
            <a:ext cx="11887200" cy="748923"/>
          </a:xfrm>
        </p:spPr>
        <p:txBody>
          <a:bodyPr/>
          <a:lstStyle/>
          <a:p>
            <a:pPr marL="0" indent="0">
              <a:buNone/>
            </a:pPr>
            <a:r>
              <a:rPr lang="en-US" dirty="0"/>
              <a:t> </a:t>
            </a:r>
          </a:p>
        </p:txBody>
      </p:sp>
      <p:pic>
        <p:nvPicPr>
          <p:cNvPr id="5" name="Picture 4" descr="Screen Shot 2017-01-17 at 2.11.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9538"/>
            <a:ext cx="11579275" cy="6994525"/>
          </a:xfrm>
          <a:prstGeom prst="rect">
            <a:avLst/>
          </a:prstGeom>
        </p:spPr>
      </p:pic>
    </p:spTree>
    <p:extLst>
      <p:ext uri="{BB962C8B-B14F-4D97-AF65-F5344CB8AC3E}">
        <p14:creationId xmlns:p14="http://schemas.microsoft.com/office/powerpoint/2010/main" val="36162230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a:t>
            </a:r>
          </a:p>
        </p:txBody>
      </p:sp>
      <p:sp>
        <p:nvSpPr>
          <p:cNvPr id="3" name="Content Placeholder 2"/>
          <p:cNvSpPr>
            <a:spLocks noGrp="1"/>
          </p:cNvSpPr>
          <p:nvPr>
            <p:ph sz="quarter" idx="10"/>
          </p:nvPr>
        </p:nvSpPr>
        <p:spPr>
          <a:xfrm>
            <a:off x="274638" y="1429356"/>
            <a:ext cx="11887200" cy="5217838"/>
          </a:xfrm>
        </p:spPr>
        <p:txBody>
          <a:bodyPr/>
          <a:lstStyle/>
          <a:p>
            <a:r>
              <a:rPr lang="en-US" dirty="0"/>
              <a:t>Have two arrays E of size m and LE of size n</a:t>
            </a:r>
          </a:p>
          <a:p>
            <a:pPr lvl="1"/>
            <a:r>
              <a:rPr lang="en-US" dirty="0"/>
              <a:t>E contains the edges</a:t>
            </a:r>
          </a:p>
          <a:p>
            <a:pPr lvl="1"/>
            <a:r>
              <a:rPr lang="en-US" dirty="0"/>
              <a:t>LE contains the starting pointers of the edge lists </a:t>
            </a:r>
          </a:p>
          <a:p>
            <a:r>
              <a:rPr lang="en-US" dirty="0"/>
              <a:t>Initialize LE[</a:t>
            </a:r>
            <a:r>
              <a:rPr lang="en-US" dirty="0" err="1"/>
              <a:t>i</a:t>
            </a:r>
            <a:r>
              <a:rPr lang="en-US" dirty="0"/>
              <a:t>] = -1 for all i</a:t>
            </a:r>
            <a:r>
              <a:rPr lang="en-US"/>
              <a:t> </a:t>
            </a:r>
            <a:endParaRPr lang="en-US" dirty="0"/>
          </a:p>
          <a:p>
            <a:pPr lvl="1"/>
            <a:r>
              <a:rPr lang="en-US" dirty="0"/>
              <a:t>LE[</a:t>
            </a:r>
            <a:r>
              <a:rPr lang="en-US" dirty="0" err="1"/>
              <a:t>i</a:t>
            </a:r>
            <a:r>
              <a:rPr lang="en-US" dirty="0"/>
              <a:t>] = 0 is also fine if the arrays are 1-indexed </a:t>
            </a:r>
          </a:p>
          <a:p>
            <a:r>
              <a:rPr lang="en-US" dirty="0"/>
              <a:t>Inserting a new edge from u to v with ID k </a:t>
            </a:r>
          </a:p>
          <a:p>
            <a:pPr lvl="1"/>
            <a:r>
              <a:rPr lang="en-US" dirty="0"/>
              <a:t>E[k].to = v </a:t>
            </a:r>
          </a:p>
          <a:p>
            <a:pPr lvl="1"/>
            <a:r>
              <a:rPr lang="en-US" dirty="0"/>
              <a:t>E[k].</a:t>
            </a:r>
            <a:r>
              <a:rPr lang="en-US" dirty="0" err="1"/>
              <a:t>nextID</a:t>
            </a:r>
            <a:r>
              <a:rPr lang="en-US" dirty="0"/>
              <a:t> = LE[u] </a:t>
            </a:r>
          </a:p>
          <a:p>
            <a:pPr lvl="1"/>
            <a:r>
              <a:rPr lang="en-US" dirty="0"/>
              <a:t>LE[u] = k </a:t>
            </a:r>
          </a:p>
          <a:p>
            <a:endParaRPr lang="en-US" dirty="0"/>
          </a:p>
        </p:txBody>
      </p:sp>
    </p:spTree>
    <p:extLst>
      <p:ext uri="{BB962C8B-B14F-4D97-AF65-F5344CB8AC3E}">
        <p14:creationId xmlns:p14="http://schemas.microsoft.com/office/powerpoint/2010/main" val="11561400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a:t>
            </a:r>
          </a:p>
        </p:txBody>
      </p:sp>
      <p:sp>
        <p:nvSpPr>
          <p:cNvPr id="3" name="Content Placeholder 2"/>
          <p:cNvSpPr>
            <a:spLocks noGrp="1"/>
          </p:cNvSpPr>
          <p:nvPr>
            <p:ph sz="quarter" idx="10"/>
          </p:nvPr>
        </p:nvSpPr>
        <p:spPr>
          <a:xfrm>
            <a:off x="274638" y="1624736"/>
            <a:ext cx="11887200" cy="4134465"/>
          </a:xfrm>
        </p:spPr>
        <p:txBody>
          <a:bodyPr/>
          <a:lstStyle/>
          <a:p>
            <a:r>
              <a:rPr lang="en-US" dirty="0"/>
              <a:t>Iterating over all edges starting at u:</a:t>
            </a:r>
          </a:p>
          <a:p>
            <a:pPr lvl="1"/>
            <a:r>
              <a:rPr lang="en-US" dirty="0"/>
              <a:t>for(ID = LE[u]; ID != -1; ID = E[ID].</a:t>
            </a:r>
            <a:r>
              <a:rPr lang="en-US" dirty="0" err="1"/>
              <a:t>nextID</a:t>
            </a:r>
            <a:r>
              <a:rPr lang="en-US" dirty="0"/>
              <a:t>) </a:t>
            </a:r>
          </a:p>
          <a:p>
            <a:pPr lvl="1"/>
            <a:r>
              <a:rPr lang="en-US" dirty="0"/>
              <a:t>// E[ID] is an edge starting from u</a:t>
            </a:r>
          </a:p>
          <a:p>
            <a:pPr lvl="1"/>
            <a:endParaRPr lang="en-US" dirty="0"/>
          </a:p>
          <a:p>
            <a:r>
              <a:rPr lang="en-US" dirty="0"/>
              <a:t>Once built, it’s hard to modify the edges </a:t>
            </a:r>
          </a:p>
          <a:p>
            <a:pPr lvl="1"/>
            <a:r>
              <a:rPr lang="en-US" dirty="0"/>
              <a:t>The graph better be static!</a:t>
            </a:r>
          </a:p>
          <a:p>
            <a:pPr lvl="1"/>
            <a:r>
              <a:rPr lang="en-US" dirty="0"/>
              <a:t>But adding more edges is easy </a:t>
            </a:r>
          </a:p>
          <a:p>
            <a:endParaRPr lang="en-US" dirty="0"/>
          </a:p>
        </p:txBody>
      </p:sp>
    </p:spTree>
    <p:extLst>
      <p:ext uri="{BB962C8B-B14F-4D97-AF65-F5344CB8AC3E}">
        <p14:creationId xmlns:p14="http://schemas.microsoft.com/office/powerpoint/2010/main" val="1311450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CBAE-8D16-0C4C-8512-AFD0589FCD1D}"/>
              </a:ext>
            </a:extLst>
          </p:cNvPr>
          <p:cNvSpPr>
            <a:spLocks noGrp="1"/>
          </p:cNvSpPr>
          <p:nvPr>
            <p:ph type="title"/>
          </p:nvPr>
        </p:nvSpPr>
        <p:spPr/>
        <p:txBody>
          <a:bodyPr/>
          <a:lstStyle/>
          <a:p>
            <a:r>
              <a:rPr lang="en-US" dirty="0"/>
              <a:t>Types of graphs</a:t>
            </a:r>
          </a:p>
        </p:txBody>
      </p:sp>
      <p:sp>
        <p:nvSpPr>
          <p:cNvPr id="3" name="Content Placeholder 2">
            <a:extLst>
              <a:ext uri="{FF2B5EF4-FFF2-40B4-BE49-F238E27FC236}">
                <a16:creationId xmlns:a16="http://schemas.microsoft.com/office/drawing/2014/main" id="{D001E4D6-47FD-0E43-86C7-D93335250DBA}"/>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042844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CBAE-8D16-0C4C-8512-AFD0589FCD1D}"/>
              </a:ext>
            </a:extLst>
          </p:cNvPr>
          <p:cNvSpPr>
            <a:spLocks noGrp="1"/>
          </p:cNvSpPr>
          <p:nvPr>
            <p:ph type="title"/>
          </p:nvPr>
        </p:nvSpPr>
        <p:spPr/>
        <p:txBody>
          <a:bodyPr/>
          <a:lstStyle/>
          <a:p>
            <a:r>
              <a:rPr lang="en-US" dirty="0"/>
              <a:t>Some we talked about last week</a:t>
            </a:r>
          </a:p>
        </p:txBody>
      </p:sp>
      <p:sp>
        <p:nvSpPr>
          <p:cNvPr id="3" name="Content Placeholder 2">
            <a:extLst>
              <a:ext uri="{FF2B5EF4-FFF2-40B4-BE49-F238E27FC236}">
                <a16:creationId xmlns:a16="http://schemas.microsoft.com/office/drawing/2014/main" id="{D001E4D6-47FD-0E43-86C7-D93335250DBA}"/>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2788439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34" charset="-128"/>
              </a:rPr>
              <a:t>Cliques and Complete Graphs</a:t>
            </a:r>
          </a:p>
        </p:txBody>
      </p:sp>
      <p:sp>
        <p:nvSpPr>
          <p:cNvPr id="48131"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dirty="0">
                <a:ea typeface="ＭＳ Ｐゴシック" pitchFamily="34" charset="-128"/>
              </a:rPr>
              <a:t>K</a:t>
            </a:r>
            <a:r>
              <a:rPr lang="en-US" baseline="-25000" dirty="0">
                <a:ea typeface="ＭＳ Ｐゴシック" pitchFamily="34" charset="-128"/>
              </a:rPr>
              <a:t>n </a:t>
            </a:r>
            <a:r>
              <a:rPr lang="en-US" dirty="0">
                <a:ea typeface="ＭＳ Ｐゴシック" pitchFamily="34" charset="-128"/>
              </a:rPr>
              <a:t>is the complete graph (clique) with K vertices</a:t>
            </a:r>
          </a:p>
          <a:p>
            <a:pPr lvl="1" eaLnBrk="1" hangingPunct="1"/>
            <a:r>
              <a:rPr lang="en-US" dirty="0">
                <a:ea typeface="ＭＳ Ｐゴシック" pitchFamily="34" charset="-128"/>
              </a:rPr>
              <a:t>Every vertex is connected to every other vertex</a:t>
            </a:r>
          </a:p>
          <a:p>
            <a:pPr lvl="1" eaLnBrk="1" hangingPunct="1"/>
            <a:r>
              <a:rPr lang="en-US" dirty="0">
                <a:ea typeface="ＭＳ Ｐゴシック" pitchFamily="34" charset="-128"/>
              </a:rPr>
              <a:t>there are n*(n-1)/2 undirected edges</a:t>
            </a:r>
          </a:p>
          <a:p>
            <a:pPr lvl="1" eaLnBrk="1" hangingPunct="1"/>
            <a:endParaRPr lang="en-US" dirty="0">
              <a:ea typeface="ＭＳ Ｐゴシック" pitchFamily="34" charset="-128"/>
            </a:endParaRPr>
          </a:p>
          <a:p>
            <a:pPr lvl="1" eaLnBrk="1" hangingPunct="1"/>
            <a:endParaRPr lang="en-US" dirty="0">
              <a:ea typeface="ＭＳ Ｐゴシック" pitchFamily="34" charset="-128"/>
            </a:endParaRPr>
          </a:p>
          <a:p>
            <a:pPr lvl="1" eaLnBrk="1" hangingPunct="1"/>
            <a:endParaRPr lang="en-US" dirty="0">
              <a:ea typeface="ＭＳ Ｐゴシック" pitchFamily="34" charset="-128"/>
            </a:endParaRPr>
          </a:p>
          <a:p>
            <a:pPr lvl="1" eaLnBrk="1" hangingPunct="1"/>
            <a:endParaRPr lang="en-US" dirty="0">
              <a:ea typeface="ＭＳ Ｐゴシック" pitchFamily="34" charset="-128"/>
            </a:endParaRPr>
          </a:p>
          <a:p>
            <a:pPr lvl="1" eaLnBrk="1" hangingPunct="1"/>
            <a:endParaRPr lang="en-US" dirty="0">
              <a:ea typeface="ＭＳ Ｐゴシック" pitchFamily="34" charset="-128"/>
            </a:endParaRPr>
          </a:p>
        </p:txBody>
      </p:sp>
      <p:sp>
        <p:nvSpPr>
          <p:cNvPr id="48132" name="Text Box 4"/>
          <p:cNvSpPr txBox="1">
            <a:spLocks noChangeArrowheads="1"/>
          </p:cNvSpPr>
          <p:nvPr/>
        </p:nvSpPr>
        <p:spPr bwMode="auto">
          <a:xfrm>
            <a:off x="5803689" y="5845518"/>
            <a:ext cx="676701" cy="635330"/>
          </a:xfrm>
          <a:prstGeom prst="rect">
            <a:avLst/>
          </a:prstGeom>
          <a:noFill/>
          <a:ln w="38100">
            <a:noFill/>
            <a:miter lim="800000"/>
            <a:headEnd/>
            <a:tailEnd/>
          </a:ln>
        </p:spPr>
        <p:txBody>
          <a:bodyPr wrap="none" lIns="111026" tIns="55513" rIns="111026" bIns="55513">
            <a:spAutoFit/>
          </a:bodyPr>
          <a:lstStyle/>
          <a:p>
            <a:r>
              <a:rPr lang="en-US" sz="3400" dirty="0"/>
              <a:t>K</a:t>
            </a:r>
            <a:r>
              <a:rPr lang="en-US" sz="3400" baseline="-25000" dirty="0"/>
              <a:t>5</a:t>
            </a:r>
          </a:p>
        </p:txBody>
      </p:sp>
      <p:pic>
        <p:nvPicPr>
          <p:cNvPr id="48133" name="Picture 5"/>
          <p:cNvPicPr>
            <a:picLocks noChangeAspect="1" noChangeArrowheads="1"/>
          </p:cNvPicPr>
          <p:nvPr/>
        </p:nvPicPr>
        <p:blipFill>
          <a:blip r:embed="rId3"/>
          <a:srcRect/>
          <a:stretch>
            <a:fillRect/>
          </a:stretch>
        </p:blipFill>
        <p:spPr bwMode="auto">
          <a:xfrm>
            <a:off x="8601895" y="3865258"/>
            <a:ext cx="2590932" cy="1942924"/>
          </a:xfrm>
          <a:prstGeom prst="rect">
            <a:avLst/>
          </a:prstGeom>
          <a:noFill/>
          <a:ln w="38100">
            <a:noFill/>
            <a:miter lim="800000"/>
            <a:headEnd/>
            <a:tailEnd/>
          </a:ln>
        </p:spPr>
      </p:pic>
      <p:pic>
        <p:nvPicPr>
          <p:cNvPr id="48134" name="Picture 6"/>
          <p:cNvPicPr>
            <a:picLocks noChangeAspect="1" noChangeArrowheads="1"/>
          </p:cNvPicPr>
          <p:nvPr/>
        </p:nvPicPr>
        <p:blipFill>
          <a:blip r:embed="rId4"/>
          <a:srcRect/>
          <a:stretch>
            <a:fillRect/>
          </a:stretch>
        </p:blipFill>
        <p:spPr bwMode="auto">
          <a:xfrm>
            <a:off x="4663678" y="3825747"/>
            <a:ext cx="2590932" cy="1942924"/>
          </a:xfrm>
          <a:prstGeom prst="rect">
            <a:avLst/>
          </a:prstGeom>
          <a:noFill/>
          <a:ln w="38100">
            <a:noFill/>
            <a:miter lim="800000"/>
            <a:headEnd/>
            <a:tailEnd/>
          </a:ln>
        </p:spPr>
      </p:pic>
      <p:pic>
        <p:nvPicPr>
          <p:cNvPr id="48135" name="Picture 7"/>
          <p:cNvPicPr>
            <a:picLocks noChangeAspect="1" noChangeArrowheads="1"/>
          </p:cNvPicPr>
          <p:nvPr/>
        </p:nvPicPr>
        <p:blipFill>
          <a:blip r:embed="rId5"/>
          <a:srcRect/>
          <a:stretch>
            <a:fillRect/>
          </a:stretch>
        </p:blipFill>
        <p:spPr bwMode="auto">
          <a:xfrm>
            <a:off x="1140010" y="4039360"/>
            <a:ext cx="2590932" cy="1942924"/>
          </a:xfrm>
          <a:prstGeom prst="rect">
            <a:avLst/>
          </a:prstGeom>
          <a:noFill/>
          <a:ln w="38100">
            <a:noFill/>
            <a:miter lim="800000"/>
            <a:headEnd/>
            <a:tailEnd/>
          </a:ln>
        </p:spPr>
      </p:pic>
      <p:sp>
        <p:nvSpPr>
          <p:cNvPr id="48136" name="Text Box 8"/>
          <p:cNvSpPr txBox="1">
            <a:spLocks noChangeArrowheads="1"/>
          </p:cNvSpPr>
          <p:nvPr/>
        </p:nvSpPr>
        <p:spPr bwMode="auto">
          <a:xfrm>
            <a:off x="9534631" y="5923235"/>
            <a:ext cx="676701" cy="635330"/>
          </a:xfrm>
          <a:prstGeom prst="rect">
            <a:avLst/>
          </a:prstGeom>
          <a:noFill/>
          <a:ln w="38100">
            <a:noFill/>
            <a:miter lim="800000"/>
            <a:headEnd/>
            <a:tailEnd/>
          </a:ln>
        </p:spPr>
        <p:txBody>
          <a:bodyPr wrap="none" lIns="111026" tIns="55513" rIns="111026" bIns="55513">
            <a:spAutoFit/>
          </a:bodyPr>
          <a:lstStyle/>
          <a:p>
            <a:r>
              <a:rPr lang="en-US" sz="3400" dirty="0"/>
              <a:t>K</a:t>
            </a:r>
            <a:r>
              <a:rPr lang="en-US" sz="3400" baseline="-25000" dirty="0"/>
              <a:t>8</a:t>
            </a:r>
          </a:p>
        </p:txBody>
      </p:sp>
      <p:sp>
        <p:nvSpPr>
          <p:cNvPr id="48137" name="Text Box 9"/>
          <p:cNvSpPr txBox="1">
            <a:spLocks noChangeArrowheads="1"/>
          </p:cNvSpPr>
          <p:nvPr/>
        </p:nvSpPr>
        <p:spPr bwMode="auto">
          <a:xfrm>
            <a:off x="2176384" y="5825545"/>
            <a:ext cx="676701" cy="635330"/>
          </a:xfrm>
          <a:prstGeom prst="rect">
            <a:avLst/>
          </a:prstGeom>
          <a:noFill/>
          <a:ln w="38100">
            <a:noFill/>
            <a:miter lim="800000"/>
            <a:headEnd/>
            <a:tailEnd/>
          </a:ln>
        </p:spPr>
        <p:txBody>
          <a:bodyPr wrap="none" lIns="111026" tIns="55513" rIns="111026" bIns="55513">
            <a:spAutoFit/>
          </a:bodyPr>
          <a:lstStyle/>
          <a:p>
            <a:r>
              <a:rPr lang="en-US" sz="3400"/>
              <a:t>K</a:t>
            </a:r>
            <a:r>
              <a:rPr lang="en-US" sz="3400" baseline="-25000"/>
              <a:t>3</a:t>
            </a:r>
          </a:p>
        </p:txBody>
      </p:sp>
      <p:sp>
        <p:nvSpPr>
          <p:cNvPr id="10" name="Rectangle 9"/>
          <p:cNvSpPr/>
          <p:nvPr/>
        </p:nvSpPr>
        <p:spPr>
          <a:xfrm>
            <a:off x="829098" y="6491323"/>
            <a:ext cx="10674641" cy="389109"/>
          </a:xfrm>
          <a:prstGeom prst="rect">
            <a:avLst/>
          </a:prstGeom>
        </p:spPr>
        <p:txBody>
          <a:bodyPr wrap="square" lIns="111026" tIns="55513" rIns="111026" bIns="55513">
            <a:spAutoFit/>
          </a:bodyPr>
          <a:lstStyle/>
          <a:p>
            <a:r>
              <a:rPr lang="en-US" dirty="0">
                <a:solidFill>
                  <a:srgbClr val="C00000"/>
                </a:solidFill>
              </a:rPr>
              <a:t>Real world examples: peer review; NBA league; round-robin tournament; </a:t>
            </a:r>
          </a:p>
        </p:txBody>
      </p:sp>
    </p:spTree>
    <p:extLst>
      <p:ext uri="{BB962C8B-B14F-4D97-AF65-F5344CB8AC3E}">
        <p14:creationId xmlns:p14="http://schemas.microsoft.com/office/powerpoint/2010/main" val="1518571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ea typeface="ＭＳ Ｐゴシック" pitchFamily="34" charset="-128"/>
              </a:rPr>
              <a:t>Bipartite (Two-Mode) Networks</a:t>
            </a:r>
          </a:p>
        </p:txBody>
      </p:sp>
      <p:sp>
        <p:nvSpPr>
          <p:cNvPr id="3993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r>
              <a:rPr lang="en-US" sz="2900" dirty="0">
                <a:ea typeface="ＭＳ Ｐゴシック" pitchFamily="34" charset="-128"/>
              </a:rPr>
              <a:t>Edges occur only between two groups of nodes, not within those groups</a:t>
            </a:r>
          </a:p>
          <a:p>
            <a:pPr eaLnBrk="1" hangingPunct="1"/>
            <a:r>
              <a:rPr lang="en-US" sz="2900" dirty="0">
                <a:ea typeface="ＭＳ Ｐゴシック" pitchFamily="34" charset="-128"/>
              </a:rPr>
              <a:t>For example, we may have individuals and </a:t>
            </a:r>
            <a:r>
              <a:rPr lang="en-US" sz="2900" i="1" dirty="0">
                <a:ea typeface="ＭＳ Ｐゴシック" pitchFamily="34" charset="-128"/>
              </a:rPr>
              <a:t>events</a:t>
            </a:r>
          </a:p>
          <a:p>
            <a:pPr lvl="1" eaLnBrk="1" hangingPunct="1"/>
            <a:r>
              <a:rPr lang="en-US" dirty="0">
                <a:ea typeface="ＭＳ Ｐゴシック" pitchFamily="34" charset="-128"/>
              </a:rPr>
              <a:t>directors and boards of directors</a:t>
            </a:r>
          </a:p>
          <a:p>
            <a:pPr lvl="1" eaLnBrk="1" hangingPunct="1"/>
            <a:r>
              <a:rPr lang="en-US" dirty="0">
                <a:ea typeface="ＭＳ Ｐゴシック" pitchFamily="34" charset="-128"/>
              </a:rPr>
              <a:t>customers and the items they purchase</a:t>
            </a:r>
          </a:p>
          <a:p>
            <a:pPr lvl="1" eaLnBrk="1" hangingPunct="1"/>
            <a:r>
              <a:rPr lang="en-US" dirty="0">
                <a:ea typeface="ＭＳ Ｐゴシック" pitchFamily="34" charset="-128"/>
              </a:rPr>
              <a:t>metabolites and the reactions they participate in</a:t>
            </a:r>
          </a:p>
        </p:txBody>
      </p:sp>
      <p:sp>
        <p:nvSpPr>
          <p:cNvPr id="39940" name="Oval 4"/>
          <p:cNvSpPr>
            <a:spLocks noChangeArrowheads="1"/>
          </p:cNvSpPr>
          <p:nvPr/>
        </p:nvSpPr>
        <p:spPr bwMode="auto">
          <a:xfrm>
            <a:off x="3109119" y="4234003"/>
            <a:ext cx="315296" cy="547161"/>
          </a:xfrm>
          <a:prstGeom prst="ellipse">
            <a:avLst/>
          </a:prstGeom>
          <a:noFill/>
          <a:ln w="38100">
            <a:solidFill>
              <a:schemeClr val="accent2"/>
            </a:solidFill>
            <a:round/>
            <a:headEnd/>
            <a:tailEnd/>
          </a:ln>
        </p:spPr>
        <p:txBody>
          <a:bodyPr wrap="none" lIns="111026" tIns="55513" rIns="111026" bIns="55513" anchor="ctr">
            <a:spAutoFit/>
          </a:bodyPr>
          <a:lstStyle/>
          <a:p>
            <a:endParaRPr lang="en-US"/>
          </a:p>
        </p:txBody>
      </p:sp>
      <p:sp>
        <p:nvSpPr>
          <p:cNvPr id="39941" name="Oval 5"/>
          <p:cNvSpPr>
            <a:spLocks noChangeArrowheads="1"/>
          </p:cNvSpPr>
          <p:nvPr/>
        </p:nvSpPr>
        <p:spPr bwMode="auto">
          <a:xfrm>
            <a:off x="4275038" y="4234003"/>
            <a:ext cx="315296" cy="547161"/>
          </a:xfrm>
          <a:prstGeom prst="ellipse">
            <a:avLst/>
          </a:prstGeom>
          <a:noFill/>
          <a:ln w="38100">
            <a:solidFill>
              <a:srgbClr val="FF0066"/>
            </a:solidFill>
            <a:round/>
            <a:headEnd/>
            <a:tailEnd/>
          </a:ln>
        </p:spPr>
        <p:txBody>
          <a:bodyPr wrap="none" lIns="111026" tIns="55513" rIns="111026" bIns="55513" anchor="ctr">
            <a:spAutoFit/>
          </a:bodyPr>
          <a:lstStyle/>
          <a:p>
            <a:endParaRPr lang="en-US"/>
          </a:p>
        </p:txBody>
      </p:sp>
      <p:sp>
        <p:nvSpPr>
          <p:cNvPr id="39942" name="Oval 6"/>
          <p:cNvSpPr>
            <a:spLocks noChangeArrowheads="1"/>
          </p:cNvSpPr>
          <p:nvPr/>
        </p:nvSpPr>
        <p:spPr bwMode="auto">
          <a:xfrm>
            <a:off x="5440958" y="4234003"/>
            <a:ext cx="315296" cy="547161"/>
          </a:xfrm>
          <a:prstGeom prst="ellipse">
            <a:avLst/>
          </a:prstGeom>
          <a:noFill/>
          <a:ln w="38100">
            <a:solidFill>
              <a:srgbClr val="009900"/>
            </a:solidFill>
            <a:round/>
            <a:headEnd/>
            <a:tailEnd/>
          </a:ln>
        </p:spPr>
        <p:txBody>
          <a:bodyPr wrap="none" lIns="111026" tIns="55513" rIns="111026" bIns="55513" anchor="ctr">
            <a:spAutoFit/>
          </a:bodyPr>
          <a:lstStyle/>
          <a:p>
            <a:endParaRPr lang="en-US"/>
          </a:p>
        </p:txBody>
      </p:sp>
      <p:sp>
        <p:nvSpPr>
          <p:cNvPr id="39943" name="Oval 7"/>
          <p:cNvSpPr>
            <a:spLocks noChangeArrowheads="1"/>
          </p:cNvSpPr>
          <p:nvPr/>
        </p:nvSpPr>
        <p:spPr bwMode="auto">
          <a:xfrm>
            <a:off x="6606877" y="4234003"/>
            <a:ext cx="315296" cy="547161"/>
          </a:xfrm>
          <a:prstGeom prst="ellipse">
            <a:avLst/>
          </a:prstGeom>
          <a:noFill/>
          <a:ln w="38100">
            <a:solidFill>
              <a:srgbClr val="0099FF"/>
            </a:solidFill>
            <a:round/>
            <a:headEnd/>
            <a:tailEnd/>
          </a:ln>
        </p:spPr>
        <p:txBody>
          <a:bodyPr wrap="none" lIns="111026" tIns="55513" rIns="111026" bIns="55513" anchor="ctr">
            <a:spAutoFit/>
          </a:bodyPr>
          <a:lstStyle/>
          <a:p>
            <a:endParaRPr lang="en-US"/>
          </a:p>
        </p:txBody>
      </p:sp>
      <p:sp>
        <p:nvSpPr>
          <p:cNvPr id="39944" name="Oval 8"/>
          <p:cNvSpPr>
            <a:spLocks noChangeArrowheads="1"/>
          </p:cNvSpPr>
          <p:nvPr/>
        </p:nvSpPr>
        <p:spPr bwMode="auto">
          <a:xfrm>
            <a:off x="7772797" y="4234003"/>
            <a:ext cx="315296" cy="547161"/>
          </a:xfrm>
          <a:prstGeom prst="ellipse">
            <a:avLst/>
          </a:prstGeom>
          <a:noFill/>
          <a:ln w="38100">
            <a:solidFill>
              <a:srgbClr val="008080"/>
            </a:solidFill>
            <a:round/>
            <a:headEnd/>
            <a:tailEnd/>
          </a:ln>
        </p:spPr>
        <p:txBody>
          <a:bodyPr wrap="none" lIns="111026" tIns="55513" rIns="111026" bIns="55513" anchor="ctr">
            <a:spAutoFit/>
          </a:bodyPr>
          <a:lstStyle/>
          <a:p>
            <a:endParaRPr lang="en-US"/>
          </a:p>
        </p:txBody>
      </p:sp>
      <p:sp>
        <p:nvSpPr>
          <p:cNvPr id="39945" name="Rectangle 9"/>
          <p:cNvSpPr>
            <a:spLocks noChangeArrowheads="1"/>
          </p:cNvSpPr>
          <p:nvPr/>
        </p:nvSpPr>
        <p:spPr bwMode="auto">
          <a:xfrm>
            <a:off x="3730943" y="5634217"/>
            <a:ext cx="224220" cy="389109"/>
          </a:xfrm>
          <a:prstGeom prst="rect">
            <a:avLst/>
          </a:prstGeom>
          <a:noFill/>
          <a:ln w="38100">
            <a:solidFill>
              <a:schemeClr val="tx2"/>
            </a:solidFill>
            <a:miter lim="800000"/>
            <a:headEnd/>
            <a:tailEnd/>
          </a:ln>
        </p:spPr>
        <p:txBody>
          <a:bodyPr wrap="none" lIns="111026" tIns="55513" rIns="111026" bIns="55513" anchor="ctr">
            <a:spAutoFit/>
          </a:bodyPr>
          <a:lstStyle/>
          <a:p>
            <a:endParaRPr lang="en-US"/>
          </a:p>
        </p:txBody>
      </p:sp>
      <p:sp>
        <p:nvSpPr>
          <p:cNvPr id="39946" name="Rectangle 10"/>
          <p:cNvSpPr>
            <a:spLocks noChangeArrowheads="1"/>
          </p:cNvSpPr>
          <p:nvPr/>
        </p:nvSpPr>
        <p:spPr bwMode="auto">
          <a:xfrm>
            <a:off x="4905499" y="5634217"/>
            <a:ext cx="224220" cy="389109"/>
          </a:xfrm>
          <a:prstGeom prst="rect">
            <a:avLst/>
          </a:prstGeom>
          <a:noFill/>
          <a:ln w="38100">
            <a:solidFill>
              <a:schemeClr val="tx2"/>
            </a:solidFill>
            <a:miter lim="800000"/>
            <a:headEnd/>
            <a:tailEnd/>
          </a:ln>
        </p:spPr>
        <p:txBody>
          <a:bodyPr wrap="none" lIns="111026" tIns="55513" rIns="111026" bIns="55513" anchor="ctr">
            <a:spAutoFit/>
          </a:bodyPr>
          <a:lstStyle/>
          <a:p>
            <a:endParaRPr lang="en-US"/>
          </a:p>
        </p:txBody>
      </p:sp>
      <p:sp>
        <p:nvSpPr>
          <p:cNvPr id="39947" name="Rectangle 11"/>
          <p:cNvSpPr>
            <a:spLocks noChangeArrowheads="1"/>
          </p:cNvSpPr>
          <p:nvPr/>
        </p:nvSpPr>
        <p:spPr bwMode="auto">
          <a:xfrm>
            <a:off x="6080055" y="5634217"/>
            <a:ext cx="224220" cy="389109"/>
          </a:xfrm>
          <a:prstGeom prst="rect">
            <a:avLst/>
          </a:prstGeom>
          <a:noFill/>
          <a:ln w="38100">
            <a:solidFill>
              <a:schemeClr val="tx2"/>
            </a:solidFill>
            <a:miter lim="800000"/>
            <a:headEnd/>
            <a:tailEnd/>
          </a:ln>
        </p:spPr>
        <p:txBody>
          <a:bodyPr wrap="none" lIns="111026" tIns="55513" rIns="111026" bIns="55513" anchor="ctr">
            <a:spAutoFit/>
          </a:bodyPr>
          <a:lstStyle/>
          <a:p>
            <a:endParaRPr lang="en-US"/>
          </a:p>
        </p:txBody>
      </p:sp>
      <p:sp>
        <p:nvSpPr>
          <p:cNvPr id="39948" name="Rectangle 12"/>
          <p:cNvSpPr>
            <a:spLocks noChangeArrowheads="1"/>
          </p:cNvSpPr>
          <p:nvPr/>
        </p:nvSpPr>
        <p:spPr bwMode="auto">
          <a:xfrm>
            <a:off x="7254611" y="5634217"/>
            <a:ext cx="224220" cy="389109"/>
          </a:xfrm>
          <a:prstGeom prst="rect">
            <a:avLst/>
          </a:prstGeom>
          <a:noFill/>
          <a:ln w="38100">
            <a:solidFill>
              <a:schemeClr val="tx2"/>
            </a:solidFill>
            <a:miter lim="800000"/>
            <a:headEnd/>
            <a:tailEnd/>
          </a:ln>
        </p:spPr>
        <p:txBody>
          <a:bodyPr wrap="none" lIns="111026" tIns="55513" rIns="111026" bIns="55513" anchor="ctr">
            <a:spAutoFit/>
          </a:bodyPr>
          <a:lstStyle/>
          <a:p>
            <a:endParaRPr lang="en-US"/>
          </a:p>
        </p:txBody>
      </p:sp>
      <p:cxnSp>
        <p:nvCxnSpPr>
          <p:cNvPr id="39949" name="AutoShape 13"/>
          <p:cNvCxnSpPr>
            <a:cxnSpLocks noChangeShapeType="1"/>
            <a:stCxn id="39940" idx="4"/>
            <a:endCxn id="39945" idx="0"/>
          </p:cNvCxnSpPr>
          <p:nvPr/>
        </p:nvCxnSpPr>
        <p:spPr bwMode="auto">
          <a:xfrm>
            <a:off x="3266767" y="4781164"/>
            <a:ext cx="576286" cy="853053"/>
          </a:xfrm>
          <a:prstGeom prst="straightConnector1">
            <a:avLst/>
          </a:prstGeom>
          <a:noFill/>
          <a:ln w="38100">
            <a:solidFill>
              <a:schemeClr val="tx1"/>
            </a:solidFill>
            <a:round/>
            <a:headEnd/>
            <a:tailEnd type="triangle" w="med" len="med"/>
          </a:ln>
        </p:spPr>
      </p:cxnSp>
      <p:cxnSp>
        <p:nvCxnSpPr>
          <p:cNvPr id="39950" name="AutoShape 14"/>
          <p:cNvCxnSpPr>
            <a:cxnSpLocks noChangeShapeType="1"/>
            <a:stCxn id="39941" idx="4"/>
            <a:endCxn id="39945" idx="0"/>
          </p:cNvCxnSpPr>
          <p:nvPr/>
        </p:nvCxnSpPr>
        <p:spPr bwMode="auto">
          <a:xfrm flipH="1">
            <a:off x="3843053" y="4781164"/>
            <a:ext cx="589633" cy="853053"/>
          </a:xfrm>
          <a:prstGeom prst="straightConnector1">
            <a:avLst/>
          </a:prstGeom>
          <a:noFill/>
          <a:ln w="38100">
            <a:solidFill>
              <a:schemeClr val="tx1"/>
            </a:solidFill>
            <a:round/>
            <a:headEnd/>
            <a:tailEnd type="triangle" w="med" len="med"/>
          </a:ln>
        </p:spPr>
      </p:cxnSp>
      <p:cxnSp>
        <p:nvCxnSpPr>
          <p:cNvPr id="39951" name="AutoShape 15"/>
          <p:cNvCxnSpPr>
            <a:cxnSpLocks noChangeShapeType="1"/>
            <a:stCxn id="39942" idx="4"/>
            <a:endCxn id="39945" idx="0"/>
          </p:cNvCxnSpPr>
          <p:nvPr/>
        </p:nvCxnSpPr>
        <p:spPr bwMode="auto">
          <a:xfrm flipH="1">
            <a:off x="3843053" y="4781164"/>
            <a:ext cx="1755553" cy="853053"/>
          </a:xfrm>
          <a:prstGeom prst="straightConnector1">
            <a:avLst/>
          </a:prstGeom>
          <a:noFill/>
          <a:ln w="38100">
            <a:solidFill>
              <a:schemeClr val="tx1"/>
            </a:solidFill>
            <a:round/>
            <a:headEnd/>
            <a:tailEnd type="triangle" w="med" len="med"/>
          </a:ln>
        </p:spPr>
      </p:cxnSp>
      <p:cxnSp>
        <p:nvCxnSpPr>
          <p:cNvPr id="39952" name="AutoShape 16"/>
          <p:cNvCxnSpPr>
            <a:cxnSpLocks noChangeShapeType="1"/>
            <a:stCxn id="39942" idx="4"/>
            <a:endCxn id="39946" idx="0"/>
          </p:cNvCxnSpPr>
          <p:nvPr/>
        </p:nvCxnSpPr>
        <p:spPr bwMode="auto">
          <a:xfrm flipH="1">
            <a:off x="5017609" y="4781164"/>
            <a:ext cx="580997" cy="853053"/>
          </a:xfrm>
          <a:prstGeom prst="straightConnector1">
            <a:avLst/>
          </a:prstGeom>
          <a:noFill/>
          <a:ln w="38100">
            <a:solidFill>
              <a:schemeClr val="tx1"/>
            </a:solidFill>
            <a:round/>
            <a:headEnd/>
            <a:tailEnd type="triangle" w="med" len="med"/>
          </a:ln>
        </p:spPr>
      </p:cxnSp>
      <p:cxnSp>
        <p:nvCxnSpPr>
          <p:cNvPr id="39953" name="AutoShape 17"/>
          <p:cNvCxnSpPr>
            <a:cxnSpLocks noChangeShapeType="1"/>
            <a:stCxn id="39943" idx="4"/>
            <a:endCxn id="39947" idx="0"/>
          </p:cNvCxnSpPr>
          <p:nvPr/>
        </p:nvCxnSpPr>
        <p:spPr bwMode="auto">
          <a:xfrm flipH="1">
            <a:off x="6192165" y="4781164"/>
            <a:ext cx="572360" cy="853053"/>
          </a:xfrm>
          <a:prstGeom prst="straightConnector1">
            <a:avLst/>
          </a:prstGeom>
          <a:noFill/>
          <a:ln w="38100">
            <a:solidFill>
              <a:schemeClr val="tx1"/>
            </a:solidFill>
            <a:round/>
            <a:headEnd/>
            <a:tailEnd type="triangle" w="med" len="med"/>
          </a:ln>
        </p:spPr>
      </p:cxnSp>
      <p:cxnSp>
        <p:nvCxnSpPr>
          <p:cNvPr id="39954" name="AutoShape 18"/>
          <p:cNvCxnSpPr>
            <a:cxnSpLocks noChangeShapeType="1"/>
            <a:stCxn id="39944" idx="4"/>
            <a:endCxn id="39948" idx="0"/>
          </p:cNvCxnSpPr>
          <p:nvPr/>
        </p:nvCxnSpPr>
        <p:spPr bwMode="auto">
          <a:xfrm flipH="1">
            <a:off x="7366721" y="4781164"/>
            <a:ext cx="563724" cy="853053"/>
          </a:xfrm>
          <a:prstGeom prst="straightConnector1">
            <a:avLst/>
          </a:prstGeom>
          <a:noFill/>
          <a:ln w="38100">
            <a:solidFill>
              <a:schemeClr val="tx1"/>
            </a:solidFill>
            <a:round/>
            <a:headEnd/>
            <a:tailEnd type="triangle" w="med" len="med"/>
          </a:ln>
        </p:spPr>
      </p:cxnSp>
      <p:cxnSp>
        <p:nvCxnSpPr>
          <p:cNvPr id="39955" name="AutoShape 19"/>
          <p:cNvCxnSpPr>
            <a:cxnSpLocks noChangeShapeType="1"/>
            <a:stCxn id="39943" idx="4"/>
            <a:endCxn id="39945" idx="0"/>
          </p:cNvCxnSpPr>
          <p:nvPr/>
        </p:nvCxnSpPr>
        <p:spPr bwMode="auto">
          <a:xfrm flipH="1">
            <a:off x="3843053" y="4781164"/>
            <a:ext cx="2921472" cy="853053"/>
          </a:xfrm>
          <a:prstGeom prst="straightConnector1">
            <a:avLst/>
          </a:prstGeom>
          <a:noFill/>
          <a:ln w="38100">
            <a:solidFill>
              <a:schemeClr val="tx1"/>
            </a:solidFill>
            <a:round/>
            <a:headEnd/>
            <a:tailEnd type="triangle" w="med" len="med"/>
          </a:ln>
        </p:spPr>
      </p:cxnSp>
      <p:cxnSp>
        <p:nvCxnSpPr>
          <p:cNvPr id="39956" name="AutoShape 20"/>
          <p:cNvCxnSpPr>
            <a:cxnSpLocks noChangeShapeType="1"/>
            <a:stCxn id="39943" idx="4"/>
            <a:endCxn id="39948" idx="0"/>
          </p:cNvCxnSpPr>
          <p:nvPr/>
        </p:nvCxnSpPr>
        <p:spPr bwMode="auto">
          <a:xfrm>
            <a:off x="6764525" y="4781164"/>
            <a:ext cx="602196" cy="853053"/>
          </a:xfrm>
          <a:prstGeom prst="straightConnector1">
            <a:avLst/>
          </a:prstGeom>
          <a:noFill/>
          <a:ln w="38100">
            <a:solidFill>
              <a:schemeClr val="tx1"/>
            </a:solidFill>
            <a:round/>
            <a:headEnd/>
            <a:tailEnd type="triangle" w="med" len="med"/>
          </a:ln>
        </p:spPr>
      </p:cxnSp>
      <p:cxnSp>
        <p:nvCxnSpPr>
          <p:cNvPr id="39957" name="AutoShape 21"/>
          <p:cNvCxnSpPr>
            <a:cxnSpLocks noChangeShapeType="1"/>
            <a:stCxn id="39943" idx="4"/>
            <a:endCxn id="39946" idx="0"/>
          </p:cNvCxnSpPr>
          <p:nvPr/>
        </p:nvCxnSpPr>
        <p:spPr bwMode="auto">
          <a:xfrm flipH="1">
            <a:off x="5017609" y="4781164"/>
            <a:ext cx="1746916" cy="853053"/>
          </a:xfrm>
          <a:prstGeom prst="straightConnector1">
            <a:avLst/>
          </a:prstGeom>
          <a:noFill/>
          <a:ln w="38100">
            <a:solidFill>
              <a:schemeClr val="tx1"/>
            </a:solidFill>
            <a:round/>
            <a:headEnd/>
            <a:tailEnd type="triangle" w="med" len="med"/>
          </a:ln>
        </p:spPr>
      </p:cxnSp>
      <p:sp>
        <p:nvSpPr>
          <p:cNvPr id="22" name="Rectangle 21"/>
          <p:cNvSpPr/>
          <p:nvPr/>
        </p:nvSpPr>
        <p:spPr>
          <a:xfrm>
            <a:off x="2261381" y="6315479"/>
            <a:ext cx="7000032" cy="385979"/>
          </a:xfrm>
          <a:prstGeom prst="rect">
            <a:avLst/>
          </a:prstGeom>
        </p:spPr>
        <p:txBody>
          <a:bodyPr wrap="square" lIns="111026" tIns="55513" rIns="111026" bIns="55513">
            <a:spAutoFit/>
          </a:bodyPr>
          <a:lstStyle/>
          <a:p>
            <a:pPr defTabSz="555132" eaLnBrk="0" hangingPunct="0">
              <a:spcBef>
                <a:spcPct val="30000"/>
              </a:spcBef>
              <a:defRPr/>
            </a:pPr>
            <a:r>
              <a:rPr lang="en-US" dirty="0">
                <a:solidFill>
                  <a:srgbClr val="C00000"/>
                </a:solidFill>
              </a:rPr>
              <a:t>Real world examples: directors and boards; students and courses; </a:t>
            </a:r>
          </a:p>
        </p:txBody>
      </p:sp>
    </p:spTree>
    <p:extLst>
      <p:ext uri="{BB962C8B-B14F-4D97-AF65-F5344CB8AC3E}">
        <p14:creationId xmlns:p14="http://schemas.microsoft.com/office/powerpoint/2010/main" val="1964859144"/>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84262</TotalTime>
  <Words>2047</Words>
  <Application>Microsoft Macintosh PowerPoint</Application>
  <PresentationFormat>Custom</PresentationFormat>
  <Paragraphs>191</Paragraphs>
  <Slides>20</Slides>
  <Notes>16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Consolas</vt:lpstr>
      <vt:lpstr>Segoe UI</vt:lpstr>
      <vt:lpstr>Segoe UI Light</vt:lpstr>
      <vt:lpstr>Wingdings</vt:lpstr>
      <vt:lpstr>TFTemplate16X9</vt:lpstr>
      <vt:lpstr>3-30367_MSR Dark Blue Template 16x9</vt:lpstr>
      <vt:lpstr>Equation</vt:lpstr>
      <vt:lpstr>SI 608  Week 2 – Basic Concepts – Bonus content </vt:lpstr>
      <vt:lpstr>Implementing Adjacency List</vt:lpstr>
      <vt:lpstr>PowerPoint Presentation</vt:lpstr>
      <vt:lpstr>Array implementation</vt:lpstr>
      <vt:lpstr>Array implementation</vt:lpstr>
      <vt:lpstr>Types of graphs</vt:lpstr>
      <vt:lpstr>Some we talked about last week</vt:lpstr>
      <vt:lpstr>Cliques and Complete Graphs</vt:lpstr>
      <vt:lpstr>Bipartite (Two-Mode) Networks</vt:lpstr>
      <vt:lpstr>Projection to One-mode Network</vt:lpstr>
      <vt:lpstr>A few others</vt:lpstr>
      <vt:lpstr>Trees</vt:lpstr>
      <vt:lpstr>Properties of Trees</vt:lpstr>
      <vt:lpstr>Generalized Trees</vt:lpstr>
      <vt:lpstr>Planar Graphs</vt:lpstr>
      <vt:lpstr>Lattice Graph</vt:lpstr>
      <vt:lpstr>More on graph theory</vt:lpstr>
      <vt:lpstr>Graph Isomorphism</vt:lpstr>
      <vt:lpstr>Quiz: Isomorphism?</vt:lpstr>
      <vt:lpstr>Subgraph</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2179</cp:revision>
  <cp:lastPrinted>2015-02-02T18:17:35Z</cp:lastPrinted>
  <dcterms:created xsi:type="dcterms:W3CDTF">2012-05-22T07:38:31Z</dcterms:created>
  <dcterms:modified xsi:type="dcterms:W3CDTF">2020-09-08T16:44:17Z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