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15"/>
  </p:notesMasterIdLst>
  <p:handoutMasterIdLst>
    <p:handoutMasterId r:id="rId16"/>
  </p:handoutMasterIdLst>
  <p:sldIdLst>
    <p:sldId id="1390" r:id="rId6"/>
    <p:sldId id="1459" r:id="rId7"/>
    <p:sldId id="1460" r:id="rId8"/>
    <p:sldId id="1464" r:id="rId9"/>
    <p:sldId id="1466" r:id="rId10"/>
    <p:sldId id="1467" r:id="rId11"/>
    <p:sldId id="1438" r:id="rId12"/>
    <p:sldId id="1439" r:id="rId13"/>
    <p:sldId id="144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459"/>
            <p14:sldId id="1460"/>
            <p14:sldId id="1464"/>
            <p14:sldId id="1466"/>
            <p14:sldId id="1467"/>
            <p14:sldId id="1438"/>
            <p14:sldId id="1439"/>
            <p14:sldId id="1440"/>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autoAdjust="0"/>
    <p:restoredTop sz="83358" autoAdjust="0"/>
  </p:normalViewPr>
  <p:slideViewPr>
    <p:cSldViewPr snapToGrid="0">
      <p:cViewPr varScale="1">
        <p:scale>
          <a:sx n="93" d="100"/>
          <a:sy n="93" d="100"/>
        </p:scale>
        <p:origin x="1376" y="2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9/17/19 8:37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9/17/19 8:37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9/17/19 8:37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6786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9/17/19 8:37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38091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9/17/19 8:37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42064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9/17/19 8:37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5511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9/17/19 8:37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1154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9/17/19 8:37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0167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9/17/19 8:37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53595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9/17/19 8:37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47461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9/17/19 8:37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70297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4494631"/>
            <a:ext cx="10571004" cy="1389190"/>
          </a:xfrm>
        </p:spPr>
        <p:txBody>
          <a:bodyPr anchor="t"/>
          <a:lstStyle>
            <a:lvl1pPr algn="l">
              <a:defRPr sz="4900" b="1" cap="all"/>
            </a:lvl1pPr>
          </a:lstStyle>
          <a:p>
            <a:r>
              <a:rPr lang="en-US"/>
              <a:t>Click to edit Master title style</a:t>
            </a:r>
          </a:p>
        </p:txBody>
      </p:sp>
      <p:sp>
        <p:nvSpPr>
          <p:cNvPr id="3" name="Text Placeholder 2"/>
          <p:cNvSpPr>
            <a:spLocks noGrp="1"/>
          </p:cNvSpPr>
          <p:nvPr>
            <p:ph type="body" idx="1"/>
          </p:nvPr>
        </p:nvSpPr>
        <p:spPr>
          <a:xfrm>
            <a:off x="982396" y="3971411"/>
            <a:ext cx="10571004" cy="523220"/>
          </a:xfrm>
        </p:spPr>
        <p:txBody>
          <a:bodyPr anchor="b"/>
          <a:lstStyle>
            <a:lvl1pPr marL="0" indent="0">
              <a:buNone/>
              <a:defRPr sz="2400">
                <a:solidFill>
                  <a:schemeClr val="tx1">
                    <a:tint val="75000"/>
                  </a:schemeClr>
                </a:solidFill>
              </a:defRPr>
            </a:lvl1pPr>
            <a:lvl2pPr marL="555132" indent="0">
              <a:buNone/>
              <a:defRPr sz="2200">
                <a:solidFill>
                  <a:schemeClr val="tx1">
                    <a:tint val="75000"/>
                  </a:schemeClr>
                </a:solidFill>
              </a:defRPr>
            </a:lvl2pPr>
            <a:lvl3pPr marL="1110264" indent="0">
              <a:buNone/>
              <a:defRPr sz="1900">
                <a:solidFill>
                  <a:schemeClr val="tx1">
                    <a:tint val="75000"/>
                  </a:schemeClr>
                </a:solidFill>
              </a:defRPr>
            </a:lvl3pPr>
            <a:lvl4pPr marL="1665397" indent="0">
              <a:buNone/>
              <a:defRPr sz="1700">
                <a:solidFill>
                  <a:schemeClr val="tx1">
                    <a:tint val="75000"/>
                  </a:schemeClr>
                </a:solidFill>
              </a:defRPr>
            </a:lvl4pPr>
            <a:lvl5pPr marL="2220529" indent="0">
              <a:buNone/>
              <a:defRPr sz="1700">
                <a:solidFill>
                  <a:schemeClr val="tx1">
                    <a:tint val="75000"/>
                  </a:schemeClr>
                </a:solidFill>
              </a:defRPr>
            </a:lvl5pPr>
            <a:lvl6pPr marL="2775661" indent="0">
              <a:buNone/>
              <a:defRPr sz="1700">
                <a:solidFill>
                  <a:schemeClr val="tx1">
                    <a:tint val="75000"/>
                  </a:schemeClr>
                </a:solidFill>
              </a:defRPr>
            </a:lvl6pPr>
            <a:lvl7pPr marL="3330793" indent="0">
              <a:buNone/>
              <a:defRPr sz="1700">
                <a:solidFill>
                  <a:schemeClr val="tx1">
                    <a:tint val="75000"/>
                  </a:schemeClr>
                </a:solidFill>
              </a:defRPr>
            </a:lvl7pPr>
            <a:lvl8pPr marL="3885926" indent="0">
              <a:buNone/>
              <a:defRPr sz="1700">
                <a:solidFill>
                  <a:schemeClr val="tx1">
                    <a:tint val="75000"/>
                  </a:schemeClr>
                </a:solidFill>
              </a:defRPr>
            </a:lvl8pPr>
            <a:lvl9pPr marL="4441058"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1824" y="6482889"/>
            <a:ext cx="2901844" cy="372394"/>
          </a:xfrm>
          <a:prstGeom prst="rect">
            <a:avLst/>
          </a:prstGeom>
        </p:spPr>
        <p:txBody>
          <a:bodyPr lIns="111026" tIns="55513" rIns="111026" bIns="55513"/>
          <a:lstStyle/>
          <a:p>
            <a:fld id="{4B62FC01-8CFD-E54A-BB7E-64AE541318C5}" type="datetimeFigureOut">
              <a:rPr lang="en-US" smtClean="0"/>
              <a:t>9/17/19</a:t>
            </a:fld>
            <a:endParaRPr lang="en-US"/>
          </a:p>
        </p:txBody>
      </p:sp>
      <p:sp>
        <p:nvSpPr>
          <p:cNvPr id="5" name="Footer Placeholder 4"/>
          <p:cNvSpPr>
            <a:spLocks noGrp="1"/>
          </p:cNvSpPr>
          <p:nvPr>
            <p:ph type="ftr" sz="quarter" idx="11"/>
          </p:nvPr>
        </p:nvSpPr>
        <p:spPr>
          <a:xfrm>
            <a:off x="4249129" y="6482889"/>
            <a:ext cx="3938217" cy="372394"/>
          </a:xfrm>
          <a:prstGeom prst="rect">
            <a:avLst/>
          </a:prstGeom>
        </p:spPr>
        <p:txBody>
          <a:bodyPr lIns="111026" tIns="55513" rIns="111026" bIns="55513"/>
          <a:lstStyle/>
          <a:p>
            <a:endParaRPr lang="en-US"/>
          </a:p>
        </p:txBody>
      </p:sp>
      <p:sp>
        <p:nvSpPr>
          <p:cNvPr id="6" name="Slide Number Placeholder 5"/>
          <p:cNvSpPr>
            <a:spLocks noGrp="1"/>
          </p:cNvSpPr>
          <p:nvPr>
            <p:ph type="sldNum" sz="quarter" idx="12"/>
          </p:nvPr>
        </p:nvSpPr>
        <p:spPr>
          <a:xfrm>
            <a:off x="8912807" y="6482889"/>
            <a:ext cx="2901844" cy="372394"/>
          </a:xfrm>
          <a:prstGeom prst="rect">
            <a:avLst/>
          </a:prstGeom>
        </p:spPr>
        <p:txBody>
          <a:bodyPr lIns="111026" tIns="55513" rIns="111026" bIns="55513"/>
          <a:lstStyle/>
          <a:p>
            <a:fld id="{9BF00D5B-BA53-FB4C-8ED3-B14F1426301D}" type="slidenum">
              <a:rPr lang="en-US" smtClean="0"/>
              <a:t>‹#›</a:t>
            </a:fld>
            <a:endParaRPr lang="en-US"/>
          </a:p>
        </p:txBody>
      </p:sp>
    </p:spTree>
    <p:extLst>
      <p:ext uri="{BB962C8B-B14F-4D97-AF65-F5344CB8AC3E}">
        <p14:creationId xmlns:p14="http://schemas.microsoft.com/office/powerpoint/2010/main" val="4088651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3450" y="2173288"/>
            <a:ext cx="10569575" cy="1498600"/>
          </a:xfrm>
        </p:spPr>
        <p:txBody>
          <a:bodyPr/>
          <a:lstStyle/>
          <a:p>
            <a:r>
              <a:rPr lang="en-US"/>
              <a:t>Click to edit Master title style</a:t>
            </a:r>
          </a:p>
        </p:txBody>
      </p:sp>
      <p:sp>
        <p:nvSpPr>
          <p:cNvPr id="3" name="Subtitle 2"/>
          <p:cNvSpPr>
            <a:spLocks noGrp="1"/>
          </p:cNvSpPr>
          <p:nvPr>
            <p:ph type="subTitle" idx="1"/>
          </p:nvPr>
        </p:nvSpPr>
        <p:spPr>
          <a:xfrm>
            <a:off x="1865313" y="3963988"/>
            <a:ext cx="8705850" cy="17875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4147928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 id="2147484284" r:id="rId28"/>
    <p:sldLayoutId id="2147484286" r:id="rId29"/>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hyperlink" Target="http://www.mathworks.com/matlabcentral/fileexchange/loadFile.do?objectId=12648" TargetMode="External"/><Relationship Id="rId13" Type="http://schemas.openxmlformats.org/officeDocument/2006/relationships/hyperlink" Target="http://www.yworks.com/en/products_yed_about.htm" TargetMode="External"/><Relationship Id="rId3" Type="http://schemas.openxmlformats.org/officeDocument/2006/relationships/hyperlink" Target="https://networkx.lanl.gov/wiki" TargetMode="External"/><Relationship Id="rId7" Type="http://schemas.openxmlformats.org/officeDocument/2006/relationships/hyperlink" Target="http://jung.sourceforge.net/" TargetMode="External"/><Relationship Id="rId12" Type="http://schemas.openxmlformats.org/officeDocument/2006/relationships/hyperlink" Target="http://www.touchgraph.com/" TargetMode="External"/><Relationship Id="rId17" Type="http://schemas.openxmlformats.org/officeDocument/2006/relationships/hyperlink" Target="http://www.insna.org/INSNA/soft_inf.html" TargetMode="External"/><Relationship Id="rId2" Type="http://schemas.openxmlformats.org/officeDocument/2006/relationships/notesSlide" Target="../notesSlides/notesSlide7.xml"/><Relationship Id="rId16" Type="http://schemas.openxmlformats.org/officeDocument/2006/relationships/hyperlink" Target="http://tangra.si.umich.edu/clair/clairlib/" TargetMode="External"/><Relationship Id="rId1" Type="http://schemas.openxmlformats.org/officeDocument/2006/relationships/slideLayout" Target="../slideLayouts/slideLayout15.xml"/><Relationship Id="rId6" Type="http://schemas.openxmlformats.org/officeDocument/2006/relationships/hyperlink" Target="http://cneurocvs.rmki.kfki.hu/igraph/" TargetMode="External"/><Relationship Id="rId11" Type="http://schemas.openxmlformats.org/officeDocument/2006/relationships/hyperlink" Target="http://www.graphviz.org/" TargetMode="External"/><Relationship Id="rId5" Type="http://schemas.openxmlformats.org/officeDocument/2006/relationships/hyperlink" Target="http://www.analytictech.com/" TargetMode="External"/><Relationship Id="rId15" Type="http://schemas.openxmlformats.org/officeDocument/2006/relationships/hyperlink" Target="http://www.minet.uni-jena.de/~wernicke/motifs/index.html" TargetMode="External"/><Relationship Id="rId10" Type="http://schemas.openxmlformats.org/officeDocument/2006/relationships/hyperlink" Target="http://iv.slis.indiana.edu/lm/lm-networks.html" TargetMode="External"/><Relationship Id="rId4" Type="http://schemas.openxmlformats.org/officeDocument/2006/relationships/hyperlink" Target="http://erzuli.ss.uci.edu/R.stuff/" TargetMode="External"/><Relationship Id="rId9" Type="http://schemas.openxmlformats.org/officeDocument/2006/relationships/hyperlink" Target="http://stat.gamma.rug.nl/siena.html" TargetMode="External"/><Relationship Id="rId14" Type="http://schemas.openxmlformats.org/officeDocument/2006/relationships/hyperlink" Target="http://www.cs.unm.edu/~aaron/research/fastmodularity.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800" dirty="0"/>
          </a:p>
          <a:p>
            <a:endParaRPr lang="en-US" sz="2800" dirty="0"/>
          </a:p>
          <a:p>
            <a:r>
              <a:rPr lang="en-US" sz="2800"/>
              <a:t>09/17/19</a:t>
            </a:r>
            <a:endParaRPr lang="en-US" sz="2800" dirty="0"/>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a:t>
            </a:r>
            <a:br>
              <a:rPr lang="en-US" sz="3800" dirty="0"/>
            </a:br>
            <a:r>
              <a:rPr lang="en-US" sz="3800" dirty="0"/>
              <a:t>Week 2 – </a:t>
            </a:r>
            <a:r>
              <a:rPr lang="en-US" sz="3800"/>
              <a:t>Basic Concepts - Left over</a:t>
            </a:r>
            <a:br>
              <a:rPr lang="en-US" sz="2000" dirty="0"/>
            </a:b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396" y="4494630"/>
            <a:ext cx="10571004" cy="1802435"/>
          </a:xfrm>
        </p:spPr>
        <p:txBody>
          <a:bodyPr>
            <a:normAutofit fontScale="90000"/>
          </a:bodyPr>
          <a:lstStyle/>
          <a:p>
            <a:r>
              <a:rPr lang="en-US" dirty="0">
                <a:ea typeface="ＭＳ Ｐゴシック" charset="0"/>
                <a:cs typeface="Gill Sans" charset="0"/>
              </a:rPr>
              <a:t>Analysis of topological characteristics of huge online social networking services</a:t>
            </a:r>
            <a:endParaRPr lang="en-US" sz="5800" dirty="0">
              <a:ea typeface="ＭＳ Ｐゴシック" charset="0"/>
              <a:cs typeface="Gill Sans" charset="0"/>
            </a:endParaRPr>
          </a:p>
        </p:txBody>
      </p:sp>
      <p:sp>
        <p:nvSpPr>
          <p:cNvPr id="3" name="Text Placeholder 2"/>
          <p:cNvSpPr>
            <a:spLocks noGrp="1"/>
          </p:cNvSpPr>
          <p:nvPr>
            <p:ph type="body" idx="1"/>
          </p:nvPr>
        </p:nvSpPr>
        <p:spPr/>
        <p:txBody>
          <a:bodyPr/>
          <a:lstStyle/>
          <a:p>
            <a:r>
              <a:rPr lang="en-US" dirty="0"/>
              <a:t>by </a:t>
            </a:r>
            <a:r>
              <a:rPr lang="en-US" dirty="0" err="1">
                <a:ea typeface="ＭＳ Ｐゴシック" charset="0"/>
                <a:cs typeface="Gill Sans" charset="0"/>
              </a:rPr>
              <a:t>Ahn</a:t>
            </a:r>
            <a:r>
              <a:rPr lang="en-US" dirty="0">
                <a:ea typeface="ＭＳ Ｐゴシック" charset="0"/>
                <a:cs typeface="Gill Sans" charset="0"/>
              </a:rPr>
              <a:t> et al. 2007 A study of </a:t>
            </a:r>
            <a:r>
              <a:rPr lang="en-US" dirty="0" err="1">
                <a:ea typeface="ＭＳ Ｐゴシック" charset="0"/>
                <a:cs typeface="Gill Sans" charset="0"/>
              </a:rPr>
              <a:t>Cyworld</a:t>
            </a:r>
            <a:r>
              <a:rPr lang="en-US" dirty="0">
                <a:ea typeface="ＭＳ Ｐゴシック" charset="0"/>
                <a:cs typeface="Gill Sans" charset="0"/>
              </a:rPr>
              <a:t>, </a:t>
            </a:r>
            <a:r>
              <a:rPr lang="en-US" dirty="0" err="1">
                <a:ea typeface="ＭＳ Ｐゴシック" charset="0"/>
                <a:cs typeface="Gill Sans" charset="0"/>
              </a:rPr>
              <a:t>Myspace</a:t>
            </a:r>
            <a:r>
              <a:rPr lang="en-US" dirty="0">
                <a:ea typeface="ＭＳ Ｐゴシック" charset="0"/>
                <a:cs typeface="Gill Sans" charset="0"/>
              </a:rPr>
              <a:t> and </a:t>
            </a:r>
            <a:r>
              <a:rPr lang="en-US" dirty="0" err="1">
                <a:ea typeface="ＭＳ Ｐゴシック" charset="0"/>
                <a:cs typeface="Gill Sans" charset="0"/>
              </a:rPr>
              <a:t>Orkut</a:t>
            </a:r>
            <a:endParaRPr lang="en-US" dirty="0"/>
          </a:p>
        </p:txBody>
      </p:sp>
    </p:spTree>
    <p:extLst>
      <p:ext uri="{BB962C8B-B14F-4D97-AF65-F5344CB8AC3E}">
        <p14:creationId xmlns:p14="http://schemas.microsoft.com/office/powerpoint/2010/main" val="322003889"/>
      </p:ext>
    </p:extLst>
  </p:cSld>
  <p:clrMapOvr>
    <a:masterClrMapping/>
  </p:clrMapOvr>
  <mc:AlternateContent xmlns:mc="http://schemas.openxmlformats.org/markup-compatibility/2006" xmlns:p14="http://schemas.microsoft.com/office/powerpoint/2010/main">
    <mc:Choice Requires="p14">
      <p:transition spd="slow" p14:dur="2000" advTm="21478"/>
    </mc:Choice>
    <mc:Fallback xmlns="">
      <p:transition xmlns:p14="http://schemas.microsoft.com/office/powerpoint/2010/main" spd="slow" advTm="2147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Advantage</a:t>
            </a:r>
          </a:p>
        </p:txBody>
      </p:sp>
      <p:sp>
        <p:nvSpPr>
          <p:cNvPr id="3" name="Content Placeholder 2"/>
          <p:cNvSpPr>
            <a:spLocks noGrp="1"/>
          </p:cNvSpPr>
          <p:nvPr>
            <p:ph idx="4294967295"/>
          </p:nvPr>
        </p:nvSpPr>
        <p:spPr>
          <a:xfrm>
            <a:off x="621824" y="1632056"/>
            <a:ext cx="11192828" cy="4616063"/>
          </a:xfrm>
          <a:prstGeom prst="rect">
            <a:avLst/>
          </a:prstGeom>
        </p:spPr>
        <p:txBody>
          <a:bodyPr lIns="111026" tIns="55513" rIns="111026" bIns="55513">
            <a:normAutofit/>
          </a:bodyPr>
          <a:lstStyle/>
          <a:p>
            <a:pPr marL="416349" lvl="1" indent="-416349">
              <a:buFont typeface="Arial"/>
              <a:buChar char="•"/>
            </a:pPr>
            <a:r>
              <a:rPr lang="en-US" dirty="0"/>
              <a:t>Has </a:t>
            </a:r>
            <a:r>
              <a:rPr lang="en-US" dirty="0">
                <a:ea typeface="ＭＳ Ｐゴシック" charset="0"/>
                <a:cs typeface="Gill Sans" charset="0"/>
              </a:rPr>
              <a:t>an interesting advantage of having the entire </a:t>
            </a:r>
            <a:r>
              <a:rPr lang="en-US" dirty="0" err="1">
                <a:ea typeface="ＭＳ Ｐゴシック" charset="0"/>
                <a:cs typeface="Gill Sans" charset="0"/>
              </a:rPr>
              <a:t>Cyworld</a:t>
            </a:r>
            <a:r>
              <a:rPr lang="en-US" dirty="0">
                <a:ea typeface="ＭＳ Ｐゴシック" charset="0"/>
                <a:cs typeface="Gill Sans" charset="0"/>
              </a:rPr>
              <a:t> data set</a:t>
            </a:r>
          </a:p>
          <a:p>
            <a:pPr marL="902090" lvl="2" indent="-416349"/>
            <a:r>
              <a:rPr lang="en-US" dirty="0">
                <a:ea typeface="ＭＳ Ｐゴシック" charset="0"/>
                <a:cs typeface="Gill Sans" charset="0"/>
              </a:rPr>
              <a:t>Can study the effects of sampling: </a:t>
            </a:r>
          </a:p>
          <a:p>
            <a:pPr marL="1457222" lvl="3" indent="-416349"/>
            <a:r>
              <a:rPr lang="en-US" dirty="0">
                <a:ea typeface="ＭＳ Ｐゴシック" charset="0"/>
                <a:cs typeface="Gill Sans" charset="0"/>
              </a:rPr>
              <a:t>Under-sample low degree nodes and Over-sample high degree nodes</a:t>
            </a:r>
          </a:p>
          <a:p>
            <a:pPr marL="1457222" lvl="3" indent="-416349"/>
            <a:r>
              <a:rPr lang="en-US" dirty="0">
                <a:ea typeface="ＭＳ Ｐゴシック" charset="0"/>
                <a:cs typeface="Gill Sans" charset="0"/>
              </a:rPr>
              <a:t>Underestimate power law coefficient</a:t>
            </a:r>
          </a:p>
          <a:p>
            <a:pPr marL="1457222" lvl="3" indent="-416349"/>
            <a:endParaRPr lang="en-US" dirty="0">
              <a:ea typeface="ＭＳ Ｐゴシック" charset="0"/>
              <a:cs typeface="Gill Sans" charset="0"/>
            </a:endParaRPr>
          </a:p>
          <a:p>
            <a:endParaRPr lang="en-US" sz="3400"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020" y="4499488"/>
            <a:ext cx="8629019" cy="1748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spTree>
    <p:extLst>
      <p:ext uri="{BB962C8B-B14F-4D97-AF65-F5344CB8AC3E}">
        <p14:creationId xmlns:p14="http://schemas.microsoft.com/office/powerpoint/2010/main" val="2215609748"/>
      </p:ext>
    </p:extLst>
  </p:cSld>
  <p:clrMapOvr>
    <a:masterClrMapping/>
  </p:clrMapOvr>
  <mc:AlternateContent xmlns:mc="http://schemas.openxmlformats.org/markup-compatibility/2006" xmlns:p14="http://schemas.microsoft.com/office/powerpoint/2010/main">
    <mc:Choice Requires="p14">
      <p:transition spd="slow" p14:dur="2000" advTm="129395"/>
    </mc:Choice>
    <mc:Fallback xmlns="">
      <p:transition xmlns:p14="http://schemas.microsoft.com/office/powerpoint/2010/main" spd="slow" advTm="1293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396" y="4494630"/>
            <a:ext cx="10571004" cy="1802435"/>
          </a:xfrm>
        </p:spPr>
        <p:txBody>
          <a:bodyPr>
            <a:normAutofit/>
          </a:bodyPr>
          <a:lstStyle/>
          <a:p>
            <a:r>
              <a:rPr lang="en-US" dirty="0">
                <a:ea typeface="ＭＳ Ｐゴシック" charset="0"/>
                <a:cs typeface="Gill Sans" charset="0"/>
              </a:rPr>
              <a:t>What is Twitter, a social network or a news media?</a:t>
            </a:r>
            <a:endParaRPr lang="en-US" sz="5800" dirty="0">
              <a:ea typeface="ＭＳ Ｐゴシック" charset="0"/>
              <a:cs typeface="Gill Sans" charset="0"/>
            </a:endParaRPr>
          </a:p>
        </p:txBody>
      </p:sp>
      <p:sp>
        <p:nvSpPr>
          <p:cNvPr id="3" name="Text Placeholder 2"/>
          <p:cNvSpPr>
            <a:spLocks noGrp="1"/>
          </p:cNvSpPr>
          <p:nvPr>
            <p:ph type="body" idx="1"/>
          </p:nvPr>
        </p:nvSpPr>
        <p:spPr/>
        <p:txBody>
          <a:bodyPr/>
          <a:lstStyle/>
          <a:p>
            <a:r>
              <a:rPr lang="en-US" dirty="0"/>
              <a:t>by </a:t>
            </a:r>
            <a:r>
              <a:rPr lang="en-US" dirty="0" err="1">
                <a:ea typeface="ＭＳ Ｐゴシック" charset="0"/>
                <a:cs typeface="Gill Sans" charset="0"/>
              </a:rPr>
              <a:t>Kwak</a:t>
            </a:r>
            <a:r>
              <a:rPr lang="en-US" dirty="0">
                <a:ea typeface="ＭＳ Ｐゴシック" charset="0"/>
                <a:cs typeface="Gill Sans" charset="0"/>
              </a:rPr>
              <a:t> et al. 2010 A study of Twitter</a:t>
            </a:r>
            <a:endParaRPr lang="en-US" dirty="0"/>
          </a:p>
        </p:txBody>
      </p:sp>
    </p:spTree>
    <p:extLst>
      <p:ext uri="{BB962C8B-B14F-4D97-AF65-F5344CB8AC3E}">
        <p14:creationId xmlns:p14="http://schemas.microsoft.com/office/powerpoint/2010/main" val="103612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78943" y="1183968"/>
            <a:ext cx="12278590" cy="52550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type="none" w="med" len="med"/>
                <a:tailEnd type="none" w="med" len="med"/>
              </a14:hiddenLine>
            </a:ext>
          </a:extLst>
        </p:spPr>
        <p:txBody>
          <a:bodyPr lIns="0" tIns="0" rIns="0" bIns="0" anchor="ctr"/>
          <a:lstStyle/>
          <a:p>
            <a:pPr marL="947610" lvl="1" indent="-416349">
              <a:lnSpc>
                <a:spcPct val="90000"/>
              </a:lnSpc>
              <a:spcBef>
                <a:spcPts val="1707"/>
              </a:spcBef>
              <a:buClr>
                <a:schemeClr val="tx1"/>
              </a:buClr>
              <a:buSzPct val="125000"/>
              <a:buFont typeface="Arial"/>
              <a:buChar char="•"/>
            </a:pPr>
            <a:r>
              <a:rPr lang="en-US" sz="2900" dirty="0">
                <a:ea typeface="ＭＳ Ｐゴシック" charset="0"/>
                <a:cs typeface="Gill Sans" charset="0"/>
              </a:rPr>
              <a:t>They analyze how directed relations of following set Twitter apart from existing OSNs</a:t>
            </a:r>
          </a:p>
          <a:p>
            <a:pPr marL="947610" lvl="1" indent="-416349">
              <a:lnSpc>
                <a:spcPct val="90000"/>
              </a:lnSpc>
              <a:spcBef>
                <a:spcPts val="1707"/>
              </a:spcBef>
              <a:buClr>
                <a:schemeClr val="tx1"/>
              </a:buClr>
              <a:buSzPct val="125000"/>
              <a:buFont typeface="Arial"/>
              <a:buChar char="•"/>
            </a:pPr>
            <a:r>
              <a:rPr lang="en-US" sz="2900" dirty="0">
                <a:ea typeface="ＭＳ Ｐゴシック" charset="0"/>
                <a:cs typeface="Gill Sans" charset="0"/>
              </a:rPr>
              <a:t>And investigate if Twitter has any characteristics of news media.</a:t>
            </a:r>
          </a:p>
          <a:p>
            <a:pPr marL="947610" lvl="1" indent="-416349">
              <a:lnSpc>
                <a:spcPct val="90000"/>
              </a:lnSpc>
              <a:spcBef>
                <a:spcPts val="1707"/>
              </a:spcBef>
              <a:buClr>
                <a:schemeClr val="tx1"/>
              </a:buClr>
              <a:buSzPct val="125000"/>
              <a:buFont typeface="Arial"/>
              <a:buChar char="•"/>
            </a:pPr>
            <a:r>
              <a:rPr lang="en-US" sz="2900" dirty="0">
                <a:ea typeface="ＭＳ Ｐゴシック" charset="0"/>
                <a:cs typeface="Gill Sans" charset="0"/>
              </a:rPr>
              <a:t>Data Sets (using Twitter API with 20 whitelisted accounts):</a:t>
            </a:r>
          </a:p>
          <a:p>
            <a:pPr marL="1337923" lvl="2" indent="-416349">
              <a:lnSpc>
                <a:spcPct val="90000"/>
              </a:lnSpc>
              <a:spcBef>
                <a:spcPts val="1707"/>
              </a:spcBef>
              <a:buClr>
                <a:schemeClr val="tx1"/>
              </a:buClr>
              <a:buSzPct val="125000"/>
              <a:buFont typeface="Arial"/>
              <a:buChar char="•"/>
            </a:pPr>
            <a:r>
              <a:rPr lang="en-US" sz="2900" dirty="0">
                <a:ea typeface="ＭＳ Ｐゴシック" charset="0"/>
                <a:cs typeface="Gill Sans" charset="0"/>
              </a:rPr>
              <a:t>41.7M user profiles (near-complete at that time)</a:t>
            </a:r>
          </a:p>
          <a:p>
            <a:pPr marL="1337923" lvl="2" indent="-416349">
              <a:lnSpc>
                <a:spcPct val="90000"/>
              </a:lnSpc>
              <a:spcBef>
                <a:spcPts val="1707"/>
              </a:spcBef>
              <a:buClr>
                <a:schemeClr val="tx1"/>
              </a:buClr>
              <a:buSzPct val="125000"/>
              <a:buFont typeface="Arial"/>
              <a:buChar char="•"/>
            </a:pPr>
            <a:r>
              <a:rPr lang="en-US" sz="2900" dirty="0">
                <a:ea typeface="ＭＳ Ｐゴシック" charset="0"/>
                <a:cs typeface="Gill Sans" charset="0"/>
              </a:rPr>
              <a:t>1.47B following relations </a:t>
            </a:r>
            <a:endParaRPr lang="en-US" sz="2900" dirty="0">
              <a:solidFill>
                <a:srgbClr val="FF2712"/>
              </a:solidFill>
              <a:ea typeface="ＭＳ Ｐゴシック" charset="0"/>
              <a:cs typeface="Gill Sans" charset="0"/>
            </a:endParaRPr>
          </a:p>
          <a:p>
            <a:pPr marL="1337923" lvl="2" indent="-416349">
              <a:lnSpc>
                <a:spcPct val="90000"/>
              </a:lnSpc>
              <a:spcBef>
                <a:spcPts val="1707"/>
              </a:spcBef>
              <a:buClr>
                <a:schemeClr val="tx1"/>
              </a:buClr>
              <a:buSzPct val="125000"/>
              <a:buFont typeface="Arial"/>
              <a:buChar char="•"/>
            </a:pPr>
            <a:r>
              <a:rPr lang="en-US" sz="2900" dirty="0">
                <a:ea typeface="ＭＳ Ｐゴシック" charset="0"/>
                <a:cs typeface="Gill Sans" charset="0"/>
              </a:rPr>
              <a:t>4262 trending topics</a:t>
            </a:r>
          </a:p>
          <a:p>
            <a:pPr marL="1337923" lvl="2" indent="-416349">
              <a:lnSpc>
                <a:spcPct val="90000"/>
              </a:lnSpc>
              <a:spcBef>
                <a:spcPts val="1707"/>
              </a:spcBef>
              <a:buClr>
                <a:schemeClr val="tx1"/>
              </a:buClr>
              <a:buSzPct val="125000"/>
              <a:buFont typeface="Arial"/>
              <a:buChar char="•"/>
            </a:pPr>
            <a:r>
              <a:rPr lang="en-US" sz="2900" dirty="0">
                <a:ea typeface="ＭＳ Ｐゴシック" charset="0"/>
                <a:cs typeface="Gill Sans" charset="0"/>
              </a:rPr>
              <a:t>106M tweets mentioning trending topics</a:t>
            </a:r>
          </a:p>
        </p:txBody>
      </p:sp>
      <p:sp>
        <p:nvSpPr>
          <p:cNvPr id="8" name="Title 1"/>
          <p:cNvSpPr>
            <a:spLocks noGrp="1"/>
          </p:cNvSpPr>
          <p:nvPr>
            <p:ph type="title"/>
          </p:nvPr>
        </p:nvSpPr>
        <p:spPr>
          <a:xfrm>
            <a:off x="621824" y="280105"/>
            <a:ext cx="11192828" cy="1165754"/>
          </a:xfrm>
        </p:spPr>
        <p:txBody>
          <a:bodyPr/>
          <a:lstStyle/>
          <a:p>
            <a:r>
              <a:rPr lang="en-US" dirty="0"/>
              <a:t>Overview</a:t>
            </a:r>
          </a:p>
        </p:txBody>
      </p:sp>
    </p:spTree>
    <p:extLst>
      <p:ext uri="{BB962C8B-B14F-4D97-AF65-F5344CB8AC3E}">
        <p14:creationId xmlns:p14="http://schemas.microsoft.com/office/powerpoint/2010/main" val="125238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Following </a:t>
            </a:r>
            <a:r>
              <a:rPr lang="en-US" b="1" dirty="0"/>
              <a:t>NOT </a:t>
            </a:r>
            <a:r>
              <a:rPr lang="en-US" dirty="0"/>
              <a:t>Reciprocated</a:t>
            </a:r>
          </a:p>
        </p:txBody>
      </p:sp>
      <p:sp>
        <p:nvSpPr>
          <p:cNvPr id="3" name="Content Placeholder 2"/>
          <p:cNvSpPr>
            <a:spLocks noGrp="1"/>
          </p:cNvSpPr>
          <p:nvPr>
            <p:ph idx="4294967295"/>
          </p:nvPr>
        </p:nvSpPr>
        <p:spPr>
          <a:xfrm>
            <a:off x="621824" y="1632056"/>
            <a:ext cx="11192828" cy="4616063"/>
          </a:xfrm>
          <a:prstGeom prst="rect">
            <a:avLst/>
          </a:prstGeom>
        </p:spPr>
        <p:txBody>
          <a:bodyPr lIns="111026" tIns="55513" rIns="111026" bIns="55513" anchor="ctr"/>
          <a:lstStyle/>
          <a:p>
            <a:pPr algn="r"/>
            <a:r>
              <a:rPr lang="en-US" i="1" dirty="0">
                <a:solidFill>
                  <a:srgbClr val="800000"/>
                </a:solidFill>
              </a:rPr>
              <a:t>Only 22.1% of user pairs follow each other</a:t>
            </a:r>
          </a:p>
          <a:p>
            <a:pPr algn="r"/>
            <a:r>
              <a:rPr lang="en-US" i="1" dirty="0">
                <a:solidFill>
                  <a:srgbClr val="800000"/>
                </a:solidFill>
              </a:rPr>
              <a:t>Compare to (</a:t>
            </a:r>
            <a:r>
              <a:rPr lang="fi-FI" i="1" dirty="0">
                <a:solidFill>
                  <a:srgbClr val="800000"/>
                </a:solidFill>
              </a:rPr>
              <a:t>68% on </a:t>
            </a:r>
            <a:r>
              <a:rPr lang="fi-FI" i="1" dirty="0" err="1">
                <a:solidFill>
                  <a:srgbClr val="800000"/>
                </a:solidFill>
              </a:rPr>
              <a:t>Flickr</a:t>
            </a:r>
            <a:r>
              <a:rPr lang="fi-FI" i="1" dirty="0">
                <a:solidFill>
                  <a:srgbClr val="800000"/>
                </a:solidFill>
              </a:rPr>
              <a:t>, </a:t>
            </a:r>
            <a:r>
              <a:rPr lang="en-US" i="1" dirty="0">
                <a:solidFill>
                  <a:srgbClr val="800000"/>
                </a:solidFill>
              </a:rPr>
              <a:t>84% on Yahoo! 360 and 77% on </a:t>
            </a:r>
            <a:r>
              <a:rPr lang="en-US" i="1" dirty="0" err="1">
                <a:solidFill>
                  <a:srgbClr val="800000"/>
                </a:solidFill>
              </a:rPr>
              <a:t>Cyworld</a:t>
            </a:r>
            <a:r>
              <a:rPr lang="en-US" i="1" dirty="0">
                <a:solidFill>
                  <a:srgbClr val="800000"/>
                </a:solidFill>
              </a:rPr>
              <a:t> guestbook messages)</a:t>
            </a:r>
          </a:p>
        </p:txBody>
      </p:sp>
    </p:spTree>
    <p:extLst>
      <p:ext uri="{BB962C8B-B14F-4D97-AF65-F5344CB8AC3E}">
        <p14:creationId xmlns:p14="http://schemas.microsoft.com/office/powerpoint/2010/main" val="348640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a typeface="ＭＳ Ｐゴシック" pitchFamily="34" charset="-128"/>
              </a:rPr>
              <a:t>Overview of Network Analysis Tools</a:t>
            </a:r>
          </a:p>
        </p:txBody>
      </p:sp>
      <p:sp>
        <p:nvSpPr>
          <p:cNvPr id="55310" name="Rectangle 34"/>
          <p:cNvSpPr>
            <a:spLocks noChangeArrowheads="1"/>
          </p:cNvSpPr>
          <p:nvPr/>
        </p:nvSpPr>
        <p:spPr bwMode="auto">
          <a:xfrm>
            <a:off x="477400" y="1393921"/>
            <a:ext cx="11441296" cy="5528979"/>
          </a:xfrm>
          <a:prstGeom prst="rect">
            <a:avLst/>
          </a:prstGeom>
          <a:noFill/>
          <a:ln w="38100">
            <a:noFill/>
            <a:miter lim="800000"/>
            <a:headEnd/>
            <a:tailEnd/>
          </a:ln>
        </p:spPr>
        <p:txBody>
          <a:bodyPr wrap="square" lIns="111026" tIns="55513" rIns="111026" bIns="55513" anchor="ctr">
            <a:spAutoFit/>
          </a:bodyPr>
          <a:lstStyle/>
          <a:p>
            <a:pPr>
              <a:spcBef>
                <a:spcPct val="0"/>
              </a:spcBef>
            </a:pPr>
            <a:r>
              <a:rPr lang="en-US" sz="1600" dirty="0">
                <a:hlinkClick r:id="rId3"/>
              </a:rPr>
              <a:t>NetworkX</a:t>
            </a:r>
            <a:r>
              <a:rPr lang="en-US" sz="1600" dirty="0"/>
              <a:t> - python based free package for analysis of large graphs</a:t>
            </a:r>
            <a:br>
              <a:rPr lang="en-US" sz="1600" dirty="0"/>
            </a:br>
            <a:r>
              <a:rPr lang="en-US" sz="1600" dirty="0">
                <a:hlinkClick r:id="rId4"/>
              </a:rPr>
              <a:t>SNA package for R</a:t>
            </a:r>
            <a:r>
              <a:rPr lang="en-US" sz="1600" dirty="0"/>
              <a:t> - all sorts of analysis + heavy duty stats to boot </a:t>
            </a:r>
          </a:p>
          <a:p>
            <a:pPr>
              <a:spcBef>
                <a:spcPct val="0"/>
              </a:spcBef>
            </a:pPr>
            <a:r>
              <a:rPr lang="en-US" sz="1600" dirty="0">
                <a:hlinkClick r:id="rId5"/>
              </a:rPr>
              <a:t>Pajek: </a:t>
            </a:r>
            <a:r>
              <a:rPr lang="en-US" sz="1600" dirty="0">
                <a:latin typeface="Arial" pitchFamily="34" charset="0"/>
                <a:cs typeface="Arial" pitchFamily="34" charset="0"/>
              </a:rPr>
              <a:t>network analysis and visualization, menu driven, suitable for large networks (platforms: Windows (on </a:t>
            </a:r>
            <a:r>
              <a:rPr lang="en-US" sz="1600" dirty="0" err="1">
                <a:latin typeface="Arial" pitchFamily="34" charset="0"/>
                <a:cs typeface="Arial" pitchFamily="34" charset="0"/>
              </a:rPr>
              <a:t>linux</a:t>
            </a:r>
            <a:r>
              <a:rPr lang="en-US" sz="1600" dirty="0">
                <a:latin typeface="Arial" pitchFamily="34" charset="0"/>
                <a:cs typeface="Arial" pitchFamily="34" charset="0"/>
              </a:rPr>
              <a:t> via Wine) ) </a:t>
            </a:r>
          </a:p>
          <a:p>
            <a:pPr lvl="0">
              <a:spcBef>
                <a:spcPct val="0"/>
              </a:spcBef>
            </a:pPr>
            <a:r>
              <a:rPr lang="en-US" sz="1600" dirty="0">
                <a:hlinkClick r:id="rId5"/>
              </a:rPr>
              <a:t>Netlogo: </a:t>
            </a:r>
            <a:r>
              <a:rPr lang="en-US" sz="1600" dirty="0">
                <a:latin typeface="Arial" pitchFamily="34" charset="0"/>
                <a:cs typeface="Arial" pitchFamily="34" charset="0"/>
              </a:rPr>
              <a:t>agent based modeling recently added network modeling capabilities (platforms: any (java))</a:t>
            </a:r>
          </a:p>
          <a:p>
            <a:pPr>
              <a:spcBef>
                <a:spcPct val="0"/>
              </a:spcBef>
            </a:pPr>
            <a:r>
              <a:rPr lang="en-US" sz="1600" dirty="0">
                <a:hlinkClick r:id="rId5"/>
              </a:rPr>
              <a:t>GUESS: </a:t>
            </a:r>
            <a:r>
              <a:rPr lang="en-US" sz="1600" dirty="0">
                <a:latin typeface="Arial" pitchFamily="34" charset="0"/>
                <a:cs typeface="Arial" pitchFamily="34" charset="0"/>
              </a:rPr>
              <a:t>network analysis and visualization, extensible, script-driven (</a:t>
            </a:r>
            <a:r>
              <a:rPr lang="en-US" sz="1600" dirty="0" err="1">
                <a:latin typeface="Arial" pitchFamily="34" charset="0"/>
                <a:cs typeface="Arial" pitchFamily="34" charset="0"/>
              </a:rPr>
              <a:t>jython</a:t>
            </a:r>
            <a:r>
              <a:rPr lang="en-US" sz="1600" dirty="0">
                <a:latin typeface="Arial" pitchFamily="34" charset="0"/>
                <a:cs typeface="Arial" pitchFamily="34" charset="0"/>
              </a:rPr>
              <a:t>) (platforms: any (java))</a:t>
            </a:r>
            <a:endParaRPr lang="en-US" sz="1600" dirty="0">
              <a:hlinkClick r:id="rId5"/>
            </a:endParaRPr>
          </a:p>
          <a:p>
            <a:pPr>
              <a:spcBef>
                <a:spcPct val="0"/>
              </a:spcBef>
              <a:buFontTx/>
              <a:buNone/>
            </a:pPr>
            <a:r>
              <a:rPr lang="en-US" sz="1600" dirty="0">
                <a:hlinkClick r:id="rId5"/>
              </a:rPr>
              <a:t>UCInet</a:t>
            </a:r>
            <a:r>
              <a:rPr lang="en-US" sz="1600" dirty="0"/>
              <a:t> - user friendly social network visualization and analysis software (suitable smaller networks)</a:t>
            </a:r>
            <a:br>
              <a:rPr lang="en-US" sz="1600" dirty="0"/>
            </a:br>
            <a:r>
              <a:rPr lang="en-US" sz="1600" dirty="0">
                <a:hlinkClick r:id="rId6"/>
              </a:rPr>
              <a:t>iGraph</a:t>
            </a:r>
            <a:r>
              <a:rPr lang="en-US" sz="1600" dirty="0"/>
              <a:t> - if you are familiar with R, you can use </a:t>
            </a:r>
            <a:r>
              <a:rPr lang="en-US" sz="1600" dirty="0" err="1"/>
              <a:t>iGraph</a:t>
            </a:r>
            <a:r>
              <a:rPr lang="en-US" sz="1600" dirty="0"/>
              <a:t> as a module to analyze or create large networks, or you can directly use the C functions </a:t>
            </a:r>
            <a:br>
              <a:rPr lang="en-US" sz="1600" dirty="0"/>
            </a:br>
            <a:r>
              <a:rPr lang="en-US" sz="1600" dirty="0">
                <a:hlinkClick r:id="rId7"/>
              </a:rPr>
              <a:t>Jung</a:t>
            </a:r>
            <a:r>
              <a:rPr lang="en-US" sz="1600" dirty="0"/>
              <a:t> - comprehensive Java library of network analysis, creation and visualization routines</a:t>
            </a:r>
            <a:br>
              <a:rPr lang="en-US" sz="1600" dirty="0"/>
            </a:br>
            <a:r>
              <a:rPr lang="en-US" sz="1600" dirty="0">
                <a:hlinkClick r:id="rId8"/>
              </a:rPr>
              <a:t>Graph package for Matlab</a:t>
            </a:r>
            <a:r>
              <a:rPr lang="en-US" sz="1600" dirty="0"/>
              <a:t> (untested?) - if Matlab is the environment you are most comfortable in, here are some basic routines </a:t>
            </a:r>
            <a:br>
              <a:rPr lang="en-US" sz="1600" dirty="0"/>
            </a:br>
            <a:r>
              <a:rPr lang="en-US" sz="1600" dirty="0">
                <a:hlinkClick r:id="rId9"/>
              </a:rPr>
              <a:t>SIENA</a:t>
            </a:r>
            <a:r>
              <a:rPr lang="en-US" sz="1600" dirty="0"/>
              <a:t> - for p* models and longitudinal analysis </a:t>
            </a:r>
            <a:br>
              <a:rPr lang="en-US" sz="1600" dirty="0"/>
            </a:br>
            <a:r>
              <a:rPr lang="en-US" sz="1600" dirty="0">
                <a:hlinkClick r:id="rId10"/>
              </a:rPr>
              <a:t>InfoVis Cyberinfrastructure</a:t>
            </a:r>
            <a:r>
              <a:rPr lang="en-US" sz="1600" dirty="0"/>
              <a:t> - large agglomeration of network analysis tools/routines, partly menu driven </a:t>
            </a:r>
          </a:p>
          <a:p>
            <a:pPr eaLnBrk="0" hangingPunct="0">
              <a:spcBef>
                <a:spcPct val="0"/>
              </a:spcBef>
              <a:buFontTx/>
              <a:buNone/>
            </a:pPr>
            <a:r>
              <a:rPr lang="en-US" sz="1600" b="1" dirty="0"/>
              <a:t>visualization only:</a:t>
            </a:r>
            <a:endParaRPr lang="en-US" sz="1600" dirty="0"/>
          </a:p>
          <a:p>
            <a:pPr eaLnBrk="0" hangingPunct="0">
              <a:spcBef>
                <a:spcPct val="0"/>
              </a:spcBef>
              <a:buFontTx/>
              <a:buNone/>
            </a:pPr>
            <a:r>
              <a:rPr lang="en-US" sz="1600" dirty="0">
                <a:hlinkClick r:id="rId11"/>
              </a:rPr>
              <a:t>GraphViz</a:t>
            </a:r>
            <a:r>
              <a:rPr lang="en-US" sz="1600" dirty="0"/>
              <a:t> - open source network visualization software (can handle large/specialized networks)</a:t>
            </a:r>
            <a:br>
              <a:rPr lang="en-US" sz="1600" dirty="0"/>
            </a:br>
            <a:r>
              <a:rPr lang="en-US" sz="1600" dirty="0">
                <a:hlinkClick r:id="rId12"/>
              </a:rPr>
              <a:t>TouchGraph</a:t>
            </a:r>
            <a:r>
              <a:rPr lang="en-US" sz="1600" dirty="0"/>
              <a:t> - need to quickly create an interactive visualization for the web? </a:t>
            </a:r>
            <a:br>
              <a:rPr lang="en-US" sz="1600" dirty="0"/>
            </a:br>
            <a:r>
              <a:rPr lang="en-US" sz="1600" dirty="0">
                <a:hlinkClick r:id="rId13"/>
              </a:rPr>
              <a:t>yEd</a:t>
            </a:r>
            <a:r>
              <a:rPr lang="en-US" sz="1600" dirty="0"/>
              <a:t> - free, graph visualization and </a:t>
            </a:r>
            <a:r>
              <a:rPr lang="en-US" sz="1600" i="1" dirty="0"/>
              <a:t>editing </a:t>
            </a:r>
            <a:r>
              <a:rPr lang="en-US" sz="1600" dirty="0"/>
              <a:t>software </a:t>
            </a:r>
          </a:p>
          <a:p>
            <a:pPr eaLnBrk="0" hangingPunct="0">
              <a:spcBef>
                <a:spcPct val="0"/>
              </a:spcBef>
              <a:buFontTx/>
              <a:buNone/>
            </a:pPr>
            <a:r>
              <a:rPr lang="en-US" sz="1600" b="1" dirty="0"/>
              <a:t>specialized:</a:t>
            </a:r>
            <a:endParaRPr lang="en-US" sz="1600" dirty="0"/>
          </a:p>
          <a:p>
            <a:pPr eaLnBrk="0" hangingPunct="0">
              <a:spcBef>
                <a:spcPct val="0"/>
              </a:spcBef>
              <a:buFontTx/>
              <a:buNone/>
            </a:pPr>
            <a:r>
              <a:rPr lang="en-US" sz="1600" dirty="0">
                <a:hlinkClick r:id="rId14"/>
              </a:rPr>
              <a:t>fast community finding algorithm</a:t>
            </a:r>
            <a:br>
              <a:rPr lang="en-US" sz="1600" dirty="0"/>
            </a:br>
            <a:r>
              <a:rPr lang="en-US" sz="1600" dirty="0">
                <a:hlinkClick r:id="rId15"/>
              </a:rPr>
              <a:t>motif profiles</a:t>
            </a:r>
            <a:br>
              <a:rPr lang="en-US" sz="1600" dirty="0"/>
            </a:br>
            <a:r>
              <a:rPr lang="en-US" sz="1600" dirty="0">
                <a:hlinkClick r:id="rId16"/>
              </a:rPr>
              <a:t>CLAIR library</a:t>
            </a:r>
            <a:r>
              <a:rPr lang="en-US" sz="1600" dirty="0"/>
              <a:t> - NLP and IR library (Perl Based) includes network analysis routines </a:t>
            </a:r>
          </a:p>
          <a:p>
            <a:pPr eaLnBrk="0" hangingPunct="0">
              <a:spcBef>
                <a:spcPct val="0"/>
              </a:spcBef>
            </a:pPr>
            <a:r>
              <a:rPr lang="en-US" sz="1600" dirty="0">
                <a:hlinkClick r:id="rId17"/>
              </a:rPr>
              <a:t>INSNA long list of SNA packages</a:t>
            </a:r>
            <a:r>
              <a:rPr lang="en-US" sz="1600" dirty="0"/>
              <a:t> </a:t>
            </a:r>
          </a:p>
        </p:txBody>
      </p:sp>
    </p:spTree>
    <p:extLst>
      <p:ext uri="{BB962C8B-B14F-4D97-AF65-F5344CB8AC3E}">
        <p14:creationId xmlns:p14="http://schemas.microsoft.com/office/powerpoint/2010/main" val="233236196"/>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ea typeface="ＭＳ Ｐゴシック" pitchFamily="34" charset="-128"/>
              </a:rPr>
              <a:t>Tools Recommended in this Course</a:t>
            </a:r>
          </a:p>
        </p:txBody>
      </p:sp>
      <p:sp>
        <p:nvSpPr>
          <p:cNvPr id="56323" name="Content Placeholder 2"/>
          <p:cNvSpPr>
            <a:spLocks noGrp="1"/>
          </p:cNvSpPr>
          <p:nvPr>
            <p:ph idx="4294967295"/>
          </p:nvPr>
        </p:nvSpPr>
        <p:spPr>
          <a:xfrm>
            <a:off x="621824" y="1632056"/>
            <a:ext cx="11192828" cy="4740734"/>
          </a:xfrm>
          <a:prstGeom prst="rect">
            <a:avLst/>
          </a:prstGeom>
        </p:spPr>
        <p:txBody>
          <a:bodyPr lIns="111026" tIns="55513" rIns="111026" bIns="55513"/>
          <a:lstStyle/>
          <a:p>
            <a:r>
              <a:rPr lang="en-US" sz="2900" b="1" dirty="0">
                <a:solidFill>
                  <a:srgbClr val="000000"/>
                </a:solidFill>
                <a:ea typeface="ＭＳ Ｐゴシック" pitchFamily="34" charset="-128"/>
              </a:rPr>
              <a:t>Pajek</a:t>
            </a:r>
            <a:r>
              <a:rPr lang="en-US" sz="2900" b="1" dirty="0">
                <a:ea typeface="ＭＳ Ｐゴシック" pitchFamily="34" charset="-128"/>
              </a:rPr>
              <a:t>:</a:t>
            </a:r>
            <a:r>
              <a:rPr lang="en-US" sz="2900" dirty="0">
                <a:ea typeface="ＭＳ Ｐゴシック" pitchFamily="34" charset="-128"/>
              </a:rPr>
              <a:t> extensive menu-driven functionality, including many, many network metrics and manipulations</a:t>
            </a:r>
          </a:p>
          <a:p>
            <a:pPr lvl="1"/>
            <a:r>
              <a:rPr lang="en-US" dirty="0">
                <a:ea typeface="ＭＳ Ｐゴシック" pitchFamily="34" charset="-128"/>
              </a:rPr>
              <a:t>but… not extensible</a:t>
            </a:r>
          </a:p>
          <a:p>
            <a:r>
              <a:rPr lang="en-US" sz="2900" b="1" dirty="0" err="1">
                <a:solidFill>
                  <a:srgbClr val="FF0000"/>
                </a:solidFill>
                <a:ea typeface="ＭＳ Ｐゴシック" pitchFamily="34" charset="-128"/>
              </a:rPr>
              <a:t>NetworkX</a:t>
            </a:r>
            <a:r>
              <a:rPr lang="en-US" sz="2900" b="1" dirty="0">
                <a:ea typeface="ＭＳ Ｐゴシック" pitchFamily="34" charset="-128"/>
              </a:rPr>
              <a:t>: </a:t>
            </a:r>
            <a:r>
              <a:rPr lang="en-US" sz="2900" dirty="0">
                <a:ea typeface="ＭＳ Ｐゴシック" pitchFamily="34" charset="-128"/>
              </a:rPr>
              <a:t>extensible python package of exploratory network analysis, but more limited selection of built-in methods compared to Pajek</a:t>
            </a:r>
          </a:p>
          <a:p>
            <a:r>
              <a:rPr lang="en-US" sz="2900" b="1" dirty="0">
                <a:ea typeface="ＭＳ Ｐゴシック" pitchFamily="34" charset="-128"/>
              </a:rPr>
              <a:t>NetLogo:</a:t>
            </a:r>
            <a:r>
              <a:rPr lang="en-US" sz="2900" dirty="0">
                <a:ea typeface="ＭＳ Ｐゴシック" pitchFamily="34" charset="-128"/>
              </a:rPr>
              <a:t> general agent based simulation platform with excellent network modeling support</a:t>
            </a:r>
          </a:p>
          <a:p>
            <a:pPr lvl="1"/>
            <a:r>
              <a:rPr lang="en-US" dirty="0">
                <a:ea typeface="ＭＳ Ｐゴシック" pitchFamily="34" charset="-128"/>
              </a:rPr>
              <a:t>many of the demos in this course were built with NetLogo</a:t>
            </a:r>
          </a:p>
          <a:p>
            <a:r>
              <a:rPr lang="en-US" sz="2900" b="1" dirty="0">
                <a:ea typeface="ＭＳ Ｐゴシック" pitchFamily="34" charset="-128"/>
              </a:rPr>
              <a:t>Igraph</a:t>
            </a:r>
            <a:r>
              <a:rPr lang="en-US" sz="2900" dirty="0">
                <a:ea typeface="ＭＳ Ｐゴシック" pitchFamily="34" charset="-128"/>
              </a:rPr>
              <a:t>: network analysis package in R. </a:t>
            </a:r>
          </a:p>
          <a:p>
            <a:pPr lvl="1"/>
            <a:r>
              <a:rPr lang="en-US" dirty="0">
                <a:ea typeface="ＭＳ Ｐゴシック" pitchFamily="34" charset="-128"/>
              </a:rPr>
              <a:t>Programmable; nice extendibility; easy connection with the state-of-the-art statistical analysis techniques.</a:t>
            </a:r>
          </a:p>
        </p:txBody>
      </p:sp>
    </p:spTree>
    <p:extLst>
      <p:ext uri="{BB962C8B-B14F-4D97-AF65-F5344CB8AC3E}">
        <p14:creationId xmlns:p14="http://schemas.microsoft.com/office/powerpoint/2010/main" val="2993725807"/>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Should Know</a:t>
            </a:r>
          </a:p>
        </p:txBody>
      </p:sp>
      <p:sp>
        <p:nvSpPr>
          <p:cNvPr id="3" name="Content Placeholder 2"/>
          <p:cNvSpPr>
            <a:spLocks noGrp="1"/>
          </p:cNvSpPr>
          <p:nvPr>
            <p:ph idx="4294967295"/>
          </p:nvPr>
        </p:nvSpPr>
        <p:spPr>
          <a:xfrm>
            <a:off x="621824" y="1632056"/>
            <a:ext cx="11192828" cy="4740734"/>
          </a:xfrm>
          <a:prstGeom prst="rect">
            <a:avLst/>
          </a:prstGeom>
        </p:spPr>
        <p:txBody>
          <a:bodyPr lIns="111026" tIns="55513" rIns="111026" bIns="55513"/>
          <a:lstStyle/>
          <a:p>
            <a:r>
              <a:rPr lang="en-US" sz="2900" dirty="0">
                <a:ea typeface="ＭＳ Ｐゴシック" pitchFamily="34" charset="-128"/>
              </a:rPr>
              <a:t>Network consists a collection of vertices and edges</a:t>
            </a:r>
          </a:p>
          <a:p>
            <a:r>
              <a:rPr lang="en-US" sz="2900" dirty="0">
                <a:ea typeface="ＭＳ Ｐゴシック" pitchFamily="34" charset="-128"/>
              </a:rPr>
              <a:t>How to represent a network with a matrix or an adjacency list</a:t>
            </a:r>
          </a:p>
          <a:p>
            <a:r>
              <a:rPr lang="en-US" sz="2900" dirty="0">
                <a:ea typeface="ＭＳ Ｐゴシック" pitchFamily="34" charset="-128"/>
              </a:rPr>
              <a:t>Network metrics can help us characterize networks</a:t>
            </a:r>
          </a:p>
          <a:p>
            <a:r>
              <a:rPr lang="en-US" sz="2900" dirty="0">
                <a:ea typeface="ＭＳ Ｐゴシック" pitchFamily="34" charset="-128"/>
              </a:rPr>
              <a:t>This has its roots in graph theory</a:t>
            </a:r>
          </a:p>
          <a:p>
            <a:r>
              <a:rPr lang="en-US" sz="2900" dirty="0">
                <a:ea typeface="ＭＳ Ｐゴシック" pitchFamily="34" charset="-128"/>
              </a:rPr>
              <a:t>Today there are many network analysis tools to choose from</a:t>
            </a:r>
          </a:p>
          <a:p>
            <a:pPr lvl="1"/>
            <a:r>
              <a:rPr lang="en-US" dirty="0">
                <a:ea typeface="ＭＳ Ｐゴシック" pitchFamily="34" charset="-128"/>
              </a:rPr>
              <a:t>though most of them are in beta!</a:t>
            </a:r>
          </a:p>
          <a:p>
            <a:endParaRPr lang="en-US" sz="2900" dirty="0">
              <a:ea typeface="ＭＳ Ｐゴシック" pitchFamily="34" charset="-128"/>
            </a:endParaRPr>
          </a:p>
          <a:p>
            <a:r>
              <a:rPr lang="en-US" sz="2900" dirty="0">
                <a:ea typeface="ＭＳ Ｐゴシック" pitchFamily="34" charset="-128"/>
              </a:rPr>
              <a:t>Lab: exploratory network analysis with </a:t>
            </a:r>
            <a:r>
              <a:rPr lang="en-US" sz="2900" dirty="0" err="1">
                <a:ea typeface="ＭＳ Ｐゴシック" pitchFamily="34" charset="-128"/>
              </a:rPr>
              <a:t>NetworkX</a:t>
            </a:r>
            <a:endParaRPr lang="en-US" sz="2900" dirty="0"/>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9</a:t>
            </a:fld>
            <a:endParaRPr lang="en-US"/>
          </a:p>
        </p:txBody>
      </p:sp>
    </p:spTree>
    <p:extLst>
      <p:ext uri="{BB962C8B-B14F-4D97-AF65-F5344CB8AC3E}">
        <p14:creationId xmlns:p14="http://schemas.microsoft.com/office/powerpoint/2010/main" val="3193259863"/>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TFTemplate16X9.potx</Template>
  <TotalTime>83876</TotalTime>
  <Words>1493</Words>
  <Application>Microsoft Macintosh PowerPoint</Application>
  <PresentationFormat>Custom</PresentationFormat>
  <Paragraphs>90</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ＭＳ Ｐゴシック</vt:lpstr>
      <vt:lpstr>Arial</vt:lpstr>
      <vt:lpstr>Consolas</vt:lpstr>
      <vt:lpstr>Gill Sans</vt:lpstr>
      <vt:lpstr>Segoe UI</vt:lpstr>
      <vt:lpstr>Segoe UI Light</vt:lpstr>
      <vt:lpstr>Wingdings</vt:lpstr>
      <vt:lpstr>TFTemplate16X9</vt:lpstr>
      <vt:lpstr>3-30367_MSR Dark Blue Template 16x9</vt:lpstr>
      <vt:lpstr>SI 608  Week 2 – Basic Concepts - Left over </vt:lpstr>
      <vt:lpstr>Analysis of topological characteristics of huge online social networking services</vt:lpstr>
      <vt:lpstr>Interesting Advantage</vt:lpstr>
      <vt:lpstr>What is Twitter, a social network or a news media?</vt:lpstr>
      <vt:lpstr>Overview</vt:lpstr>
      <vt:lpstr>Following NOT Reciprocated</vt:lpstr>
      <vt:lpstr>Overview of Network Analysis Tools</vt:lpstr>
      <vt:lpstr>Tools Recommended in this Course</vt:lpstr>
      <vt:lpstr>You Should Know</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2172</cp:revision>
  <cp:lastPrinted>2015-02-02T18:17:35Z</cp:lastPrinted>
  <dcterms:created xsi:type="dcterms:W3CDTF">2012-05-22T07:38:31Z</dcterms:created>
  <dcterms:modified xsi:type="dcterms:W3CDTF">2019-09-17T12:38:12Z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