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16"/>
  </p:notesMasterIdLst>
  <p:handoutMasterIdLst>
    <p:handoutMasterId r:id="rId17"/>
  </p:handoutMasterIdLst>
  <p:sldIdLst>
    <p:sldId id="1390" r:id="rId6"/>
    <p:sldId id="1445" r:id="rId7"/>
    <p:sldId id="1446" r:id="rId8"/>
    <p:sldId id="1448" r:id="rId9"/>
    <p:sldId id="1449" r:id="rId10"/>
    <p:sldId id="1474" r:id="rId11"/>
    <p:sldId id="1417" r:id="rId12"/>
    <p:sldId id="1418" r:id="rId13"/>
    <p:sldId id="1419" r:id="rId14"/>
    <p:sldId id="142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445"/>
            <p14:sldId id="1446"/>
            <p14:sldId id="1448"/>
            <p14:sldId id="1449"/>
            <p14:sldId id="1474"/>
            <p14:sldId id="1417"/>
            <p14:sldId id="1418"/>
            <p14:sldId id="1419"/>
            <p14:sldId id="1420"/>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7" autoAdjust="0"/>
    <p:restoredTop sz="82481" autoAdjust="0"/>
  </p:normalViewPr>
  <p:slideViewPr>
    <p:cSldViewPr snapToGrid="0">
      <p:cViewPr varScale="1">
        <p:scale>
          <a:sx n="49" d="100"/>
          <a:sy n="49" d="100"/>
        </p:scale>
        <p:origin x="200" y="11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9/14/20 3:49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9/14/20 3:49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9/14/20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84045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9/14/20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4804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9/14/20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6458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9/14/20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236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9/14/20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2096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BFS = O (V + E)</a:t>
            </a:r>
          </a:p>
          <a:p>
            <a:r>
              <a:rPr lang="en-US" dirty="0"/>
              <a:t>We need to do this for all nodes</a:t>
            </a:r>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9/14/20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34398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9/14/20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3439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9/14/20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4954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 http://</a:t>
            </a:r>
            <a:r>
              <a:rPr lang="en-US" dirty="0" err="1"/>
              <a:t>users.fmg.uva.nl</a:t>
            </a:r>
            <a:r>
              <a:rPr lang="en-US" dirty="0"/>
              <a:t>/</a:t>
            </a:r>
            <a:r>
              <a:rPr lang="en-US" dirty="0" err="1"/>
              <a:t>jbruggeman</a:t>
            </a:r>
            <a:r>
              <a:rPr lang="en-US" dirty="0"/>
              <a:t>/</a:t>
            </a:r>
            <a:r>
              <a:rPr lang="en-US" dirty="0" err="1"/>
              <a:t>Bonacich.pdf</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9/14/20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29989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3450" y="2173288"/>
            <a:ext cx="10569575" cy="1498600"/>
          </a:xfrm>
        </p:spPr>
        <p:txBody>
          <a:bodyPr/>
          <a:lstStyle/>
          <a:p>
            <a:r>
              <a:rPr lang="en-US"/>
              <a:t>Click to edit Master title style</a:t>
            </a:r>
          </a:p>
        </p:txBody>
      </p:sp>
      <p:sp>
        <p:nvSpPr>
          <p:cNvPr id="3" name="Subtitle 2"/>
          <p:cNvSpPr>
            <a:spLocks noGrp="1"/>
          </p:cNvSpPr>
          <p:nvPr>
            <p:ph type="subTitle" idx="1"/>
          </p:nvPr>
        </p:nvSpPr>
        <p:spPr>
          <a:xfrm>
            <a:off x="1865313" y="3963988"/>
            <a:ext cx="8705850" cy="17875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84732033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 id="2147484283" r:id="rId28"/>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22.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3.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a:t>
            </a:r>
            <a:br>
              <a:rPr lang="en-US" sz="3800" dirty="0"/>
            </a:br>
            <a:r>
              <a:rPr lang="en-US" sz="3800" dirty="0"/>
              <a:t>Week 3 – Centrality</a:t>
            </a:r>
            <a:br>
              <a:rPr lang="en-US" sz="3800" dirty="0"/>
            </a:br>
            <a:r>
              <a:rPr lang="en-US" sz="3800" dirty="0"/>
              <a:t>Extra Content</a:t>
            </a:r>
            <a:br>
              <a:rPr lang="en-US" sz="2000" dirty="0"/>
            </a:b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Bonacich Power Centrality: Examples</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10</a:t>
            </a:fld>
            <a:endParaRPr lang="en-US"/>
          </a:p>
        </p:txBody>
      </p:sp>
      <p:sp>
        <p:nvSpPr>
          <p:cNvPr id="5" name="Text Box 3"/>
          <p:cNvSpPr txBox="1">
            <a:spLocks noChangeArrowheads="1"/>
          </p:cNvSpPr>
          <p:nvPr/>
        </p:nvSpPr>
        <p:spPr bwMode="auto">
          <a:xfrm>
            <a:off x="1906494" y="1771299"/>
            <a:ext cx="1162497" cy="558386"/>
          </a:xfrm>
          <a:prstGeom prst="rect">
            <a:avLst/>
          </a:prstGeom>
          <a:noFill/>
          <a:ln w="9525">
            <a:noFill/>
            <a:miter lim="800000"/>
            <a:headEnd/>
            <a:tailEnd/>
          </a:ln>
        </p:spPr>
        <p:txBody>
          <a:bodyPr wrap="none" lIns="111026" tIns="55513" rIns="111026" bIns="55513">
            <a:spAutoFit/>
          </a:bodyPr>
          <a:lstStyle/>
          <a:p>
            <a:pPr eaLnBrk="0" hangingPunct="0">
              <a:spcBef>
                <a:spcPct val="0"/>
              </a:spcBef>
              <a:buFontTx/>
              <a:buNone/>
            </a:pPr>
            <a:r>
              <a:rPr lang="en-US" sz="2900" dirty="0">
                <a:latin typeface="Symbol" pitchFamily="-109" charset="2"/>
              </a:rPr>
              <a:t>b</a:t>
            </a:r>
            <a:r>
              <a:rPr lang="en-US" sz="2900" dirty="0"/>
              <a:t>=.25</a:t>
            </a:r>
          </a:p>
        </p:txBody>
      </p:sp>
      <p:pic>
        <p:nvPicPr>
          <p:cNvPr id="6" name="Picture 8"/>
          <p:cNvPicPr>
            <a:picLocks noChangeAspect="1"/>
          </p:cNvPicPr>
          <p:nvPr/>
        </p:nvPicPr>
        <p:blipFill>
          <a:blip r:embed="rId3"/>
          <a:srcRect/>
          <a:stretch>
            <a:fillRect/>
          </a:stretch>
        </p:blipFill>
        <p:spPr bwMode="auto">
          <a:xfrm>
            <a:off x="4053740" y="1554774"/>
            <a:ext cx="4152574" cy="1075084"/>
          </a:xfrm>
          <a:prstGeom prst="rect">
            <a:avLst/>
          </a:prstGeom>
          <a:noFill/>
          <a:ln w="9525">
            <a:noFill/>
            <a:miter lim="800000"/>
            <a:headEnd/>
            <a:tailEnd/>
          </a:ln>
        </p:spPr>
      </p:pic>
      <p:sp>
        <p:nvSpPr>
          <p:cNvPr id="7" name="Text Box 3"/>
          <p:cNvSpPr txBox="1">
            <a:spLocks noChangeArrowheads="1"/>
          </p:cNvSpPr>
          <p:nvPr/>
        </p:nvSpPr>
        <p:spPr bwMode="auto">
          <a:xfrm>
            <a:off x="1865472" y="3264112"/>
            <a:ext cx="1286341" cy="558386"/>
          </a:xfrm>
          <a:prstGeom prst="rect">
            <a:avLst/>
          </a:prstGeom>
          <a:noFill/>
          <a:ln w="9525">
            <a:noFill/>
            <a:miter lim="800000"/>
            <a:headEnd/>
            <a:tailEnd/>
          </a:ln>
        </p:spPr>
        <p:txBody>
          <a:bodyPr wrap="none" lIns="111026" tIns="55513" rIns="111026" bIns="55513">
            <a:spAutoFit/>
          </a:bodyPr>
          <a:lstStyle/>
          <a:p>
            <a:pPr eaLnBrk="0" hangingPunct="0">
              <a:spcBef>
                <a:spcPct val="0"/>
              </a:spcBef>
              <a:buFontTx/>
              <a:buNone/>
            </a:pPr>
            <a:r>
              <a:rPr lang="en-US" sz="2900">
                <a:latin typeface="Symbol" pitchFamily="-109" charset="2"/>
              </a:rPr>
              <a:t>b</a:t>
            </a:r>
            <a:r>
              <a:rPr lang="en-US" sz="2900"/>
              <a:t>=-.25</a:t>
            </a:r>
          </a:p>
        </p:txBody>
      </p:sp>
      <p:pic>
        <p:nvPicPr>
          <p:cNvPr id="8" name="Picture 10"/>
          <p:cNvPicPr>
            <a:picLocks noChangeAspect="1"/>
          </p:cNvPicPr>
          <p:nvPr/>
        </p:nvPicPr>
        <p:blipFill>
          <a:blip r:embed="rId4"/>
          <a:srcRect/>
          <a:stretch>
            <a:fillRect/>
          </a:stretch>
        </p:blipFill>
        <p:spPr bwMode="auto">
          <a:xfrm>
            <a:off x="4053739" y="3031396"/>
            <a:ext cx="4193689" cy="1088037"/>
          </a:xfrm>
          <a:prstGeom prst="rect">
            <a:avLst/>
          </a:prstGeom>
          <a:noFill/>
          <a:ln w="9525">
            <a:noFill/>
            <a:miter lim="800000"/>
            <a:headEnd/>
            <a:tailEnd/>
          </a:ln>
        </p:spPr>
      </p:pic>
      <p:sp>
        <p:nvSpPr>
          <p:cNvPr id="9" name="TextBox 11"/>
          <p:cNvSpPr txBox="1">
            <a:spLocks noChangeArrowheads="1"/>
          </p:cNvSpPr>
          <p:nvPr/>
        </p:nvSpPr>
        <p:spPr bwMode="auto">
          <a:xfrm>
            <a:off x="1140010" y="4896168"/>
            <a:ext cx="9423216" cy="1004662"/>
          </a:xfrm>
          <a:prstGeom prst="rect">
            <a:avLst/>
          </a:prstGeom>
          <a:noFill/>
          <a:ln w="9525">
            <a:noFill/>
            <a:miter lim="800000"/>
            <a:headEnd/>
            <a:tailEnd/>
          </a:ln>
        </p:spPr>
        <p:txBody>
          <a:bodyPr wrap="none" lIns="111026" tIns="55513" rIns="111026" bIns="55513">
            <a:spAutoFit/>
          </a:bodyPr>
          <a:lstStyle/>
          <a:p>
            <a:r>
              <a:rPr lang="en-US" sz="2900" dirty="0"/>
              <a:t>Why does the middle node have lower centrality than its</a:t>
            </a:r>
          </a:p>
          <a:p>
            <a:r>
              <a:rPr lang="en-US" sz="2900" dirty="0"/>
              <a:t>neighbors when </a:t>
            </a:r>
            <a:r>
              <a:rPr lang="en-US" sz="2900" dirty="0">
                <a:latin typeface="Symbol" pitchFamily="-109" charset="2"/>
              </a:rPr>
              <a:t>b</a:t>
            </a:r>
            <a:r>
              <a:rPr lang="en-US" sz="2900" dirty="0"/>
              <a:t> is negative?</a:t>
            </a:r>
          </a:p>
        </p:txBody>
      </p:sp>
    </p:spTree>
    <p:extLst>
      <p:ext uri="{BB962C8B-B14F-4D97-AF65-F5344CB8AC3E}">
        <p14:creationId xmlns:p14="http://schemas.microsoft.com/office/powerpoint/2010/main" val="5860062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t>
            </a:r>
            <a:r>
              <a:rPr lang="en-US" dirty="0" err="1"/>
              <a:t>Betweenness</a:t>
            </a:r>
            <a:r>
              <a:rPr lang="en-US" dirty="0"/>
              <a:t> Centrality</a:t>
            </a:r>
          </a:p>
        </p:txBody>
      </p:sp>
      <p:sp>
        <p:nvSpPr>
          <p:cNvPr id="3" name="Content Placeholder 2"/>
          <p:cNvSpPr>
            <a:spLocks noGrp="1"/>
          </p:cNvSpPr>
          <p:nvPr>
            <p:ph sz="quarter" idx="10"/>
          </p:nvPr>
        </p:nvSpPr>
        <p:spPr>
          <a:xfrm>
            <a:off x="274638" y="1214438"/>
            <a:ext cx="11887200" cy="6696961"/>
          </a:xfrm>
        </p:spPr>
        <p:txBody>
          <a:bodyPr/>
          <a:lstStyle/>
          <a:p>
            <a:r>
              <a:rPr lang="en-US" sz="2900" dirty="0"/>
              <a:t>Challenge: reasoning about the set of all the shortest paths between pairs of nodes.  =&gt; there could be many!</a:t>
            </a:r>
          </a:p>
          <a:p>
            <a:r>
              <a:rPr lang="en-US" sz="2900" dirty="0"/>
              <a:t>How can we efficiently compute </a:t>
            </a:r>
            <a:r>
              <a:rPr lang="en-US" sz="2900" dirty="0" err="1"/>
              <a:t>betweenness</a:t>
            </a:r>
            <a:r>
              <a:rPr lang="en-US" sz="2900" dirty="0"/>
              <a:t> without the overhead of actually listing out all such paths?</a:t>
            </a:r>
          </a:p>
          <a:p>
            <a:r>
              <a:rPr lang="en-US" sz="2900" dirty="0"/>
              <a:t>Let us focus on </a:t>
            </a:r>
            <a:r>
              <a:rPr lang="en-US" sz="2900" dirty="0" err="1"/>
              <a:t>betweenness</a:t>
            </a:r>
            <a:r>
              <a:rPr lang="en-US" sz="2900" dirty="0"/>
              <a:t> of edges this time (computing </a:t>
            </a:r>
            <a:r>
              <a:rPr lang="en-US" sz="2900" dirty="0" err="1"/>
              <a:t>betweenness</a:t>
            </a:r>
            <a:r>
              <a:rPr lang="en-US" sz="2900" dirty="0"/>
              <a:t> of nodes is trivial after that point)</a:t>
            </a:r>
          </a:p>
          <a:p>
            <a:r>
              <a:rPr lang="en-US" sz="2900" dirty="0"/>
              <a:t>Homework pointer: for a small graph your best bet is still to enumerate the pairs and identify the shortest paths</a:t>
            </a:r>
          </a:p>
          <a:p>
            <a:r>
              <a:rPr lang="en-US" sz="2900" dirty="0"/>
              <a:t>Steps are (for every node A):</a:t>
            </a:r>
          </a:p>
          <a:p>
            <a:pPr marL="755650" lvl="1" indent="-514350">
              <a:buFont typeface="+mj-lt"/>
              <a:buAutoNum type="arabicPeriod"/>
            </a:pPr>
            <a:r>
              <a:rPr lang="en-US" dirty="0"/>
              <a:t>Perform a breadth-first search of the graph, starting at A. </a:t>
            </a:r>
          </a:p>
          <a:p>
            <a:pPr marL="755650" lvl="1" indent="-514350">
              <a:buFont typeface="+mj-lt"/>
              <a:buAutoNum type="arabicPeriod"/>
            </a:pPr>
            <a:r>
              <a:rPr lang="en-US" dirty="0"/>
              <a:t>Determine the number of shortest paths from A to each other node. </a:t>
            </a:r>
          </a:p>
          <a:p>
            <a:pPr marL="755650" lvl="1" indent="-514350">
              <a:buFont typeface="+mj-lt"/>
              <a:buAutoNum type="arabicPeriod"/>
            </a:pPr>
            <a:r>
              <a:rPr lang="en-US" dirty="0"/>
              <a:t>Based on these numbers, determine the amount of flow from A to all other nodes that uses each edge. </a:t>
            </a:r>
          </a:p>
          <a:p>
            <a:endParaRPr lang="en-US" sz="2900" dirty="0"/>
          </a:p>
          <a:p>
            <a:endParaRPr lang="en-US" sz="2900" dirty="0"/>
          </a:p>
        </p:txBody>
      </p:sp>
    </p:spTree>
    <p:extLst>
      <p:ext uri="{BB962C8B-B14F-4D97-AF65-F5344CB8AC3E}">
        <p14:creationId xmlns:p14="http://schemas.microsoft.com/office/powerpoint/2010/main" val="302452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t>
            </a:r>
            <a:r>
              <a:rPr lang="en-US" dirty="0" err="1"/>
              <a:t>Betweenness</a:t>
            </a:r>
            <a:r>
              <a:rPr lang="en-US" dirty="0"/>
              <a:t> Centrality</a:t>
            </a:r>
          </a:p>
        </p:txBody>
      </p:sp>
      <p:sp>
        <p:nvSpPr>
          <p:cNvPr id="3" name="Content Placeholder 2"/>
          <p:cNvSpPr>
            <a:spLocks noGrp="1"/>
          </p:cNvSpPr>
          <p:nvPr>
            <p:ph sz="quarter" idx="10"/>
          </p:nvPr>
        </p:nvSpPr>
        <p:spPr>
          <a:xfrm>
            <a:off x="274638" y="1331666"/>
            <a:ext cx="11887200" cy="1981825"/>
          </a:xfrm>
        </p:spPr>
        <p:txBody>
          <a:bodyPr/>
          <a:lstStyle/>
          <a:p>
            <a:r>
              <a:rPr lang="en-US" sz="2900" dirty="0"/>
              <a:t>Steps are (for every node A):</a:t>
            </a:r>
          </a:p>
          <a:p>
            <a:pPr marL="755650" lvl="1" indent="-514350">
              <a:buFont typeface="+mj-lt"/>
              <a:buAutoNum type="arabicPeriod"/>
            </a:pPr>
            <a:r>
              <a:rPr lang="en-US" b="1" dirty="0"/>
              <a:t>Perform a breadth-first search of the graph, starting at A. </a:t>
            </a:r>
          </a:p>
          <a:p>
            <a:endParaRPr lang="en-US" sz="2900" b="1" dirty="0"/>
          </a:p>
          <a:p>
            <a:endParaRPr lang="en-US" sz="2900" dirty="0"/>
          </a:p>
        </p:txBody>
      </p:sp>
      <p:pic>
        <p:nvPicPr>
          <p:cNvPr id="4" name="Picture 3" descr="Screen Shot 2016-01-28 at 1.28.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80" y="2789120"/>
            <a:ext cx="4000405" cy="3670274"/>
          </a:xfrm>
          <a:prstGeom prst="rect">
            <a:avLst/>
          </a:prstGeom>
        </p:spPr>
      </p:pic>
      <p:pic>
        <p:nvPicPr>
          <p:cNvPr id="5" name="Picture 4" descr="Screen Shot 2016-01-28 at 1.28.5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512" y="2852514"/>
            <a:ext cx="3887395" cy="3868479"/>
          </a:xfrm>
          <a:prstGeom prst="rect">
            <a:avLst/>
          </a:prstGeom>
        </p:spPr>
      </p:pic>
      <p:cxnSp>
        <p:nvCxnSpPr>
          <p:cNvPr id="7" name="Straight Arrow Connector 6"/>
          <p:cNvCxnSpPr/>
          <p:nvPr/>
        </p:nvCxnSpPr>
        <p:spPr>
          <a:xfrm>
            <a:off x="5041022" y="4845369"/>
            <a:ext cx="781554" cy="0"/>
          </a:xfrm>
          <a:prstGeom prst="straightConnector1">
            <a:avLst/>
          </a:prstGeom>
          <a:ln w="38100" cmpd="sng">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03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t>
            </a:r>
            <a:r>
              <a:rPr lang="en-US" dirty="0" err="1"/>
              <a:t>Betweenness</a:t>
            </a:r>
            <a:r>
              <a:rPr lang="en-US" dirty="0"/>
              <a:t> Centrality</a:t>
            </a:r>
          </a:p>
        </p:txBody>
      </p:sp>
      <p:sp>
        <p:nvSpPr>
          <p:cNvPr id="3" name="Content Placeholder 2"/>
          <p:cNvSpPr>
            <a:spLocks noGrp="1"/>
          </p:cNvSpPr>
          <p:nvPr>
            <p:ph sz="quarter" idx="10"/>
          </p:nvPr>
        </p:nvSpPr>
        <p:spPr>
          <a:xfrm>
            <a:off x="274638" y="1331666"/>
            <a:ext cx="11887200" cy="2794355"/>
          </a:xfrm>
        </p:spPr>
        <p:txBody>
          <a:bodyPr/>
          <a:lstStyle/>
          <a:p>
            <a:r>
              <a:rPr lang="en-US" sz="2900" dirty="0"/>
              <a:t>Steps are (for every node A):</a:t>
            </a:r>
          </a:p>
          <a:p>
            <a:pPr marL="755650" lvl="1" indent="-514350">
              <a:buFont typeface="+mj-lt"/>
              <a:buAutoNum type="arabicPeriod"/>
            </a:pPr>
            <a:r>
              <a:rPr lang="en-US" dirty="0"/>
              <a:t>Perform a breadth-first search of the graph, starting at A.</a:t>
            </a:r>
          </a:p>
          <a:p>
            <a:pPr marL="755650" lvl="1" indent="-514350">
              <a:buFont typeface="+mj-lt"/>
              <a:buAutoNum type="arabicPeriod"/>
            </a:pPr>
            <a:r>
              <a:rPr lang="en-US" b="1" dirty="0"/>
              <a:t>Determine the number of shortest paths from A to each other node. </a:t>
            </a:r>
          </a:p>
          <a:p>
            <a:pPr marL="755650" lvl="1" indent="-514350">
              <a:buFont typeface="+mj-lt"/>
              <a:buAutoNum type="arabicPeriod"/>
            </a:pPr>
            <a:endParaRPr lang="en-US" dirty="0"/>
          </a:p>
          <a:p>
            <a:endParaRPr lang="en-US" sz="2900" dirty="0"/>
          </a:p>
          <a:p>
            <a:endParaRPr lang="en-US" sz="2900" dirty="0"/>
          </a:p>
        </p:txBody>
      </p:sp>
      <p:pic>
        <p:nvPicPr>
          <p:cNvPr id="5" name="Picture 4" descr="Screen Shot 2016-01-28 at 1.28.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80" y="2989282"/>
            <a:ext cx="3887395" cy="3868479"/>
          </a:xfrm>
          <a:prstGeom prst="rect">
            <a:avLst/>
          </a:prstGeom>
        </p:spPr>
      </p:pic>
      <p:pic>
        <p:nvPicPr>
          <p:cNvPr id="6" name="Picture 5" descr="Screen Shot 2016-01-28 at 1.32.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028" y="2852518"/>
            <a:ext cx="5767941" cy="4273151"/>
          </a:xfrm>
          <a:prstGeom prst="rect">
            <a:avLst/>
          </a:prstGeom>
        </p:spPr>
      </p:pic>
      <p:cxnSp>
        <p:nvCxnSpPr>
          <p:cNvPr id="8" name="Straight Arrow Connector 7"/>
          <p:cNvCxnSpPr/>
          <p:nvPr/>
        </p:nvCxnSpPr>
        <p:spPr>
          <a:xfrm>
            <a:off x="5041022" y="4845369"/>
            <a:ext cx="781554" cy="0"/>
          </a:xfrm>
          <a:prstGeom prst="straightConnector1">
            <a:avLst/>
          </a:prstGeom>
          <a:ln w="38100" cmpd="sng">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490415" y="5431503"/>
            <a:ext cx="2207890" cy="1191804"/>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8397793" y="5994196"/>
            <a:ext cx="2207890" cy="1191804"/>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ectangle 9"/>
          <p:cNvSpPr/>
          <p:nvPr/>
        </p:nvSpPr>
        <p:spPr bwMode="auto">
          <a:xfrm>
            <a:off x="9116820" y="5111093"/>
            <a:ext cx="2207890" cy="1191804"/>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05977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28 at 1.35.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24" y="3358292"/>
            <a:ext cx="4783888" cy="3801554"/>
          </a:xfrm>
          <a:prstGeom prst="rect">
            <a:avLst/>
          </a:prstGeom>
        </p:spPr>
      </p:pic>
      <p:sp>
        <p:nvSpPr>
          <p:cNvPr id="2" name="Title 1"/>
          <p:cNvSpPr>
            <a:spLocks noGrp="1"/>
          </p:cNvSpPr>
          <p:nvPr>
            <p:ph type="title"/>
          </p:nvPr>
        </p:nvSpPr>
        <p:spPr/>
        <p:txBody>
          <a:bodyPr/>
          <a:lstStyle/>
          <a:p>
            <a:r>
              <a:rPr lang="en-US" dirty="0"/>
              <a:t>Computing </a:t>
            </a:r>
            <a:r>
              <a:rPr lang="en-US" dirty="0" err="1"/>
              <a:t>Betweenness</a:t>
            </a:r>
            <a:r>
              <a:rPr lang="en-US" dirty="0"/>
              <a:t> Centrality</a:t>
            </a:r>
          </a:p>
        </p:txBody>
      </p:sp>
      <p:sp>
        <p:nvSpPr>
          <p:cNvPr id="3" name="Content Placeholder 2"/>
          <p:cNvSpPr>
            <a:spLocks noGrp="1"/>
          </p:cNvSpPr>
          <p:nvPr>
            <p:ph sz="quarter" idx="10"/>
          </p:nvPr>
        </p:nvSpPr>
        <p:spPr>
          <a:xfrm>
            <a:off x="274638" y="1331666"/>
            <a:ext cx="11887200" cy="3533018"/>
          </a:xfrm>
        </p:spPr>
        <p:txBody>
          <a:bodyPr/>
          <a:lstStyle/>
          <a:p>
            <a:r>
              <a:rPr lang="en-US" sz="2900" dirty="0"/>
              <a:t>Steps are (for every node A):</a:t>
            </a:r>
          </a:p>
          <a:p>
            <a:pPr marL="755650" lvl="1" indent="-514350">
              <a:buFont typeface="+mj-lt"/>
              <a:buAutoNum type="arabicPeriod"/>
            </a:pPr>
            <a:r>
              <a:rPr lang="en-US" dirty="0"/>
              <a:t>Perform a breadth-first search of the graph, starting at A.</a:t>
            </a:r>
          </a:p>
          <a:p>
            <a:pPr marL="755650" lvl="1" indent="-514350">
              <a:buFont typeface="+mj-lt"/>
              <a:buAutoNum type="arabicPeriod"/>
            </a:pPr>
            <a:r>
              <a:rPr lang="en-US" dirty="0"/>
              <a:t>Determine the number of shortest paths from A to each other node. </a:t>
            </a:r>
          </a:p>
          <a:p>
            <a:pPr marL="755650" lvl="1" indent="-514350">
              <a:buFont typeface="+mj-lt"/>
              <a:buAutoNum type="arabicPeriod"/>
            </a:pPr>
            <a:r>
              <a:rPr lang="en-US" b="1" dirty="0"/>
              <a:t>Based on these numbers, determine the amount of flow from A to all other nodes that uses each edge. </a:t>
            </a:r>
          </a:p>
          <a:p>
            <a:pPr marL="755650" lvl="1" indent="-514350">
              <a:buFont typeface="+mj-lt"/>
              <a:buAutoNum type="arabicPeriod"/>
            </a:pPr>
            <a:endParaRPr lang="en-US" dirty="0"/>
          </a:p>
          <a:p>
            <a:endParaRPr lang="en-US" sz="2900" dirty="0"/>
          </a:p>
          <a:p>
            <a:endParaRPr lang="en-US" sz="2900" dirty="0"/>
          </a:p>
        </p:txBody>
      </p:sp>
      <p:sp>
        <p:nvSpPr>
          <p:cNvPr id="7" name="TextBox 6"/>
          <p:cNvSpPr txBox="1"/>
          <p:nvPr/>
        </p:nvSpPr>
        <p:spPr>
          <a:xfrm>
            <a:off x="6017965" y="3647637"/>
            <a:ext cx="5225910" cy="3425040"/>
          </a:xfrm>
          <a:prstGeom prst="rect">
            <a:avLst/>
          </a:prstGeom>
          <a:noFill/>
        </p:spPr>
        <p:txBody>
          <a:bodyPr wrap="square" lIns="182880" tIns="146304" rIns="182880" bIns="146304" rtlCol="0">
            <a:spAutoFit/>
          </a:bodyPr>
          <a:lstStyle/>
          <a:p>
            <a:pPr>
              <a:lnSpc>
                <a:spcPct val="90000"/>
              </a:lnSpc>
              <a:spcAft>
                <a:spcPts val="600"/>
              </a:spcAft>
            </a:pPr>
            <a:r>
              <a:rPr lang="en-US" sz="2200" b="1" dirty="0"/>
              <a:t>Method: </a:t>
            </a:r>
            <a:r>
              <a:rPr lang="en-US" sz="2200" dirty="0"/>
              <a:t>When we get to a node X in the breadth-first search structure, working up from the bottom, we add up all the flow arriving from edges directly below X, plus 1 for the flow destined for X itself. We then divide this up over the edges leading upward from X, in proportion to the number of shortest paths coming through each. </a:t>
            </a:r>
          </a:p>
          <a:p>
            <a:pPr>
              <a:lnSpc>
                <a:spcPct val="90000"/>
              </a:lnSpc>
              <a:spcAft>
                <a:spcPts val="600"/>
              </a:spcAft>
            </a:pPr>
            <a:endParaRPr lang="en-US" sz="2200" dirty="0" err="1">
              <a:gradFill>
                <a:gsLst>
                  <a:gs pos="2917">
                    <a:schemeClr val="tx1"/>
                  </a:gs>
                  <a:gs pos="30000">
                    <a:schemeClr val="tx1"/>
                  </a:gs>
                </a:gsLst>
                <a:lin ang="5400000" scaled="0"/>
              </a:gradFill>
            </a:endParaRPr>
          </a:p>
        </p:txBody>
      </p:sp>
      <p:cxnSp>
        <p:nvCxnSpPr>
          <p:cNvPr id="10" name="Straight Arrow Connector 9"/>
          <p:cNvCxnSpPr/>
          <p:nvPr/>
        </p:nvCxnSpPr>
        <p:spPr>
          <a:xfrm>
            <a:off x="5314565" y="4923520"/>
            <a:ext cx="722937" cy="19538"/>
          </a:xfrm>
          <a:prstGeom prst="straightConnector1">
            <a:avLst/>
          </a:prstGeom>
          <a:ln w="38100" cmpd="sng">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106832" y="1166343"/>
            <a:ext cx="2329643" cy="987450"/>
          </a:xfrm>
          <a:prstGeom prst="rect">
            <a:avLst/>
          </a:prstGeom>
          <a:noFill/>
        </p:spPr>
        <p:txBody>
          <a:bodyPr wrap="square" lIns="182880" tIns="146304" rIns="182880" bIns="146304" rtlCol="0">
            <a:spAutoFit/>
          </a:bodyPr>
          <a:lstStyle/>
          <a:p>
            <a:pPr>
              <a:lnSpc>
                <a:spcPct val="90000"/>
              </a:lnSpc>
              <a:spcAft>
                <a:spcPts val="600"/>
              </a:spcAft>
            </a:pPr>
            <a:r>
              <a:rPr lang="en-US" sz="2200" b="1" dirty="0"/>
              <a:t>Cost of</a:t>
            </a:r>
          </a:p>
          <a:p>
            <a:pPr>
              <a:lnSpc>
                <a:spcPct val="90000"/>
              </a:lnSpc>
              <a:spcAft>
                <a:spcPts val="600"/>
              </a:spcAft>
            </a:pPr>
            <a:r>
              <a:rPr lang="en-US" sz="2200" b="1" dirty="0" err="1"/>
              <a:t>betweenness</a:t>
            </a:r>
            <a:r>
              <a:rPr lang="en-US" sz="2200" b="1" dirty="0"/>
              <a:t>?</a:t>
            </a:r>
            <a:endParaRPr lang="en-US" sz="2200" dirty="0">
              <a:gradFill>
                <a:gsLst>
                  <a:gs pos="2917">
                    <a:schemeClr val="tx1"/>
                  </a:gs>
                  <a:gs pos="30000">
                    <a:schemeClr val="tx1"/>
                  </a:gs>
                </a:gsLst>
                <a:lin ang="5400000" scaled="0"/>
              </a:gradFill>
            </a:endParaRPr>
          </a:p>
        </p:txBody>
      </p:sp>
      <p:cxnSp>
        <p:nvCxnSpPr>
          <p:cNvPr id="12" name="Straight Arrow Connector 11"/>
          <p:cNvCxnSpPr/>
          <p:nvPr/>
        </p:nvCxnSpPr>
        <p:spPr>
          <a:xfrm flipV="1">
            <a:off x="8797730" y="1621639"/>
            <a:ext cx="1113715" cy="332141"/>
          </a:xfrm>
          <a:prstGeom prst="straightConnector1">
            <a:avLst/>
          </a:prstGeom>
          <a:ln w="38100" cmpd="sng">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237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28 at 1.35.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80" y="2869848"/>
            <a:ext cx="4783888" cy="3801554"/>
          </a:xfrm>
          <a:prstGeom prst="rect">
            <a:avLst/>
          </a:prstGeom>
        </p:spPr>
      </p:pic>
      <p:sp>
        <p:nvSpPr>
          <p:cNvPr id="2" name="Title 1"/>
          <p:cNvSpPr>
            <a:spLocks noGrp="1"/>
          </p:cNvSpPr>
          <p:nvPr>
            <p:ph type="title"/>
          </p:nvPr>
        </p:nvSpPr>
        <p:spPr/>
        <p:txBody>
          <a:bodyPr/>
          <a:lstStyle/>
          <a:p>
            <a:r>
              <a:rPr lang="en-US" dirty="0"/>
              <a:t>Computing </a:t>
            </a:r>
            <a:r>
              <a:rPr lang="en-US" dirty="0" err="1"/>
              <a:t>Betweenness</a:t>
            </a:r>
            <a:r>
              <a:rPr lang="en-US" dirty="0"/>
              <a:t> Centrality</a:t>
            </a:r>
          </a:p>
        </p:txBody>
      </p:sp>
      <p:sp>
        <p:nvSpPr>
          <p:cNvPr id="3" name="Content Placeholder 2"/>
          <p:cNvSpPr>
            <a:spLocks noGrp="1"/>
          </p:cNvSpPr>
          <p:nvPr>
            <p:ph sz="quarter" idx="10"/>
          </p:nvPr>
        </p:nvSpPr>
        <p:spPr>
          <a:xfrm>
            <a:off x="274638" y="1331666"/>
            <a:ext cx="11887200" cy="2785121"/>
          </a:xfrm>
        </p:spPr>
        <p:txBody>
          <a:bodyPr/>
          <a:lstStyle/>
          <a:p>
            <a:r>
              <a:rPr lang="en-US" sz="2900" dirty="0"/>
              <a:t>Remember that you need to perform BFS from each node in the graph and sum the values over all trees to find </a:t>
            </a:r>
            <a:r>
              <a:rPr lang="en-US" sz="2900" dirty="0" err="1"/>
              <a:t>betweenness</a:t>
            </a:r>
            <a:r>
              <a:rPr lang="en-US" sz="2900" dirty="0"/>
              <a:t> of an edge</a:t>
            </a:r>
            <a:endParaRPr lang="en-US" b="1" dirty="0"/>
          </a:p>
          <a:p>
            <a:pPr marL="755650" lvl="1" indent="-514350">
              <a:buFont typeface="+mj-lt"/>
              <a:buAutoNum type="arabicPeriod"/>
            </a:pPr>
            <a:endParaRPr lang="en-US" dirty="0"/>
          </a:p>
          <a:p>
            <a:endParaRPr lang="en-US" sz="2900" dirty="0"/>
          </a:p>
          <a:p>
            <a:endParaRPr lang="en-US" sz="2900" dirty="0"/>
          </a:p>
        </p:txBody>
      </p:sp>
      <p:sp>
        <p:nvSpPr>
          <p:cNvPr id="7" name="TextBox 6"/>
          <p:cNvSpPr txBox="1"/>
          <p:nvPr/>
        </p:nvSpPr>
        <p:spPr>
          <a:xfrm>
            <a:off x="6545513" y="4311921"/>
            <a:ext cx="5225910" cy="1824602"/>
          </a:xfrm>
          <a:prstGeom prst="rect">
            <a:avLst/>
          </a:prstGeom>
          <a:noFill/>
        </p:spPr>
        <p:txBody>
          <a:bodyPr wrap="square" lIns="182880" tIns="146304" rIns="182880" bIns="146304" rtlCol="0">
            <a:spAutoFit/>
          </a:bodyPr>
          <a:lstStyle/>
          <a:p>
            <a:pPr>
              <a:lnSpc>
                <a:spcPct val="90000"/>
              </a:lnSpc>
              <a:spcAft>
                <a:spcPts val="600"/>
              </a:spcAft>
            </a:pPr>
            <a:r>
              <a:rPr lang="en-US" sz="2200" b="1" dirty="0"/>
              <a:t>Also note that we implicitly keep track of amount of flow through the nodes as well as edges. We can use these to measure </a:t>
            </a:r>
            <a:r>
              <a:rPr lang="en-US" sz="2200" b="1" dirty="0" err="1"/>
              <a:t>betweenness</a:t>
            </a:r>
            <a:r>
              <a:rPr lang="en-US" sz="2200" b="1" dirty="0"/>
              <a:t> of nodes</a:t>
            </a:r>
            <a:endParaRPr lang="en-US" sz="2200" dirty="0">
              <a:gradFill>
                <a:gsLst>
                  <a:gs pos="2917">
                    <a:schemeClr val="tx1"/>
                  </a:gs>
                  <a:gs pos="30000">
                    <a:schemeClr val="tx1"/>
                  </a:gs>
                </a:gsLst>
                <a:lin ang="5400000" scaled="0"/>
              </a:gradFill>
            </a:endParaRPr>
          </a:p>
        </p:txBody>
      </p:sp>
      <p:cxnSp>
        <p:nvCxnSpPr>
          <p:cNvPr id="10" name="Straight Arrow Connector 9"/>
          <p:cNvCxnSpPr/>
          <p:nvPr/>
        </p:nvCxnSpPr>
        <p:spPr>
          <a:xfrm>
            <a:off x="5314565" y="4923520"/>
            <a:ext cx="722937" cy="19538"/>
          </a:xfrm>
          <a:prstGeom prst="straightConnector1">
            <a:avLst/>
          </a:prstGeom>
          <a:ln w="38100" cmpd="sng">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933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Bonacich Power Centrality</a:t>
            </a:r>
          </a:p>
        </p:txBody>
      </p:sp>
      <p:sp>
        <p:nvSpPr>
          <p:cNvPr id="3" name="Content Placeholder 2"/>
          <p:cNvSpPr>
            <a:spLocks noGrp="1"/>
          </p:cNvSpPr>
          <p:nvPr>
            <p:ph idx="4294967295"/>
          </p:nvPr>
        </p:nvSpPr>
        <p:spPr>
          <a:xfrm>
            <a:off x="621824" y="1632056"/>
            <a:ext cx="11192828" cy="4740734"/>
          </a:xfrm>
          <a:prstGeom prst="rect">
            <a:avLst/>
          </a:prstGeom>
        </p:spPr>
        <p:txBody>
          <a:bodyPr lIns="111026" tIns="55513" rIns="111026" bIns="55513"/>
          <a:lstStyle/>
          <a:p>
            <a:r>
              <a:rPr lang="en-US" sz="2900" dirty="0"/>
              <a:t>Intuition: Your centrality depends on your neighbors’ centrality (the more central your neighbors are, the more central you are)</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7</a:t>
            </a:fld>
            <a:endParaRPr lang="en-US"/>
          </a:p>
        </p:txBody>
      </p:sp>
      <p:sp>
        <p:nvSpPr>
          <p:cNvPr id="5" name="Oval 4"/>
          <p:cNvSpPr/>
          <p:nvPr/>
        </p:nvSpPr>
        <p:spPr>
          <a:xfrm>
            <a:off x="2188268" y="3650086"/>
            <a:ext cx="414549" cy="310868"/>
          </a:xfrm>
          <a:prstGeom prst="ellipse">
            <a:avLst/>
          </a:prstGeom>
          <a:solidFill>
            <a:srgbClr val="C0000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1</a:t>
            </a:r>
          </a:p>
        </p:txBody>
      </p:sp>
      <p:sp>
        <p:nvSpPr>
          <p:cNvPr id="7" name="Oval 6"/>
          <p:cNvSpPr/>
          <p:nvPr/>
        </p:nvSpPr>
        <p:spPr>
          <a:xfrm>
            <a:off x="3224641" y="2717483"/>
            <a:ext cx="414549" cy="310868"/>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3</a:t>
            </a:r>
          </a:p>
        </p:txBody>
      </p:sp>
      <p:sp>
        <p:nvSpPr>
          <p:cNvPr id="8" name="Oval 7"/>
          <p:cNvSpPr/>
          <p:nvPr/>
        </p:nvSpPr>
        <p:spPr>
          <a:xfrm>
            <a:off x="1462807" y="4582689"/>
            <a:ext cx="414549" cy="310868"/>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5</a:t>
            </a:r>
          </a:p>
        </p:txBody>
      </p:sp>
      <p:sp>
        <p:nvSpPr>
          <p:cNvPr id="9" name="Oval 8"/>
          <p:cNvSpPr/>
          <p:nvPr/>
        </p:nvSpPr>
        <p:spPr>
          <a:xfrm>
            <a:off x="3328278" y="4271822"/>
            <a:ext cx="414549" cy="310868"/>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4</a:t>
            </a:r>
          </a:p>
        </p:txBody>
      </p:sp>
      <p:cxnSp>
        <p:nvCxnSpPr>
          <p:cNvPr id="11" name="Straight Connector 10"/>
          <p:cNvCxnSpPr>
            <a:stCxn id="5" idx="4"/>
            <a:endCxn id="8" idx="7"/>
          </p:cNvCxnSpPr>
          <p:nvPr/>
        </p:nvCxnSpPr>
        <p:spPr>
          <a:xfrm rot="5400000">
            <a:off x="1772466" y="4005137"/>
            <a:ext cx="667261" cy="578896"/>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6"/>
          </p:cNvCxnSpPr>
          <p:nvPr/>
        </p:nvCxnSpPr>
        <p:spPr>
          <a:xfrm flipV="1">
            <a:off x="1877356" y="4427255"/>
            <a:ext cx="1450922" cy="310868"/>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5"/>
            <a:endCxn id="9" idx="1"/>
          </p:cNvCxnSpPr>
          <p:nvPr/>
        </p:nvCxnSpPr>
        <p:spPr>
          <a:xfrm rot="16200000" flipH="1">
            <a:off x="2764588" y="3692948"/>
            <a:ext cx="401919" cy="84688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7"/>
            <a:endCxn id="7" idx="3"/>
          </p:cNvCxnSpPr>
          <p:nvPr/>
        </p:nvCxnSpPr>
        <p:spPr>
          <a:xfrm rot="5400000" flipH="1" flipV="1">
            <a:off x="2557335" y="2967597"/>
            <a:ext cx="712787" cy="743243"/>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1"/>
            <a:endCxn id="36" idx="3"/>
          </p:cNvCxnSpPr>
          <p:nvPr/>
        </p:nvCxnSpPr>
        <p:spPr>
          <a:xfrm rot="16200000" flipV="1">
            <a:off x="1624578" y="3071212"/>
            <a:ext cx="401919" cy="84688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6" idx="2"/>
            <a:endCxn id="7" idx="2"/>
          </p:cNvCxnSpPr>
          <p:nvPr/>
        </p:nvCxnSpPr>
        <p:spPr>
          <a:xfrm flipV="1">
            <a:off x="1462807" y="2872917"/>
            <a:ext cx="1761834" cy="310868"/>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rot="10800000" flipV="1">
            <a:off x="1048258" y="3028350"/>
            <a:ext cx="414549" cy="310868"/>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2</a:t>
            </a:r>
          </a:p>
        </p:txBody>
      </p:sp>
      <p:graphicFrame>
        <p:nvGraphicFramePr>
          <p:cNvPr id="16386" name="Object 2"/>
          <p:cNvGraphicFramePr>
            <a:graphicFrameLocks noChangeAspect="1"/>
          </p:cNvGraphicFramePr>
          <p:nvPr>
            <p:extLst>
              <p:ext uri="{D42A27DB-BD31-4B8C-83A1-F6EECF244321}">
                <p14:modId xmlns:p14="http://schemas.microsoft.com/office/powerpoint/2010/main" val="180522502"/>
              </p:ext>
            </p:extLst>
          </p:nvPr>
        </p:nvGraphicFramePr>
        <p:xfrm>
          <a:off x="4472712" y="3030526"/>
          <a:ext cx="6866255" cy="388585"/>
        </p:xfrm>
        <a:graphic>
          <a:graphicData uri="http://schemas.openxmlformats.org/presentationml/2006/ole">
            <mc:AlternateContent xmlns:mc="http://schemas.openxmlformats.org/markup-compatibility/2006">
              <mc:Choice xmlns:v="urn:schemas-microsoft-com:vml" Requires="v">
                <p:oleObj spid="_x0000_s24137" name="Equation" r:id="rId4" imgW="2857320" imgH="203040" progId="Equation.3">
                  <p:embed/>
                </p:oleObj>
              </mc:Choice>
              <mc:Fallback>
                <p:oleObj name="Equation" r:id="rId4" imgW="285732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2712" y="3030526"/>
                        <a:ext cx="6866255" cy="388585"/>
                      </a:xfrm>
                      <a:prstGeom prst="rect">
                        <a:avLst/>
                      </a:prstGeom>
                      <a:solidFill>
                        <a:srgbClr val="FFFFFF"/>
                      </a:solidFill>
                    </p:spPr>
                  </p:pic>
                </p:oleObj>
              </mc:Fallback>
            </mc:AlternateContent>
          </a:graphicData>
        </a:graphic>
      </p:graphicFrame>
      <p:graphicFrame>
        <p:nvGraphicFramePr>
          <p:cNvPr id="16387" name="Object 3"/>
          <p:cNvGraphicFramePr>
            <a:graphicFrameLocks noChangeAspect="1"/>
          </p:cNvGraphicFramePr>
          <p:nvPr>
            <p:extLst>
              <p:ext uri="{D42A27DB-BD31-4B8C-83A1-F6EECF244321}">
                <p14:modId xmlns:p14="http://schemas.microsoft.com/office/powerpoint/2010/main" val="2355361641"/>
              </p:ext>
            </p:extLst>
          </p:nvPr>
        </p:nvGraphicFramePr>
        <p:xfrm>
          <a:off x="4482048" y="3574980"/>
          <a:ext cx="4870790" cy="384985"/>
        </p:xfrm>
        <a:graphic>
          <a:graphicData uri="http://schemas.openxmlformats.org/presentationml/2006/ole">
            <mc:AlternateContent xmlns:mc="http://schemas.openxmlformats.org/markup-compatibility/2006">
              <mc:Choice xmlns:v="urn:schemas-microsoft-com:vml" Requires="v">
                <p:oleObj spid="_x0000_s24138" name="Equation" r:id="rId6" imgW="2044440" imgH="203040" progId="Equation.3">
                  <p:embed/>
                </p:oleObj>
              </mc:Choice>
              <mc:Fallback>
                <p:oleObj name="Equation" r:id="rId6" imgW="204444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2048" y="3574980"/>
                        <a:ext cx="4870790" cy="384985"/>
                      </a:xfrm>
                      <a:prstGeom prst="rect">
                        <a:avLst/>
                      </a:prstGeom>
                      <a:solidFill>
                        <a:srgbClr val="FFFFFF"/>
                      </a:solidFill>
                    </p:spPr>
                  </p:pic>
                </p:oleObj>
              </mc:Fallback>
            </mc:AlternateContent>
          </a:graphicData>
        </a:graphic>
      </p:graphicFrame>
      <p:graphicFrame>
        <p:nvGraphicFramePr>
          <p:cNvPr id="16388" name="Object 4"/>
          <p:cNvGraphicFramePr>
            <a:graphicFrameLocks noChangeAspect="1"/>
          </p:cNvGraphicFramePr>
          <p:nvPr>
            <p:extLst>
              <p:ext uri="{D42A27DB-BD31-4B8C-83A1-F6EECF244321}">
                <p14:modId xmlns:p14="http://schemas.microsoft.com/office/powerpoint/2010/main" val="1884763936"/>
              </p:ext>
            </p:extLst>
          </p:nvPr>
        </p:nvGraphicFramePr>
        <p:xfrm>
          <a:off x="4473737" y="4047236"/>
          <a:ext cx="4911381" cy="390711"/>
        </p:xfrm>
        <a:graphic>
          <a:graphicData uri="http://schemas.openxmlformats.org/presentationml/2006/ole">
            <mc:AlternateContent xmlns:mc="http://schemas.openxmlformats.org/markup-compatibility/2006">
              <mc:Choice xmlns:v="urn:schemas-microsoft-com:vml" Requires="v">
                <p:oleObj spid="_x0000_s24139" name="Equation" r:id="rId8" imgW="2031840" imgH="203040" progId="Equation.3">
                  <p:embed/>
                </p:oleObj>
              </mc:Choice>
              <mc:Fallback>
                <p:oleObj name="Equation" r:id="rId8" imgW="203184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3737" y="4047236"/>
                        <a:ext cx="4911381" cy="390711"/>
                      </a:xfrm>
                      <a:prstGeom prst="rect">
                        <a:avLst/>
                      </a:prstGeom>
                      <a:solidFill>
                        <a:srgbClr val="FFFFFF"/>
                      </a:solidFill>
                    </p:spPr>
                  </p:pic>
                </p:oleObj>
              </mc:Fallback>
            </mc:AlternateContent>
          </a:graphicData>
        </a:graphic>
      </p:graphicFrame>
      <p:graphicFrame>
        <p:nvGraphicFramePr>
          <p:cNvPr id="16389" name="Object 5"/>
          <p:cNvGraphicFramePr>
            <a:graphicFrameLocks noChangeAspect="1"/>
          </p:cNvGraphicFramePr>
          <p:nvPr>
            <p:extLst>
              <p:ext uri="{D42A27DB-BD31-4B8C-83A1-F6EECF244321}">
                <p14:modId xmlns:p14="http://schemas.microsoft.com/office/powerpoint/2010/main" val="742114367"/>
              </p:ext>
            </p:extLst>
          </p:nvPr>
        </p:nvGraphicFramePr>
        <p:xfrm>
          <a:off x="918322" y="5673771"/>
          <a:ext cx="9059673" cy="367130"/>
        </p:xfrm>
        <a:graphic>
          <a:graphicData uri="http://schemas.openxmlformats.org/presentationml/2006/ole">
            <mc:AlternateContent xmlns:mc="http://schemas.openxmlformats.org/markup-compatibility/2006">
              <mc:Choice xmlns:v="urn:schemas-microsoft-com:vml" Requires="v">
                <p:oleObj spid="_x0000_s24140" name="Equation" r:id="rId10" imgW="3987720" imgH="203040" progId="Equation.3">
                  <p:embed/>
                </p:oleObj>
              </mc:Choice>
              <mc:Fallback>
                <p:oleObj name="Equation" r:id="rId10" imgW="398772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8322" y="5673771"/>
                        <a:ext cx="9059673" cy="367130"/>
                      </a:xfrm>
                      <a:prstGeom prst="rect">
                        <a:avLst/>
                      </a:prstGeom>
                      <a:solidFill>
                        <a:srgbClr val="FFFFFF"/>
                      </a:solidFill>
                    </p:spPr>
                  </p:pic>
                </p:oleObj>
              </mc:Fallback>
            </mc:AlternateContent>
          </a:graphicData>
        </a:graphic>
      </p:graphicFrame>
      <p:sp>
        <p:nvSpPr>
          <p:cNvPr id="44" name="Rectangle 43"/>
          <p:cNvSpPr/>
          <p:nvPr/>
        </p:nvSpPr>
        <p:spPr>
          <a:xfrm>
            <a:off x="3172784" y="4974319"/>
            <a:ext cx="1865471" cy="389109"/>
          </a:xfrm>
          <a:prstGeom prst="rect">
            <a:avLst/>
          </a:prstGeom>
        </p:spPr>
        <p:txBody>
          <a:bodyPr wrap="square" lIns="111026" tIns="55513" rIns="111026" bIns="55513">
            <a:spAutoFit/>
          </a:bodyPr>
          <a:lstStyle/>
          <a:p>
            <a:r>
              <a:rPr lang="en-US" dirty="0">
                <a:solidFill>
                  <a:srgbClr val="C00000"/>
                </a:solidFill>
                <a:cs typeface="Arial" charset="0"/>
              </a:rPr>
              <a:t>degree of i</a:t>
            </a:r>
            <a:endParaRPr lang="en-US" dirty="0"/>
          </a:p>
        </p:txBody>
      </p:sp>
      <p:cxnSp>
        <p:nvCxnSpPr>
          <p:cNvPr id="45" name="Straight Arrow Connector 44"/>
          <p:cNvCxnSpPr>
            <a:stCxn id="44" idx="1"/>
          </p:cNvCxnSpPr>
          <p:nvPr/>
        </p:nvCxnSpPr>
        <p:spPr>
          <a:xfrm flipH="1">
            <a:off x="2758240" y="5168874"/>
            <a:ext cx="414544" cy="504897"/>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452803" y="4896602"/>
            <a:ext cx="2590932" cy="696886"/>
          </a:xfrm>
          <a:prstGeom prst="rect">
            <a:avLst/>
          </a:prstGeom>
        </p:spPr>
        <p:txBody>
          <a:bodyPr wrap="square" lIns="111026" tIns="55513" rIns="111026" bIns="55513">
            <a:spAutoFit/>
          </a:bodyPr>
          <a:lstStyle/>
          <a:p>
            <a:r>
              <a:rPr lang="en-US" sz="1900" dirty="0">
                <a:solidFill>
                  <a:srgbClr val="C00000"/>
                </a:solidFill>
                <a:cs typeface="Arial" charset="0"/>
              </a:rPr>
              <a:t>Weight of an edge connected to i</a:t>
            </a:r>
            <a:endParaRPr lang="en-US" sz="1900" dirty="0"/>
          </a:p>
        </p:txBody>
      </p:sp>
      <p:cxnSp>
        <p:nvCxnSpPr>
          <p:cNvPr id="50" name="Straight Arrow Connector 49"/>
          <p:cNvCxnSpPr/>
          <p:nvPr/>
        </p:nvCxnSpPr>
        <p:spPr>
          <a:xfrm rot="5400000">
            <a:off x="6372601" y="5453558"/>
            <a:ext cx="233151" cy="207275"/>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0137242" y="5593016"/>
            <a:ext cx="2299233" cy="1220106"/>
          </a:xfrm>
          <a:prstGeom prst="rect">
            <a:avLst/>
          </a:prstGeom>
          <a:solidFill>
            <a:srgbClr val="FFFF00"/>
          </a:solidFill>
        </p:spPr>
        <p:txBody>
          <a:bodyPr wrap="square" lIns="111026" tIns="55513" rIns="111026" bIns="55513">
            <a:spAutoFit/>
          </a:bodyPr>
          <a:lstStyle/>
          <a:p>
            <a:r>
              <a:rPr lang="en-US" sz="2400" dirty="0">
                <a:cs typeface="Arial" charset="0"/>
              </a:rPr>
              <a:t>Need to update iteratively</a:t>
            </a:r>
            <a:endParaRPr lang="en-US" sz="2400" dirty="0"/>
          </a:p>
        </p:txBody>
      </p:sp>
      <p:sp>
        <p:nvSpPr>
          <p:cNvPr id="56" name="Rectangle 55"/>
          <p:cNvSpPr/>
          <p:nvPr/>
        </p:nvSpPr>
        <p:spPr>
          <a:xfrm>
            <a:off x="2550959" y="6295507"/>
            <a:ext cx="1865471" cy="389109"/>
          </a:xfrm>
          <a:prstGeom prst="rect">
            <a:avLst/>
          </a:prstGeom>
        </p:spPr>
        <p:txBody>
          <a:bodyPr wrap="square" lIns="111026" tIns="55513" rIns="111026" bIns="55513">
            <a:spAutoFit/>
          </a:bodyPr>
          <a:lstStyle/>
          <a:p>
            <a:r>
              <a:rPr lang="en-US" dirty="0">
                <a:solidFill>
                  <a:srgbClr val="C00000"/>
                </a:solidFill>
                <a:cs typeface="Arial" charset="0"/>
              </a:rPr>
              <a:t>parameters</a:t>
            </a:r>
            <a:endParaRPr lang="en-US" dirty="0"/>
          </a:p>
        </p:txBody>
      </p:sp>
      <p:cxnSp>
        <p:nvCxnSpPr>
          <p:cNvPr id="57" name="Straight Arrow Connector 56"/>
          <p:cNvCxnSpPr>
            <a:stCxn id="56" idx="0"/>
          </p:cNvCxnSpPr>
          <p:nvPr/>
        </p:nvCxnSpPr>
        <p:spPr>
          <a:xfrm flipH="1" flipV="1">
            <a:off x="2032776" y="5984639"/>
            <a:ext cx="1450919" cy="310868"/>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6" idx="0"/>
          </p:cNvCxnSpPr>
          <p:nvPr/>
        </p:nvCxnSpPr>
        <p:spPr>
          <a:xfrm flipH="1" flipV="1">
            <a:off x="3276423" y="5984639"/>
            <a:ext cx="207272" cy="310868"/>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907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3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36" grpId="0" animBg="1"/>
      <p:bldP spid="44" grpId="0"/>
      <p:bldP spid="49" grpId="0"/>
      <p:bldP spid="55"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Bonacich Power Centrality</a:t>
            </a:r>
          </a:p>
        </p:txBody>
      </p:sp>
      <p:sp>
        <p:nvSpPr>
          <p:cNvPr id="3" name="Content Placeholder 2"/>
          <p:cNvSpPr>
            <a:spLocks noGrp="1"/>
          </p:cNvSpPr>
          <p:nvPr>
            <p:ph idx="4294967295"/>
          </p:nvPr>
        </p:nvSpPr>
        <p:spPr>
          <a:xfrm>
            <a:off x="621824" y="1632056"/>
            <a:ext cx="11192828" cy="4740734"/>
          </a:xfrm>
          <a:prstGeom prst="rect">
            <a:avLst/>
          </a:prstGeom>
        </p:spPr>
        <p:txBody>
          <a:bodyPr lIns="111026" tIns="55513" rIns="111026" bIns="55513"/>
          <a:lstStyle/>
          <a:p>
            <a:r>
              <a:rPr lang="en-US" sz="3200" dirty="0"/>
              <a:t>An eigenvector measure:</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8</a:t>
            </a:fld>
            <a:endParaRPr lang="en-US"/>
          </a:p>
        </p:txBody>
      </p:sp>
      <p:graphicFrame>
        <p:nvGraphicFramePr>
          <p:cNvPr id="6" name="Object 2"/>
          <p:cNvGraphicFramePr>
            <a:graphicFrameLocks noChangeAspect="1"/>
          </p:cNvGraphicFramePr>
          <p:nvPr>
            <p:extLst>
              <p:ext uri="{D42A27DB-BD31-4B8C-83A1-F6EECF244321}">
                <p14:modId xmlns:p14="http://schemas.microsoft.com/office/powerpoint/2010/main" val="734385304"/>
              </p:ext>
            </p:extLst>
          </p:nvPr>
        </p:nvGraphicFramePr>
        <p:xfrm>
          <a:off x="762014" y="2545499"/>
          <a:ext cx="3692600" cy="507958"/>
        </p:xfrm>
        <a:graphic>
          <a:graphicData uri="http://schemas.openxmlformats.org/presentationml/2006/ole">
            <mc:AlternateContent xmlns:mc="http://schemas.openxmlformats.org/markup-compatibility/2006">
              <mc:Choice xmlns:v="urn:schemas-microsoft-com:vml" Requires="v">
                <p:oleObj spid="_x0000_s24729" name="Equation" r:id="rId4" imgW="1549080" imgH="228600" progId="Equation.3">
                  <p:embed/>
                </p:oleObj>
              </mc:Choice>
              <mc:Fallback>
                <p:oleObj name="Equation" r:id="rId4" imgW="15490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14" y="2545499"/>
                        <a:ext cx="3692600" cy="507958"/>
                      </a:xfrm>
                      <a:prstGeom prst="rect">
                        <a:avLst/>
                      </a:prstGeom>
                      <a:solidFill>
                        <a:srgbClr val="FFFFFF"/>
                      </a:solidFill>
                    </p:spPr>
                  </p:pic>
                </p:oleObj>
              </mc:Fallback>
            </mc:AlternateContent>
          </a:graphicData>
        </a:graphic>
      </p:graphicFrame>
      <p:sp>
        <p:nvSpPr>
          <p:cNvPr id="7" name="Text Box 4"/>
          <p:cNvSpPr txBox="1">
            <a:spLocks noChangeArrowheads="1"/>
          </p:cNvSpPr>
          <p:nvPr/>
        </p:nvSpPr>
        <p:spPr bwMode="auto">
          <a:xfrm>
            <a:off x="702499" y="3341394"/>
            <a:ext cx="9828270" cy="2481990"/>
          </a:xfrm>
          <a:prstGeom prst="rect">
            <a:avLst/>
          </a:prstGeom>
          <a:noFill/>
          <a:ln w="9525">
            <a:noFill/>
            <a:miter lim="800000"/>
            <a:headEnd/>
            <a:tailEnd/>
          </a:ln>
        </p:spPr>
        <p:txBody>
          <a:bodyPr lIns="111026" tIns="55513" rIns="111026" bIns="55513">
            <a:spAutoFit/>
          </a:bodyPr>
          <a:lstStyle/>
          <a:p>
            <a:pPr marL="138783" indent="-138783" eaLnBrk="0" hangingPunct="0">
              <a:spcBef>
                <a:spcPct val="0"/>
              </a:spcBef>
              <a:buFontTx/>
              <a:buChar char="•"/>
            </a:pPr>
            <a:r>
              <a:rPr lang="en-US" sz="2200" dirty="0">
                <a:latin typeface="Times New Roman" pitchFamily="-109" charset="0"/>
              </a:rPr>
              <a:t> </a:t>
            </a:r>
            <a:r>
              <a:rPr lang="en-US" sz="2200" dirty="0">
                <a:latin typeface="Symbol" pitchFamily="-109" charset="2"/>
              </a:rPr>
              <a:t>a</a:t>
            </a:r>
            <a:r>
              <a:rPr lang="en-US" sz="2200" dirty="0"/>
              <a:t> is a scaling vector, which is set to normalize the score.  </a:t>
            </a:r>
          </a:p>
          <a:p>
            <a:pPr marL="138783" indent="-138783" eaLnBrk="0" hangingPunct="0">
              <a:spcBef>
                <a:spcPct val="0"/>
              </a:spcBef>
              <a:buFontTx/>
              <a:buChar char="•"/>
            </a:pPr>
            <a:r>
              <a:rPr lang="en-US" sz="2200" dirty="0">
                <a:latin typeface="Times New Roman" pitchFamily="-109" charset="0"/>
              </a:rPr>
              <a:t> </a:t>
            </a:r>
            <a:r>
              <a:rPr lang="en-US" sz="2200" dirty="0">
                <a:latin typeface="Symbol" pitchFamily="-109" charset="2"/>
              </a:rPr>
              <a:t>b</a:t>
            </a:r>
            <a:r>
              <a:rPr lang="en-US" sz="2200" dirty="0">
                <a:latin typeface="Times New Roman" pitchFamily="-109" charset="0"/>
              </a:rPr>
              <a:t> </a:t>
            </a:r>
            <a:r>
              <a:rPr lang="en-US" sz="2200" dirty="0"/>
              <a:t>reflects the extent to which you </a:t>
            </a:r>
            <a:r>
              <a:rPr lang="en-US" sz="2200" i="1" dirty="0"/>
              <a:t>weight </a:t>
            </a:r>
            <a:r>
              <a:rPr lang="en-US" sz="2200" dirty="0"/>
              <a:t>the centrality of people ego is tied to.</a:t>
            </a:r>
          </a:p>
          <a:p>
            <a:pPr marL="138783" indent="-138783" eaLnBrk="0" hangingPunct="0">
              <a:spcBef>
                <a:spcPct val="0"/>
              </a:spcBef>
              <a:buFontTx/>
              <a:buChar char="•"/>
            </a:pPr>
            <a:r>
              <a:rPr lang="en-US" sz="2200" b="1" dirty="0">
                <a:latin typeface="Times New Roman" pitchFamily="-109" charset="0"/>
              </a:rPr>
              <a:t> R</a:t>
            </a:r>
            <a:r>
              <a:rPr lang="en-US" sz="2200" dirty="0">
                <a:latin typeface="Times New Roman" pitchFamily="-109" charset="0"/>
              </a:rPr>
              <a:t> </a:t>
            </a:r>
            <a:r>
              <a:rPr lang="en-US" sz="2200" dirty="0"/>
              <a:t>is the adjacency matrix (can be valued)</a:t>
            </a:r>
          </a:p>
          <a:p>
            <a:pPr marL="138783" indent="-138783" eaLnBrk="0" hangingPunct="0">
              <a:spcBef>
                <a:spcPct val="0"/>
              </a:spcBef>
              <a:buFontTx/>
              <a:buChar char="•"/>
            </a:pPr>
            <a:r>
              <a:rPr lang="en-US" sz="2200" b="1" dirty="0">
                <a:latin typeface="Times New Roman" pitchFamily="-109" charset="0"/>
              </a:rPr>
              <a:t> I</a:t>
            </a:r>
            <a:r>
              <a:rPr lang="en-US" sz="2200" dirty="0">
                <a:latin typeface="Times New Roman" pitchFamily="-109" charset="0"/>
              </a:rPr>
              <a:t> </a:t>
            </a:r>
            <a:r>
              <a:rPr lang="en-US" sz="2200" dirty="0"/>
              <a:t>is the identity matrix (1s down the diagonal) </a:t>
            </a:r>
          </a:p>
          <a:p>
            <a:pPr marL="138783" indent="-138783" eaLnBrk="0" hangingPunct="0">
              <a:spcBef>
                <a:spcPct val="0"/>
              </a:spcBef>
              <a:buFontTx/>
              <a:buChar char="•"/>
            </a:pPr>
            <a:r>
              <a:rPr lang="en-US" sz="2200" b="1" dirty="0">
                <a:latin typeface="Times New Roman" pitchFamily="-109" charset="0"/>
              </a:rPr>
              <a:t> 1</a:t>
            </a:r>
            <a:r>
              <a:rPr lang="en-US" sz="2200" dirty="0">
                <a:latin typeface="Times New Roman" pitchFamily="-109" charset="0"/>
              </a:rPr>
              <a:t> </a:t>
            </a:r>
            <a:r>
              <a:rPr lang="en-US" sz="2200" dirty="0"/>
              <a:t>is a matrix of all ones.</a:t>
            </a:r>
          </a:p>
          <a:p>
            <a:pPr marL="138783" indent="-138783" eaLnBrk="0" hangingPunct="0">
              <a:spcBef>
                <a:spcPct val="0"/>
              </a:spcBef>
              <a:buFontTx/>
              <a:buChar char="•"/>
            </a:pPr>
            <a:r>
              <a:rPr lang="en-US" sz="2200" dirty="0"/>
              <a:t> Similar to pagerank?</a:t>
            </a:r>
          </a:p>
        </p:txBody>
      </p:sp>
      <p:sp>
        <p:nvSpPr>
          <p:cNvPr id="9" name="Rectangle 8"/>
          <p:cNvSpPr/>
          <p:nvPr/>
        </p:nvSpPr>
        <p:spPr>
          <a:xfrm>
            <a:off x="5724638" y="2255963"/>
            <a:ext cx="3316393" cy="404498"/>
          </a:xfrm>
          <a:prstGeom prst="rect">
            <a:avLst/>
          </a:prstGeom>
        </p:spPr>
        <p:txBody>
          <a:bodyPr wrap="square" lIns="111026" tIns="55513" rIns="111026" bIns="55513">
            <a:spAutoFit/>
          </a:bodyPr>
          <a:lstStyle/>
          <a:p>
            <a:r>
              <a:rPr lang="en-US" sz="1900" dirty="0">
                <a:solidFill>
                  <a:srgbClr val="C00000"/>
                </a:solidFill>
                <a:cs typeface="Arial" charset="0"/>
              </a:rPr>
              <a:t>Not always invertible…</a:t>
            </a:r>
            <a:endParaRPr lang="en-US" sz="1900" dirty="0"/>
          </a:p>
        </p:txBody>
      </p:sp>
      <p:cxnSp>
        <p:nvCxnSpPr>
          <p:cNvPr id="10" name="Straight Arrow Connector 9"/>
          <p:cNvCxnSpPr>
            <a:stCxn id="9" idx="1"/>
          </p:cNvCxnSpPr>
          <p:nvPr/>
        </p:nvCxnSpPr>
        <p:spPr>
          <a:xfrm flipH="1">
            <a:off x="4103158" y="2458212"/>
            <a:ext cx="1621480" cy="159850"/>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8241" y="6240368"/>
            <a:ext cx="6218238" cy="635330"/>
          </a:xfrm>
          <a:prstGeom prst="rect">
            <a:avLst/>
          </a:prstGeom>
        </p:spPr>
        <p:txBody>
          <a:bodyPr lIns="111026" tIns="55513" rIns="111026" bIns="55513">
            <a:spAutoFit/>
          </a:bodyPr>
          <a:lstStyle/>
          <a:p>
            <a:r>
              <a:rPr lang="en-US" sz="1700" dirty="0"/>
              <a:t>Phillip Bonacich: Power and Centrality: A Family of Measures, </a:t>
            </a:r>
            <a:r>
              <a:rPr lang="en-US" sz="1700" b="1" dirty="0"/>
              <a:t>American Journal of Sociology</a:t>
            </a:r>
            <a:r>
              <a:rPr lang="en-US" sz="1700" dirty="0"/>
              <a:t>, 1987</a:t>
            </a:r>
            <a:endParaRPr lang="en-US" sz="1700" b="1" dirty="0"/>
          </a:p>
        </p:txBody>
      </p:sp>
    </p:spTree>
    <p:extLst>
      <p:ext uri="{BB962C8B-B14F-4D97-AF65-F5344CB8AC3E}">
        <p14:creationId xmlns:p14="http://schemas.microsoft.com/office/powerpoint/2010/main" val="1784194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Bonacich Power Centrality: </a:t>
            </a:r>
            <a:r>
              <a:rPr lang="en-US" dirty="0">
                <a:latin typeface="Symbol" pitchFamily="-109" charset="2"/>
              </a:rPr>
              <a:t>b</a:t>
            </a:r>
            <a:endParaRPr lang="en-US" dirty="0"/>
          </a:p>
        </p:txBody>
      </p:sp>
      <p:sp>
        <p:nvSpPr>
          <p:cNvPr id="3" name="Content Placeholder 2"/>
          <p:cNvSpPr>
            <a:spLocks noGrp="1"/>
          </p:cNvSpPr>
          <p:nvPr>
            <p:ph idx="4294967295"/>
          </p:nvPr>
        </p:nvSpPr>
        <p:spPr>
          <a:xfrm>
            <a:off x="621824" y="1632056"/>
            <a:ext cx="11192828" cy="4740734"/>
          </a:xfrm>
          <a:prstGeom prst="rect">
            <a:avLst/>
          </a:prstGeom>
        </p:spPr>
        <p:txBody>
          <a:bodyPr lIns="111026" tIns="55513" rIns="111026" bIns="55513"/>
          <a:lstStyle/>
          <a:p>
            <a:pPr eaLnBrk="0" hangingPunct="0">
              <a:spcBef>
                <a:spcPct val="0"/>
              </a:spcBef>
            </a:pPr>
            <a:r>
              <a:rPr lang="en-US" sz="2900" dirty="0"/>
              <a:t>The magnitude of </a:t>
            </a:r>
            <a:r>
              <a:rPr lang="en-US" sz="2900" dirty="0">
                <a:latin typeface="Symbol" pitchFamily="-109" charset="2"/>
              </a:rPr>
              <a:t>b</a:t>
            </a:r>
            <a:r>
              <a:rPr lang="en-US" sz="2900" dirty="0"/>
              <a:t> reflects the radius of power.  Small values of </a:t>
            </a:r>
            <a:r>
              <a:rPr lang="en-US" sz="2900" dirty="0">
                <a:latin typeface="Symbol" pitchFamily="-109" charset="2"/>
              </a:rPr>
              <a:t>b</a:t>
            </a:r>
            <a:r>
              <a:rPr lang="en-US" sz="2900" dirty="0"/>
              <a:t> weight local structure, larger values weight global structure.</a:t>
            </a:r>
          </a:p>
          <a:p>
            <a:pPr eaLnBrk="0" hangingPunct="0">
              <a:spcBef>
                <a:spcPct val="0"/>
              </a:spcBef>
            </a:pPr>
            <a:endParaRPr lang="en-US" sz="2900" dirty="0"/>
          </a:p>
          <a:p>
            <a:pPr eaLnBrk="0" hangingPunct="0">
              <a:spcBef>
                <a:spcPct val="0"/>
              </a:spcBef>
            </a:pPr>
            <a:r>
              <a:rPr lang="en-US" sz="2900" dirty="0"/>
              <a:t>If </a:t>
            </a:r>
            <a:r>
              <a:rPr lang="en-US" sz="2900" dirty="0">
                <a:latin typeface="Symbol" pitchFamily="-109" charset="2"/>
              </a:rPr>
              <a:t>b</a:t>
            </a:r>
            <a:r>
              <a:rPr lang="en-US" sz="2900" dirty="0"/>
              <a:t> &gt; 0, ego has higher centrality when tied to people who are central.</a:t>
            </a:r>
          </a:p>
          <a:p>
            <a:pPr eaLnBrk="0" hangingPunct="0">
              <a:spcBef>
                <a:spcPct val="0"/>
              </a:spcBef>
            </a:pPr>
            <a:endParaRPr lang="en-US" sz="2900" dirty="0"/>
          </a:p>
          <a:p>
            <a:pPr eaLnBrk="0" hangingPunct="0">
              <a:spcBef>
                <a:spcPct val="0"/>
              </a:spcBef>
            </a:pPr>
            <a:r>
              <a:rPr lang="en-US" sz="2900" dirty="0"/>
              <a:t>If </a:t>
            </a:r>
            <a:r>
              <a:rPr lang="en-US" sz="2900" dirty="0">
                <a:latin typeface="Symbol" pitchFamily="-109" charset="2"/>
              </a:rPr>
              <a:t>b</a:t>
            </a:r>
            <a:r>
              <a:rPr lang="en-US" sz="2900" dirty="0"/>
              <a:t> &lt; 0, then ego has higher centrality when tied to people who are not central.</a:t>
            </a:r>
          </a:p>
          <a:p>
            <a:pPr eaLnBrk="0" hangingPunct="0">
              <a:spcBef>
                <a:spcPct val="0"/>
              </a:spcBef>
            </a:pPr>
            <a:endParaRPr lang="en-US" sz="2900" dirty="0"/>
          </a:p>
          <a:p>
            <a:pPr eaLnBrk="0" hangingPunct="0">
              <a:spcBef>
                <a:spcPct val="0"/>
              </a:spcBef>
            </a:pPr>
            <a:r>
              <a:rPr lang="en-US" sz="2900" dirty="0"/>
              <a:t>With </a:t>
            </a:r>
            <a:r>
              <a:rPr lang="en-US" sz="2900" dirty="0">
                <a:latin typeface="Symbol" pitchFamily="-109" charset="2"/>
              </a:rPr>
              <a:t>b</a:t>
            </a:r>
            <a:r>
              <a:rPr lang="en-US" sz="2900" dirty="0"/>
              <a:t> = 0 and </a:t>
            </a:r>
            <a:r>
              <a:rPr lang="en-US" sz="2900" dirty="0">
                <a:latin typeface="Symbol" pitchFamily="-109" charset="2"/>
              </a:rPr>
              <a:t>a = 1</a:t>
            </a:r>
            <a:r>
              <a:rPr lang="en-US" sz="2900" dirty="0"/>
              <a:t>, you get degree centrality.</a:t>
            </a:r>
          </a:p>
          <a:p>
            <a:endParaRPr lang="en-US" dirty="0"/>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9</a:t>
            </a:fld>
            <a:endParaRPr lang="en-US"/>
          </a:p>
        </p:txBody>
      </p:sp>
    </p:spTree>
    <p:extLst>
      <p:ext uri="{BB962C8B-B14F-4D97-AF65-F5344CB8AC3E}">
        <p14:creationId xmlns:p14="http://schemas.microsoft.com/office/powerpoint/2010/main" val="4096360366"/>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TFTemplate16X9.potx</Template>
  <TotalTime>78409</TotalTime>
  <Words>1837</Words>
  <Application>Microsoft Macintosh PowerPoint</Application>
  <PresentationFormat>Custom</PresentationFormat>
  <Paragraphs>110</Paragraphs>
  <Slides>10</Slides>
  <Notes>10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0" baseType="lpstr">
      <vt:lpstr>Arial</vt:lpstr>
      <vt:lpstr>Consolas</vt:lpstr>
      <vt:lpstr>Segoe UI</vt:lpstr>
      <vt:lpstr>Segoe UI Light</vt:lpstr>
      <vt:lpstr>Symbol</vt:lpstr>
      <vt:lpstr>Times New Roman</vt:lpstr>
      <vt:lpstr>Wingdings</vt:lpstr>
      <vt:lpstr>TFTemplate16X9</vt:lpstr>
      <vt:lpstr>3-30367_MSR Dark Blue Template 16x9</vt:lpstr>
      <vt:lpstr>Equation</vt:lpstr>
      <vt:lpstr>SI 608  Week 3 – Centrality Extra Content </vt:lpstr>
      <vt:lpstr>Computing Betweenness Centrality</vt:lpstr>
      <vt:lpstr>Computing Betweenness Centrality</vt:lpstr>
      <vt:lpstr>Computing Betweenness Centrality</vt:lpstr>
      <vt:lpstr>Computing Betweenness Centrality</vt:lpstr>
      <vt:lpstr>Computing Betweenness Centrality</vt:lpstr>
      <vt:lpstr>Bonacich Power Centrality</vt:lpstr>
      <vt:lpstr>Bonacich Power Centrality</vt:lpstr>
      <vt:lpstr>Bonacich Power Centrality: b</vt:lpstr>
      <vt:lpstr>Bonacich Power Centrality: Examples</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2170</cp:revision>
  <cp:lastPrinted>2015-02-02T18:17:35Z</cp:lastPrinted>
  <dcterms:created xsi:type="dcterms:W3CDTF">2012-05-22T07:38:31Z</dcterms:created>
  <dcterms:modified xsi:type="dcterms:W3CDTF">2020-09-15T04:53:16Z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