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82" r:id="rId4"/>
    <p:sldMasterId id="2147484243" r:id="rId5"/>
  </p:sldMasterIdLst>
  <p:notesMasterIdLst>
    <p:notesMasterId r:id="rId20"/>
  </p:notesMasterIdLst>
  <p:handoutMasterIdLst>
    <p:handoutMasterId r:id="rId21"/>
  </p:handoutMasterIdLst>
  <p:sldIdLst>
    <p:sldId id="1390" r:id="rId6"/>
    <p:sldId id="1439" r:id="rId7"/>
    <p:sldId id="1440" r:id="rId8"/>
    <p:sldId id="1441" r:id="rId9"/>
    <p:sldId id="1442" r:id="rId10"/>
    <p:sldId id="1462" r:id="rId11"/>
    <p:sldId id="1463" r:id="rId12"/>
    <p:sldId id="1464" r:id="rId13"/>
    <p:sldId id="1465" r:id="rId14"/>
    <p:sldId id="1466" r:id="rId15"/>
    <p:sldId id="1467" r:id="rId16"/>
    <p:sldId id="1468" r:id="rId17"/>
    <p:sldId id="1469" r:id="rId18"/>
    <p:sldId id="1470"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DD5C800-9A2C-4823-B056-4AFFC9A97500}">
          <p14:sldIdLst>
            <p14:sldId id="1390"/>
            <p14:sldId id="1439"/>
            <p14:sldId id="1440"/>
            <p14:sldId id="1441"/>
            <p14:sldId id="1442"/>
            <p14:sldId id="1462"/>
            <p14:sldId id="1463"/>
            <p14:sldId id="1464"/>
            <p14:sldId id="1465"/>
            <p14:sldId id="1466"/>
            <p14:sldId id="1467"/>
            <p14:sldId id="1468"/>
            <p14:sldId id="1469"/>
            <p14:sldId id="1470"/>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94"/>
    <a:srgbClr val="306CB2"/>
    <a:srgbClr val="316DB3"/>
    <a:srgbClr val="185BAA"/>
    <a:srgbClr val="1C3E82"/>
    <a:srgbClr val="FDFDFD"/>
    <a:srgbClr val="006EB9"/>
    <a:srgbClr val="125AAA"/>
    <a:srgbClr val="1458A8"/>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82406" autoAdjust="0"/>
  </p:normalViewPr>
  <p:slideViewPr>
    <p:cSldViewPr snapToGrid="0">
      <p:cViewPr varScale="1">
        <p:scale>
          <a:sx n="92" d="100"/>
          <a:sy n="92" d="100"/>
        </p:scale>
        <p:origin x="1376" y="17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28722"/>
    </p:cViewPr>
  </p:sorterViewPr>
  <p:notesViewPr>
    <p:cSldViewPr snapToGrid="0" showGuides="1">
      <p:cViewPr varScale="1">
        <p:scale>
          <a:sx n="80" d="100"/>
          <a:sy n="80" d="100"/>
        </p:scale>
        <p:origin x="3198" y="96"/>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Microsoft Research 2013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73E2F-2D39-2D48-9B35-C3957DEDAC03}" type="datetime8">
              <a:rPr lang="en-US" smtClean="0">
                <a:latin typeface="Segoe UI" pitchFamily="34" charset="0"/>
              </a:rPr>
              <a:t>9/29/20 12:35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Microsoft Research 2013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52F7300B-91BD-4E43-8D2F-557E57DA02D9}" type="datetime8">
              <a:rPr lang="en-US" smtClean="0"/>
              <a:t>9/29/20 12:35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518962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26020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71403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3945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308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3586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49004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663985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18857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7512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9241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77839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39931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Microsoft Research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2F7300B-91BD-4E43-8D2F-557E57DA02D9}" type="datetime8">
              <a:rPr lang="en-US" smtClean="0"/>
              <a:t>9/29/20 12:35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208399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2.xml"/><Relationship Id="rId5" Type="http://schemas.openxmlformats.org/officeDocument/2006/relationships/image" Target="../media/image6.emf"/><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ltGray">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15" name="Picture 14"/>
          <p:cNvPicPr>
            <a:picLocks noChangeAspect="1"/>
          </p:cNvPicPr>
          <p:nvPr userDrawn="1"/>
        </p:nvPicPr>
        <p:blipFill>
          <a:blip r:embed="rId3"/>
          <a:stretch>
            <a:fillRect/>
          </a:stretch>
        </p:blipFill>
        <p:spPr>
          <a:xfrm>
            <a:off x="495300" y="2488813"/>
            <a:ext cx="5580001" cy="551250"/>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32282617"/>
      </p:ext>
    </p:extLst>
  </p:cSld>
  <p:clrMapOvr>
    <a:masterClrMapping/>
  </p:clrMapOvr>
  <p:transition>
    <p:fade/>
  </p:transition>
  <p:extLst mod="1">
    <p:ext uri="{DCECCB84-F9BA-43D5-87BE-67443E8EF086}">
      <p15:sldGuideLst xmlns:p15="http://schemas.microsoft.com/office/powerpoint/2012/main">
        <p15:guide id="1" orient="horz" pos="302" userDrawn="1">
          <p15:clr>
            <a:srgbClr val="C35EA4"/>
          </p15:clr>
        </p15:guide>
        <p15:guide id="2" pos="288" userDrawn="1">
          <p15:clr>
            <a:srgbClr val="C35EA4"/>
          </p15:clr>
        </p15:guide>
        <p15:guide id="3" pos="7546" userDrawn="1">
          <p15:clr>
            <a:srgbClr val="C35EA4"/>
          </p15:clr>
        </p15:guide>
        <p15:guide id="4" orient="horz" pos="4104"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1">
                        <a:lumMod val="50000"/>
                      </a:schemeClr>
                    </a:gs>
                    <a:gs pos="0">
                      <a:schemeClr val="bg1">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Walkin">
    <p:bg bwMode="ltGray">
      <p:bgPr>
        <a:solidFill>
          <a:schemeClr val="bg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t="15586"/>
          <a:stretch>
            <a:fillRect/>
          </a:stretch>
        </p:blipFill>
        <p:spPr>
          <a:xfrm>
            <a:off x="-477273" y="0"/>
            <a:ext cx="6573273" cy="8093442"/>
          </a:xfrm>
          <a:custGeom>
            <a:avLst/>
            <a:gdLst>
              <a:gd name="connsiteX0" fmla="*/ 477273 w 6573273"/>
              <a:gd name="connsiteY0" fmla="*/ 0 h 8093442"/>
              <a:gd name="connsiteX1" fmla="*/ 6573273 w 6573273"/>
              <a:gd name="connsiteY1" fmla="*/ 0 h 8093442"/>
              <a:gd name="connsiteX2" fmla="*/ 6573273 w 6573273"/>
              <a:gd name="connsiteY2" fmla="*/ 6994525 h 8093442"/>
              <a:gd name="connsiteX3" fmla="*/ 477273 w 6573273"/>
              <a:gd name="connsiteY3" fmla="*/ 6994525 h 8093442"/>
              <a:gd name="connsiteX4" fmla="*/ 477273 w 6573273"/>
              <a:gd name="connsiteY4" fmla="*/ 8093442 h 8093442"/>
              <a:gd name="connsiteX5" fmla="*/ 0 w 6573273"/>
              <a:gd name="connsiteY5" fmla="*/ 8093442 h 8093442"/>
              <a:gd name="connsiteX6" fmla="*/ 0 w 6573273"/>
              <a:gd name="connsiteY6" fmla="*/ 4868863 h 8093442"/>
              <a:gd name="connsiteX7" fmla="*/ 477273 w 6573273"/>
              <a:gd name="connsiteY7" fmla="*/ 4868863 h 809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3273" h="8093442">
                <a:moveTo>
                  <a:pt x="477273" y="0"/>
                </a:moveTo>
                <a:lnTo>
                  <a:pt x="6573273" y="0"/>
                </a:lnTo>
                <a:lnTo>
                  <a:pt x="6573273" y="6994525"/>
                </a:lnTo>
                <a:lnTo>
                  <a:pt x="477273" y="6994525"/>
                </a:lnTo>
                <a:lnTo>
                  <a:pt x="477273" y="8093442"/>
                </a:lnTo>
                <a:lnTo>
                  <a:pt x="0" y="8093442"/>
                </a:lnTo>
                <a:lnTo>
                  <a:pt x="0" y="4868863"/>
                </a:lnTo>
                <a:lnTo>
                  <a:pt x="477273" y="4868863"/>
                </a:lnTo>
                <a:close/>
              </a:path>
            </a:pathLst>
          </a:custGeom>
          <a:noFill/>
          <a:ln>
            <a:noFill/>
          </a:ln>
        </p:spPr>
      </p:pic>
    </p:spTree>
    <p:extLst>
      <p:ext uri="{BB962C8B-B14F-4D97-AF65-F5344CB8AC3E}">
        <p14:creationId xmlns:p14="http://schemas.microsoft.com/office/powerpoint/2010/main" val="3796735475"/>
      </p:ext>
    </p:extLst>
  </p:cSld>
  <p:clrMapOvr>
    <a:masterClrMapping/>
  </p:clrMapOvr>
  <p:transition>
    <p:fade/>
  </p:transition>
  <p:extLst mod="1">
    <p:ext uri="{DCECCB84-F9BA-43D5-87BE-67443E8EF086}">
      <p15:sldGuideLst xmlns:p15="http://schemas.microsoft.com/office/powerpoint/2012/main">
        <p15:guide id="1" orient="horz" pos="302">
          <p15:clr>
            <a:srgbClr val="C35EA4"/>
          </p15:clr>
        </p15:guide>
        <p15:guide id="2" pos="288">
          <p15:clr>
            <a:srgbClr val="C35EA4"/>
          </p15:clr>
        </p15:guide>
        <p15:guide id="3" pos="7546">
          <p15:clr>
            <a:srgbClr val="C35EA4"/>
          </p15:clr>
        </p15:guide>
        <p15:guide id="4" orient="horz" pos="4104">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2407" b="31351"/>
          <a:stretch/>
        </p:blipFill>
        <p:spPr>
          <a:xfrm>
            <a:off x="-1" y="0"/>
            <a:ext cx="12436475" cy="6994526"/>
          </a:xfrm>
          <a:prstGeom prst="rect">
            <a:avLst/>
          </a:prstGeom>
          <a:noFill/>
          <a:ln>
            <a:noFill/>
          </a:ln>
        </p:spPr>
      </p:pic>
      <p:pic>
        <p:nvPicPr>
          <p:cNvPr id="3" name="Picture 2"/>
          <p:cNvPicPr>
            <a:picLocks noChangeAspect="1"/>
          </p:cNvPicPr>
          <p:nvPr userDrawn="1"/>
        </p:nvPicPr>
        <p:blipFill>
          <a:blip r:embed="rId3"/>
          <a:stretch>
            <a:fillRect/>
          </a:stretch>
        </p:blipFill>
        <p:spPr>
          <a:xfrm>
            <a:off x="495300" y="2488813"/>
            <a:ext cx="5580001" cy="55125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white">
          <a:xfrm>
            <a:off x="10333038" y="6163073"/>
            <a:ext cx="1643341" cy="352027"/>
          </a:xfrm>
          <a:prstGeom prst="rect">
            <a:avLst/>
          </a:prstGeom>
        </p:spPr>
      </p:pic>
    </p:spTree>
    <p:extLst>
      <p:ext uri="{BB962C8B-B14F-4D97-AF65-F5344CB8AC3E}">
        <p14:creationId xmlns:p14="http://schemas.microsoft.com/office/powerpoint/2010/main" val="3422979901"/>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Walkin">
    <p:bg>
      <p:bgPr>
        <a:solidFill>
          <a:schemeClr val="tx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
        <p:nvSpPr>
          <p:cNvPr id="8" name="Freeform 5"/>
          <p:cNvSpPr>
            <a:spLocks noEditPoints="1"/>
          </p:cNvSpPr>
          <p:nvPr userDrawn="1"/>
        </p:nvSpPr>
        <p:spPr bwMode="auto">
          <a:xfrm>
            <a:off x="4846638" y="2622117"/>
            <a:ext cx="6626093" cy="650876"/>
          </a:xfrm>
          <a:custGeom>
            <a:avLst/>
            <a:gdLst>
              <a:gd name="T0" fmla="*/ 67 w 1484"/>
              <a:gd name="T1" fmla="*/ 117 h 143"/>
              <a:gd name="T2" fmla="*/ 15 w 1484"/>
              <a:gd name="T3" fmla="*/ 141 h 143"/>
              <a:gd name="T4" fmla="*/ 63 w 1484"/>
              <a:gd name="T5" fmla="*/ 141 h 143"/>
              <a:gd name="T6" fmla="*/ 119 w 1484"/>
              <a:gd name="T7" fmla="*/ 53 h 143"/>
              <a:gd name="T8" fmla="*/ 173 w 1484"/>
              <a:gd name="T9" fmla="*/ 4 h 143"/>
              <a:gd name="T10" fmla="*/ 180 w 1484"/>
              <a:gd name="T11" fmla="*/ 21 h 143"/>
              <a:gd name="T12" fmla="*/ 165 w 1484"/>
              <a:gd name="T13" fmla="*/ 141 h 143"/>
              <a:gd name="T14" fmla="*/ 226 w 1484"/>
              <a:gd name="T15" fmla="*/ 121 h 143"/>
              <a:gd name="T16" fmla="*/ 272 w 1484"/>
              <a:gd name="T17" fmla="*/ 50 h 143"/>
              <a:gd name="T18" fmla="*/ 223 w 1484"/>
              <a:gd name="T19" fmla="*/ 138 h 143"/>
              <a:gd name="T20" fmla="*/ 333 w 1484"/>
              <a:gd name="T21" fmla="*/ 46 h 143"/>
              <a:gd name="T22" fmla="*/ 293 w 1484"/>
              <a:gd name="T23" fmla="*/ 47 h 143"/>
              <a:gd name="T24" fmla="*/ 330 w 1484"/>
              <a:gd name="T25" fmla="*/ 59 h 143"/>
              <a:gd name="T26" fmla="*/ 359 w 1484"/>
              <a:gd name="T27" fmla="*/ 58 h 143"/>
              <a:gd name="T28" fmla="*/ 439 w 1484"/>
              <a:gd name="T29" fmla="*/ 94 h 143"/>
              <a:gd name="T30" fmla="*/ 362 w 1484"/>
              <a:gd name="T31" fmla="*/ 95 h 143"/>
              <a:gd name="T32" fmla="*/ 416 w 1484"/>
              <a:gd name="T33" fmla="*/ 121 h 143"/>
              <a:gd name="T34" fmla="*/ 474 w 1484"/>
              <a:gd name="T35" fmla="*/ 61 h 143"/>
              <a:gd name="T36" fmla="*/ 464 w 1484"/>
              <a:gd name="T37" fmla="*/ 53 h 143"/>
              <a:gd name="T38" fmla="*/ 497 w 1484"/>
              <a:gd name="T39" fmla="*/ 117 h 143"/>
              <a:gd name="T40" fmla="*/ 503 w 1484"/>
              <a:gd name="T41" fmla="*/ 136 h 143"/>
              <a:gd name="T42" fmla="*/ 538 w 1484"/>
              <a:gd name="T43" fmla="*/ 58 h 143"/>
              <a:gd name="T44" fmla="*/ 618 w 1484"/>
              <a:gd name="T45" fmla="*/ 94 h 143"/>
              <a:gd name="T46" fmla="*/ 540 w 1484"/>
              <a:gd name="T47" fmla="*/ 95 h 143"/>
              <a:gd name="T48" fmla="*/ 594 w 1484"/>
              <a:gd name="T49" fmla="*/ 121 h 143"/>
              <a:gd name="T50" fmla="*/ 641 w 1484"/>
              <a:gd name="T51" fmla="*/ 47 h 143"/>
              <a:gd name="T52" fmla="*/ 656 w 1484"/>
              <a:gd name="T53" fmla="*/ 141 h 143"/>
              <a:gd name="T54" fmla="*/ 656 w 1484"/>
              <a:gd name="T55" fmla="*/ 33 h 143"/>
              <a:gd name="T56" fmla="*/ 730 w 1484"/>
              <a:gd name="T57" fmla="*/ 130 h 143"/>
              <a:gd name="T58" fmla="*/ 740 w 1484"/>
              <a:gd name="T59" fmla="*/ 47 h 143"/>
              <a:gd name="T60" fmla="*/ 685 w 1484"/>
              <a:gd name="T61" fmla="*/ 47 h 143"/>
              <a:gd name="T62" fmla="*/ 740 w 1484"/>
              <a:gd name="T63" fmla="*/ 140 h 143"/>
              <a:gd name="T64" fmla="*/ 873 w 1484"/>
              <a:gd name="T65" fmla="*/ 68 h 143"/>
              <a:gd name="T66" fmla="*/ 802 w 1484"/>
              <a:gd name="T67" fmla="*/ 141 h 143"/>
              <a:gd name="T68" fmla="*/ 868 w 1484"/>
              <a:gd name="T69" fmla="*/ 141 h 143"/>
              <a:gd name="T70" fmla="*/ 817 w 1484"/>
              <a:gd name="T71" fmla="*/ 71 h 143"/>
              <a:gd name="T72" fmla="*/ 857 w 1484"/>
              <a:gd name="T73" fmla="*/ 64 h 143"/>
              <a:gd name="T74" fmla="*/ 904 w 1484"/>
              <a:gd name="T75" fmla="*/ 69 h 143"/>
              <a:gd name="T76" fmla="*/ 974 w 1484"/>
              <a:gd name="T77" fmla="*/ 120 h 143"/>
              <a:gd name="T78" fmla="*/ 981 w 1484"/>
              <a:gd name="T79" fmla="*/ 90 h 143"/>
              <a:gd name="T80" fmla="*/ 965 w 1484"/>
              <a:gd name="T81" fmla="*/ 85 h 143"/>
              <a:gd name="T82" fmla="*/ 1010 w 1484"/>
              <a:gd name="T83" fmla="*/ 71 h 143"/>
              <a:gd name="T84" fmla="*/ 1028 w 1484"/>
              <a:gd name="T85" fmla="*/ 45 h 143"/>
              <a:gd name="T86" fmla="*/ 1033 w 1484"/>
              <a:gd name="T87" fmla="*/ 109 h 143"/>
              <a:gd name="T88" fmla="*/ 1018 w 1484"/>
              <a:gd name="T89" fmla="*/ 143 h 143"/>
              <a:gd name="T90" fmla="*/ 1137 w 1484"/>
              <a:gd name="T91" fmla="*/ 57 h 143"/>
              <a:gd name="T92" fmla="*/ 1076 w 1484"/>
              <a:gd name="T93" fmla="*/ 130 h 143"/>
              <a:gd name="T94" fmla="*/ 1089 w 1484"/>
              <a:gd name="T95" fmla="*/ 122 h 143"/>
              <a:gd name="T96" fmla="*/ 1090 w 1484"/>
              <a:gd name="T97" fmla="*/ 65 h 143"/>
              <a:gd name="T98" fmla="*/ 1234 w 1484"/>
              <a:gd name="T99" fmla="*/ 80 h 143"/>
              <a:gd name="T100" fmla="*/ 1199 w 1484"/>
              <a:gd name="T101" fmla="*/ 58 h 143"/>
              <a:gd name="T102" fmla="*/ 1190 w 1484"/>
              <a:gd name="T103" fmla="*/ 143 h 143"/>
              <a:gd name="T104" fmla="*/ 1234 w 1484"/>
              <a:gd name="T105" fmla="*/ 80 h 143"/>
              <a:gd name="T106" fmla="*/ 1175 w 1484"/>
              <a:gd name="T107" fmla="*/ 115 h 143"/>
              <a:gd name="T108" fmla="*/ 1309 w 1484"/>
              <a:gd name="T109" fmla="*/ 47 h 143"/>
              <a:gd name="T110" fmla="*/ 1275 w 1484"/>
              <a:gd name="T111" fmla="*/ 47 h 143"/>
              <a:gd name="T112" fmla="*/ 1282 w 1484"/>
              <a:gd name="T113" fmla="*/ 69 h 143"/>
              <a:gd name="T114" fmla="*/ 1362 w 1484"/>
              <a:gd name="T115" fmla="*/ 131 h 143"/>
              <a:gd name="T116" fmla="*/ 1385 w 1484"/>
              <a:gd name="T117" fmla="*/ 65 h 143"/>
              <a:gd name="T118" fmla="*/ 1320 w 1484"/>
              <a:gd name="T119" fmla="*/ 121 h 143"/>
              <a:gd name="T120" fmla="*/ 1484 w 1484"/>
              <a:gd name="T121" fmla="*/ 83 h 143"/>
              <a:gd name="T122" fmla="*/ 1406 w 1484"/>
              <a:gd name="T123" fmla="*/ 2 h 143"/>
              <a:gd name="T124" fmla="*/ 1447 w 1484"/>
              <a:gd name="T125" fmla="*/ 5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3">
                <a:moveTo>
                  <a:pt x="134" y="10"/>
                </a:moveTo>
                <a:cubicBezTo>
                  <a:pt x="115" y="10"/>
                  <a:pt x="115" y="10"/>
                  <a:pt x="115" y="10"/>
                </a:cubicBezTo>
                <a:cubicBezTo>
                  <a:pt x="74" y="101"/>
                  <a:pt x="74" y="101"/>
                  <a:pt x="74" y="101"/>
                </a:cubicBezTo>
                <a:cubicBezTo>
                  <a:pt x="73" y="103"/>
                  <a:pt x="70" y="109"/>
                  <a:pt x="67" y="117"/>
                </a:cubicBezTo>
                <a:cubicBezTo>
                  <a:pt x="67" y="117"/>
                  <a:pt x="67" y="117"/>
                  <a:pt x="67" y="117"/>
                </a:cubicBezTo>
                <a:cubicBezTo>
                  <a:pt x="66" y="114"/>
                  <a:pt x="64" y="108"/>
                  <a:pt x="61" y="101"/>
                </a:cubicBezTo>
                <a:cubicBezTo>
                  <a:pt x="20" y="10"/>
                  <a:pt x="20" y="10"/>
                  <a:pt x="20" y="10"/>
                </a:cubicBezTo>
                <a:cubicBezTo>
                  <a:pt x="0" y="10"/>
                  <a:pt x="0" y="10"/>
                  <a:pt x="0" y="10"/>
                </a:cubicBezTo>
                <a:cubicBezTo>
                  <a:pt x="0" y="141"/>
                  <a:pt x="0" y="141"/>
                  <a:pt x="0" y="141"/>
                </a:cubicBezTo>
                <a:cubicBezTo>
                  <a:pt x="15" y="141"/>
                  <a:pt x="15" y="141"/>
                  <a:pt x="15" y="141"/>
                </a:cubicBezTo>
                <a:cubicBezTo>
                  <a:pt x="15" y="53"/>
                  <a:pt x="15" y="53"/>
                  <a:pt x="15" y="53"/>
                </a:cubicBezTo>
                <a:cubicBezTo>
                  <a:pt x="15" y="41"/>
                  <a:pt x="15" y="33"/>
                  <a:pt x="14" y="27"/>
                </a:cubicBezTo>
                <a:cubicBezTo>
                  <a:pt x="15" y="27"/>
                  <a:pt x="15" y="27"/>
                  <a:pt x="15" y="27"/>
                </a:cubicBezTo>
                <a:cubicBezTo>
                  <a:pt x="16" y="34"/>
                  <a:pt x="17" y="38"/>
                  <a:pt x="18" y="41"/>
                </a:cubicBezTo>
                <a:cubicBezTo>
                  <a:pt x="63" y="141"/>
                  <a:pt x="63" y="141"/>
                  <a:pt x="63" y="141"/>
                </a:cubicBezTo>
                <a:cubicBezTo>
                  <a:pt x="71" y="141"/>
                  <a:pt x="71" y="141"/>
                  <a:pt x="71" y="141"/>
                </a:cubicBezTo>
                <a:cubicBezTo>
                  <a:pt x="116" y="40"/>
                  <a:pt x="116" y="40"/>
                  <a:pt x="116" y="40"/>
                </a:cubicBezTo>
                <a:cubicBezTo>
                  <a:pt x="117" y="37"/>
                  <a:pt x="118" y="33"/>
                  <a:pt x="120" y="27"/>
                </a:cubicBezTo>
                <a:cubicBezTo>
                  <a:pt x="120" y="27"/>
                  <a:pt x="120" y="27"/>
                  <a:pt x="120" y="27"/>
                </a:cubicBezTo>
                <a:cubicBezTo>
                  <a:pt x="119" y="37"/>
                  <a:pt x="119" y="46"/>
                  <a:pt x="119" y="53"/>
                </a:cubicBezTo>
                <a:cubicBezTo>
                  <a:pt x="119" y="141"/>
                  <a:pt x="119" y="141"/>
                  <a:pt x="119" y="141"/>
                </a:cubicBezTo>
                <a:cubicBezTo>
                  <a:pt x="134" y="141"/>
                  <a:pt x="134" y="141"/>
                  <a:pt x="134" y="141"/>
                </a:cubicBezTo>
                <a:cubicBezTo>
                  <a:pt x="134" y="10"/>
                  <a:pt x="134" y="10"/>
                  <a:pt x="134" y="10"/>
                </a:cubicBezTo>
                <a:close/>
                <a:moveTo>
                  <a:pt x="180" y="7"/>
                </a:moveTo>
                <a:cubicBezTo>
                  <a:pt x="178" y="5"/>
                  <a:pt x="175" y="4"/>
                  <a:pt x="173" y="4"/>
                </a:cubicBezTo>
                <a:cubicBezTo>
                  <a:pt x="170" y="4"/>
                  <a:pt x="167" y="5"/>
                  <a:pt x="166" y="7"/>
                </a:cubicBezTo>
                <a:cubicBezTo>
                  <a:pt x="164" y="9"/>
                  <a:pt x="163" y="11"/>
                  <a:pt x="163" y="13"/>
                </a:cubicBezTo>
                <a:cubicBezTo>
                  <a:pt x="163" y="16"/>
                  <a:pt x="164" y="19"/>
                  <a:pt x="166" y="21"/>
                </a:cubicBezTo>
                <a:cubicBezTo>
                  <a:pt x="168" y="22"/>
                  <a:pt x="170" y="23"/>
                  <a:pt x="173" y="23"/>
                </a:cubicBezTo>
                <a:cubicBezTo>
                  <a:pt x="175" y="23"/>
                  <a:pt x="178" y="22"/>
                  <a:pt x="180" y="21"/>
                </a:cubicBezTo>
                <a:cubicBezTo>
                  <a:pt x="182" y="19"/>
                  <a:pt x="183" y="16"/>
                  <a:pt x="183" y="13"/>
                </a:cubicBezTo>
                <a:cubicBezTo>
                  <a:pt x="183" y="11"/>
                  <a:pt x="182" y="9"/>
                  <a:pt x="180" y="7"/>
                </a:cubicBezTo>
                <a:close/>
                <a:moveTo>
                  <a:pt x="180" y="47"/>
                </a:moveTo>
                <a:cubicBezTo>
                  <a:pt x="165" y="47"/>
                  <a:pt x="165" y="47"/>
                  <a:pt x="165" y="47"/>
                </a:cubicBezTo>
                <a:cubicBezTo>
                  <a:pt x="165" y="141"/>
                  <a:pt x="165" y="141"/>
                  <a:pt x="165" y="141"/>
                </a:cubicBezTo>
                <a:cubicBezTo>
                  <a:pt x="180" y="141"/>
                  <a:pt x="180" y="141"/>
                  <a:pt x="180" y="141"/>
                </a:cubicBezTo>
                <a:cubicBezTo>
                  <a:pt x="180" y="47"/>
                  <a:pt x="180" y="47"/>
                  <a:pt x="180" y="47"/>
                </a:cubicBezTo>
                <a:close/>
                <a:moveTo>
                  <a:pt x="272" y="123"/>
                </a:moveTo>
                <a:cubicBezTo>
                  <a:pt x="265" y="128"/>
                  <a:pt x="257" y="131"/>
                  <a:pt x="249" y="131"/>
                </a:cubicBezTo>
                <a:cubicBezTo>
                  <a:pt x="239" y="131"/>
                  <a:pt x="231" y="127"/>
                  <a:pt x="226" y="121"/>
                </a:cubicBezTo>
                <a:cubicBezTo>
                  <a:pt x="220" y="115"/>
                  <a:pt x="217" y="106"/>
                  <a:pt x="217" y="95"/>
                </a:cubicBezTo>
                <a:cubicBezTo>
                  <a:pt x="217" y="84"/>
                  <a:pt x="220" y="75"/>
                  <a:pt x="226" y="68"/>
                </a:cubicBezTo>
                <a:cubicBezTo>
                  <a:pt x="232" y="61"/>
                  <a:pt x="240" y="58"/>
                  <a:pt x="250" y="58"/>
                </a:cubicBezTo>
                <a:cubicBezTo>
                  <a:pt x="258" y="58"/>
                  <a:pt x="265" y="60"/>
                  <a:pt x="272" y="65"/>
                </a:cubicBezTo>
                <a:cubicBezTo>
                  <a:pt x="272" y="50"/>
                  <a:pt x="272" y="50"/>
                  <a:pt x="272" y="50"/>
                </a:cubicBezTo>
                <a:cubicBezTo>
                  <a:pt x="266" y="46"/>
                  <a:pt x="259" y="45"/>
                  <a:pt x="250" y="45"/>
                </a:cubicBezTo>
                <a:cubicBezTo>
                  <a:pt x="236" y="45"/>
                  <a:pt x="224" y="50"/>
                  <a:pt x="215" y="59"/>
                </a:cubicBezTo>
                <a:cubicBezTo>
                  <a:pt x="206" y="68"/>
                  <a:pt x="201" y="81"/>
                  <a:pt x="201" y="96"/>
                </a:cubicBezTo>
                <a:cubicBezTo>
                  <a:pt x="201" y="105"/>
                  <a:pt x="203" y="114"/>
                  <a:pt x="207" y="121"/>
                </a:cubicBezTo>
                <a:cubicBezTo>
                  <a:pt x="211" y="128"/>
                  <a:pt x="216" y="134"/>
                  <a:pt x="223" y="138"/>
                </a:cubicBezTo>
                <a:cubicBezTo>
                  <a:pt x="230" y="142"/>
                  <a:pt x="238" y="143"/>
                  <a:pt x="246" y="143"/>
                </a:cubicBezTo>
                <a:cubicBezTo>
                  <a:pt x="256" y="143"/>
                  <a:pt x="265" y="141"/>
                  <a:pt x="272" y="137"/>
                </a:cubicBezTo>
                <a:cubicBezTo>
                  <a:pt x="272" y="123"/>
                  <a:pt x="272" y="123"/>
                  <a:pt x="272" y="123"/>
                </a:cubicBezTo>
                <a:close/>
                <a:moveTo>
                  <a:pt x="342" y="47"/>
                </a:moveTo>
                <a:cubicBezTo>
                  <a:pt x="340" y="46"/>
                  <a:pt x="337" y="46"/>
                  <a:pt x="333" y="46"/>
                </a:cubicBezTo>
                <a:cubicBezTo>
                  <a:pt x="327" y="46"/>
                  <a:pt x="322" y="47"/>
                  <a:pt x="318" y="51"/>
                </a:cubicBezTo>
                <a:cubicBezTo>
                  <a:pt x="314" y="55"/>
                  <a:pt x="310" y="60"/>
                  <a:pt x="308" y="67"/>
                </a:cubicBezTo>
                <a:cubicBezTo>
                  <a:pt x="308" y="67"/>
                  <a:pt x="308" y="67"/>
                  <a:pt x="308" y="67"/>
                </a:cubicBezTo>
                <a:cubicBezTo>
                  <a:pt x="308" y="47"/>
                  <a:pt x="308" y="47"/>
                  <a:pt x="308" y="47"/>
                </a:cubicBezTo>
                <a:cubicBezTo>
                  <a:pt x="293" y="47"/>
                  <a:pt x="293" y="47"/>
                  <a:pt x="293" y="47"/>
                </a:cubicBezTo>
                <a:cubicBezTo>
                  <a:pt x="293" y="141"/>
                  <a:pt x="293" y="141"/>
                  <a:pt x="293" y="141"/>
                </a:cubicBezTo>
                <a:cubicBezTo>
                  <a:pt x="308" y="141"/>
                  <a:pt x="308" y="141"/>
                  <a:pt x="308" y="141"/>
                </a:cubicBezTo>
                <a:cubicBezTo>
                  <a:pt x="308" y="93"/>
                  <a:pt x="308" y="93"/>
                  <a:pt x="308" y="93"/>
                </a:cubicBezTo>
                <a:cubicBezTo>
                  <a:pt x="308" y="83"/>
                  <a:pt x="310" y="75"/>
                  <a:pt x="314" y="69"/>
                </a:cubicBezTo>
                <a:cubicBezTo>
                  <a:pt x="318" y="63"/>
                  <a:pt x="324" y="59"/>
                  <a:pt x="330" y="59"/>
                </a:cubicBezTo>
                <a:cubicBezTo>
                  <a:pt x="335" y="59"/>
                  <a:pt x="339" y="60"/>
                  <a:pt x="342" y="62"/>
                </a:cubicBezTo>
                <a:cubicBezTo>
                  <a:pt x="342" y="47"/>
                  <a:pt x="342" y="47"/>
                  <a:pt x="342" y="47"/>
                </a:cubicBezTo>
                <a:close/>
                <a:moveTo>
                  <a:pt x="427" y="58"/>
                </a:moveTo>
                <a:cubicBezTo>
                  <a:pt x="420" y="49"/>
                  <a:pt x="409" y="45"/>
                  <a:pt x="395" y="45"/>
                </a:cubicBezTo>
                <a:cubicBezTo>
                  <a:pt x="380" y="45"/>
                  <a:pt x="368" y="49"/>
                  <a:pt x="359" y="58"/>
                </a:cubicBezTo>
                <a:cubicBezTo>
                  <a:pt x="351" y="67"/>
                  <a:pt x="347" y="80"/>
                  <a:pt x="347" y="95"/>
                </a:cubicBezTo>
                <a:cubicBezTo>
                  <a:pt x="347" y="110"/>
                  <a:pt x="351" y="121"/>
                  <a:pt x="359" y="130"/>
                </a:cubicBezTo>
                <a:cubicBezTo>
                  <a:pt x="367" y="139"/>
                  <a:pt x="379" y="143"/>
                  <a:pt x="392" y="143"/>
                </a:cubicBezTo>
                <a:cubicBezTo>
                  <a:pt x="407" y="143"/>
                  <a:pt x="418" y="139"/>
                  <a:pt x="427" y="130"/>
                </a:cubicBezTo>
                <a:cubicBezTo>
                  <a:pt x="435" y="121"/>
                  <a:pt x="439" y="109"/>
                  <a:pt x="439" y="94"/>
                </a:cubicBezTo>
                <a:cubicBezTo>
                  <a:pt x="439" y="79"/>
                  <a:pt x="435" y="67"/>
                  <a:pt x="427" y="58"/>
                </a:cubicBezTo>
                <a:close/>
                <a:moveTo>
                  <a:pt x="416" y="121"/>
                </a:moveTo>
                <a:cubicBezTo>
                  <a:pt x="411" y="128"/>
                  <a:pt x="403" y="131"/>
                  <a:pt x="394" y="131"/>
                </a:cubicBezTo>
                <a:cubicBezTo>
                  <a:pt x="384" y="131"/>
                  <a:pt x="376" y="127"/>
                  <a:pt x="371" y="121"/>
                </a:cubicBezTo>
                <a:cubicBezTo>
                  <a:pt x="365" y="115"/>
                  <a:pt x="362" y="106"/>
                  <a:pt x="362" y="95"/>
                </a:cubicBezTo>
                <a:cubicBezTo>
                  <a:pt x="362" y="83"/>
                  <a:pt x="365" y="74"/>
                  <a:pt x="371" y="67"/>
                </a:cubicBezTo>
                <a:cubicBezTo>
                  <a:pt x="376" y="61"/>
                  <a:pt x="384" y="58"/>
                  <a:pt x="394" y="58"/>
                </a:cubicBezTo>
                <a:cubicBezTo>
                  <a:pt x="403" y="58"/>
                  <a:pt x="411" y="61"/>
                  <a:pt x="416" y="67"/>
                </a:cubicBezTo>
                <a:cubicBezTo>
                  <a:pt x="421" y="73"/>
                  <a:pt x="424" y="83"/>
                  <a:pt x="424" y="94"/>
                </a:cubicBezTo>
                <a:cubicBezTo>
                  <a:pt x="424" y="106"/>
                  <a:pt x="421" y="115"/>
                  <a:pt x="416" y="121"/>
                </a:cubicBezTo>
                <a:close/>
                <a:moveTo>
                  <a:pt x="507" y="100"/>
                </a:moveTo>
                <a:cubicBezTo>
                  <a:pt x="503" y="96"/>
                  <a:pt x="497" y="92"/>
                  <a:pt x="488" y="88"/>
                </a:cubicBezTo>
                <a:cubicBezTo>
                  <a:pt x="480" y="85"/>
                  <a:pt x="476" y="83"/>
                  <a:pt x="473" y="80"/>
                </a:cubicBezTo>
                <a:cubicBezTo>
                  <a:pt x="471" y="78"/>
                  <a:pt x="470" y="75"/>
                  <a:pt x="470" y="71"/>
                </a:cubicBezTo>
                <a:cubicBezTo>
                  <a:pt x="470" y="67"/>
                  <a:pt x="471" y="64"/>
                  <a:pt x="474" y="61"/>
                </a:cubicBezTo>
                <a:cubicBezTo>
                  <a:pt x="477" y="59"/>
                  <a:pt x="481" y="58"/>
                  <a:pt x="486" y="58"/>
                </a:cubicBezTo>
                <a:cubicBezTo>
                  <a:pt x="494" y="58"/>
                  <a:pt x="502" y="60"/>
                  <a:pt x="508" y="64"/>
                </a:cubicBezTo>
                <a:cubicBezTo>
                  <a:pt x="508" y="49"/>
                  <a:pt x="508" y="49"/>
                  <a:pt x="508" y="49"/>
                </a:cubicBezTo>
                <a:cubicBezTo>
                  <a:pt x="502" y="46"/>
                  <a:pt x="495" y="45"/>
                  <a:pt x="488" y="45"/>
                </a:cubicBezTo>
                <a:cubicBezTo>
                  <a:pt x="478" y="45"/>
                  <a:pt x="470" y="47"/>
                  <a:pt x="464" y="53"/>
                </a:cubicBezTo>
                <a:cubicBezTo>
                  <a:pt x="458" y="58"/>
                  <a:pt x="454" y="64"/>
                  <a:pt x="454" y="72"/>
                </a:cubicBezTo>
                <a:cubicBezTo>
                  <a:pt x="454" y="79"/>
                  <a:pt x="456" y="84"/>
                  <a:pt x="460" y="88"/>
                </a:cubicBezTo>
                <a:cubicBezTo>
                  <a:pt x="463" y="92"/>
                  <a:pt x="469" y="96"/>
                  <a:pt x="477" y="100"/>
                </a:cubicBezTo>
                <a:cubicBezTo>
                  <a:pt x="485" y="104"/>
                  <a:pt x="491" y="107"/>
                  <a:pt x="493" y="109"/>
                </a:cubicBezTo>
                <a:cubicBezTo>
                  <a:pt x="495" y="111"/>
                  <a:pt x="497" y="114"/>
                  <a:pt x="497" y="117"/>
                </a:cubicBezTo>
                <a:cubicBezTo>
                  <a:pt x="497" y="126"/>
                  <a:pt x="491" y="131"/>
                  <a:pt x="479" y="131"/>
                </a:cubicBezTo>
                <a:cubicBezTo>
                  <a:pt x="470" y="131"/>
                  <a:pt x="462" y="128"/>
                  <a:pt x="454" y="122"/>
                </a:cubicBezTo>
                <a:cubicBezTo>
                  <a:pt x="454" y="138"/>
                  <a:pt x="454" y="138"/>
                  <a:pt x="454" y="138"/>
                </a:cubicBezTo>
                <a:cubicBezTo>
                  <a:pt x="461" y="142"/>
                  <a:pt x="469" y="143"/>
                  <a:pt x="478" y="143"/>
                </a:cubicBezTo>
                <a:cubicBezTo>
                  <a:pt x="488" y="143"/>
                  <a:pt x="496" y="141"/>
                  <a:pt x="503" y="136"/>
                </a:cubicBezTo>
                <a:cubicBezTo>
                  <a:pt x="509" y="131"/>
                  <a:pt x="512" y="124"/>
                  <a:pt x="512" y="116"/>
                </a:cubicBezTo>
                <a:cubicBezTo>
                  <a:pt x="512" y="110"/>
                  <a:pt x="510" y="104"/>
                  <a:pt x="507" y="100"/>
                </a:cubicBezTo>
                <a:close/>
                <a:moveTo>
                  <a:pt x="606" y="58"/>
                </a:moveTo>
                <a:cubicBezTo>
                  <a:pt x="598" y="49"/>
                  <a:pt x="587" y="45"/>
                  <a:pt x="573" y="45"/>
                </a:cubicBezTo>
                <a:cubicBezTo>
                  <a:pt x="558" y="45"/>
                  <a:pt x="546" y="49"/>
                  <a:pt x="538" y="58"/>
                </a:cubicBezTo>
                <a:cubicBezTo>
                  <a:pt x="529" y="67"/>
                  <a:pt x="525" y="80"/>
                  <a:pt x="525" y="95"/>
                </a:cubicBezTo>
                <a:cubicBezTo>
                  <a:pt x="525" y="110"/>
                  <a:pt x="529" y="121"/>
                  <a:pt x="537" y="130"/>
                </a:cubicBezTo>
                <a:cubicBezTo>
                  <a:pt x="546" y="139"/>
                  <a:pt x="557" y="143"/>
                  <a:pt x="571" y="143"/>
                </a:cubicBezTo>
                <a:cubicBezTo>
                  <a:pt x="585" y="143"/>
                  <a:pt x="596" y="139"/>
                  <a:pt x="605" y="130"/>
                </a:cubicBezTo>
                <a:cubicBezTo>
                  <a:pt x="613" y="121"/>
                  <a:pt x="618" y="109"/>
                  <a:pt x="618" y="94"/>
                </a:cubicBezTo>
                <a:cubicBezTo>
                  <a:pt x="618" y="79"/>
                  <a:pt x="614" y="67"/>
                  <a:pt x="606" y="58"/>
                </a:cubicBezTo>
                <a:close/>
                <a:moveTo>
                  <a:pt x="594" y="121"/>
                </a:moveTo>
                <a:cubicBezTo>
                  <a:pt x="589" y="128"/>
                  <a:pt x="582" y="131"/>
                  <a:pt x="572" y="131"/>
                </a:cubicBezTo>
                <a:cubicBezTo>
                  <a:pt x="562" y="131"/>
                  <a:pt x="555" y="127"/>
                  <a:pt x="549" y="121"/>
                </a:cubicBezTo>
                <a:cubicBezTo>
                  <a:pt x="543" y="115"/>
                  <a:pt x="540" y="106"/>
                  <a:pt x="540" y="95"/>
                </a:cubicBezTo>
                <a:cubicBezTo>
                  <a:pt x="540" y="83"/>
                  <a:pt x="543" y="74"/>
                  <a:pt x="549" y="67"/>
                </a:cubicBezTo>
                <a:cubicBezTo>
                  <a:pt x="554" y="61"/>
                  <a:pt x="562" y="58"/>
                  <a:pt x="572" y="58"/>
                </a:cubicBezTo>
                <a:cubicBezTo>
                  <a:pt x="582" y="58"/>
                  <a:pt x="589" y="61"/>
                  <a:pt x="594" y="67"/>
                </a:cubicBezTo>
                <a:cubicBezTo>
                  <a:pt x="599" y="73"/>
                  <a:pt x="602" y="83"/>
                  <a:pt x="602" y="94"/>
                </a:cubicBezTo>
                <a:cubicBezTo>
                  <a:pt x="602" y="106"/>
                  <a:pt x="600" y="115"/>
                  <a:pt x="594" y="121"/>
                </a:cubicBezTo>
                <a:close/>
                <a:moveTo>
                  <a:pt x="682" y="2"/>
                </a:moveTo>
                <a:cubicBezTo>
                  <a:pt x="679" y="1"/>
                  <a:pt x="676" y="0"/>
                  <a:pt x="671" y="0"/>
                </a:cubicBezTo>
                <a:cubicBezTo>
                  <a:pt x="662" y="0"/>
                  <a:pt x="655" y="3"/>
                  <a:pt x="650" y="9"/>
                </a:cubicBezTo>
                <a:cubicBezTo>
                  <a:pt x="644" y="15"/>
                  <a:pt x="641" y="22"/>
                  <a:pt x="641" y="32"/>
                </a:cubicBezTo>
                <a:cubicBezTo>
                  <a:pt x="641" y="47"/>
                  <a:pt x="641" y="47"/>
                  <a:pt x="641" y="47"/>
                </a:cubicBezTo>
                <a:cubicBezTo>
                  <a:pt x="625" y="47"/>
                  <a:pt x="625" y="47"/>
                  <a:pt x="625" y="47"/>
                </a:cubicBezTo>
                <a:cubicBezTo>
                  <a:pt x="625" y="60"/>
                  <a:pt x="625" y="60"/>
                  <a:pt x="625" y="60"/>
                </a:cubicBezTo>
                <a:cubicBezTo>
                  <a:pt x="641" y="60"/>
                  <a:pt x="641" y="60"/>
                  <a:pt x="641" y="60"/>
                </a:cubicBezTo>
                <a:cubicBezTo>
                  <a:pt x="641" y="141"/>
                  <a:pt x="641" y="141"/>
                  <a:pt x="641" y="141"/>
                </a:cubicBezTo>
                <a:cubicBezTo>
                  <a:pt x="656" y="141"/>
                  <a:pt x="656" y="141"/>
                  <a:pt x="656" y="141"/>
                </a:cubicBezTo>
                <a:cubicBezTo>
                  <a:pt x="656" y="60"/>
                  <a:pt x="656" y="60"/>
                  <a:pt x="656" y="60"/>
                </a:cubicBezTo>
                <a:cubicBezTo>
                  <a:pt x="678" y="60"/>
                  <a:pt x="678" y="60"/>
                  <a:pt x="678" y="60"/>
                </a:cubicBezTo>
                <a:cubicBezTo>
                  <a:pt x="678" y="47"/>
                  <a:pt x="678" y="47"/>
                  <a:pt x="678" y="47"/>
                </a:cubicBezTo>
                <a:cubicBezTo>
                  <a:pt x="656" y="47"/>
                  <a:pt x="656" y="47"/>
                  <a:pt x="656" y="47"/>
                </a:cubicBezTo>
                <a:cubicBezTo>
                  <a:pt x="656" y="33"/>
                  <a:pt x="656" y="33"/>
                  <a:pt x="656" y="33"/>
                </a:cubicBezTo>
                <a:cubicBezTo>
                  <a:pt x="656" y="19"/>
                  <a:pt x="661" y="13"/>
                  <a:pt x="672" y="13"/>
                </a:cubicBezTo>
                <a:cubicBezTo>
                  <a:pt x="676" y="13"/>
                  <a:pt x="679" y="14"/>
                  <a:pt x="682" y="15"/>
                </a:cubicBezTo>
                <a:cubicBezTo>
                  <a:pt x="682" y="2"/>
                  <a:pt x="682" y="2"/>
                  <a:pt x="682" y="2"/>
                </a:cubicBezTo>
                <a:close/>
                <a:moveTo>
                  <a:pt x="740" y="127"/>
                </a:moveTo>
                <a:cubicBezTo>
                  <a:pt x="737" y="129"/>
                  <a:pt x="734" y="130"/>
                  <a:pt x="730" y="130"/>
                </a:cubicBezTo>
                <a:cubicBezTo>
                  <a:pt x="725" y="130"/>
                  <a:pt x="721" y="129"/>
                  <a:pt x="719" y="126"/>
                </a:cubicBezTo>
                <a:cubicBezTo>
                  <a:pt x="717" y="124"/>
                  <a:pt x="716" y="119"/>
                  <a:pt x="716" y="113"/>
                </a:cubicBezTo>
                <a:cubicBezTo>
                  <a:pt x="716" y="60"/>
                  <a:pt x="716" y="60"/>
                  <a:pt x="716" y="60"/>
                </a:cubicBezTo>
                <a:cubicBezTo>
                  <a:pt x="740" y="60"/>
                  <a:pt x="740" y="60"/>
                  <a:pt x="740" y="60"/>
                </a:cubicBezTo>
                <a:cubicBezTo>
                  <a:pt x="740" y="47"/>
                  <a:pt x="740" y="47"/>
                  <a:pt x="740" y="47"/>
                </a:cubicBezTo>
                <a:cubicBezTo>
                  <a:pt x="716" y="47"/>
                  <a:pt x="716" y="47"/>
                  <a:pt x="716" y="47"/>
                </a:cubicBezTo>
                <a:cubicBezTo>
                  <a:pt x="716" y="19"/>
                  <a:pt x="716" y="19"/>
                  <a:pt x="716" y="19"/>
                </a:cubicBezTo>
                <a:cubicBezTo>
                  <a:pt x="701" y="24"/>
                  <a:pt x="701" y="24"/>
                  <a:pt x="701" y="24"/>
                </a:cubicBezTo>
                <a:cubicBezTo>
                  <a:pt x="701" y="47"/>
                  <a:pt x="701" y="47"/>
                  <a:pt x="701" y="47"/>
                </a:cubicBezTo>
                <a:cubicBezTo>
                  <a:pt x="685" y="47"/>
                  <a:pt x="685" y="47"/>
                  <a:pt x="685" y="47"/>
                </a:cubicBezTo>
                <a:cubicBezTo>
                  <a:pt x="685" y="60"/>
                  <a:pt x="685" y="60"/>
                  <a:pt x="685" y="60"/>
                </a:cubicBezTo>
                <a:cubicBezTo>
                  <a:pt x="701" y="60"/>
                  <a:pt x="701" y="60"/>
                  <a:pt x="701" y="60"/>
                </a:cubicBezTo>
                <a:cubicBezTo>
                  <a:pt x="701" y="116"/>
                  <a:pt x="701" y="116"/>
                  <a:pt x="701" y="116"/>
                </a:cubicBezTo>
                <a:cubicBezTo>
                  <a:pt x="701" y="134"/>
                  <a:pt x="709" y="143"/>
                  <a:pt x="725" y="143"/>
                </a:cubicBezTo>
                <a:cubicBezTo>
                  <a:pt x="731" y="143"/>
                  <a:pt x="736" y="142"/>
                  <a:pt x="740" y="140"/>
                </a:cubicBezTo>
                <a:cubicBezTo>
                  <a:pt x="740" y="127"/>
                  <a:pt x="740" y="127"/>
                  <a:pt x="740" y="127"/>
                </a:cubicBezTo>
                <a:close/>
                <a:moveTo>
                  <a:pt x="865" y="97"/>
                </a:moveTo>
                <a:cubicBezTo>
                  <a:pt x="861" y="88"/>
                  <a:pt x="857" y="83"/>
                  <a:pt x="852" y="81"/>
                </a:cubicBezTo>
                <a:cubicBezTo>
                  <a:pt x="852" y="81"/>
                  <a:pt x="852" y="81"/>
                  <a:pt x="852" y="81"/>
                </a:cubicBezTo>
                <a:cubicBezTo>
                  <a:pt x="861" y="79"/>
                  <a:pt x="868" y="75"/>
                  <a:pt x="873" y="68"/>
                </a:cubicBezTo>
                <a:cubicBezTo>
                  <a:pt x="878" y="62"/>
                  <a:pt x="881" y="54"/>
                  <a:pt x="881" y="45"/>
                </a:cubicBezTo>
                <a:cubicBezTo>
                  <a:pt x="881" y="34"/>
                  <a:pt x="878" y="25"/>
                  <a:pt x="870" y="19"/>
                </a:cubicBezTo>
                <a:cubicBezTo>
                  <a:pt x="863" y="13"/>
                  <a:pt x="854" y="10"/>
                  <a:pt x="841" y="10"/>
                </a:cubicBezTo>
                <a:cubicBezTo>
                  <a:pt x="802" y="10"/>
                  <a:pt x="802" y="10"/>
                  <a:pt x="802" y="10"/>
                </a:cubicBezTo>
                <a:cubicBezTo>
                  <a:pt x="802" y="141"/>
                  <a:pt x="802" y="141"/>
                  <a:pt x="802" y="141"/>
                </a:cubicBezTo>
                <a:cubicBezTo>
                  <a:pt x="817" y="141"/>
                  <a:pt x="817" y="141"/>
                  <a:pt x="817" y="141"/>
                </a:cubicBezTo>
                <a:cubicBezTo>
                  <a:pt x="817" y="85"/>
                  <a:pt x="817" y="85"/>
                  <a:pt x="817" y="85"/>
                </a:cubicBezTo>
                <a:cubicBezTo>
                  <a:pt x="831" y="85"/>
                  <a:pt x="831" y="85"/>
                  <a:pt x="831" y="85"/>
                </a:cubicBezTo>
                <a:cubicBezTo>
                  <a:pt x="839" y="85"/>
                  <a:pt x="846" y="91"/>
                  <a:pt x="851" y="102"/>
                </a:cubicBezTo>
                <a:cubicBezTo>
                  <a:pt x="868" y="141"/>
                  <a:pt x="868" y="141"/>
                  <a:pt x="868" y="141"/>
                </a:cubicBezTo>
                <a:cubicBezTo>
                  <a:pt x="886" y="141"/>
                  <a:pt x="886" y="141"/>
                  <a:pt x="886" y="141"/>
                </a:cubicBezTo>
                <a:cubicBezTo>
                  <a:pt x="865" y="97"/>
                  <a:pt x="865" y="97"/>
                  <a:pt x="865" y="97"/>
                </a:cubicBezTo>
                <a:close/>
                <a:moveTo>
                  <a:pt x="857" y="64"/>
                </a:moveTo>
                <a:cubicBezTo>
                  <a:pt x="852" y="69"/>
                  <a:pt x="846" y="71"/>
                  <a:pt x="837" y="71"/>
                </a:cubicBezTo>
                <a:cubicBezTo>
                  <a:pt x="817" y="71"/>
                  <a:pt x="817" y="71"/>
                  <a:pt x="817" y="71"/>
                </a:cubicBezTo>
                <a:cubicBezTo>
                  <a:pt x="817" y="23"/>
                  <a:pt x="817" y="23"/>
                  <a:pt x="817" y="23"/>
                </a:cubicBezTo>
                <a:cubicBezTo>
                  <a:pt x="838" y="23"/>
                  <a:pt x="838" y="23"/>
                  <a:pt x="838" y="23"/>
                </a:cubicBezTo>
                <a:cubicBezTo>
                  <a:pt x="847" y="23"/>
                  <a:pt x="854" y="25"/>
                  <a:pt x="858" y="29"/>
                </a:cubicBezTo>
                <a:cubicBezTo>
                  <a:pt x="863" y="33"/>
                  <a:pt x="865" y="39"/>
                  <a:pt x="865" y="46"/>
                </a:cubicBezTo>
                <a:cubicBezTo>
                  <a:pt x="865" y="53"/>
                  <a:pt x="862" y="59"/>
                  <a:pt x="857" y="64"/>
                </a:cubicBezTo>
                <a:close/>
                <a:moveTo>
                  <a:pt x="981" y="90"/>
                </a:moveTo>
                <a:cubicBezTo>
                  <a:pt x="981" y="76"/>
                  <a:pt x="977" y="65"/>
                  <a:pt x="971" y="57"/>
                </a:cubicBezTo>
                <a:cubicBezTo>
                  <a:pt x="964" y="49"/>
                  <a:pt x="954" y="45"/>
                  <a:pt x="942" y="45"/>
                </a:cubicBezTo>
                <a:cubicBezTo>
                  <a:pt x="934" y="45"/>
                  <a:pt x="927" y="47"/>
                  <a:pt x="920" y="51"/>
                </a:cubicBezTo>
                <a:cubicBezTo>
                  <a:pt x="913" y="55"/>
                  <a:pt x="908" y="61"/>
                  <a:pt x="904" y="69"/>
                </a:cubicBezTo>
                <a:cubicBezTo>
                  <a:pt x="901" y="77"/>
                  <a:pt x="899" y="85"/>
                  <a:pt x="899" y="95"/>
                </a:cubicBezTo>
                <a:cubicBezTo>
                  <a:pt x="899" y="110"/>
                  <a:pt x="903" y="122"/>
                  <a:pt x="910" y="130"/>
                </a:cubicBezTo>
                <a:cubicBezTo>
                  <a:pt x="918" y="139"/>
                  <a:pt x="928" y="143"/>
                  <a:pt x="941" y="143"/>
                </a:cubicBezTo>
                <a:cubicBezTo>
                  <a:pt x="955" y="143"/>
                  <a:pt x="966" y="140"/>
                  <a:pt x="974" y="134"/>
                </a:cubicBezTo>
                <a:cubicBezTo>
                  <a:pt x="974" y="120"/>
                  <a:pt x="974" y="120"/>
                  <a:pt x="974" y="120"/>
                </a:cubicBezTo>
                <a:cubicBezTo>
                  <a:pt x="965" y="127"/>
                  <a:pt x="956" y="131"/>
                  <a:pt x="945" y="131"/>
                </a:cubicBezTo>
                <a:cubicBezTo>
                  <a:pt x="936" y="131"/>
                  <a:pt x="928" y="128"/>
                  <a:pt x="923" y="122"/>
                </a:cubicBezTo>
                <a:cubicBezTo>
                  <a:pt x="917" y="117"/>
                  <a:pt x="915" y="109"/>
                  <a:pt x="914" y="98"/>
                </a:cubicBezTo>
                <a:cubicBezTo>
                  <a:pt x="981" y="98"/>
                  <a:pt x="981" y="98"/>
                  <a:pt x="981" y="98"/>
                </a:cubicBezTo>
                <a:cubicBezTo>
                  <a:pt x="981" y="90"/>
                  <a:pt x="981" y="90"/>
                  <a:pt x="981" y="90"/>
                </a:cubicBezTo>
                <a:close/>
                <a:moveTo>
                  <a:pt x="915" y="85"/>
                </a:moveTo>
                <a:cubicBezTo>
                  <a:pt x="916" y="77"/>
                  <a:pt x="919" y="70"/>
                  <a:pt x="924" y="65"/>
                </a:cubicBezTo>
                <a:cubicBezTo>
                  <a:pt x="929" y="60"/>
                  <a:pt x="935" y="58"/>
                  <a:pt x="942" y="58"/>
                </a:cubicBezTo>
                <a:cubicBezTo>
                  <a:pt x="949" y="58"/>
                  <a:pt x="955" y="60"/>
                  <a:pt x="959" y="65"/>
                </a:cubicBezTo>
                <a:cubicBezTo>
                  <a:pt x="963" y="70"/>
                  <a:pt x="965" y="76"/>
                  <a:pt x="965" y="85"/>
                </a:cubicBezTo>
                <a:cubicBezTo>
                  <a:pt x="915" y="85"/>
                  <a:pt x="915" y="85"/>
                  <a:pt x="915" y="85"/>
                </a:cubicBezTo>
                <a:close/>
                <a:moveTo>
                  <a:pt x="1047" y="100"/>
                </a:moveTo>
                <a:cubicBezTo>
                  <a:pt x="1043" y="96"/>
                  <a:pt x="1037" y="92"/>
                  <a:pt x="1028" y="88"/>
                </a:cubicBezTo>
                <a:cubicBezTo>
                  <a:pt x="1021" y="85"/>
                  <a:pt x="1016" y="83"/>
                  <a:pt x="1014" y="80"/>
                </a:cubicBezTo>
                <a:cubicBezTo>
                  <a:pt x="1011" y="78"/>
                  <a:pt x="1010" y="75"/>
                  <a:pt x="1010" y="71"/>
                </a:cubicBezTo>
                <a:cubicBezTo>
                  <a:pt x="1010" y="67"/>
                  <a:pt x="1012" y="64"/>
                  <a:pt x="1015" y="61"/>
                </a:cubicBezTo>
                <a:cubicBezTo>
                  <a:pt x="1018" y="59"/>
                  <a:pt x="1022" y="58"/>
                  <a:pt x="1027" y="58"/>
                </a:cubicBezTo>
                <a:cubicBezTo>
                  <a:pt x="1035" y="58"/>
                  <a:pt x="1042" y="60"/>
                  <a:pt x="1048" y="64"/>
                </a:cubicBezTo>
                <a:cubicBezTo>
                  <a:pt x="1048" y="49"/>
                  <a:pt x="1048" y="49"/>
                  <a:pt x="1048" y="49"/>
                </a:cubicBezTo>
                <a:cubicBezTo>
                  <a:pt x="1042" y="46"/>
                  <a:pt x="1035" y="45"/>
                  <a:pt x="1028" y="45"/>
                </a:cubicBezTo>
                <a:cubicBezTo>
                  <a:pt x="1018" y="45"/>
                  <a:pt x="1010" y="47"/>
                  <a:pt x="1004" y="53"/>
                </a:cubicBezTo>
                <a:cubicBezTo>
                  <a:pt x="998" y="58"/>
                  <a:pt x="995" y="64"/>
                  <a:pt x="995" y="72"/>
                </a:cubicBezTo>
                <a:cubicBezTo>
                  <a:pt x="995" y="79"/>
                  <a:pt x="996" y="84"/>
                  <a:pt x="1000" y="88"/>
                </a:cubicBezTo>
                <a:cubicBezTo>
                  <a:pt x="1003" y="92"/>
                  <a:pt x="1009" y="96"/>
                  <a:pt x="1017" y="100"/>
                </a:cubicBezTo>
                <a:cubicBezTo>
                  <a:pt x="1026" y="104"/>
                  <a:pt x="1031" y="107"/>
                  <a:pt x="1033" y="109"/>
                </a:cubicBezTo>
                <a:cubicBezTo>
                  <a:pt x="1036" y="111"/>
                  <a:pt x="1037" y="114"/>
                  <a:pt x="1037" y="117"/>
                </a:cubicBezTo>
                <a:cubicBezTo>
                  <a:pt x="1037" y="126"/>
                  <a:pt x="1031" y="131"/>
                  <a:pt x="1019" y="131"/>
                </a:cubicBezTo>
                <a:cubicBezTo>
                  <a:pt x="1010" y="131"/>
                  <a:pt x="1002" y="128"/>
                  <a:pt x="994" y="122"/>
                </a:cubicBezTo>
                <a:cubicBezTo>
                  <a:pt x="994" y="138"/>
                  <a:pt x="994" y="138"/>
                  <a:pt x="994" y="138"/>
                </a:cubicBezTo>
                <a:cubicBezTo>
                  <a:pt x="1001" y="142"/>
                  <a:pt x="1009" y="143"/>
                  <a:pt x="1018" y="143"/>
                </a:cubicBezTo>
                <a:cubicBezTo>
                  <a:pt x="1028" y="143"/>
                  <a:pt x="1037" y="141"/>
                  <a:pt x="1043" y="136"/>
                </a:cubicBezTo>
                <a:cubicBezTo>
                  <a:pt x="1049" y="131"/>
                  <a:pt x="1052" y="124"/>
                  <a:pt x="1052" y="116"/>
                </a:cubicBezTo>
                <a:cubicBezTo>
                  <a:pt x="1052" y="110"/>
                  <a:pt x="1050" y="104"/>
                  <a:pt x="1047" y="100"/>
                </a:cubicBezTo>
                <a:close/>
                <a:moveTo>
                  <a:pt x="1147" y="90"/>
                </a:moveTo>
                <a:cubicBezTo>
                  <a:pt x="1147" y="76"/>
                  <a:pt x="1144" y="65"/>
                  <a:pt x="1137" y="57"/>
                </a:cubicBezTo>
                <a:cubicBezTo>
                  <a:pt x="1130" y="49"/>
                  <a:pt x="1121" y="45"/>
                  <a:pt x="1108" y="45"/>
                </a:cubicBezTo>
                <a:cubicBezTo>
                  <a:pt x="1100" y="45"/>
                  <a:pt x="1093" y="47"/>
                  <a:pt x="1086" y="51"/>
                </a:cubicBezTo>
                <a:cubicBezTo>
                  <a:pt x="1080" y="55"/>
                  <a:pt x="1075" y="61"/>
                  <a:pt x="1071" y="69"/>
                </a:cubicBezTo>
                <a:cubicBezTo>
                  <a:pt x="1067" y="77"/>
                  <a:pt x="1065" y="85"/>
                  <a:pt x="1065" y="95"/>
                </a:cubicBezTo>
                <a:cubicBezTo>
                  <a:pt x="1065" y="110"/>
                  <a:pt x="1069" y="122"/>
                  <a:pt x="1076" y="130"/>
                </a:cubicBezTo>
                <a:cubicBezTo>
                  <a:pt x="1084" y="139"/>
                  <a:pt x="1094" y="143"/>
                  <a:pt x="1108" y="143"/>
                </a:cubicBezTo>
                <a:cubicBezTo>
                  <a:pt x="1121" y="143"/>
                  <a:pt x="1132" y="140"/>
                  <a:pt x="1141" y="134"/>
                </a:cubicBezTo>
                <a:cubicBezTo>
                  <a:pt x="1141" y="120"/>
                  <a:pt x="1141" y="120"/>
                  <a:pt x="1141" y="120"/>
                </a:cubicBezTo>
                <a:cubicBezTo>
                  <a:pt x="1132" y="127"/>
                  <a:pt x="1122" y="131"/>
                  <a:pt x="1111" y="131"/>
                </a:cubicBezTo>
                <a:cubicBezTo>
                  <a:pt x="1102" y="131"/>
                  <a:pt x="1095" y="128"/>
                  <a:pt x="1089" y="122"/>
                </a:cubicBezTo>
                <a:cubicBezTo>
                  <a:pt x="1084" y="117"/>
                  <a:pt x="1081" y="109"/>
                  <a:pt x="1081" y="98"/>
                </a:cubicBezTo>
                <a:cubicBezTo>
                  <a:pt x="1147" y="98"/>
                  <a:pt x="1147" y="98"/>
                  <a:pt x="1147" y="98"/>
                </a:cubicBezTo>
                <a:cubicBezTo>
                  <a:pt x="1147" y="90"/>
                  <a:pt x="1147" y="90"/>
                  <a:pt x="1147" y="90"/>
                </a:cubicBezTo>
                <a:close/>
                <a:moveTo>
                  <a:pt x="1081" y="85"/>
                </a:moveTo>
                <a:cubicBezTo>
                  <a:pt x="1082" y="77"/>
                  <a:pt x="1085" y="70"/>
                  <a:pt x="1090" y="65"/>
                </a:cubicBezTo>
                <a:cubicBezTo>
                  <a:pt x="1095" y="60"/>
                  <a:pt x="1101" y="58"/>
                  <a:pt x="1108" y="58"/>
                </a:cubicBezTo>
                <a:cubicBezTo>
                  <a:pt x="1116" y="58"/>
                  <a:pt x="1121" y="60"/>
                  <a:pt x="1125" y="65"/>
                </a:cubicBezTo>
                <a:cubicBezTo>
                  <a:pt x="1130" y="70"/>
                  <a:pt x="1132" y="76"/>
                  <a:pt x="1132" y="85"/>
                </a:cubicBezTo>
                <a:cubicBezTo>
                  <a:pt x="1081" y="85"/>
                  <a:pt x="1081" y="85"/>
                  <a:pt x="1081" y="85"/>
                </a:cubicBezTo>
                <a:close/>
                <a:moveTo>
                  <a:pt x="1234" y="80"/>
                </a:moveTo>
                <a:cubicBezTo>
                  <a:pt x="1234" y="57"/>
                  <a:pt x="1223" y="45"/>
                  <a:pt x="1201" y="45"/>
                </a:cubicBezTo>
                <a:cubicBezTo>
                  <a:pt x="1196" y="45"/>
                  <a:pt x="1190" y="46"/>
                  <a:pt x="1183" y="48"/>
                </a:cubicBezTo>
                <a:cubicBezTo>
                  <a:pt x="1176" y="50"/>
                  <a:pt x="1172" y="52"/>
                  <a:pt x="1169" y="54"/>
                </a:cubicBezTo>
                <a:cubicBezTo>
                  <a:pt x="1169" y="69"/>
                  <a:pt x="1169" y="69"/>
                  <a:pt x="1169" y="69"/>
                </a:cubicBezTo>
                <a:cubicBezTo>
                  <a:pt x="1178" y="62"/>
                  <a:pt x="1188" y="58"/>
                  <a:pt x="1199" y="58"/>
                </a:cubicBezTo>
                <a:cubicBezTo>
                  <a:pt x="1212" y="58"/>
                  <a:pt x="1219" y="66"/>
                  <a:pt x="1219" y="82"/>
                </a:cubicBezTo>
                <a:cubicBezTo>
                  <a:pt x="1191" y="86"/>
                  <a:pt x="1191" y="86"/>
                  <a:pt x="1191" y="86"/>
                </a:cubicBezTo>
                <a:cubicBezTo>
                  <a:pt x="1170" y="88"/>
                  <a:pt x="1160" y="99"/>
                  <a:pt x="1160" y="116"/>
                </a:cubicBezTo>
                <a:cubicBezTo>
                  <a:pt x="1160" y="125"/>
                  <a:pt x="1162" y="131"/>
                  <a:pt x="1168" y="136"/>
                </a:cubicBezTo>
                <a:cubicBezTo>
                  <a:pt x="1173" y="141"/>
                  <a:pt x="1180" y="143"/>
                  <a:pt x="1190" y="143"/>
                </a:cubicBezTo>
                <a:cubicBezTo>
                  <a:pt x="1202" y="143"/>
                  <a:pt x="1212" y="138"/>
                  <a:pt x="1218" y="126"/>
                </a:cubicBezTo>
                <a:cubicBezTo>
                  <a:pt x="1219" y="126"/>
                  <a:pt x="1219" y="126"/>
                  <a:pt x="1219" y="126"/>
                </a:cubicBezTo>
                <a:cubicBezTo>
                  <a:pt x="1219" y="141"/>
                  <a:pt x="1219" y="141"/>
                  <a:pt x="1219" y="141"/>
                </a:cubicBezTo>
                <a:cubicBezTo>
                  <a:pt x="1234" y="141"/>
                  <a:pt x="1234" y="141"/>
                  <a:pt x="1234" y="141"/>
                </a:cubicBezTo>
                <a:cubicBezTo>
                  <a:pt x="1234" y="80"/>
                  <a:pt x="1234" y="80"/>
                  <a:pt x="1234" y="80"/>
                </a:cubicBezTo>
                <a:close/>
                <a:moveTo>
                  <a:pt x="1219" y="103"/>
                </a:moveTo>
                <a:cubicBezTo>
                  <a:pt x="1219" y="111"/>
                  <a:pt x="1216" y="117"/>
                  <a:pt x="1212" y="123"/>
                </a:cubicBezTo>
                <a:cubicBezTo>
                  <a:pt x="1207" y="128"/>
                  <a:pt x="1200" y="131"/>
                  <a:pt x="1193" y="131"/>
                </a:cubicBezTo>
                <a:cubicBezTo>
                  <a:pt x="1188" y="131"/>
                  <a:pt x="1183" y="129"/>
                  <a:pt x="1180" y="126"/>
                </a:cubicBezTo>
                <a:cubicBezTo>
                  <a:pt x="1177" y="124"/>
                  <a:pt x="1175" y="120"/>
                  <a:pt x="1175" y="115"/>
                </a:cubicBezTo>
                <a:cubicBezTo>
                  <a:pt x="1175" y="109"/>
                  <a:pt x="1177" y="105"/>
                  <a:pt x="1180" y="102"/>
                </a:cubicBezTo>
                <a:cubicBezTo>
                  <a:pt x="1183" y="100"/>
                  <a:pt x="1188" y="98"/>
                  <a:pt x="1196" y="97"/>
                </a:cubicBezTo>
                <a:cubicBezTo>
                  <a:pt x="1219" y="94"/>
                  <a:pt x="1219" y="94"/>
                  <a:pt x="1219" y="94"/>
                </a:cubicBezTo>
                <a:cubicBezTo>
                  <a:pt x="1219" y="103"/>
                  <a:pt x="1219" y="103"/>
                  <a:pt x="1219" y="103"/>
                </a:cubicBezTo>
                <a:close/>
                <a:moveTo>
                  <a:pt x="1309" y="47"/>
                </a:moveTo>
                <a:cubicBezTo>
                  <a:pt x="1307" y="46"/>
                  <a:pt x="1304" y="46"/>
                  <a:pt x="1300" y="46"/>
                </a:cubicBezTo>
                <a:cubicBezTo>
                  <a:pt x="1295" y="46"/>
                  <a:pt x="1290" y="47"/>
                  <a:pt x="1285" y="51"/>
                </a:cubicBezTo>
                <a:cubicBezTo>
                  <a:pt x="1281" y="55"/>
                  <a:pt x="1278" y="60"/>
                  <a:pt x="1276" y="67"/>
                </a:cubicBezTo>
                <a:cubicBezTo>
                  <a:pt x="1275" y="67"/>
                  <a:pt x="1275" y="67"/>
                  <a:pt x="1275" y="67"/>
                </a:cubicBezTo>
                <a:cubicBezTo>
                  <a:pt x="1275" y="47"/>
                  <a:pt x="1275" y="47"/>
                  <a:pt x="1275" y="47"/>
                </a:cubicBezTo>
                <a:cubicBezTo>
                  <a:pt x="1260" y="47"/>
                  <a:pt x="1260" y="47"/>
                  <a:pt x="1260" y="47"/>
                </a:cubicBezTo>
                <a:cubicBezTo>
                  <a:pt x="1260" y="141"/>
                  <a:pt x="1260" y="141"/>
                  <a:pt x="1260" y="141"/>
                </a:cubicBezTo>
                <a:cubicBezTo>
                  <a:pt x="1275" y="141"/>
                  <a:pt x="1275" y="141"/>
                  <a:pt x="1275" y="141"/>
                </a:cubicBezTo>
                <a:cubicBezTo>
                  <a:pt x="1275" y="93"/>
                  <a:pt x="1275" y="93"/>
                  <a:pt x="1275" y="93"/>
                </a:cubicBezTo>
                <a:cubicBezTo>
                  <a:pt x="1275" y="83"/>
                  <a:pt x="1277" y="75"/>
                  <a:pt x="1282" y="69"/>
                </a:cubicBezTo>
                <a:cubicBezTo>
                  <a:pt x="1286" y="63"/>
                  <a:pt x="1291" y="59"/>
                  <a:pt x="1298" y="59"/>
                </a:cubicBezTo>
                <a:cubicBezTo>
                  <a:pt x="1303" y="59"/>
                  <a:pt x="1307" y="60"/>
                  <a:pt x="1309" y="62"/>
                </a:cubicBezTo>
                <a:cubicBezTo>
                  <a:pt x="1309" y="47"/>
                  <a:pt x="1309" y="47"/>
                  <a:pt x="1309" y="47"/>
                </a:cubicBezTo>
                <a:close/>
                <a:moveTo>
                  <a:pt x="1385" y="123"/>
                </a:moveTo>
                <a:cubicBezTo>
                  <a:pt x="1378" y="128"/>
                  <a:pt x="1370" y="131"/>
                  <a:pt x="1362" y="131"/>
                </a:cubicBezTo>
                <a:cubicBezTo>
                  <a:pt x="1352" y="131"/>
                  <a:pt x="1344" y="127"/>
                  <a:pt x="1338" y="121"/>
                </a:cubicBezTo>
                <a:cubicBezTo>
                  <a:pt x="1333" y="115"/>
                  <a:pt x="1330" y="106"/>
                  <a:pt x="1330" y="95"/>
                </a:cubicBezTo>
                <a:cubicBezTo>
                  <a:pt x="1330" y="84"/>
                  <a:pt x="1333" y="75"/>
                  <a:pt x="1339" y="68"/>
                </a:cubicBezTo>
                <a:cubicBezTo>
                  <a:pt x="1345" y="61"/>
                  <a:pt x="1353" y="58"/>
                  <a:pt x="1363" y="58"/>
                </a:cubicBezTo>
                <a:cubicBezTo>
                  <a:pt x="1370" y="58"/>
                  <a:pt x="1378" y="60"/>
                  <a:pt x="1385" y="65"/>
                </a:cubicBezTo>
                <a:cubicBezTo>
                  <a:pt x="1385" y="50"/>
                  <a:pt x="1385" y="50"/>
                  <a:pt x="1385" y="50"/>
                </a:cubicBezTo>
                <a:cubicBezTo>
                  <a:pt x="1379" y="46"/>
                  <a:pt x="1371" y="45"/>
                  <a:pt x="1363" y="45"/>
                </a:cubicBezTo>
                <a:cubicBezTo>
                  <a:pt x="1348" y="45"/>
                  <a:pt x="1337" y="50"/>
                  <a:pt x="1328" y="59"/>
                </a:cubicBezTo>
                <a:cubicBezTo>
                  <a:pt x="1319" y="68"/>
                  <a:pt x="1314" y="81"/>
                  <a:pt x="1314" y="96"/>
                </a:cubicBezTo>
                <a:cubicBezTo>
                  <a:pt x="1314" y="105"/>
                  <a:pt x="1316" y="114"/>
                  <a:pt x="1320" y="121"/>
                </a:cubicBezTo>
                <a:cubicBezTo>
                  <a:pt x="1324" y="128"/>
                  <a:pt x="1329" y="134"/>
                  <a:pt x="1336" y="138"/>
                </a:cubicBezTo>
                <a:cubicBezTo>
                  <a:pt x="1343" y="142"/>
                  <a:pt x="1350" y="143"/>
                  <a:pt x="1359" y="143"/>
                </a:cubicBezTo>
                <a:cubicBezTo>
                  <a:pt x="1369" y="143"/>
                  <a:pt x="1378" y="141"/>
                  <a:pt x="1385" y="137"/>
                </a:cubicBezTo>
                <a:cubicBezTo>
                  <a:pt x="1385" y="123"/>
                  <a:pt x="1385" y="123"/>
                  <a:pt x="1385" y="123"/>
                </a:cubicBezTo>
                <a:close/>
                <a:moveTo>
                  <a:pt x="1484" y="83"/>
                </a:moveTo>
                <a:cubicBezTo>
                  <a:pt x="1484" y="58"/>
                  <a:pt x="1473" y="45"/>
                  <a:pt x="1452" y="45"/>
                </a:cubicBezTo>
                <a:cubicBezTo>
                  <a:pt x="1439" y="45"/>
                  <a:pt x="1428" y="51"/>
                  <a:pt x="1421" y="63"/>
                </a:cubicBezTo>
                <a:cubicBezTo>
                  <a:pt x="1421" y="63"/>
                  <a:pt x="1421" y="63"/>
                  <a:pt x="1421" y="63"/>
                </a:cubicBezTo>
                <a:cubicBezTo>
                  <a:pt x="1421" y="2"/>
                  <a:pt x="1421" y="2"/>
                  <a:pt x="1421" y="2"/>
                </a:cubicBezTo>
                <a:cubicBezTo>
                  <a:pt x="1406" y="2"/>
                  <a:pt x="1406" y="2"/>
                  <a:pt x="1406" y="2"/>
                </a:cubicBezTo>
                <a:cubicBezTo>
                  <a:pt x="1406" y="141"/>
                  <a:pt x="1406" y="141"/>
                  <a:pt x="1406" y="141"/>
                </a:cubicBezTo>
                <a:cubicBezTo>
                  <a:pt x="1421" y="141"/>
                  <a:pt x="1421" y="141"/>
                  <a:pt x="1421" y="141"/>
                </a:cubicBezTo>
                <a:cubicBezTo>
                  <a:pt x="1421" y="88"/>
                  <a:pt x="1421" y="88"/>
                  <a:pt x="1421" y="88"/>
                </a:cubicBezTo>
                <a:cubicBezTo>
                  <a:pt x="1421" y="79"/>
                  <a:pt x="1423" y="72"/>
                  <a:pt x="1428" y="66"/>
                </a:cubicBezTo>
                <a:cubicBezTo>
                  <a:pt x="1433" y="61"/>
                  <a:pt x="1439" y="58"/>
                  <a:pt x="1447" y="58"/>
                </a:cubicBezTo>
                <a:cubicBezTo>
                  <a:pt x="1461" y="58"/>
                  <a:pt x="1469" y="68"/>
                  <a:pt x="1469" y="87"/>
                </a:cubicBezTo>
                <a:cubicBezTo>
                  <a:pt x="1469" y="141"/>
                  <a:pt x="1469" y="141"/>
                  <a:pt x="1469" y="141"/>
                </a:cubicBezTo>
                <a:cubicBezTo>
                  <a:pt x="1484" y="141"/>
                  <a:pt x="1484" y="141"/>
                  <a:pt x="1484" y="141"/>
                </a:cubicBezTo>
                <a:cubicBezTo>
                  <a:pt x="1484" y="83"/>
                  <a:pt x="1484" y="83"/>
                  <a:pt x="1484" y="83"/>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t="15586" b="11462"/>
          <a:stretch>
            <a:fillRect/>
          </a:stretch>
        </p:blipFill>
        <p:spPr>
          <a:xfrm>
            <a:off x="-477273" y="1"/>
            <a:ext cx="6573273" cy="6994525"/>
          </a:xfrm>
          <a:custGeom>
            <a:avLst/>
            <a:gdLst>
              <a:gd name="connsiteX0" fmla="*/ 477273 w 6573273"/>
              <a:gd name="connsiteY0" fmla="*/ 0 h 6994525"/>
              <a:gd name="connsiteX1" fmla="*/ 6573273 w 6573273"/>
              <a:gd name="connsiteY1" fmla="*/ 0 h 6994525"/>
              <a:gd name="connsiteX2" fmla="*/ 6573273 w 6573273"/>
              <a:gd name="connsiteY2" fmla="*/ 6994525 h 6994525"/>
              <a:gd name="connsiteX3" fmla="*/ 0 w 6573273"/>
              <a:gd name="connsiteY3" fmla="*/ 6994525 h 6994525"/>
              <a:gd name="connsiteX4" fmla="*/ 0 w 6573273"/>
              <a:gd name="connsiteY4" fmla="*/ 4667250 h 6994525"/>
              <a:gd name="connsiteX5" fmla="*/ 477273 w 6573273"/>
              <a:gd name="connsiteY5" fmla="*/ 4667250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73273" h="6994525">
                <a:moveTo>
                  <a:pt x="477273" y="0"/>
                </a:moveTo>
                <a:lnTo>
                  <a:pt x="6573273" y="0"/>
                </a:lnTo>
                <a:lnTo>
                  <a:pt x="6573273" y="6994525"/>
                </a:lnTo>
                <a:lnTo>
                  <a:pt x="0" y="6994525"/>
                </a:lnTo>
                <a:lnTo>
                  <a:pt x="0" y="4667250"/>
                </a:lnTo>
                <a:lnTo>
                  <a:pt x="477273" y="4667250"/>
                </a:lnTo>
                <a:close/>
              </a:path>
            </a:pathLst>
          </a:custGeom>
          <a:noFill/>
          <a:ln>
            <a:noFill/>
          </a:ln>
        </p:spPr>
      </p:pic>
    </p:spTree>
    <p:extLst>
      <p:ext uri="{BB962C8B-B14F-4D97-AF65-F5344CB8AC3E}">
        <p14:creationId xmlns:p14="http://schemas.microsoft.com/office/powerpoint/2010/main" val="39778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orient="horz" pos="4104">
          <p15:clr>
            <a:srgbClr val="C35EA4"/>
          </p15:clr>
        </p15:guide>
        <p15:guide id="3" pos="7546">
          <p15:clr>
            <a:srgbClr val="C35EA4"/>
          </p15:clr>
        </p15:guide>
        <p15:guide id="4" orient="horz" pos="302">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5" name="Picture 24"/>
          <p:cNvPicPr>
            <a:picLocks noChangeAspect="1"/>
          </p:cNvPicPr>
          <p:nvPr userDrawn="1"/>
        </p:nvPicPr>
        <p:blipFill>
          <a:blip r:embed="rId4"/>
          <a:stretch>
            <a:fillRect/>
          </a:stretch>
        </p:blipFill>
        <p:spPr>
          <a:xfrm>
            <a:off x="274638" y="294094"/>
            <a:ext cx="1834337" cy="1834337"/>
          </a:xfrm>
          <a:prstGeom prst="rect">
            <a:avLst/>
          </a:prstGeom>
        </p:spPr>
      </p:pic>
      <p:pic>
        <p:nvPicPr>
          <p:cNvPr id="26" name="Picture 2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3323368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sp>
        <p:nvSpPr>
          <p:cNvPr id="18" name="Freeform 17"/>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rot="3585093" flipH="1">
            <a:off x="6180128" y="3160906"/>
            <a:ext cx="4850350" cy="7328513"/>
          </a:xfrm>
          <a:custGeom>
            <a:avLst/>
            <a:gdLst>
              <a:gd name="connsiteX0" fmla="*/ 775042 w 4850350"/>
              <a:gd name="connsiteY0" fmla="*/ 7328513 h 7328513"/>
              <a:gd name="connsiteX1" fmla="*/ 0 w 4850350"/>
              <a:gd name="connsiteY1" fmla="*/ 5999444 h 7328513"/>
              <a:gd name="connsiteX2" fmla="*/ 0 w 4850350"/>
              <a:gd name="connsiteY2" fmla="*/ 7328513 h 7328513"/>
              <a:gd name="connsiteX3" fmla="*/ 4850350 w 4850350"/>
              <a:gd name="connsiteY3" fmla="*/ 0 h 7328513"/>
              <a:gd name="connsiteX4" fmla="*/ 92321 w 4850350"/>
              <a:gd name="connsiteY4" fmla="*/ 0 h 7328513"/>
              <a:gd name="connsiteX5" fmla="*/ 4365918 w 4850350"/>
              <a:gd name="connsiteY5" fmla="*/ 7328513 h 7328513"/>
              <a:gd name="connsiteX6" fmla="*/ 4850350 w 4850350"/>
              <a:gd name="connsiteY6" fmla="*/ 7328513 h 732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50350" h="7328513">
                <a:moveTo>
                  <a:pt x="775042" y="7328513"/>
                </a:moveTo>
                <a:lnTo>
                  <a:pt x="0" y="5999444"/>
                </a:lnTo>
                <a:lnTo>
                  <a:pt x="0" y="7328513"/>
                </a:lnTo>
                <a:close/>
                <a:moveTo>
                  <a:pt x="4850350" y="0"/>
                </a:moveTo>
                <a:lnTo>
                  <a:pt x="92321" y="0"/>
                </a:lnTo>
                <a:lnTo>
                  <a:pt x="4365918" y="7328513"/>
                </a:lnTo>
                <a:lnTo>
                  <a:pt x="4850350" y="7328513"/>
                </a:lnTo>
                <a:close/>
              </a:path>
            </a:pathLst>
          </a:custGeom>
        </p:spPr>
      </p:pic>
      <p:sp>
        <p:nvSpPr>
          <p:cNvPr id="12" name="Rectangle 11"/>
          <p:cNvSpPr/>
          <p:nvPr userDrawn="1"/>
        </p:nvSpPr>
        <p:spPr bwMode="auto">
          <a:xfrm>
            <a:off x="274638" y="2124081"/>
            <a:ext cx="73152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13" name="Text Placeholder 4"/>
          <p:cNvSpPr>
            <a:spLocks noGrp="1"/>
          </p:cNvSpPr>
          <p:nvPr>
            <p:ph type="body" sz="quarter" idx="12" hasCustomPrompt="1"/>
          </p:nvPr>
        </p:nvSpPr>
        <p:spPr bwMode="white">
          <a:xfrm>
            <a:off x="274638" y="3954457"/>
            <a:ext cx="73152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4" name="Title 1"/>
          <p:cNvSpPr>
            <a:spLocks noGrp="1"/>
          </p:cNvSpPr>
          <p:nvPr>
            <p:ph type="title" hasCustomPrompt="1"/>
          </p:nvPr>
        </p:nvSpPr>
        <p:spPr bwMode="white">
          <a:xfrm>
            <a:off x="274638" y="2125677"/>
            <a:ext cx="73152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15" name="Picture 14"/>
          <p:cNvPicPr>
            <a:picLocks noChangeAspect="1"/>
          </p:cNvPicPr>
          <p:nvPr userDrawn="1"/>
        </p:nvPicPr>
        <p:blipFill>
          <a:blip r:embed="rId4"/>
          <a:stretch>
            <a:fillRect/>
          </a:stretch>
        </p:blipFill>
        <p:spPr>
          <a:xfrm>
            <a:off x="274638" y="294094"/>
            <a:ext cx="1834337" cy="1834337"/>
          </a:xfrm>
          <a:prstGeom prst="rect">
            <a:avLst/>
          </a:prstGeom>
        </p:spPr>
      </p:pic>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630121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9" name="Freeform 18"/>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1" name="Rectangle 20"/>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2" name="Text Placeholder 4"/>
          <p:cNvSpPr>
            <a:spLocks noGrp="1"/>
          </p:cNvSpPr>
          <p:nvPr>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3" name="Title 1"/>
          <p:cNvSpPr>
            <a:spLocks noGrp="1"/>
          </p:cNvSpPr>
          <p:nvPr>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pic>
        <p:nvPicPr>
          <p:cNvPr id="24" name="Picture 23"/>
          <p:cNvPicPr>
            <a:picLocks noChangeAspect="1"/>
          </p:cNvPicPr>
          <p:nvPr userDrawn="1"/>
        </p:nvPicPr>
        <p:blipFill>
          <a:blip r:embed="rId4"/>
          <a:stretch>
            <a:fillRect/>
          </a:stretch>
        </p:blipFill>
        <p:spPr>
          <a:xfrm>
            <a:off x="274638" y="294094"/>
            <a:ext cx="1834337" cy="1834337"/>
          </a:xfrm>
          <a:prstGeom prst="rect">
            <a:avLst/>
          </a:prstGeom>
        </p:spPr>
      </p:pic>
      <p:pic>
        <p:nvPicPr>
          <p:cNvPr id="25" name="Picture 2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10516364" y="469053"/>
            <a:ext cx="1462911" cy="313376"/>
          </a:xfrm>
          <a:prstGeom prst="rect">
            <a:avLst/>
          </a:prstGeom>
        </p:spPr>
      </p:pic>
    </p:spTree>
    <p:extLst>
      <p:ext uri="{BB962C8B-B14F-4D97-AF65-F5344CB8AC3E}">
        <p14:creationId xmlns:p14="http://schemas.microsoft.com/office/powerpoint/2010/main" val="126738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14" name="Rectangle 13"/>
          <p:cNvSpPr/>
          <p:nvPr userDrawn="1"/>
        </p:nvSpPr>
        <p:spPr bwMode="auto">
          <a:xfrm>
            <a:off x="274638" y="2125663"/>
            <a:ext cx="9144000" cy="45720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1" name="Text Placeholder 4"/>
          <p:cNvSpPr>
            <a:spLocks noGrp="1"/>
          </p:cNvSpPr>
          <p:nvPr>
            <p:ph type="body" sz="quarter" idx="12" hasCustomPrompt="1"/>
          </p:nvPr>
        </p:nvSpPr>
        <p:spPr bwMode="white">
          <a:xfrm>
            <a:off x="276540" y="4516437"/>
            <a:ext cx="9142098" cy="2181225"/>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12" name="Title 1"/>
          <p:cNvSpPr>
            <a:spLocks noGrp="1"/>
          </p:cNvSpPr>
          <p:nvPr>
            <p:ph type="title" hasCustomPrompt="1"/>
          </p:nvPr>
        </p:nvSpPr>
        <p:spPr bwMode="white">
          <a:xfrm>
            <a:off x="274703" y="2125663"/>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8" name="Picture 7"/>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20349986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30" name="Picture 2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8900000" flipH="1">
            <a:off x="1520604" y="-2268281"/>
            <a:ext cx="10484469" cy="15841248"/>
          </a:xfrm>
          <a:custGeom>
            <a:avLst/>
            <a:gdLst>
              <a:gd name="connsiteX0" fmla="*/ 10484469 w 10484469"/>
              <a:gd name="connsiteY0" fmla="*/ 13623262 h 15841248"/>
              <a:gd name="connsiteX1" fmla="*/ 8266483 w 10484469"/>
              <a:gd name="connsiteY1" fmla="*/ 15841248 h 15841248"/>
              <a:gd name="connsiteX2" fmla="*/ 10484469 w 10484469"/>
              <a:gd name="connsiteY2" fmla="*/ 15841248 h 15841248"/>
              <a:gd name="connsiteX3" fmla="*/ 5169239 w 10484469"/>
              <a:gd name="connsiteY3" fmla="*/ 0 h 15841248"/>
              <a:gd name="connsiteX4" fmla="*/ 0 w 10484469"/>
              <a:gd name="connsiteY4" fmla="*/ 5169239 h 15841248"/>
              <a:gd name="connsiteX5" fmla="*/ 0 w 10484469"/>
              <a:gd name="connsiteY5" fmla="*/ 15060993 h 15841248"/>
              <a:gd name="connsiteX6" fmla="*/ 10484469 w 10484469"/>
              <a:gd name="connsiteY6" fmla="*/ 4576524 h 15841248"/>
              <a:gd name="connsiteX7" fmla="*/ 10484469 w 10484469"/>
              <a:gd name="connsiteY7" fmla="*/ 3598762 h 15841248"/>
              <a:gd name="connsiteX8" fmla="*/ 6885707 w 10484469"/>
              <a:gd name="connsiteY8" fmla="*/ 0 h 1584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4469" h="15841248">
                <a:moveTo>
                  <a:pt x="10484469" y="13623262"/>
                </a:moveTo>
                <a:lnTo>
                  <a:pt x="8266483" y="15841248"/>
                </a:lnTo>
                <a:lnTo>
                  <a:pt x="10484469" y="15841248"/>
                </a:lnTo>
                <a:close/>
                <a:moveTo>
                  <a:pt x="5169239" y="0"/>
                </a:moveTo>
                <a:lnTo>
                  <a:pt x="0" y="5169239"/>
                </a:lnTo>
                <a:lnTo>
                  <a:pt x="0" y="15060993"/>
                </a:lnTo>
                <a:lnTo>
                  <a:pt x="10484469" y="4576524"/>
                </a:lnTo>
                <a:lnTo>
                  <a:pt x="10484469" y="3598762"/>
                </a:lnTo>
                <a:lnTo>
                  <a:pt x="6885707" y="0"/>
                </a:lnTo>
                <a:close/>
              </a:path>
            </a:pathLst>
          </a:custGeom>
        </p:spPr>
      </p:pic>
      <p:pic>
        <p:nvPicPr>
          <p:cNvPr id="24" name="Picture 23"/>
          <p:cNvPicPr>
            <a:picLocks noChangeAspect="1"/>
          </p:cNvPicPr>
          <p:nvPr userDrawn="1"/>
        </p:nvPicPr>
        <p:blipFill rotWithShape="1">
          <a:blip r:embed="rId3">
            <a:extLst>
              <a:ext uri="{28A0092B-C50C-407E-A947-70E740481C1C}">
                <a14:useLocalDpi xmlns:a14="http://schemas.microsoft.com/office/drawing/2010/main" val="0"/>
              </a:ext>
            </a:extLst>
          </a:blip>
          <a:srcRect l="46433" t="50908"/>
          <a:stretch/>
        </p:blipFill>
        <p:spPr>
          <a:xfrm rot="7200000" flipH="1">
            <a:off x="9090350" y="4894829"/>
            <a:ext cx="2694727" cy="3731379"/>
          </a:xfrm>
          <a:custGeom>
            <a:avLst/>
            <a:gdLst>
              <a:gd name="connsiteX0" fmla="*/ 2694727 w 2694727"/>
              <a:gd name="connsiteY0" fmla="*/ 3731379 h 3731379"/>
              <a:gd name="connsiteX1" fmla="*/ 2694727 w 2694727"/>
              <a:gd name="connsiteY1" fmla="*/ 0 h 3731379"/>
              <a:gd name="connsiteX2" fmla="*/ 2154313 w 2694727"/>
              <a:gd name="connsiteY2" fmla="*/ 0 h 3731379"/>
              <a:gd name="connsiteX3" fmla="*/ 0 w 2694727"/>
              <a:gd name="connsiteY3" fmla="*/ 3731379 h 3731379"/>
            </a:gdLst>
            <a:ahLst/>
            <a:cxnLst>
              <a:cxn ang="0">
                <a:pos x="connsiteX0" y="connsiteY0"/>
              </a:cxn>
              <a:cxn ang="0">
                <a:pos x="connsiteX1" y="connsiteY1"/>
              </a:cxn>
              <a:cxn ang="0">
                <a:pos x="connsiteX2" y="connsiteY2"/>
              </a:cxn>
              <a:cxn ang="0">
                <a:pos x="connsiteX3" y="connsiteY3"/>
              </a:cxn>
            </a:cxnLst>
            <a:rect l="l" t="t" r="r" b="b"/>
            <a:pathLst>
              <a:path w="2694727" h="3731379">
                <a:moveTo>
                  <a:pt x="2694727" y="3731379"/>
                </a:moveTo>
                <a:lnTo>
                  <a:pt x="2694727" y="0"/>
                </a:lnTo>
                <a:lnTo>
                  <a:pt x="2154313" y="0"/>
                </a:lnTo>
                <a:lnTo>
                  <a:pt x="0" y="3731379"/>
                </a:lnTo>
                <a:close/>
              </a:path>
            </a:pathLst>
          </a:custGeom>
        </p:spPr>
      </p:pic>
      <p:sp>
        <p:nvSpPr>
          <p:cNvPr id="25" name="Rectangle 24"/>
          <p:cNvSpPr/>
          <p:nvPr userDrawn="1"/>
        </p:nvSpPr>
        <p:spPr bwMode="auto">
          <a:xfrm>
            <a:off x="274638" y="2125663"/>
            <a:ext cx="10058400" cy="3657600"/>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 name="Text Placeholder 4"/>
          <p:cNvSpPr>
            <a:spLocks noGrp="1"/>
          </p:cNvSpPr>
          <p:nvPr>
            <p:ph type="body" sz="quarter" idx="12" hasCustomPrompt="1"/>
          </p:nvPr>
        </p:nvSpPr>
        <p:spPr bwMode="white">
          <a:xfrm>
            <a:off x="276540" y="4269562"/>
            <a:ext cx="10056498" cy="1513702"/>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7" name="Title 1"/>
          <p:cNvSpPr>
            <a:spLocks noGrp="1"/>
          </p:cNvSpPr>
          <p:nvPr>
            <p:ph type="title" hasCustomPrompt="1"/>
          </p:nvPr>
        </p:nvSpPr>
        <p:spPr bwMode="white">
          <a:xfrm>
            <a:off x="274703" y="2140318"/>
            <a:ext cx="10058335" cy="2117357"/>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28" name="Picture 2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invGray">
          <a:xfrm>
            <a:off x="10333038" y="479425"/>
            <a:ext cx="1643341" cy="352027"/>
          </a:xfrm>
          <a:prstGeom prst="rect">
            <a:avLst/>
          </a:prstGeom>
        </p:spPr>
      </p:pic>
      <p:pic>
        <p:nvPicPr>
          <p:cNvPr id="29" name="Picture 28"/>
          <p:cNvPicPr>
            <a:picLocks noChangeAspect="1"/>
          </p:cNvPicPr>
          <p:nvPr userDrawn="1"/>
        </p:nvPicPr>
        <p:blipFill>
          <a:blip r:embed="rId5"/>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1404800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rot="12600000" flipH="1" flipV="1">
            <a:off x="4777352" y="2327495"/>
            <a:ext cx="7502204" cy="11335270"/>
          </a:xfrm>
          <a:custGeom>
            <a:avLst/>
            <a:gdLst>
              <a:gd name="connsiteX0" fmla="*/ 6557308 w 7502204"/>
              <a:gd name="connsiteY0" fmla="*/ 11335270 h 11335270"/>
              <a:gd name="connsiteX1" fmla="*/ 7502204 w 7502204"/>
              <a:gd name="connsiteY1" fmla="*/ 10789734 h 11335270"/>
              <a:gd name="connsiteX2" fmla="*/ 7502204 w 7502204"/>
              <a:gd name="connsiteY2" fmla="*/ 11335270 h 11335270"/>
              <a:gd name="connsiteX3" fmla="*/ 0 w 7502204"/>
              <a:gd name="connsiteY3" fmla="*/ 0 h 11335270"/>
              <a:gd name="connsiteX4" fmla="*/ 4991486 w 7502204"/>
              <a:gd name="connsiteY4" fmla="*/ 0 h 11335270"/>
              <a:gd name="connsiteX5" fmla="*/ 6635245 w 7502204"/>
              <a:gd name="connsiteY5" fmla="*/ 2847074 h 11335270"/>
              <a:gd name="connsiteX6" fmla="*/ 0 w 7502204"/>
              <a:gd name="connsiteY6" fmla="*/ 6677935 h 1133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02204" h="11335270">
                <a:moveTo>
                  <a:pt x="6557308" y="11335270"/>
                </a:moveTo>
                <a:lnTo>
                  <a:pt x="7502204" y="10789734"/>
                </a:lnTo>
                <a:lnTo>
                  <a:pt x="7502204" y="11335270"/>
                </a:lnTo>
                <a:close/>
                <a:moveTo>
                  <a:pt x="0" y="0"/>
                </a:moveTo>
                <a:lnTo>
                  <a:pt x="4991486" y="0"/>
                </a:lnTo>
                <a:lnTo>
                  <a:pt x="6635245" y="2847074"/>
                </a:lnTo>
                <a:lnTo>
                  <a:pt x="0" y="6677935"/>
                </a:lnTo>
                <a:close/>
              </a:path>
            </a:pathLst>
          </a:custGeom>
        </p:spPr>
      </p:pic>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rcRect b="24685"/>
          <a:stretch>
            <a:fillRect/>
          </a:stretch>
        </p:blipFill>
        <p:spPr>
          <a:xfrm rot="19800000" flipH="1" flipV="1">
            <a:off x="548613" y="-1373184"/>
            <a:ext cx="5264984" cy="5991282"/>
          </a:xfrm>
          <a:custGeom>
            <a:avLst/>
            <a:gdLst>
              <a:gd name="connsiteX0" fmla="*/ 4576182 w 5264984"/>
              <a:gd name="connsiteY0" fmla="*/ 5991282 h 5991282"/>
              <a:gd name="connsiteX1" fmla="*/ 0 w 5264984"/>
              <a:gd name="connsiteY1" fmla="*/ 3349222 h 5991282"/>
              <a:gd name="connsiteX2" fmla="*/ 0 w 5264984"/>
              <a:gd name="connsiteY2" fmla="*/ 0 h 5991282"/>
              <a:gd name="connsiteX3" fmla="*/ 5264984 w 5264984"/>
              <a:gd name="connsiteY3" fmla="*/ 0 h 5991282"/>
              <a:gd name="connsiteX4" fmla="*/ 5264984 w 5264984"/>
              <a:gd name="connsiteY4" fmla="*/ 4798241 h 5991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4984" h="5991282">
                <a:moveTo>
                  <a:pt x="4576182" y="5991282"/>
                </a:moveTo>
                <a:lnTo>
                  <a:pt x="0" y="3349222"/>
                </a:lnTo>
                <a:lnTo>
                  <a:pt x="0" y="0"/>
                </a:lnTo>
                <a:lnTo>
                  <a:pt x="5264984" y="0"/>
                </a:lnTo>
                <a:lnTo>
                  <a:pt x="5264984" y="4798241"/>
                </a:lnTo>
                <a:close/>
              </a:path>
            </a:pathLst>
          </a:custGeom>
        </p:spPr>
      </p:pic>
      <p:sp>
        <p:nvSpPr>
          <p:cNvPr id="13" name="Rectangle 12"/>
          <p:cNvSpPr/>
          <p:nvPr userDrawn="1"/>
        </p:nvSpPr>
        <p:spPr bwMode="auto">
          <a:xfrm>
            <a:off x="274638" y="1211263"/>
            <a:ext cx="7315200" cy="3657600"/>
          </a:xfrm>
          <a:prstGeom prst="rect">
            <a:avLst/>
          </a:prstGeom>
          <a:solidFill>
            <a:srgbClr val="006EB9"/>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tx1">
                      <a:lumMod val="50000"/>
                    </a:schemeClr>
                  </a:gs>
                  <a:gs pos="100000">
                    <a:schemeClr val="tx1">
                      <a:lumMod val="50000"/>
                    </a:schemeClr>
                  </a:gs>
                </a:gsLst>
                <a:lin ang="5400000" scaled="0"/>
              </a:gradFill>
            </a:endParaRPr>
          </a:p>
        </p:txBody>
      </p:sp>
      <p:sp>
        <p:nvSpPr>
          <p:cNvPr id="14" name="Title 1"/>
          <p:cNvSpPr>
            <a:spLocks noGrp="1"/>
          </p:cNvSpPr>
          <p:nvPr>
            <p:ph type="title" hasCustomPrompt="1"/>
          </p:nvPr>
        </p:nvSpPr>
        <p:spPr>
          <a:xfrm>
            <a:off x="274638" y="1211287"/>
            <a:ext cx="7315200" cy="2309599"/>
          </a:xfrm>
          <a:noFill/>
        </p:spPr>
        <p:txBody>
          <a:bodyPr tIns="91440" bIns="91440" anchor="t" anchorCtr="0"/>
          <a:lstStyle>
            <a:lvl1pPr>
              <a:defRPr sz="5399" spc="-75" baseline="0">
                <a:gradFill>
                  <a:gsLst>
                    <a:gs pos="100000">
                      <a:schemeClr val="tx1"/>
                    </a:gs>
                    <a:gs pos="0">
                      <a:schemeClr val="tx1"/>
                    </a:gs>
                  </a:gsLst>
                  <a:lin ang="5400000" scaled="0"/>
                </a:gradFill>
              </a:defRPr>
            </a:lvl1pPr>
          </a:lstStyle>
          <a:p>
            <a:r>
              <a:rPr lang="en-US" dirty="0"/>
              <a:t>Demo title</a:t>
            </a:r>
          </a:p>
        </p:txBody>
      </p:sp>
      <p:sp>
        <p:nvSpPr>
          <p:cNvPr id="15" name="Text Placeholder 4"/>
          <p:cNvSpPr>
            <a:spLocks noGrp="1"/>
          </p:cNvSpPr>
          <p:nvPr>
            <p:ph type="body" sz="quarter" idx="12" hasCustomPrompt="1"/>
          </p:nvPr>
        </p:nvSpPr>
        <p:spPr>
          <a:xfrm>
            <a:off x="274637" y="3520886"/>
            <a:ext cx="7315201" cy="1347977"/>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94842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006EB9"/>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rcRect t="11922" r="9441" b="11244"/>
          <a:stretch>
            <a:fillRect/>
          </a:stretch>
        </p:blipFill>
        <p:spPr>
          <a:xfrm rot="10800000" flipH="1" flipV="1">
            <a:off x="6980238" y="-1"/>
            <a:ext cx="5456236" cy="6994526"/>
          </a:xfrm>
          <a:custGeom>
            <a:avLst/>
            <a:gdLst>
              <a:gd name="connsiteX0" fmla="*/ 0 w 5456236"/>
              <a:gd name="connsiteY0" fmla="*/ 0 h 6994526"/>
              <a:gd name="connsiteX1" fmla="*/ 5456236 w 5456236"/>
              <a:gd name="connsiteY1" fmla="*/ 0 h 6994526"/>
              <a:gd name="connsiteX2" fmla="*/ 5456236 w 5456236"/>
              <a:gd name="connsiteY2" fmla="*/ 6994526 h 6994526"/>
              <a:gd name="connsiteX3" fmla="*/ 0 w 5456236"/>
              <a:gd name="connsiteY3" fmla="*/ 6994526 h 6994526"/>
            </a:gdLst>
            <a:ahLst/>
            <a:cxnLst>
              <a:cxn ang="0">
                <a:pos x="connsiteX0" y="connsiteY0"/>
              </a:cxn>
              <a:cxn ang="0">
                <a:pos x="connsiteX1" y="connsiteY1"/>
              </a:cxn>
              <a:cxn ang="0">
                <a:pos x="connsiteX2" y="connsiteY2"/>
              </a:cxn>
              <a:cxn ang="0">
                <a:pos x="connsiteX3" y="connsiteY3"/>
              </a:cxn>
            </a:cxnLst>
            <a:rect l="l" t="t" r="r" b="b"/>
            <a:pathLst>
              <a:path w="5456236" h="6994526">
                <a:moveTo>
                  <a:pt x="0" y="0"/>
                </a:moveTo>
                <a:lnTo>
                  <a:pt x="5456236" y="0"/>
                </a:lnTo>
                <a:lnTo>
                  <a:pt x="5456236" y="6994526"/>
                </a:lnTo>
                <a:lnTo>
                  <a:pt x="0" y="6994526"/>
                </a:lnTo>
                <a:close/>
              </a:path>
            </a:pathLst>
          </a:custGeom>
        </p:spPr>
      </p:pic>
      <p:sp>
        <p:nvSpPr>
          <p:cNvPr id="6" name="Rectangle 5"/>
          <p:cNvSpPr/>
          <p:nvPr userDrawn="1"/>
        </p:nvSpPr>
        <p:spPr bwMode="auto">
          <a:xfrm>
            <a:off x="274638" y="1209973"/>
            <a:ext cx="7315200" cy="2751698"/>
          </a:xfrm>
          <a:prstGeom prst="rect">
            <a:avLst/>
          </a:prstGeom>
          <a:solidFill>
            <a:schemeClr val="tx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50041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4169642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8199139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100000">
                      <a:schemeClr val="bg2">
                        <a:lumMod val="50000"/>
                      </a:schemeClr>
                    </a:gs>
                    <a:gs pos="0">
                      <a:schemeClr val="bg2">
                        <a:lumMod val="50000"/>
                      </a:schemeClr>
                    </a:gs>
                  </a:gsLst>
                  <a:lin ang="5400000" scaled="0"/>
                </a:gradFill>
              </a:defRPr>
            </a:lvl1pPr>
          </a:lstStyle>
          <a:p>
            <a:r>
              <a:rPr lang="en-US" dirty="0"/>
              <a:t>Section title</a:t>
            </a:r>
          </a:p>
        </p:txBody>
      </p:sp>
    </p:spTree>
    <p:extLst>
      <p:ext uri="{BB962C8B-B14F-4D97-AF65-F5344CB8AC3E}">
        <p14:creationId xmlns:p14="http://schemas.microsoft.com/office/powerpoint/2010/main" val="26684929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3663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3">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rcRect b="37788"/>
          <a:stretch>
            <a:fillRect/>
          </a:stretch>
        </p:blipFill>
        <p:spPr>
          <a:xfrm rot="9927899" flipH="1" flipV="1">
            <a:off x="6515047" y="4066404"/>
            <a:ext cx="3815534" cy="3462323"/>
          </a:xfrm>
          <a:custGeom>
            <a:avLst/>
            <a:gdLst>
              <a:gd name="connsiteX0" fmla="*/ 3815534 w 3815534"/>
              <a:gd name="connsiteY0" fmla="*/ 0 h 3462323"/>
              <a:gd name="connsiteX1" fmla="*/ 3815534 w 3815534"/>
              <a:gd name="connsiteY1" fmla="*/ 3462323 h 3462323"/>
              <a:gd name="connsiteX2" fmla="*/ 0 w 3815534"/>
              <a:gd name="connsiteY2" fmla="*/ 2473071 h 3462323"/>
              <a:gd name="connsiteX3" fmla="*/ 1 w 3815534"/>
              <a:gd name="connsiteY3" fmla="*/ 0 h 3462323"/>
            </a:gdLst>
            <a:ahLst/>
            <a:cxnLst>
              <a:cxn ang="0">
                <a:pos x="connsiteX0" y="connsiteY0"/>
              </a:cxn>
              <a:cxn ang="0">
                <a:pos x="connsiteX1" y="connsiteY1"/>
              </a:cxn>
              <a:cxn ang="0">
                <a:pos x="connsiteX2" y="connsiteY2"/>
              </a:cxn>
              <a:cxn ang="0">
                <a:pos x="connsiteX3" y="connsiteY3"/>
              </a:cxn>
            </a:cxnLst>
            <a:rect l="l" t="t" r="r" b="b"/>
            <a:pathLst>
              <a:path w="3815534" h="3462323">
                <a:moveTo>
                  <a:pt x="3815534" y="0"/>
                </a:moveTo>
                <a:lnTo>
                  <a:pt x="3815534" y="3462323"/>
                </a:lnTo>
                <a:lnTo>
                  <a:pt x="0" y="2473071"/>
                </a:lnTo>
                <a:lnTo>
                  <a:pt x="1" y="0"/>
                </a:lnTo>
                <a:close/>
              </a:path>
            </a:pathLst>
          </a:custGeom>
        </p:spPr>
      </p:pic>
      <p:sp>
        <p:nvSpPr>
          <p:cNvPr id="15" name="Freeform 14"/>
          <p:cNvSpPr/>
          <p:nvPr userDrawn="1"/>
        </p:nvSpPr>
        <p:spPr bwMode="auto">
          <a:xfrm rot="17875525">
            <a:off x="5519284" y="-347037"/>
            <a:ext cx="36576" cy="1244657"/>
          </a:xfrm>
          <a:custGeom>
            <a:avLst/>
            <a:gdLst>
              <a:gd name="connsiteX0" fmla="*/ 0 w 36576"/>
              <a:gd name="connsiteY0" fmla="*/ 0 h 1244657"/>
              <a:gd name="connsiteX1" fmla="*/ 36576 w 36576"/>
              <a:gd name="connsiteY1" fmla="*/ 69006 h 1244657"/>
              <a:gd name="connsiteX2" fmla="*/ 36576 w 36576"/>
              <a:gd name="connsiteY2" fmla="*/ 1244657 h 1244657"/>
              <a:gd name="connsiteX3" fmla="*/ 0 w 36576"/>
              <a:gd name="connsiteY3" fmla="*/ 1244657 h 1244657"/>
            </a:gdLst>
            <a:ahLst/>
            <a:cxnLst>
              <a:cxn ang="0">
                <a:pos x="connsiteX0" y="connsiteY0"/>
              </a:cxn>
              <a:cxn ang="0">
                <a:pos x="connsiteX1" y="connsiteY1"/>
              </a:cxn>
              <a:cxn ang="0">
                <a:pos x="connsiteX2" y="connsiteY2"/>
              </a:cxn>
              <a:cxn ang="0">
                <a:pos x="connsiteX3" y="connsiteY3"/>
              </a:cxn>
            </a:cxnLst>
            <a:rect l="l" t="t" r="r" b="b"/>
            <a:pathLst>
              <a:path w="36576" h="1244657">
                <a:moveTo>
                  <a:pt x="0" y="0"/>
                </a:moveTo>
                <a:lnTo>
                  <a:pt x="36576" y="69006"/>
                </a:lnTo>
                <a:lnTo>
                  <a:pt x="36576" y="1244657"/>
                </a:lnTo>
                <a:lnTo>
                  <a:pt x="0" y="1244657"/>
                </a:lnTo>
                <a:close/>
              </a:path>
            </a:pathLst>
          </a:custGeom>
          <a:solidFill>
            <a:srgbClr val="306CB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noAutofit/>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rcRect b="1344"/>
          <a:stretch>
            <a:fillRect/>
          </a:stretch>
        </p:blipFill>
        <p:spPr>
          <a:xfrm rot="20396706" flipH="1" flipV="1">
            <a:off x="2081368" y="-1125216"/>
            <a:ext cx="5313572" cy="7063492"/>
          </a:xfrm>
          <a:custGeom>
            <a:avLst/>
            <a:gdLst>
              <a:gd name="connsiteX0" fmla="*/ 5313572 w 5313572"/>
              <a:gd name="connsiteY0" fmla="*/ 7063492 h 7063492"/>
              <a:gd name="connsiteX1" fmla="*/ 0 w 5313572"/>
              <a:gd name="connsiteY1" fmla="*/ 5123742 h 7063492"/>
              <a:gd name="connsiteX2" fmla="*/ 0 w 5313572"/>
              <a:gd name="connsiteY2" fmla="*/ 0 h 7063492"/>
              <a:gd name="connsiteX3" fmla="*/ 5313572 w 5313572"/>
              <a:gd name="connsiteY3" fmla="*/ 0 h 7063492"/>
            </a:gdLst>
            <a:ahLst/>
            <a:cxnLst>
              <a:cxn ang="0">
                <a:pos x="connsiteX0" y="connsiteY0"/>
              </a:cxn>
              <a:cxn ang="0">
                <a:pos x="connsiteX1" y="connsiteY1"/>
              </a:cxn>
              <a:cxn ang="0">
                <a:pos x="connsiteX2" y="connsiteY2"/>
              </a:cxn>
              <a:cxn ang="0">
                <a:pos x="connsiteX3" y="connsiteY3"/>
              </a:cxn>
            </a:cxnLst>
            <a:rect l="l" t="t" r="r" b="b"/>
            <a:pathLst>
              <a:path w="5313572" h="7063492">
                <a:moveTo>
                  <a:pt x="5313572" y="7063492"/>
                </a:moveTo>
                <a:lnTo>
                  <a:pt x="0" y="5123742"/>
                </a:lnTo>
                <a:lnTo>
                  <a:pt x="0" y="0"/>
                </a:lnTo>
                <a:lnTo>
                  <a:pt x="5313572" y="0"/>
                </a:lnTo>
                <a:close/>
              </a:path>
            </a:pathLst>
          </a:custGeom>
        </p:spPr>
      </p:pic>
      <p:sp>
        <p:nvSpPr>
          <p:cNvPr id="22" name="Rectangle 21"/>
          <p:cNvSpPr/>
          <p:nvPr userDrawn="1"/>
        </p:nvSpPr>
        <p:spPr bwMode="auto">
          <a:xfrm>
            <a:off x="274638" y="2124081"/>
            <a:ext cx="8229600" cy="365918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5" rIns="0" bIns="34975" numCol="1" rtlCol="0" anchor="ctr" anchorCtr="0" compatLnSpc="1">
            <a:prstTxWarp prst="textNoShape">
              <a:avLst/>
            </a:prstTxWarp>
          </a:bodyPr>
          <a:lstStyle/>
          <a:p>
            <a:pPr algn="ctr" defTabSz="699261" fontAlgn="base">
              <a:spcBef>
                <a:spcPct val="0"/>
              </a:spcBef>
              <a:spcAft>
                <a:spcPct val="0"/>
              </a:spcAft>
            </a:pPr>
            <a:endParaRPr lang="en-US" sz="1500" dirty="0">
              <a:gradFill>
                <a:gsLst>
                  <a:gs pos="5833">
                    <a:schemeClr val="bg1"/>
                  </a:gs>
                  <a:gs pos="100000">
                    <a:schemeClr val="bg1"/>
                  </a:gs>
                </a:gsLst>
                <a:lin ang="5400000" scaled="0"/>
              </a:gradFill>
            </a:endParaRPr>
          </a:p>
        </p:txBody>
      </p:sp>
      <p:sp>
        <p:nvSpPr>
          <p:cNvPr id="23" name="Text Placeholder 4"/>
          <p:cNvSpPr>
            <a:spLocks noGrp="1"/>
          </p:cNvSpPr>
          <p:nvPr userDrawn="1">
            <p:ph type="body" sz="quarter" idx="12" hasCustomPrompt="1"/>
          </p:nvPr>
        </p:nvSpPr>
        <p:spPr bwMode="white">
          <a:xfrm>
            <a:off x="274638" y="3954457"/>
            <a:ext cx="8229600" cy="1830388"/>
          </a:xfrm>
          <a:noFill/>
        </p:spPr>
        <p:txBody>
          <a:bodyPr lIns="182880" tIns="146304" rIns="182880" bIns="146304">
            <a:noAutofit/>
          </a:bodyPr>
          <a:lstStyle>
            <a:lvl1pPr marL="0" indent="0">
              <a:spcBef>
                <a:spcPts val="0"/>
              </a:spcBef>
              <a:buNone/>
              <a:defRPr sz="32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24" name="Title 1"/>
          <p:cNvSpPr>
            <a:spLocks noGrp="1"/>
          </p:cNvSpPr>
          <p:nvPr userDrawn="1">
            <p:ph type="title" hasCustomPrompt="1"/>
          </p:nvPr>
        </p:nvSpPr>
        <p:spPr bwMode="white">
          <a:xfrm>
            <a:off x="274638" y="2125677"/>
            <a:ext cx="8229600" cy="1828800"/>
          </a:xfrm>
          <a:noFill/>
        </p:spPr>
        <p:txBody>
          <a:bodyPr lIns="146304" tIns="91440" rIns="146304" bIns="91440" anchor="t" anchorCtr="0"/>
          <a:lstStyle>
            <a:lvl1pPr>
              <a:defRPr sz="5400" spc="-75" baseline="0">
                <a:gradFill>
                  <a:gsLst>
                    <a:gs pos="100000">
                      <a:schemeClr val="tx1"/>
                    </a:gs>
                    <a:gs pos="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81693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userDrawn="1">
          <p15:clr>
            <a:srgbClr val="C35EA4"/>
          </p15:clr>
        </p15:guide>
        <p15:guide id="2" orient="horz" pos="4104" userDrawn="1">
          <p15:clr>
            <a:srgbClr val="C35EA4"/>
          </p15:clr>
        </p15:guide>
        <p15:guide id="3" pos="288" userDrawn="1">
          <p15:clr>
            <a:srgbClr val="C35EA4"/>
          </p15:clr>
        </p15:guide>
        <p15:guide id="4" pos="7546" userDrawn="1">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8" y="1212850"/>
            <a:ext cx="11887200" cy="2092881"/>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sz="2000"/>
            </a:lvl3pPr>
            <a:lvl4pPr marL="457200" indent="0">
              <a:buNone/>
              <a:defRPr sz="1800"/>
            </a:lvl4pPr>
            <a:lvl5pPr marL="6858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851279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14996"/>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274638" y="1214438"/>
            <a:ext cx="11887200" cy="5483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32901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014996"/>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212193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0466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sz="1800"/>
            </a:lvl4pPr>
            <a:lvl5pPr marL="685800" indent="0">
              <a:buNone/>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8330908"/>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287338" indent="-287338">
              <a:spcBef>
                <a:spcPts val="1224"/>
              </a:spcBef>
              <a:buClr>
                <a:schemeClr val="tx1"/>
              </a:buClr>
              <a:buFont typeface="Arial" pitchFamily="34" charset="0"/>
              <a:buChar char="•"/>
              <a:defRPr sz="3600"/>
            </a:lvl1pPr>
            <a:lvl2pPr marL="531166" indent="-233195">
              <a:defRPr sz="2000"/>
            </a:lvl2pPr>
            <a:lvl3pPr marL="699585" indent="-168419">
              <a:tabLst/>
              <a:defRPr sz="2000"/>
            </a:lvl3pPr>
            <a:lvl4pPr marL="880958" indent="-181374">
              <a:defRPr sz="1800"/>
            </a:lvl4pPr>
            <a:lvl5pPr marL="1049377" indent="-168419">
              <a:tabLs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419593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671501"/>
          </a:xfrm>
        </p:spPr>
        <p:txBody>
          <a:bodyPr wrap="square">
            <a:spAutoFit/>
          </a:bodyPr>
          <a:lstStyle>
            <a:lvl1pPr marL="287338" indent="-287338">
              <a:spcBef>
                <a:spcPts val="1224"/>
              </a:spcBef>
              <a:buClr>
                <a:schemeClr val="tx2"/>
              </a:buClr>
              <a:buFont typeface="Arial" pitchFamily="34" charset="0"/>
              <a:buChar char="•"/>
              <a:defRPr sz="3600">
                <a:gradFill>
                  <a:gsLst>
                    <a:gs pos="1250">
                      <a:schemeClr val="tx2"/>
                    </a:gs>
                    <a:gs pos="99000">
                      <a:schemeClr val="tx2"/>
                    </a:gs>
                  </a:gsLst>
                  <a:lin ang="5400000" scaled="0"/>
                </a:gradFill>
              </a:defRPr>
            </a:lvl1pPr>
            <a:lvl2pPr marL="531166" indent="-233195">
              <a:defRPr sz="2400"/>
            </a:lvl2pPr>
            <a:lvl3pPr marL="699585" indent="-168419">
              <a:tabLst/>
              <a:defRPr sz="24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9004109"/>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0149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2911952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1499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7157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977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3">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852" r="1218"/>
          <a:stretch/>
        </p:blipFill>
        <p:spPr>
          <a:xfrm>
            <a:off x="0" y="0"/>
            <a:ext cx="12436475" cy="6994525"/>
          </a:xfrm>
          <a:prstGeom prst="rect">
            <a:avLst/>
          </a:prstGeom>
        </p:spPr>
      </p:pic>
      <p:sp>
        <p:nvSpPr>
          <p:cNvPr id="16" name="Text Placeholder 4"/>
          <p:cNvSpPr>
            <a:spLocks noGrp="1"/>
          </p:cNvSpPr>
          <p:nvPr>
            <p:ph type="body" sz="quarter" idx="12" hasCustomPrompt="1"/>
          </p:nvPr>
        </p:nvSpPr>
        <p:spPr bwMode="white">
          <a:xfrm>
            <a:off x="274637" y="3954457"/>
            <a:ext cx="8206489" cy="2136160"/>
          </a:xfrm>
          <a:noFill/>
        </p:spPr>
        <p:txBody>
          <a:bodyPr lIns="182880" tIns="146304" rIns="182880" bIns="146304">
            <a:noAutofit/>
          </a:bodyPr>
          <a:lstStyle>
            <a:lvl1pPr marL="0" indent="0">
              <a:spcBef>
                <a:spcPts val="0"/>
              </a:spcBef>
              <a:buNone/>
              <a:defRPr sz="3200" spc="0" baseline="0">
                <a:solidFill>
                  <a:srgbClr val="797979"/>
                </a:solidFill>
                <a:latin typeface="+mj-lt"/>
              </a:defRPr>
            </a:lvl1pPr>
          </a:lstStyle>
          <a:p>
            <a:pPr lvl="0"/>
            <a:r>
              <a:rPr lang="en-US" dirty="0"/>
              <a:t>Speaker Name</a:t>
            </a:r>
          </a:p>
        </p:txBody>
      </p:sp>
      <p:sp>
        <p:nvSpPr>
          <p:cNvPr id="18" name="Title 1"/>
          <p:cNvSpPr>
            <a:spLocks noGrp="1"/>
          </p:cNvSpPr>
          <p:nvPr>
            <p:ph type="title" hasCustomPrompt="1"/>
          </p:nvPr>
        </p:nvSpPr>
        <p:spPr bwMode="white">
          <a:xfrm>
            <a:off x="274637" y="2259769"/>
            <a:ext cx="8184963" cy="1694707"/>
          </a:xfrm>
          <a:noFill/>
        </p:spPr>
        <p:txBody>
          <a:bodyPr lIns="146304" tIns="91440" rIns="146304" bIns="91440" anchor="t" anchorCtr="0"/>
          <a:lstStyle>
            <a:lvl1pPr>
              <a:defRPr sz="5400" spc="-75" baseline="0">
                <a:solidFill>
                  <a:schemeClr val="tx2">
                    <a:lumMod val="75000"/>
                  </a:schemeClr>
                </a:solidFill>
              </a:defRPr>
            </a:lvl1pPr>
          </a:lstStyle>
          <a:p>
            <a:r>
              <a:rPr lang="en-US" dirty="0"/>
              <a:t>Title slide option A: </a:t>
            </a:r>
            <a:br>
              <a:rPr lang="en-US" dirty="0"/>
            </a:br>
            <a:r>
              <a:rPr lang="en-US" dirty="0"/>
              <a:t>Presentation title goes here</a:t>
            </a:r>
          </a:p>
        </p:txBody>
      </p:sp>
      <p:pic>
        <p:nvPicPr>
          <p:cNvPr id="15" name="Picture 14"/>
          <p:cNvPicPr>
            <a:picLocks noChangeAspect="1"/>
          </p:cNvPicPr>
          <p:nvPr userDrawn="1"/>
        </p:nvPicPr>
        <p:blipFill>
          <a:blip r:embed="rId3"/>
          <a:stretch>
            <a:fillRect/>
          </a:stretch>
        </p:blipFill>
        <p:spPr>
          <a:xfrm>
            <a:off x="236121" y="230322"/>
            <a:ext cx="1996730" cy="1993293"/>
          </a:xfrm>
          <a:prstGeom prst="rect">
            <a:avLst/>
          </a:prstGeom>
        </p:spPr>
      </p:pic>
      <p:pic>
        <p:nvPicPr>
          <p:cNvPr id="22" name="Picture 21"/>
          <p:cNvPicPr>
            <a:picLocks noChangeAspect="1"/>
          </p:cNvPicPr>
          <p:nvPr userDrawn="1"/>
        </p:nvPicPr>
        <p:blipFill>
          <a:blip r:embed="rId4"/>
          <a:stretch>
            <a:fillRect/>
          </a:stretch>
        </p:blipFill>
        <p:spPr>
          <a:xfrm>
            <a:off x="10533201" y="6376028"/>
            <a:ext cx="1319210" cy="281431"/>
          </a:xfrm>
          <a:prstGeom prst="rect">
            <a:avLst/>
          </a:prstGeom>
        </p:spPr>
      </p:pic>
    </p:spTree>
    <p:extLst>
      <p:ext uri="{BB962C8B-B14F-4D97-AF65-F5344CB8AC3E}">
        <p14:creationId xmlns:p14="http://schemas.microsoft.com/office/powerpoint/2010/main" val="2993416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13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619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16152"/>
            <a:ext cx="11887199" cy="2131353"/>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12775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41769621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3">
    <p:bg>
      <p:bgPr>
        <a:solidFill>
          <a:srgbClr val="006EB9"/>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srcRect t="3561"/>
          <a:stretch/>
        </p:blipFill>
        <p:spPr>
          <a:xfrm>
            <a:off x="-21526" y="-1"/>
            <a:ext cx="12551912" cy="6994525"/>
          </a:xfrm>
          <a:prstGeom prst="rect">
            <a:avLst/>
          </a:prstGeom>
        </p:spPr>
      </p:pic>
      <p:pic>
        <p:nvPicPr>
          <p:cNvPr id="10" name="Picture 9"/>
          <p:cNvPicPr>
            <a:picLocks noChangeAspect="1"/>
          </p:cNvPicPr>
          <p:nvPr userDrawn="1"/>
        </p:nvPicPr>
        <p:blipFill>
          <a:blip r:embed="rId3"/>
          <a:stretch>
            <a:fillRect/>
          </a:stretch>
        </p:blipFill>
        <p:spPr>
          <a:xfrm>
            <a:off x="236121" y="230322"/>
            <a:ext cx="1996730" cy="1993293"/>
          </a:xfrm>
          <a:prstGeom prst="rect">
            <a:avLst/>
          </a:prstGeom>
        </p:spPr>
      </p:pic>
      <p:sp>
        <p:nvSpPr>
          <p:cNvPr id="5" name="Text Placeholder 4"/>
          <p:cNvSpPr>
            <a:spLocks noGrp="1"/>
          </p:cNvSpPr>
          <p:nvPr>
            <p:ph type="body" sz="quarter" idx="12" hasCustomPrompt="1"/>
          </p:nvPr>
        </p:nvSpPr>
        <p:spPr bwMode="white">
          <a:xfrm>
            <a:off x="276540" y="4238625"/>
            <a:ext cx="9905118" cy="1938079"/>
          </a:xfrm>
          <a:noFill/>
        </p:spPr>
        <p:txBody>
          <a:bodyPr lIns="182880" tIns="146304" rIns="182880" bIns="146304">
            <a:noAutofit/>
          </a:bodyPr>
          <a:lstStyle>
            <a:lvl1pPr marL="0" indent="0">
              <a:spcBef>
                <a:spcPts val="0"/>
              </a:spcBef>
              <a:buNone/>
              <a:defRPr sz="3600" spc="0" baseline="0">
                <a:solidFill>
                  <a:srgbClr val="797979"/>
                </a:soli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259770"/>
            <a:ext cx="9885429" cy="1978855"/>
          </a:xfrm>
          <a:noFill/>
        </p:spPr>
        <p:txBody>
          <a:bodyPr lIns="146304" tIns="91440" rIns="146304" bIns="91440" anchor="t" anchorCtr="0"/>
          <a:lstStyle>
            <a:lvl1pPr>
              <a:defRPr sz="6000" spc="-100" baseline="0">
                <a:solidFill>
                  <a:srgbClr val="797979"/>
                </a:solidFill>
              </a:defRPr>
            </a:lvl1pPr>
          </a:lstStyle>
          <a:p>
            <a:r>
              <a:rPr lang="en-US" dirty="0"/>
              <a:t>Title slide option B: </a:t>
            </a:r>
            <a:br>
              <a:rPr lang="en-US" dirty="0"/>
            </a:br>
            <a:r>
              <a:rPr lang="en-US" dirty="0"/>
              <a:t>Presentation title goes here</a:t>
            </a:r>
          </a:p>
        </p:txBody>
      </p:sp>
      <p:pic>
        <p:nvPicPr>
          <p:cNvPr id="12" name="Picture 11"/>
          <p:cNvPicPr>
            <a:picLocks noChangeAspect="1"/>
          </p:cNvPicPr>
          <p:nvPr userDrawn="1"/>
        </p:nvPicPr>
        <p:blipFill>
          <a:blip r:embed="rId4"/>
          <a:stretch>
            <a:fillRect/>
          </a:stretch>
        </p:blipFill>
        <p:spPr>
          <a:xfrm>
            <a:off x="10748458" y="6289942"/>
            <a:ext cx="1319210" cy="281431"/>
          </a:xfrm>
          <a:prstGeom prst="rect">
            <a:avLst/>
          </a:prstGeom>
        </p:spPr>
      </p:pic>
    </p:spTree>
    <p:extLst>
      <p:ext uri="{BB962C8B-B14F-4D97-AF65-F5344CB8AC3E}">
        <p14:creationId xmlns:p14="http://schemas.microsoft.com/office/powerpoint/2010/main" val="869242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6880" r="6878"/>
          <a:stretch/>
        </p:blipFill>
        <p:spPr>
          <a:xfrm rot="16200000" flipH="1" flipV="1">
            <a:off x="2720976" y="-2720976"/>
            <a:ext cx="6994524" cy="12436475"/>
          </a:xfrm>
          <a:prstGeom prst="rect">
            <a:avLst/>
          </a:prstGeom>
        </p:spPr>
      </p:pic>
      <p:sp>
        <p:nvSpPr>
          <p:cNvPr id="6" name="Rectangle 5"/>
          <p:cNvSpPr/>
          <p:nvPr userDrawn="1"/>
        </p:nvSpPr>
        <p:spPr bwMode="auto">
          <a:xfrm>
            <a:off x="274638" y="2128431"/>
            <a:ext cx="9144000" cy="4569232"/>
          </a:xfrm>
          <a:prstGeom prst="rect">
            <a:avLst/>
          </a:prstGeom>
          <a:solidFill>
            <a:srgbClr val="00188F"/>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4"/>
          <p:cNvSpPr>
            <a:spLocks noGrp="1"/>
          </p:cNvSpPr>
          <p:nvPr>
            <p:ph type="body" sz="quarter" idx="12" hasCustomPrompt="1"/>
          </p:nvPr>
        </p:nvSpPr>
        <p:spPr bwMode="white">
          <a:xfrm>
            <a:off x="276540" y="4546765"/>
            <a:ext cx="9142098" cy="2150898"/>
          </a:xfrm>
          <a:noFill/>
        </p:spPr>
        <p:txBody>
          <a:bodyPr lIns="182880" tIns="146304" rIns="182880" bIns="146304">
            <a:noAutofit/>
          </a:bodyPr>
          <a:lstStyle>
            <a:lvl1pPr marL="0" indent="0">
              <a:spcBef>
                <a:spcPts val="0"/>
              </a:spcBef>
              <a:buNone/>
              <a:defRPr sz="3600" spc="0" baseline="0">
                <a:gradFill>
                  <a:gsLst>
                    <a:gs pos="100000">
                      <a:schemeClr val="tx1"/>
                    </a:gs>
                    <a:gs pos="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bwMode="white">
          <a:xfrm>
            <a:off x="274703" y="2140318"/>
            <a:ext cx="9143935" cy="2390775"/>
          </a:xfrm>
          <a:noFill/>
        </p:spPr>
        <p:txBody>
          <a:bodyPr lIns="146304" tIns="91440" rIns="146304" bIns="91440" anchor="t" anchorCtr="0"/>
          <a:lstStyle>
            <a:lvl1pPr>
              <a:defRPr sz="6000" spc="-100" baseline="0">
                <a:gradFill>
                  <a:gsLst>
                    <a:gs pos="100000">
                      <a:schemeClr val="tx1"/>
                    </a:gs>
                    <a:gs pos="0">
                      <a:schemeClr val="tx1"/>
                    </a:gs>
                  </a:gsLst>
                  <a:lin ang="5400000" scaled="0"/>
                </a:gradFill>
              </a:defRPr>
            </a:lvl1pPr>
          </a:lstStyle>
          <a:p>
            <a:r>
              <a:rPr lang="en-US" dirty="0"/>
              <a:t>Presentation title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white">
          <a:xfrm>
            <a:off x="10333038" y="479425"/>
            <a:ext cx="1643341" cy="352027"/>
          </a:xfrm>
          <a:prstGeom prst="rect">
            <a:avLst/>
          </a:prstGeom>
        </p:spPr>
      </p:pic>
      <p:pic>
        <p:nvPicPr>
          <p:cNvPr id="11" name="Picture 10"/>
          <p:cNvPicPr>
            <a:picLocks noChangeAspect="1"/>
          </p:cNvPicPr>
          <p:nvPr userDrawn="1"/>
        </p:nvPicPr>
        <p:blipFill>
          <a:blip r:embed="rId4"/>
          <a:stretch>
            <a:fillRect/>
          </a:stretch>
        </p:blipFill>
        <p:spPr>
          <a:xfrm>
            <a:off x="274638" y="294094"/>
            <a:ext cx="1834337" cy="1834337"/>
          </a:xfrm>
          <a:prstGeom prst="rect">
            <a:avLst/>
          </a:prstGeom>
        </p:spPr>
      </p:pic>
    </p:spTree>
    <p:extLst>
      <p:ext uri="{BB962C8B-B14F-4D97-AF65-F5344CB8AC3E}">
        <p14:creationId xmlns:p14="http://schemas.microsoft.com/office/powerpoint/2010/main" val="4141309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tx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srcRect b="23163"/>
          <a:stretch/>
        </p:blipFill>
        <p:spPr>
          <a:xfrm>
            <a:off x="0" y="486412"/>
            <a:ext cx="12436475" cy="6508113"/>
          </a:xfrm>
          <a:prstGeom prst="rect">
            <a:avLst/>
          </a:prstGeom>
        </p:spPr>
      </p:pic>
      <p:pic>
        <p:nvPicPr>
          <p:cNvPr id="12" name="Picture 11"/>
          <p:cNvPicPr>
            <a:picLocks noChangeAspect="1"/>
          </p:cNvPicPr>
          <p:nvPr userDrawn="1"/>
        </p:nvPicPr>
        <p:blipFill>
          <a:blip r:embed="rId3"/>
          <a:stretch>
            <a:fillRect/>
          </a:stretch>
        </p:blipFill>
        <p:spPr>
          <a:xfrm>
            <a:off x="254013" y="1206105"/>
            <a:ext cx="7366085" cy="3669957"/>
          </a:xfrm>
          <a:prstGeom prst="rect">
            <a:avLst/>
          </a:prstGeom>
          <a:solidFill>
            <a:srgbClr val="90FF00"/>
          </a:solidFill>
        </p:spPr>
      </p:pic>
      <p:sp>
        <p:nvSpPr>
          <p:cNvPr id="8" name="Title 1"/>
          <p:cNvSpPr>
            <a:spLocks noGrp="1"/>
          </p:cNvSpPr>
          <p:nvPr>
            <p:ph type="title" hasCustomPrompt="1"/>
          </p:nvPr>
        </p:nvSpPr>
        <p:spPr>
          <a:xfrm>
            <a:off x="274638" y="1211287"/>
            <a:ext cx="7315200" cy="2309599"/>
          </a:xfrm>
          <a:noFill/>
        </p:spPr>
        <p:txBody>
          <a:bodyPr tIns="91440" bIns="91440" anchor="t" anchorCtr="0"/>
          <a:lstStyle>
            <a:lvl1pPr>
              <a:defRPr sz="7200" spc="-75" baseline="0">
                <a:gradFill>
                  <a:gsLst>
                    <a:gs pos="100000">
                      <a:schemeClr val="tx1"/>
                    </a:gs>
                    <a:gs pos="0">
                      <a:schemeClr val="tx1"/>
                    </a:gs>
                  </a:gsLst>
                  <a:lin ang="5400000" scaled="0"/>
                </a:gradFill>
              </a:defRPr>
            </a:lvl1pPr>
          </a:lstStyle>
          <a:p>
            <a:r>
              <a:rPr lang="en-US" dirty="0"/>
              <a:t>Demo title</a:t>
            </a:r>
          </a:p>
        </p:txBody>
      </p:sp>
    </p:spTree>
    <p:extLst>
      <p:ext uri="{BB962C8B-B14F-4D97-AF65-F5344CB8AC3E}">
        <p14:creationId xmlns:p14="http://schemas.microsoft.com/office/powerpoint/2010/main" val="17061196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rgbClr val="006EB9"/>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srcRect l="6613" b="43969"/>
          <a:stretch/>
        </p:blipFill>
        <p:spPr>
          <a:xfrm>
            <a:off x="-1" y="0"/>
            <a:ext cx="12436475" cy="6994526"/>
          </a:xfrm>
          <a:prstGeom prst="rect">
            <a:avLst/>
          </a:prstGeom>
        </p:spPr>
      </p:pic>
      <p:sp>
        <p:nvSpPr>
          <p:cNvPr id="5" name="Rectangle 4"/>
          <p:cNvSpPr/>
          <p:nvPr userDrawn="1"/>
        </p:nvSpPr>
        <p:spPr bwMode="auto">
          <a:xfrm>
            <a:off x="274638" y="1209973"/>
            <a:ext cx="7315200" cy="2751698"/>
          </a:xfrm>
          <a:prstGeom prst="rect">
            <a:avLst/>
          </a:prstGeom>
          <a:solidFill>
            <a:schemeClr val="bg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274639" y="1209973"/>
            <a:ext cx="7315199" cy="2751698"/>
          </a:xfrm>
          <a:noFill/>
        </p:spPr>
        <p:txBody>
          <a:bodyPr tIns="91440" bIns="91440" anchor="t" anchorCtr="0"/>
          <a:lstStyle>
            <a:lvl1pPr>
              <a:defRPr sz="7200" spc="-100" baseline="0">
                <a:gradFill>
                  <a:gsLst>
                    <a:gs pos="100000">
                      <a:schemeClr val="bg1">
                        <a:lumMod val="50000"/>
                      </a:schemeClr>
                    </a:gs>
                    <a:gs pos="0">
                      <a:schemeClr val="bg1">
                        <a:lumMod val="50000"/>
                      </a:schemeClr>
                    </a:gs>
                  </a:gsLst>
                  <a:lin ang="5400000" scaled="0"/>
                </a:gradFill>
              </a:defRPr>
            </a:lvl1pPr>
          </a:lstStyle>
          <a:p>
            <a:r>
              <a:rPr lang="en-US" dirty="0"/>
              <a:t>Video title</a:t>
            </a:r>
          </a:p>
        </p:txBody>
      </p:sp>
    </p:spTree>
    <p:extLst>
      <p:ext uri="{BB962C8B-B14F-4D97-AF65-F5344CB8AC3E}">
        <p14:creationId xmlns:p14="http://schemas.microsoft.com/office/powerpoint/2010/main" val="2827926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83" r:id="rId1"/>
    <p:sldLayoutId id="2147484279" r:id="rId2"/>
    <p:sldLayoutId id="2147484184" r:id="rId3"/>
    <p:sldLayoutId id="2147484282" r:id="rId4"/>
    <p:sldLayoutId id="2147484280" r:id="rId5"/>
    <p:sldLayoutId id="2147484274" r:id="rId6"/>
    <p:sldLayoutId id="2147484272" r:id="rId7"/>
    <p:sldLayoutId id="2147484185" r:id="rId8"/>
    <p:sldLayoutId id="2147484186" r:id="rId9"/>
    <p:sldLayoutId id="2147484130" r:id="rId10"/>
    <p:sldLayoutId id="2147484101" r:id="rId11"/>
    <p:sldLayoutId id="2147484102" r:id="rId12"/>
    <p:sldLayoutId id="2147484087" r:id="rId13"/>
    <p:sldLayoutId id="2147484098" r:id="rId14"/>
    <p:sldLayoutId id="2147484086" r:id="rId15"/>
    <p:sldLayoutId id="2147484107" r:id="rId16"/>
    <p:sldLayoutId id="2147484099" r:id="rId17"/>
    <p:sldLayoutId id="2147484100" r:id="rId18"/>
    <p:sldLayoutId id="2147484089" r:id="rId19"/>
    <p:sldLayoutId id="2147484106" r:id="rId20"/>
    <p:sldLayoutId id="2147484092" r:id="rId21"/>
    <p:sldLayoutId id="2147484093" r:id="rId22"/>
    <p:sldLayoutId id="2147484127" r:id="rId23"/>
    <p:sldLayoutId id="2147484128" r:id="rId24"/>
    <p:sldLayoutId id="2147484129" r:id="rId25"/>
    <p:sldLayoutId id="2147484094" r:id="rId26"/>
    <p:sldLayoutId id="2147484096" r:id="rId27"/>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orient="horz" pos="763" userDrawn="1">
          <p15:clr>
            <a:srgbClr val="A4A3A4"/>
          </p15:clr>
        </p15:guide>
        <p15:guide id="4" orient="horz" pos="1339" userDrawn="1">
          <p15:clr>
            <a:srgbClr val="A4A3A4"/>
          </p15:clr>
        </p15:guide>
        <p15:guide id="5" orient="horz" pos="1915" userDrawn="1">
          <p15:clr>
            <a:srgbClr val="A4A3A4"/>
          </p15:clr>
        </p15:guide>
        <p15:guide id="6" orient="horz" pos="2491" userDrawn="1">
          <p15:clr>
            <a:srgbClr val="A4A3A4"/>
          </p15:clr>
        </p15:guide>
        <p15:guide id="7" orient="horz" pos="3067" userDrawn="1">
          <p15:clr>
            <a:srgbClr val="A4A3A4"/>
          </p15:clr>
        </p15:guide>
        <p15:guide id="8" orient="horz" pos="3643" userDrawn="1">
          <p15:clr>
            <a:srgbClr val="A4A3A4"/>
          </p15:clr>
        </p15:guide>
        <p15:guide id="9" orient="horz" pos="4219" userDrawn="1">
          <p15:clr>
            <a:srgbClr val="5ACBF0"/>
          </p15:clr>
        </p15:guide>
        <p15:guide id="10" pos="749" userDrawn="1">
          <p15:clr>
            <a:srgbClr val="A4A3A4"/>
          </p15:clr>
        </p15:guide>
        <p15:guide id="11" pos="1325" userDrawn="1">
          <p15:clr>
            <a:srgbClr val="A4A3A4"/>
          </p15:clr>
        </p15:guide>
        <p15:guide id="12" pos="1901" userDrawn="1">
          <p15:clr>
            <a:srgbClr val="A4A3A4"/>
          </p15:clr>
        </p15:guide>
        <p15:guide id="13" pos="2477" userDrawn="1">
          <p15:clr>
            <a:srgbClr val="A4A3A4"/>
          </p15:clr>
        </p15:guide>
        <p15:guide id="14" pos="3053" userDrawn="1">
          <p15:clr>
            <a:srgbClr val="A4A3A4"/>
          </p15:clr>
        </p15:guide>
        <p15:guide id="15" pos="3629" userDrawn="1">
          <p15:clr>
            <a:srgbClr val="A4A3A4"/>
          </p15:clr>
        </p15:guide>
        <p15:guide id="16" pos="4205" userDrawn="1">
          <p15:clr>
            <a:srgbClr val="A4A3A4"/>
          </p15:clr>
        </p15:guide>
        <p15:guide id="17" pos="4781" userDrawn="1">
          <p15:clr>
            <a:srgbClr val="A4A3A4"/>
          </p15:clr>
        </p15:guide>
        <p15:guide id="18" pos="5357" userDrawn="1">
          <p15:clr>
            <a:srgbClr val="A4A3A4"/>
          </p15:clr>
        </p15:guide>
        <p15:guide id="19" pos="5933" userDrawn="1">
          <p15:clr>
            <a:srgbClr val="A4A3A4"/>
          </p15:clr>
        </p15:guide>
        <p15:guide id="20" pos="6509" userDrawn="1">
          <p15:clr>
            <a:srgbClr val="A4A3A4"/>
          </p15:clr>
        </p15:guide>
        <p15:guide id="21" pos="7085" userDrawn="1">
          <p15:clr>
            <a:srgbClr val="A4A3A4"/>
          </p15:clr>
        </p15:guide>
        <p15:guide id="22" pos="7661"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0" y="296897"/>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2260113"/>
      </p:ext>
    </p:extLst>
  </p:cSld>
  <p:clrMap bg1="dk1" tx1="lt1" bg2="dk2" tx2="lt2" accent1="accent1" accent2="accent2" accent3="accent3" accent4="accent4" accent5="accent5" accent6="accent6" hlink="hlink" folHlink="folHlink"/>
  <p:sldLayoutIdLst>
    <p:sldLayoutId id="2147484244" r:id="rId1"/>
    <p:sldLayoutId id="2147484275" r:id="rId2"/>
    <p:sldLayoutId id="2147484247" r:id="rId3"/>
    <p:sldLayoutId id="2147484281" r:id="rId4"/>
    <p:sldLayoutId id="2147484277" r:id="rId5"/>
    <p:sldLayoutId id="2147484278" r:id="rId6"/>
    <p:sldLayoutId id="2147484249" r:id="rId7"/>
    <p:sldLayoutId id="2147484251" r:id="rId8"/>
    <p:sldLayoutId id="2147484253" r:id="rId9"/>
    <p:sldLayoutId id="2147484254" r:id="rId10"/>
    <p:sldLayoutId id="2147484255" r:id="rId11"/>
    <p:sldLayoutId id="2147484256" r:id="rId12"/>
    <p:sldLayoutId id="2147484257" r:id="rId13"/>
    <p:sldLayoutId id="2147484258" r:id="rId14"/>
    <p:sldLayoutId id="2147484259" r:id="rId15"/>
    <p:sldLayoutId id="2147484260" r:id="rId16"/>
    <p:sldLayoutId id="2147484261" r:id="rId17"/>
    <p:sldLayoutId id="2147484262" r:id="rId18"/>
    <p:sldLayoutId id="2147484263" r:id="rId19"/>
    <p:sldLayoutId id="2147484264" r:id="rId20"/>
    <p:sldLayoutId id="2147484265" r:id="rId21"/>
    <p:sldLayoutId id="2147484266" r:id="rId22"/>
    <p:sldLayoutId id="2147484267" r:id="rId23"/>
    <p:sldLayoutId id="2147484268" r:id="rId24"/>
    <p:sldLayoutId id="2147484269" r:id="rId25"/>
    <p:sldLayoutId id="2147484270" r:id="rId26"/>
  </p:sldLayoutIdLst>
  <p:transition>
    <p:fade/>
  </p:transition>
  <p:hf hdr="0" dt="0"/>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vmlDrawing" Target="../drawings/vmlDrawing3.vml"/><Relationship Id="rId5" Type="http://schemas.openxmlformats.org/officeDocument/2006/relationships/image" Target="../media/image21.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vmlDrawing" Target="../drawings/vmlDrawing4.vml"/><Relationship Id="rId5" Type="http://schemas.openxmlformats.org/officeDocument/2006/relationships/image" Target="../media/image22.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21.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638" y="3946631"/>
            <a:ext cx="8229600" cy="1837250"/>
          </a:xfrm>
          <a:ln w="3175" cmpd="sng">
            <a:solidFill>
              <a:srgbClr val="FFFFFF"/>
            </a:solidFill>
            <a:prstDash val="sysDash"/>
          </a:ln>
        </p:spPr>
        <p:txBody>
          <a:bodyPr/>
          <a:lstStyle/>
          <a:p>
            <a:r>
              <a:rPr lang="en-US" sz="2800" dirty="0"/>
              <a:t>Ceren Budak</a:t>
            </a:r>
          </a:p>
          <a:p>
            <a:endParaRPr lang="en-US" sz="2400" dirty="0"/>
          </a:p>
          <a:p>
            <a:endParaRPr lang="en-US" sz="2400" dirty="0"/>
          </a:p>
        </p:txBody>
      </p:sp>
      <p:sp>
        <p:nvSpPr>
          <p:cNvPr id="3" name="Title 2"/>
          <p:cNvSpPr>
            <a:spLocks noGrp="1"/>
          </p:cNvSpPr>
          <p:nvPr>
            <p:ph type="title"/>
          </p:nvPr>
        </p:nvSpPr>
        <p:spPr>
          <a:xfrm>
            <a:off x="274638" y="2125677"/>
            <a:ext cx="8229600" cy="1820954"/>
          </a:xfrm>
          <a:ln w="3175" cmpd="sng">
            <a:solidFill>
              <a:schemeClr val="tx1"/>
            </a:solidFill>
            <a:prstDash val="sysDash"/>
          </a:ln>
        </p:spPr>
        <p:txBody>
          <a:bodyPr/>
          <a:lstStyle/>
          <a:p>
            <a:r>
              <a:rPr lang="en-US" sz="3800" dirty="0"/>
              <a:t>SI 608 </a:t>
            </a:r>
            <a:br>
              <a:rPr lang="en-US" sz="3800" dirty="0"/>
            </a:br>
            <a:r>
              <a:rPr lang="en-US" sz="3800" dirty="0"/>
              <a:t>Week 5 – Scale Free Networks</a:t>
            </a:r>
            <a:br>
              <a:rPr lang="en-US" sz="2000" dirty="0"/>
            </a:br>
            <a:endParaRPr lang="en-US" sz="2800" dirty="0"/>
          </a:p>
        </p:txBody>
      </p:sp>
    </p:spTree>
    <p:extLst>
      <p:ext uri="{BB962C8B-B14F-4D97-AF65-F5344CB8AC3E}">
        <p14:creationId xmlns:p14="http://schemas.microsoft.com/office/powerpoint/2010/main" val="34223919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pPr eaLnBrk="1" hangingPunct="1"/>
            <a:r>
              <a:rPr lang="en-US" sz="4600" dirty="0"/>
              <a:t>‘Scale free’ network</a:t>
            </a:r>
          </a:p>
        </p:txBody>
      </p:sp>
      <p:sp>
        <p:nvSpPr>
          <p:cNvPr id="43012" name="Rectangle 3"/>
          <p:cNvSpPr>
            <a:spLocks noGrp="1" noChangeArrowheads="1"/>
          </p:cNvSpPr>
          <p:nvPr>
            <p:ph type="body" idx="4294967295"/>
          </p:nvPr>
        </p:nvSpPr>
        <p:spPr>
          <a:xfrm>
            <a:off x="473165" y="1279941"/>
            <a:ext cx="11814651" cy="4327401"/>
          </a:xfrm>
          <a:prstGeom prst="rect">
            <a:avLst/>
          </a:prstGeom>
        </p:spPr>
        <p:txBody>
          <a:bodyPr lIns="111026" tIns="55513" rIns="111026" bIns="55513">
            <a:normAutofit fontScale="92500" lnSpcReduction="10000"/>
          </a:bodyPr>
          <a:lstStyle/>
          <a:p>
            <a:pPr eaLnBrk="1" hangingPunct="1">
              <a:lnSpc>
                <a:spcPct val="120000"/>
              </a:lnSpc>
            </a:pPr>
            <a:r>
              <a:rPr lang="en-US" dirty="0"/>
              <a:t>Observations:</a:t>
            </a:r>
          </a:p>
          <a:p>
            <a:pPr lvl="1" eaLnBrk="1" hangingPunct="1">
              <a:lnSpc>
                <a:spcPct val="120000"/>
              </a:lnSpc>
            </a:pPr>
            <a:r>
              <a:rPr lang="en-US" dirty="0">
                <a:latin typeface="Symbol" charset="2"/>
              </a:rPr>
              <a:t>a + b + g</a:t>
            </a:r>
            <a:r>
              <a:rPr lang="en-US" dirty="0"/>
              <a:t> = 1, so can vary the relative importance of </a:t>
            </a:r>
            <a:r>
              <a:rPr lang="en-US" dirty="0" err="1"/>
              <a:t>indegree</a:t>
            </a:r>
            <a:r>
              <a:rPr lang="en-US" dirty="0"/>
              <a:t>, </a:t>
            </a:r>
            <a:r>
              <a:rPr lang="en-US" dirty="0" err="1"/>
              <a:t>outdegree</a:t>
            </a:r>
            <a:r>
              <a:rPr lang="en-US" dirty="0"/>
              <a:t>, and independent probability</a:t>
            </a:r>
          </a:p>
          <a:p>
            <a:pPr lvl="1" eaLnBrk="1" hangingPunct="1">
              <a:lnSpc>
                <a:spcPct val="120000"/>
              </a:lnSpc>
            </a:pPr>
            <a:r>
              <a:rPr lang="en-US" dirty="0"/>
              <a:t>in an undirected network </a:t>
            </a:r>
            <a:r>
              <a:rPr lang="en-US" dirty="0">
                <a:latin typeface="Symbol" charset="2"/>
              </a:rPr>
              <a:t>a = b, </a:t>
            </a:r>
            <a:r>
              <a:rPr lang="en-US" dirty="0"/>
              <a:t>since </a:t>
            </a:r>
            <a:r>
              <a:rPr lang="en-US" dirty="0" err="1"/>
              <a:t>indegree</a:t>
            </a:r>
            <a:r>
              <a:rPr lang="en-US" dirty="0"/>
              <a:t> and </a:t>
            </a:r>
            <a:r>
              <a:rPr lang="en-US" dirty="0" err="1"/>
              <a:t>outdegree</a:t>
            </a:r>
            <a:r>
              <a:rPr lang="en-US" dirty="0"/>
              <a:t> are the same</a:t>
            </a:r>
          </a:p>
          <a:p>
            <a:pPr lvl="1" eaLnBrk="1" hangingPunct="1">
              <a:lnSpc>
                <a:spcPct val="120000"/>
              </a:lnSpc>
            </a:pPr>
            <a:r>
              <a:rPr lang="en-US" dirty="0"/>
              <a:t>Not all vertices will be connected, since they are not ‘born’ with an edge</a:t>
            </a:r>
          </a:p>
          <a:p>
            <a:pPr lvl="1" eaLnBrk="1" hangingPunct="1">
              <a:lnSpc>
                <a:spcPct val="120000"/>
              </a:lnSpc>
            </a:pPr>
            <a:r>
              <a:rPr lang="en-US" dirty="0"/>
              <a:t>The larger </a:t>
            </a:r>
            <a:r>
              <a:rPr lang="en-US" dirty="0">
                <a:latin typeface="Symbol" charset="2"/>
              </a:rPr>
              <a:t>g</a:t>
            </a:r>
            <a:r>
              <a:rPr lang="en-US" dirty="0"/>
              <a:t> is, the less scale-free the degree distribution</a:t>
            </a:r>
          </a:p>
          <a:p>
            <a:pPr lvl="2" eaLnBrk="1" hangingPunct="1">
              <a:lnSpc>
                <a:spcPct val="120000"/>
              </a:lnSpc>
            </a:pPr>
            <a:r>
              <a:rPr lang="en-US" dirty="0"/>
              <a:t>edges are added without regard to degree</a:t>
            </a:r>
          </a:p>
          <a:p>
            <a:pPr lvl="2" eaLnBrk="1" hangingPunct="1">
              <a:lnSpc>
                <a:spcPct val="120000"/>
              </a:lnSpc>
            </a:pPr>
            <a:r>
              <a:rPr lang="en-US" dirty="0"/>
              <a:t>Original BA paper showed that in that case the degree distribution </a:t>
            </a:r>
            <a:br>
              <a:rPr lang="en-US" dirty="0"/>
            </a:br>
            <a:r>
              <a:rPr lang="en-US" dirty="0"/>
              <a:t>P(k) ~ exp(-</a:t>
            </a:r>
            <a:r>
              <a:rPr lang="en-US" dirty="0" err="1">
                <a:latin typeface="Symbol" charset="2"/>
              </a:rPr>
              <a:t>b</a:t>
            </a:r>
            <a:r>
              <a:rPr lang="en-US" dirty="0" err="1"/>
              <a:t>k</a:t>
            </a:r>
            <a:r>
              <a:rPr lang="en-US" dirty="0"/>
              <a:t>) , an exponential distribution</a:t>
            </a:r>
          </a:p>
          <a:p>
            <a:pPr eaLnBrk="1" hangingPunct="1"/>
            <a:endParaRPr lang="en-US" dirty="0"/>
          </a:p>
        </p:txBody>
      </p:sp>
      <p:graphicFrame>
        <p:nvGraphicFramePr>
          <p:cNvPr id="43010" name="Object 2"/>
          <p:cNvGraphicFramePr>
            <a:graphicFrameLocks noChangeAspect="1"/>
          </p:cNvGraphicFramePr>
          <p:nvPr>
            <p:extLst>
              <p:ext uri="{D42A27DB-BD31-4B8C-83A1-F6EECF244321}">
                <p14:modId xmlns:p14="http://schemas.microsoft.com/office/powerpoint/2010/main" val="839623840"/>
              </p:ext>
            </p:extLst>
          </p:nvPr>
        </p:nvGraphicFramePr>
        <p:xfrm>
          <a:off x="2805859" y="5932539"/>
          <a:ext cx="6356421" cy="888888"/>
        </p:xfrm>
        <a:graphic>
          <a:graphicData uri="http://schemas.openxmlformats.org/presentationml/2006/ole">
            <mc:AlternateContent xmlns:mc="http://schemas.openxmlformats.org/markup-compatibility/2006">
              <mc:Choice xmlns:v="urn:schemas-microsoft-com:vml" Requires="v">
                <p:oleObj spid="_x0000_s49339" name="Equation" r:id="rId4" imgW="2387520" imgH="444240" progId="Equation.3">
                  <p:embed/>
                </p:oleObj>
              </mc:Choice>
              <mc:Fallback>
                <p:oleObj name="Equation" r:id="rId4" imgW="23875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5859" y="5932539"/>
                        <a:ext cx="6356421" cy="8888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10</a:t>
            </a:fld>
            <a:endParaRPr lang="en-US"/>
          </a:p>
        </p:txBody>
      </p:sp>
    </p:spTree>
    <p:extLst>
      <p:ext uri="{BB962C8B-B14F-4D97-AF65-F5344CB8AC3E}">
        <p14:creationId xmlns:p14="http://schemas.microsoft.com/office/powerpoint/2010/main" val="29358569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normAutofit/>
          </a:bodyPr>
          <a:lstStyle/>
          <a:p>
            <a:pPr eaLnBrk="1" hangingPunct="1"/>
            <a:r>
              <a:rPr lang="en-US" sz="4600" dirty="0"/>
              <a:t>Extended BA model (undirected network)</a:t>
            </a:r>
          </a:p>
        </p:txBody>
      </p:sp>
      <p:sp>
        <p:nvSpPr>
          <p:cNvPr id="46084" name="Rectangle 3"/>
          <p:cNvSpPr>
            <a:spLocks noGrp="1" noChangeArrowheads="1"/>
          </p:cNvSpPr>
          <p:nvPr>
            <p:ph type="body" idx="4294967295"/>
          </p:nvPr>
        </p:nvSpPr>
        <p:spPr>
          <a:xfrm>
            <a:off x="621823" y="1445796"/>
            <a:ext cx="11814651" cy="5548729"/>
          </a:xfrm>
          <a:prstGeom prst="rect">
            <a:avLst/>
          </a:prstGeom>
        </p:spPr>
        <p:txBody>
          <a:bodyPr lIns="111026" tIns="55513" rIns="111026" bIns="55513">
            <a:normAutofit/>
          </a:bodyPr>
          <a:lstStyle/>
          <a:p>
            <a:pPr eaLnBrk="1" hangingPunct="1"/>
            <a:r>
              <a:rPr lang="en-US" sz="2400" dirty="0"/>
              <a:t>Start with m</a:t>
            </a:r>
            <a:r>
              <a:rPr lang="en-US" sz="2400" baseline="-25000" dirty="0"/>
              <a:t>0</a:t>
            </a:r>
            <a:r>
              <a:rPr lang="en-US" sz="2400" dirty="0"/>
              <a:t> isolated nodes</a:t>
            </a:r>
          </a:p>
          <a:p>
            <a:pPr eaLnBrk="1" hangingPunct="1"/>
            <a:r>
              <a:rPr lang="en-US" sz="2400" dirty="0"/>
              <a:t>At each </a:t>
            </a:r>
            <a:r>
              <a:rPr lang="en-US" sz="2400" dirty="0" err="1"/>
              <a:t>timestep</a:t>
            </a:r>
            <a:r>
              <a:rPr lang="en-US" sz="2400" dirty="0"/>
              <a:t> perform one of the following operations:</a:t>
            </a:r>
          </a:p>
          <a:p>
            <a:pPr lvl="1" eaLnBrk="1" hangingPunct="1"/>
            <a:r>
              <a:rPr lang="en-US" sz="2200" dirty="0"/>
              <a:t>With prob. </a:t>
            </a:r>
            <a:r>
              <a:rPr lang="en-US" sz="2200" i="1" dirty="0"/>
              <a:t>p</a:t>
            </a:r>
            <a:r>
              <a:rPr lang="en-US" sz="2200" dirty="0"/>
              <a:t> add m (m</a:t>
            </a:r>
            <a:r>
              <a:rPr lang="en-US" sz="2200" dirty="0">
                <a:cs typeface="Arial" charset="0"/>
              </a:rPr>
              <a:t>≤ </a:t>
            </a:r>
            <a:r>
              <a:rPr lang="en-US" sz="2200" dirty="0"/>
              <a:t>m</a:t>
            </a:r>
            <a:r>
              <a:rPr lang="en-US" sz="2200" baseline="-25000" dirty="0"/>
              <a:t>0</a:t>
            </a:r>
            <a:r>
              <a:rPr lang="en-US" sz="2200" dirty="0"/>
              <a:t>) new links</a:t>
            </a:r>
          </a:p>
          <a:p>
            <a:pPr lvl="2" eaLnBrk="1" hangingPunct="1"/>
            <a:r>
              <a:rPr lang="en-US" sz="2200" dirty="0"/>
              <a:t>For each link</a:t>
            </a:r>
          </a:p>
          <a:p>
            <a:pPr lvl="3" eaLnBrk="1" hangingPunct="1"/>
            <a:r>
              <a:rPr lang="en-US" sz="2200" dirty="0"/>
              <a:t>Select ‘from’ vertex at random</a:t>
            </a:r>
          </a:p>
          <a:p>
            <a:pPr lvl="3" eaLnBrk="1" hangingPunct="1"/>
            <a:r>
              <a:rPr lang="en-US" sz="2200" dirty="0"/>
              <a:t>Select ‘to’ vertex in proportion to its degree (+1 so that isolated vertices have a chance of getting links)</a:t>
            </a:r>
          </a:p>
          <a:p>
            <a:pPr lvl="1" eaLnBrk="1" hangingPunct="1"/>
            <a:r>
              <a:rPr lang="en-US" sz="2200" dirty="0"/>
              <a:t>With prob. q where 0 &lt; q &lt; 1 – p</a:t>
            </a:r>
          </a:p>
          <a:p>
            <a:pPr lvl="2" eaLnBrk="1" hangingPunct="1"/>
            <a:r>
              <a:rPr lang="en-US" sz="2200" dirty="0"/>
              <a:t>rewire m links</a:t>
            </a:r>
          </a:p>
          <a:p>
            <a:pPr lvl="3" eaLnBrk="1" hangingPunct="1"/>
            <a:r>
              <a:rPr lang="en-US" sz="2200" dirty="0"/>
              <a:t>select node </a:t>
            </a:r>
            <a:r>
              <a:rPr lang="en-US" sz="2200" dirty="0" err="1"/>
              <a:t>i</a:t>
            </a:r>
            <a:r>
              <a:rPr lang="en-US" sz="2200" dirty="0"/>
              <a:t> at random and one of </a:t>
            </a:r>
            <a:r>
              <a:rPr lang="en-US" sz="2200" dirty="0" err="1"/>
              <a:t>i’s</a:t>
            </a:r>
            <a:r>
              <a:rPr lang="en-US" sz="2200" dirty="0"/>
              <a:t> links</a:t>
            </a:r>
          </a:p>
          <a:p>
            <a:pPr lvl="3" eaLnBrk="1" hangingPunct="1"/>
            <a:r>
              <a:rPr lang="en-US" sz="2200" dirty="0"/>
              <a:t>rewire the endpoint of i’s link to another node j randomly chosen with probability </a:t>
            </a:r>
            <a:r>
              <a:rPr lang="en-US" sz="2200" dirty="0">
                <a:latin typeface="Symbol" charset="2"/>
              </a:rPr>
              <a:t>P</a:t>
            </a:r>
            <a:r>
              <a:rPr lang="en-US" sz="2200" dirty="0"/>
              <a:t>(</a:t>
            </a:r>
            <a:r>
              <a:rPr lang="en-US" sz="2200" dirty="0" err="1"/>
              <a:t>k</a:t>
            </a:r>
            <a:r>
              <a:rPr lang="en-US" sz="2200" baseline="-25000" dirty="0" err="1"/>
              <a:t>j</a:t>
            </a:r>
            <a:r>
              <a:rPr lang="en-US" sz="2200" dirty="0"/>
              <a:t>)</a:t>
            </a:r>
          </a:p>
          <a:p>
            <a:pPr lvl="1"/>
            <a:r>
              <a:rPr lang="en-US" sz="2200" dirty="0"/>
              <a:t>With prob. 1 –  p - q </a:t>
            </a:r>
          </a:p>
          <a:p>
            <a:pPr lvl="2"/>
            <a:r>
              <a:rPr lang="en-US" sz="2200" dirty="0"/>
              <a:t>add a new node with m links</a:t>
            </a:r>
          </a:p>
          <a:p>
            <a:pPr lvl="3"/>
            <a:r>
              <a:rPr lang="en-US" sz="2200" dirty="0"/>
              <a:t>connect endpoints of the m links to vertices in proportion to their degree (</a:t>
            </a:r>
            <a:r>
              <a:rPr lang="en-US" sz="2200" dirty="0">
                <a:latin typeface="Symbol" charset="2"/>
              </a:rPr>
              <a:t>P</a:t>
            </a:r>
            <a:r>
              <a:rPr lang="en-US" sz="2200" dirty="0"/>
              <a:t>(</a:t>
            </a:r>
            <a:r>
              <a:rPr lang="en-US" sz="2200" dirty="0" err="1"/>
              <a:t>k</a:t>
            </a:r>
            <a:r>
              <a:rPr lang="en-US" sz="2200" baseline="-25000" dirty="0" err="1"/>
              <a:t>j</a:t>
            </a:r>
            <a:r>
              <a:rPr lang="en-US" sz="2200" dirty="0"/>
              <a:t>)</a:t>
            </a:r>
          </a:p>
          <a:p>
            <a:endParaRPr lang="en-US" sz="4200" dirty="0"/>
          </a:p>
          <a:p>
            <a:pPr lvl="3" eaLnBrk="1" hangingPunct="1"/>
            <a:endParaRPr lang="en-US" sz="1700" dirty="0"/>
          </a:p>
          <a:p>
            <a:pPr lvl="3" eaLnBrk="1" hangingPunct="1"/>
            <a:endParaRPr lang="en-US" sz="1700" dirty="0"/>
          </a:p>
          <a:p>
            <a:pPr lvl="3" eaLnBrk="1" hangingPunct="1"/>
            <a:endParaRPr lang="en-US" sz="1700" dirty="0"/>
          </a:p>
          <a:p>
            <a:pPr lvl="3" eaLnBrk="1" hangingPunct="1"/>
            <a:endParaRPr lang="en-US" sz="1700" dirty="0"/>
          </a:p>
        </p:txBody>
      </p:sp>
      <p:graphicFrame>
        <p:nvGraphicFramePr>
          <p:cNvPr id="46082" name="Object 2"/>
          <p:cNvGraphicFramePr>
            <a:graphicFrameLocks noChangeAspect="1"/>
          </p:cNvGraphicFramePr>
          <p:nvPr>
            <p:extLst>
              <p:ext uri="{D42A27DB-BD31-4B8C-83A1-F6EECF244321}">
                <p14:modId xmlns:p14="http://schemas.microsoft.com/office/powerpoint/2010/main" val="1131197153"/>
              </p:ext>
            </p:extLst>
          </p:nvPr>
        </p:nvGraphicFramePr>
        <p:xfrm>
          <a:off x="9060418" y="2400107"/>
          <a:ext cx="2731275" cy="1011939"/>
        </p:xfrm>
        <a:graphic>
          <a:graphicData uri="http://schemas.openxmlformats.org/presentationml/2006/ole">
            <mc:AlternateContent xmlns:mc="http://schemas.openxmlformats.org/markup-compatibility/2006">
              <mc:Choice xmlns:v="urn:schemas-microsoft-com:vml" Requires="v">
                <p:oleObj spid="_x0000_s50363" name="Equation" r:id="rId4" imgW="1181100" imgH="584200" progId="Equation.3">
                  <p:embed/>
                </p:oleObj>
              </mc:Choice>
              <mc:Fallback>
                <p:oleObj name="Equation" r:id="rId4" imgW="1181100" imgH="584200" progId="Equation.3">
                  <p:embed/>
                  <p:pic>
                    <p:nvPicPr>
                      <p:cNvPr id="0" name=""/>
                      <p:cNvPicPr>
                        <a:picLocks noChangeAspect="1" noChangeArrowheads="1"/>
                      </p:cNvPicPr>
                      <p:nvPr/>
                    </p:nvPicPr>
                    <p:blipFill>
                      <a:blip r:embed="rId5"/>
                      <a:srcRect/>
                      <a:stretch>
                        <a:fillRect/>
                      </a:stretch>
                    </p:blipFill>
                    <p:spPr bwMode="auto">
                      <a:xfrm>
                        <a:off x="9060418" y="2400107"/>
                        <a:ext cx="2731275" cy="1011939"/>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3070761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Extended BA model – cont’d</a:t>
            </a:r>
          </a:p>
        </p:txBody>
      </p:sp>
      <p:sp>
        <p:nvSpPr>
          <p:cNvPr id="47107"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normAutofit/>
          </a:bodyPr>
          <a:lstStyle/>
          <a:p>
            <a:pPr lvl="3" eaLnBrk="1" hangingPunct="1">
              <a:buFont typeface="Wingdings" charset="2"/>
              <a:buNone/>
            </a:pPr>
            <a:endParaRPr lang="en-US" dirty="0"/>
          </a:p>
          <a:p>
            <a:pPr eaLnBrk="1" hangingPunct="1"/>
            <a:r>
              <a:rPr lang="en-US" sz="2800" dirty="0"/>
              <a:t>In the p=q=0 limit, reduces to the simple BA model</a:t>
            </a:r>
          </a:p>
          <a:p>
            <a:pPr lvl="3" eaLnBrk="1" hangingPunct="1">
              <a:buFont typeface="Wingdings" charset="2"/>
              <a:buNone/>
            </a:pPr>
            <a:endParaRPr lang="en-US" sz="2800" dirty="0"/>
          </a:p>
          <a:p>
            <a:pPr eaLnBrk="1" hangingPunct="1"/>
            <a:r>
              <a:rPr lang="en-US" sz="2800" dirty="0"/>
              <a:t>In the high q (q -&gt; 1) limit, extended model produces a network with an exponential tail because growth is very slow (only rewiring is occurring)</a:t>
            </a:r>
          </a:p>
          <a:p>
            <a:pPr lvl="3" eaLnBrk="1" hangingPunct="1"/>
            <a:endParaRPr lang="en-US" dirty="0"/>
          </a:p>
          <a:p>
            <a:pPr lvl="3" eaLnBrk="1" hangingPunct="1"/>
            <a:endParaRPr lang="en-US" dirty="0"/>
          </a:p>
          <a:p>
            <a:pPr lvl="3" eaLnBrk="1" hangingPunct="1"/>
            <a:endParaRPr lang="en-US" dirty="0"/>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12</a:t>
            </a:fld>
            <a:endParaRPr lang="en-US"/>
          </a:p>
        </p:txBody>
      </p:sp>
    </p:spTree>
    <p:extLst>
      <p:ext uri="{BB962C8B-B14F-4D97-AF65-F5344CB8AC3E}">
        <p14:creationId xmlns:p14="http://schemas.microsoft.com/office/powerpoint/2010/main" val="41277448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dirty="0">
                <a:ea typeface="ＭＳ Ｐゴシック" pitchFamily="-109" charset="-128"/>
              </a:rPr>
              <a:t>Thoughts</a:t>
            </a:r>
          </a:p>
        </p:txBody>
      </p:sp>
      <p:sp>
        <p:nvSpPr>
          <p:cNvPr id="72707"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109" charset="-128"/>
              </a:rPr>
              <a:t>BA networks are not clustered.</a:t>
            </a:r>
          </a:p>
          <a:p>
            <a:pPr lvl="1"/>
            <a:r>
              <a:rPr lang="en-US" dirty="0">
                <a:ea typeface="ＭＳ Ｐゴシック" pitchFamily="-109" charset="-128"/>
              </a:rPr>
              <a:t>Can you think of a growth model of having preferential attachment and high clustering coefficient at the same time?</a:t>
            </a:r>
          </a:p>
          <a:p>
            <a:r>
              <a:rPr lang="en-US" sz="2900" dirty="0">
                <a:ea typeface="ＭＳ Ｐゴシック" pitchFamily="-109" charset="-128"/>
              </a:rPr>
              <a:t>BA networks are undirected.</a:t>
            </a:r>
          </a:p>
          <a:p>
            <a:pPr lvl="1"/>
            <a:r>
              <a:rPr lang="en-US" dirty="0">
                <a:ea typeface="ＭＳ Ｐゴシック" pitchFamily="-109" charset="-128"/>
              </a:rPr>
              <a:t>Can you make it directed? </a:t>
            </a:r>
          </a:p>
          <a:p>
            <a:pPr eaLnBrk="1" hangingPunct="1"/>
            <a:r>
              <a:rPr lang="en-US" sz="2900" dirty="0">
                <a:ea typeface="ＭＳ Ｐゴシック" pitchFamily="-109" charset="-128"/>
              </a:rPr>
              <a:t>What would the network look like if nodes are added over time, but not attached preferentially?</a:t>
            </a:r>
          </a:p>
          <a:p>
            <a:pPr eaLnBrk="1" hangingPunct="1"/>
            <a:r>
              <a:rPr lang="en-US" sz="2900" dirty="0">
                <a:ea typeface="ＭＳ Ｐゴシック" pitchFamily="-109" charset="-128"/>
              </a:rPr>
              <a:t>What other processes might give rise to power law networks?</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13</a:t>
            </a:fld>
            <a:endParaRPr lang="en-US"/>
          </a:p>
        </p:txBody>
      </p:sp>
    </p:spTree>
    <p:extLst>
      <p:ext uri="{BB962C8B-B14F-4D97-AF65-F5344CB8AC3E}">
        <p14:creationId xmlns:p14="http://schemas.microsoft.com/office/powerpoint/2010/main" val="27400871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dirty="0">
                <a:ea typeface="ＭＳ Ｐゴシック" pitchFamily="-109" charset="-128"/>
              </a:rPr>
              <a:t>You Should Know</a:t>
            </a:r>
          </a:p>
        </p:txBody>
      </p:sp>
      <p:sp>
        <p:nvSpPr>
          <p:cNvPr id="73731" name="Content Placeholder 2"/>
          <p:cNvSpPr>
            <a:spLocks noGrp="1"/>
          </p:cNvSpPr>
          <p:nvPr>
            <p:ph idx="4294967295"/>
          </p:nvPr>
        </p:nvSpPr>
        <p:spPr>
          <a:xfrm>
            <a:off x="621824" y="1632056"/>
            <a:ext cx="11192828" cy="4740734"/>
          </a:xfrm>
          <a:prstGeom prst="rect">
            <a:avLst/>
          </a:prstGeom>
        </p:spPr>
        <p:txBody>
          <a:bodyPr lIns="111026" tIns="55513" rIns="111026" bIns="55513"/>
          <a:lstStyle/>
          <a:p>
            <a:pPr eaLnBrk="1" hangingPunct="1"/>
            <a:r>
              <a:rPr lang="en-US" sz="2900" dirty="0">
                <a:ea typeface="ＭＳ Ｐゴシック" pitchFamily="-109" charset="-128"/>
              </a:rPr>
              <a:t>power law distributions are everywhere</a:t>
            </a:r>
          </a:p>
          <a:p>
            <a:pPr eaLnBrk="1" hangingPunct="1"/>
            <a:r>
              <a:rPr lang="en-US" sz="2900" dirty="0">
                <a:ea typeface="ＭＳ Ｐゴシック" pitchFamily="-109" charset="-128"/>
              </a:rPr>
              <a:t>there are good and bad ways of fitting them</a:t>
            </a:r>
          </a:p>
          <a:p>
            <a:pPr eaLnBrk="1" hangingPunct="1"/>
            <a:r>
              <a:rPr lang="en-US" sz="2900" dirty="0">
                <a:ea typeface="ＭＳ Ｐゴシック" pitchFamily="-109" charset="-128"/>
              </a:rPr>
              <a:t>some distributions are not power-law</a:t>
            </a:r>
          </a:p>
          <a:p>
            <a:pPr eaLnBrk="1" hangingPunct="1"/>
            <a:r>
              <a:rPr lang="en-US" sz="2900" dirty="0">
                <a:ea typeface="ＭＳ Ｐゴシック" pitchFamily="-109" charset="-128"/>
              </a:rPr>
              <a:t>preferential attachment leads to power law networks…</a:t>
            </a:r>
          </a:p>
          <a:p>
            <a:pPr eaLnBrk="1" hangingPunct="1"/>
            <a:r>
              <a:rPr lang="en-US" sz="2900" dirty="0">
                <a:ea typeface="ＭＳ Ｐゴシック" pitchFamily="-109" charset="-128"/>
              </a:rPr>
              <a:t>… but it’s not the whole story, and not the only way of generating them</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14</a:t>
            </a:fld>
            <a:endParaRPr lang="en-US"/>
          </a:p>
        </p:txBody>
      </p:sp>
    </p:spTree>
    <p:extLst>
      <p:ext uri="{BB962C8B-B14F-4D97-AF65-F5344CB8AC3E}">
        <p14:creationId xmlns:p14="http://schemas.microsoft.com/office/powerpoint/2010/main" val="14498322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a:t>Distribution of Discrete Outcomes</a:t>
            </a:r>
          </a:p>
        </p:txBody>
      </p:sp>
      <p:sp>
        <p:nvSpPr>
          <p:cNvPr id="3" name="Content Placeholder 2"/>
          <p:cNvSpPr>
            <a:spLocks noGrp="1"/>
          </p:cNvSpPr>
          <p:nvPr>
            <p:ph idx="4294967295"/>
          </p:nvPr>
        </p:nvSpPr>
        <p:spPr>
          <a:xfrm>
            <a:off x="455569" y="1465801"/>
            <a:ext cx="11192828" cy="4425599"/>
          </a:xfrm>
          <a:prstGeom prst="rect">
            <a:avLst/>
          </a:prstGeom>
        </p:spPr>
        <p:txBody>
          <a:bodyPr lIns="111026" tIns="55513" rIns="111026" bIns="55513"/>
          <a:lstStyle/>
          <a:p>
            <a:r>
              <a:rPr lang="en-US" sz="2900" dirty="0"/>
              <a:t>In these distributions, the output are continuous values; </a:t>
            </a:r>
          </a:p>
          <a:p>
            <a:r>
              <a:rPr lang="en-US" sz="2900" dirty="0"/>
              <a:t>That’s how you plot those values on the x-axis. </a:t>
            </a:r>
          </a:p>
          <a:p>
            <a:r>
              <a:rPr lang="en-US" sz="2900" dirty="0"/>
              <a:t>In many cases, the outcomes are discrete values	</a:t>
            </a:r>
          </a:p>
          <a:p>
            <a:pPr lvl="1"/>
            <a:r>
              <a:rPr lang="en-US" dirty="0"/>
              <a:t>There is no natural </a:t>
            </a:r>
            <a:r>
              <a:rPr lang="en-US" i="1" dirty="0">
                <a:solidFill>
                  <a:srgbClr val="C00000"/>
                </a:solidFill>
              </a:rPr>
              <a:t>order</a:t>
            </a:r>
            <a:r>
              <a:rPr lang="en-US" dirty="0"/>
              <a:t> of the x values</a:t>
            </a:r>
          </a:p>
          <a:p>
            <a:pPr lvl="1"/>
            <a:r>
              <a:rPr lang="en-US" dirty="0"/>
              <a:t>e.g., cities in the world, students in the classroom</a:t>
            </a:r>
          </a:p>
          <a:p>
            <a:pPr lvl="1"/>
            <a:r>
              <a:rPr lang="en-US" dirty="0"/>
              <a:t>How to plot the distribution of discrete outcomes?</a:t>
            </a:r>
          </a:p>
          <a:p>
            <a:r>
              <a:rPr lang="en-US" sz="2900" dirty="0"/>
              <a:t>Rank the outcomes with their “frequency of occurrences,” then plot the ranks on x-axis</a:t>
            </a:r>
          </a:p>
          <a:p>
            <a:pPr lvl="1"/>
            <a:r>
              <a:rPr lang="en-US" dirty="0"/>
              <a:t>x ~ rank of the outcome</a:t>
            </a:r>
          </a:p>
          <a:p>
            <a:pPr lvl="1"/>
            <a:r>
              <a:rPr lang="en-US" dirty="0"/>
              <a:t>p(x) ~ frequency of the item ranked at the x-</a:t>
            </a:r>
            <a:r>
              <a:rPr lang="en-US" dirty="0" err="1"/>
              <a:t>th</a:t>
            </a:r>
            <a:r>
              <a:rPr lang="en-US" dirty="0"/>
              <a:t> position</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2</a:t>
            </a:fld>
            <a:endParaRPr lang="en-US"/>
          </a:p>
        </p:txBody>
      </p:sp>
    </p:spTree>
    <p:extLst>
      <p:ext uri="{BB962C8B-B14F-4D97-AF65-F5344CB8AC3E}">
        <p14:creationId xmlns:p14="http://schemas.microsoft.com/office/powerpoint/2010/main" val="9849812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56529" y="252688"/>
            <a:ext cx="11935710" cy="1243471"/>
          </a:xfrm>
        </p:spPr>
        <p:txBody>
          <a:bodyPr/>
          <a:lstStyle/>
          <a:p>
            <a:pPr eaLnBrk="1" hangingPunct="1"/>
            <a:r>
              <a:rPr lang="en-US" sz="5000" dirty="0">
                <a:ea typeface="ＭＳ Ｐゴシック" pitchFamily="-109" charset="-128"/>
              </a:rPr>
              <a:t>Zipf’s Law: Special Case of Power Law</a:t>
            </a:r>
          </a:p>
        </p:txBody>
      </p:sp>
      <p:sp>
        <p:nvSpPr>
          <p:cNvPr id="50179" name="Rectangle 3"/>
          <p:cNvSpPr>
            <a:spLocks noGrp="1" noChangeArrowheads="1"/>
          </p:cNvSpPr>
          <p:nvPr>
            <p:ph type="body" idx="4294967295"/>
          </p:nvPr>
        </p:nvSpPr>
        <p:spPr>
          <a:xfrm>
            <a:off x="621824" y="1632056"/>
            <a:ext cx="11192828" cy="4740734"/>
          </a:xfrm>
          <a:prstGeom prst="rect">
            <a:avLst/>
          </a:prstGeom>
        </p:spPr>
        <p:txBody>
          <a:bodyPr lIns="111026" tIns="55513" rIns="111026" bIns="55513"/>
          <a:lstStyle/>
          <a:p>
            <a:pPr eaLnBrk="1" hangingPunct="1"/>
            <a:r>
              <a:rPr lang="en-US" dirty="0" err="1">
                <a:ea typeface="ＭＳ Ｐゴシック" pitchFamily="-109" charset="-128"/>
              </a:rPr>
              <a:t>Zipf</a:t>
            </a:r>
            <a:endParaRPr lang="en-US" dirty="0">
              <a:ea typeface="ＭＳ Ｐゴシック" pitchFamily="-109" charset="-128"/>
            </a:endParaRPr>
          </a:p>
          <a:p>
            <a:pPr lvl="1" eaLnBrk="1" hangingPunct="1"/>
            <a:r>
              <a:rPr lang="en-US" dirty="0">
                <a:ea typeface="ＭＳ Ｐゴシック" pitchFamily="-109" charset="-128"/>
              </a:rPr>
              <a:t>George Kingsley </a:t>
            </a:r>
            <a:r>
              <a:rPr lang="en-US" dirty="0" err="1">
                <a:ea typeface="ＭＳ Ｐゴシック" pitchFamily="-109" charset="-128"/>
              </a:rPr>
              <a:t>Zipf</a:t>
            </a:r>
            <a:r>
              <a:rPr lang="en-US" dirty="0">
                <a:ea typeface="ＭＳ Ｐゴシック" pitchFamily="-109" charset="-128"/>
              </a:rPr>
              <a:t>, a Harvard linguistics professor, sought to determine the 'size' of the 3rd or 8th or 100th most common word. </a:t>
            </a:r>
          </a:p>
          <a:p>
            <a:pPr lvl="1" eaLnBrk="1" hangingPunct="1"/>
            <a:r>
              <a:rPr lang="en-US" dirty="0">
                <a:ea typeface="ＭＳ Ｐゴシック" pitchFamily="-109" charset="-128"/>
              </a:rPr>
              <a:t>Size here denotes the frequency of use of the word in English text, and not the length of the word itself. </a:t>
            </a:r>
          </a:p>
          <a:p>
            <a:pPr lvl="1" eaLnBrk="1" hangingPunct="1"/>
            <a:r>
              <a:rPr lang="en-US" dirty="0">
                <a:ea typeface="ＭＳ Ｐゴシック" pitchFamily="-109" charset="-128"/>
              </a:rPr>
              <a:t>Zipf's law states that the size of the </a:t>
            </a:r>
            <a:r>
              <a:rPr lang="en-US" dirty="0" err="1">
                <a:ea typeface="ＭＳ Ｐゴシック" pitchFamily="-109" charset="-128"/>
              </a:rPr>
              <a:t>r'th</a:t>
            </a:r>
            <a:r>
              <a:rPr lang="en-US" dirty="0">
                <a:ea typeface="ＭＳ Ｐゴシック" pitchFamily="-109" charset="-128"/>
              </a:rPr>
              <a:t> largest occurrence of the event is inversely proportional to its rank: </a:t>
            </a:r>
            <a:br>
              <a:rPr lang="en-US" dirty="0">
                <a:ea typeface="ＭＳ Ｐゴシック" pitchFamily="-109" charset="-128"/>
              </a:rPr>
            </a:br>
            <a:br>
              <a:rPr lang="en-US" dirty="0">
                <a:ea typeface="ＭＳ Ｐゴシック" pitchFamily="-109" charset="-128"/>
              </a:rPr>
            </a:br>
            <a:r>
              <a:rPr lang="en-US" sz="4400" b="1" i="1" dirty="0">
                <a:ea typeface="ＭＳ Ｐゴシック" pitchFamily="-109" charset="-128"/>
              </a:rPr>
              <a:t>y ~ r </a:t>
            </a:r>
            <a:r>
              <a:rPr lang="en-US" sz="4400" b="1" i="1" baseline="30000" dirty="0">
                <a:ea typeface="ＭＳ Ｐゴシック" pitchFamily="-109" charset="-128"/>
              </a:rPr>
              <a:t>-</a:t>
            </a:r>
            <a:r>
              <a:rPr lang="en-US" sz="4400" b="1" i="1" baseline="30000" dirty="0">
                <a:latin typeface="Symbol" pitchFamily="-109" charset="2"/>
                <a:ea typeface="ＭＳ Ｐゴシック" pitchFamily="-109" charset="-128"/>
              </a:rPr>
              <a:t>b</a:t>
            </a:r>
            <a:r>
              <a:rPr lang="en-US" dirty="0">
                <a:ea typeface="ＭＳ Ｐゴシック" pitchFamily="-109" charset="-128"/>
              </a:rPr>
              <a:t> , with </a:t>
            </a:r>
            <a:r>
              <a:rPr lang="en-US" b="1" i="1" dirty="0">
                <a:latin typeface="Symbol" pitchFamily="-109" charset="2"/>
                <a:ea typeface="ＭＳ Ｐゴシック" pitchFamily="-109" charset="-128"/>
              </a:rPr>
              <a:t>b</a:t>
            </a:r>
            <a:r>
              <a:rPr lang="en-US" dirty="0">
                <a:ea typeface="ＭＳ Ｐゴシック" pitchFamily="-109" charset="-128"/>
              </a:rPr>
              <a:t> close to unity. </a:t>
            </a:r>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3</a:t>
            </a:fld>
            <a:endParaRPr lang="en-US"/>
          </a:p>
        </p:txBody>
      </p:sp>
    </p:spTree>
    <p:extLst>
      <p:ext uri="{BB962C8B-B14F-4D97-AF65-F5344CB8AC3E}">
        <p14:creationId xmlns:p14="http://schemas.microsoft.com/office/powerpoint/2010/main" val="13530997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000" dirty="0"/>
              <a:t>Example: Zipf’s Distribution</a:t>
            </a:r>
          </a:p>
        </p:txBody>
      </p:sp>
      <p:sp>
        <p:nvSpPr>
          <p:cNvPr id="3" name="Content Placeholder 2"/>
          <p:cNvSpPr>
            <a:spLocks noGrp="1"/>
          </p:cNvSpPr>
          <p:nvPr>
            <p:ph idx="4294967295"/>
          </p:nvPr>
        </p:nvSpPr>
        <p:spPr>
          <a:xfrm>
            <a:off x="7461885" y="1632056"/>
            <a:ext cx="4767315" cy="4740734"/>
          </a:xfrm>
          <a:prstGeom prst="rect">
            <a:avLst/>
          </a:prstGeom>
        </p:spPr>
        <p:txBody>
          <a:bodyPr lIns="111026" tIns="55513" rIns="111026" bIns="55513"/>
          <a:lstStyle/>
          <a:p>
            <a:r>
              <a:rPr lang="en-US" sz="2900" dirty="0"/>
              <a:t>Outcomes: cities;</a:t>
            </a:r>
          </a:p>
          <a:p>
            <a:r>
              <a:rPr lang="en-US" sz="2900" dirty="0"/>
              <a:t>p(x): population of cities</a:t>
            </a:r>
          </a:p>
          <a:p>
            <a:r>
              <a:rPr lang="en-US" sz="2900" dirty="0"/>
              <a:t>x-axis is log(rank of city)</a:t>
            </a:r>
          </a:p>
          <a:p>
            <a:r>
              <a:rPr lang="en-US" sz="2900" dirty="0"/>
              <a:t>y-axis is log(population)</a:t>
            </a:r>
          </a:p>
          <a:p>
            <a:r>
              <a:rPr lang="en-US" sz="2900" dirty="0"/>
              <a:t>p(k) ~ k</a:t>
            </a:r>
            <a:r>
              <a:rPr lang="en-US" sz="2900" baseline="30000" dirty="0"/>
              <a:t>-</a:t>
            </a:r>
            <a:r>
              <a:rPr lang="en-US" sz="2900" baseline="30000" dirty="0">
                <a:latin typeface="Symbol" pitchFamily="18" charset="2"/>
              </a:rPr>
              <a:t>a</a:t>
            </a:r>
          </a:p>
          <a:p>
            <a:pPr lvl="1"/>
            <a:r>
              <a:rPr lang="en-US" dirty="0"/>
              <a:t>k: rank of the city</a:t>
            </a:r>
          </a:p>
        </p:txBody>
      </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4</a:t>
            </a:fld>
            <a:endParaRPr lang="en-US"/>
          </a:p>
        </p:txBody>
      </p:sp>
      <p:pic>
        <p:nvPicPr>
          <p:cNvPr id="11266" name="Picture 2"/>
          <p:cNvPicPr>
            <a:picLocks noChangeAspect="1" noChangeArrowheads="1"/>
          </p:cNvPicPr>
          <p:nvPr/>
        </p:nvPicPr>
        <p:blipFill>
          <a:blip r:embed="rId3"/>
          <a:srcRect/>
          <a:stretch>
            <a:fillRect/>
          </a:stretch>
        </p:blipFill>
        <p:spPr bwMode="auto">
          <a:xfrm>
            <a:off x="414550" y="1476622"/>
            <a:ext cx="6816144" cy="4429866"/>
          </a:xfrm>
          <a:prstGeom prst="rect">
            <a:avLst/>
          </a:prstGeom>
          <a:noFill/>
          <a:ln w="9525">
            <a:noFill/>
            <a:miter lim="800000"/>
            <a:headEnd/>
            <a:tailEnd/>
          </a:ln>
        </p:spPr>
      </p:pic>
      <p:sp>
        <p:nvSpPr>
          <p:cNvPr id="6" name="Rectangle 5"/>
          <p:cNvSpPr/>
          <p:nvPr/>
        </p:nvSpPr>
        <p:spPr>
          <a:xfrm>
            <a:off x="1036373" y="6139638"/>
            <a:ext cx="10778278" cy="404498"/>
          </a:xfrm>
          <a:prstGeom prst="rect">
            <a:avLst/>
          </a:prstGeom>
        </p:spPr>
        <p:txBody>
          <a:bodyPr wrap="square" lIns="111026" tIns="55513" rIns="111026" bIns="55513">
            <a:spAutoFit/>
          </a:bodyPr>
          <a:lstStyle/>
          <a:p>
            <a:r>
              <a:rPr lang="en-US" sz="1900" dirty="0"/>
              <a:t>http://anyall.org/blog/2009/05/zipfs-law-and-world-city-populations/</a:t>
            </a:r>
          </a:p>
        </p:txBody>
      </p:sp>
    </p:spTree>
    <p:extLst>
      <p:ext uri="{BB962C8B-B14F-4D97-AF65-F5344CB8AC3E}">
        <p14:creationId xmlns:p14="http://schemas.microsoft.com/office/powerpoint/2010/main" val="3914942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5000" dirty="0">
                <a:ea typeface="ＭＳ Ｐゴシック" pitchFamily="-109" charset="-128"/>
              </a:rPr>
              <a:t>Zipf’s Law &amp; AOL Site Visits</a:t>
            </a:r>
          </a:p>
        </p:txBody>
      </p:sp>
      <p:sp>
        <p:nvSpPr>
          <p:cNvPr id="53251" name="Rectangle 3"/>
          <p:cNvSpPr>
            <a:spLocks noGrp="1" noChangeArrowheads="1"/>
          </p:cNvSpPr>
          <p:nvPr>
            <p:ph type="body" idx="4294967295"/>
          </p:nvPr>
        </p:nvSpPr>
        <p:spPr>
          <a:xfrm>
            <a:off x="367819" y="1671133"/>
            <a:ext cx="11192828" cy="5185806"/>
          </a:xfrm>
          <a:prstGeom prst="rect">
            <a:avLst/>
          </a:prstGeom>
        </p:spPr>
        <p:txBody>
          <a:bodyPr lIns="111026" tIns="55513" rIns="111026" bIns="55513"/>
          <a:lstStyle/>
          <a:p>
            <a:pPr eaLnBrk="1" hangingPunct="1"/>
            <a:r>
              <a:rPr lang="en-US" sz="2900" dirty="0">
                <a:ea typeface="ＭＳ Ｐゴシック" pitchFamily="-109" charset="-128"/>
              </a:rPr>
              <a:t>Deviation from </a:t>
            </a:r>
            <a:r>
              <a:rPr lang="en-US" sz="2900" dirty="0" err="1">
                <a:ea typeface="ＭＳ Ｐゴシック" pitchFamily="-109" charset="-128"/>
              </a:rPr>
              <a:t>Zipf’s</a:t>
            </a:r>
            <a:r>
              <a:rPr lang="en-US" sz="2900" dirty="0">
                <a:ea typeface="ＭＳ Ｐゴシック" pitchFamily="-109" charset="-128"/>
              </a:rPr>
              <a:t> law</a:t>
            </a: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eaLnBrk="1" hangingPunct="1"/>
            <a:endParaRPr lang="en-US" sz="2900" dirty="0">
              <a:ea typeface="ＭＳ Ｐゴシック" pitchFamily="-109" charset="-128"/>
            </a:endParaRPr>
          </a:p>
          <a:p>
            <a:pPr lvl="1"/>
            <a:r>
              <a:rPr lang="en-US" dirty="0"/>
              <a:t>(1) the most popular sites would have to be slightly more popular, and (2) the less popular sites slightly more numerous</a:t>
            </a:r>
            <a:endParaRPr lang="en-US" dirty="0">
              <a:ea typeface="ＭＳ Ｐゴシック" pitchFamily="-109" charset="-128"/>
            </a:endParaRPr>
          </a:p>
        </p:txBody>
      </p:sp>
      <p:pic>
        <p:nvPicPr>
          <p:cNvPr id="53252" name="Picture 4"/>
          <p:cNvPicPr>
            <a:picLocks noChangeAspect="1" noChangeArrowheads="1"/>
          </p:cNvPicPr>
          <p:nvPr/>
        </p:nvPicPr>
        <p:blipFill>
          <a:blip r:embed="rId3"/>
          <a:srcRect/>
          <a:stretch>
            <a:fillRect/>
          </a:stretch>
        </p:blipFill>
        <p:spPr bwMode="auto">
          <a:xfrm>
            <a:off x="749152" y="2075347"/>
            <a:ext cx="6538837" cy="3677573"/>
          </a:xfrm>
          <a:prstGeom prst="rect">
            <a:avLst/>
          </a:prstGeom>
          <a:noFill/>
          <a:ln w="38100">
            <a:noFill/>
            <a:miter lim="800000"/>
            <a:headEnd/>
            <a:tailEnd/>
          </a:ln>
        </p:spPr>
      </p:pic>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5</a:t>
            </a:fld>
            <a:endParaRPr lang="en-US"/>
          </a:p>
        </p:txBody>
      </p:sp>
    </p:spTree>
    <p:extLst>
      <p:ext uri="{BB962C8B-B14F-4D97-AF65-F5344CB8AC3E}">
        <p14:creationId xmlns:p14="http://schemas.microsoft.com/office/powerpoint/2010/main" val="147969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pPr eaLnBrk="1" hangingPunct="1"/>
            <a:r>
              <a:rPr lang="en-US" dirty="0"/>
              <a:t>Optional: Alternative models</a:t>
            </a:r>
          </a:p>
        </p:txBody>
      </p:sp>
      <p:sp>
        <p:nvSpPr>
          <p:cNvPr id="38915" name="Rectangle 3"/>
          <p:cNvSpPr>
            <a:spLocks noGrp="1" noChangeArrowheads="1"/>
          </p:cNvSpPr>
          <p:nvPr>
            <p:ph type="body" idx="4294967295"/>
          </p:nvPr>
        </p:nvSpPr>
        <p:spPr>
          <a:xfrm>
            <a:off x="406896" y="1671132"/>
            <a:ext cx="11192828" cy="4740734"/>
          </a:xfrm>
          <a:prstGeom prst="rect">
            <a:avLst/>
          </a:prstGeom>
        </p:spPr>
        <p:txBody>
          <a:bodyPr lIns="111026" tIns="55513" rIns="111026" bIns="55513">
            <a:normAutofit fontScale="92500"/>
          </a:bodyPr>
          <a:lstStyle/>
          <a:p>
            <a:pPr eaLnBrk="1" hangingPunct="1"/>
            <a:r>
              <a:rPr lang="en-US" dirty="0" err="1"/>
              <a:t>Pennock</a:t>
            </a:r>
            <a:r>
              <a:rPr lang="en-US" dirty="0"/>
              <a:t> Model</a:t>
            </a:r>
          </a:p>
          <a:p>
            <a:pPr lvl="1"/>
            <a:r>
              <a:rPr lang="en-US" dirty="0"/>
              <a:t>D.M. </a:t>
            </a:r>
            <a:r>
              <a:rPr lang="en-US" dirty="0" err="1"/>
              <a:t>Pennock</a:t>
            </a:r>
            <a:r>
              <a:rPr lang="en-US" dirty="0"/>
              <a:t> et al. (2002) Winners don’t take all, PNAS, </a:t>
            </a:r>
            <a:r>
              <a:rPr lang="en-US" b="1" dirty="0"/>
              <a:t>99</a:t>
            </a:r>
            <a:r>
              <a:rPr lang="en-US" dirty="0"/>
              <a:t>/8, 5207-5211.		</a:t>
            </a:r>
          </a:p>
          <a:p>
            <a:pPr lvl="1"/>
            <a:r>
              <a:rPr lang="en-US" dirty="0"/>
              <a:t>Differs from the BA model primarily in that:</a:t>
            </a:r>
          </a:p>
          <a:p>
            <a:pPr lvl="2"/>
            <a:r>
              <a:rPr lang="en-US" dirty="0"/>
              <a:t>New vertices are not automatically assigned edges</a:t>
            </a:r>
          </a:p>
          <a:p>
            <a:pPr lvl="2"/>
            <a:r>
              <a:rPr lang="en-US" dirty="0"/>
              <a:t>Probability of attaching is partially independent of degree</a:t>
            </a:r>
          </a:p>
          <a:p>
            <a:pPr lvl="2"/>
            <a:endParaRPr lang="en-US" dirty="0"/>
          </a:p>
          <a:p>
            <a:r>
              <a:rPr lang="en-US" dirty="0"/>
              <a:t>BA Extended model</a:t>
            </a:r>
          </a:p>
          <a:p>
            <a:pPr lvl="1"/>
            <a:r>
              <a:rPr lang="en-US" dirty="0"/>
              <a:t>Albert R., </a:t>
            </a:r>
            <a:r>
              <a:rPr lang="en-US" dirty="0" err="1"/>
              <a:t>Barabasi</a:t>
            </a:r>
            <a:r>
              <a:rPr lang="en-US" dirty="0"/>
              <a:t> A.L.: Topology of evolving networks: local events and universality</a:t>
            </a:r>
            <a:endParaRPr lang="en-US" b="1" dirty="0"/>
          </a:p>
          <a:p>
            <a:pPr lvl="1"/>
            <a:r>
              <a:rPr lang="en-US" dirty="0"/>
              <a:t>Differs from the simple BA model in that:</a:t>
            </a:r>
          </a:p>
          <a:p>
            <a:pPr lvl="2"/>
            <a:r>
              <a:rPr lang="en-US" dirty="0"/>
              <a:t>Edges are added between existing nodes, not only the newcomer</a:t>
            </a:r>
          </a:p>
          <a:p>
            <a:pPr lvl="2"/>
            <a:r>
              <a:rPr lang="en-US" dirty="0"/>
              <a:t>Edges are rewired between existing nodes</a:t>
            </a:r>
          </a:p>
          <a:p>
            <a:pPr lvl="3" eaLnBrk="1" hangingPunct="1"/>
            <a:endParaRPr lang="en-US" dirty="0"/>
          </a:p>
          <a:p>
            <a:pPr lvl="2" eaLnBrk="1" hangingPunct="1"/>
            <a:endParaRPr lang="en-US" dirty="0"/>
          </a:p>
          <a:p>
            <a:pPr eaLnBrk="1" hangingPunct="1">
              <a:buFont typeface="Wingdings" charset="2"/>
              <a:buNone/>
            </a:pPr>
            <a:endParaRPr lang="en-US" dirty="0"/>
          </a:p>
          <a:p>
            <a:pPr eaLnBrk="1" hangingPunct="1">
              <a:buFont typeface="Wingdings" charset="2"/>
              <a:buNone/>
            </a:pPr>
            <a:endParaRPr lang="en-US" dirty="0"/>
          </a:p>
          <a:p>
            <a:pPr lvl="1" eaLnBrk="1" hangingPunct="1">
              <a:buFont typeface="Wingdings" charset="2"/>
              <a:buNone/>
            </a:pPr>
            <a:endParaRPr lang="en-US" dirty="0"/>
          </a:p>
        </p:txBody>
      </p:sp>
      <p:sp>
        <p:nvSpPr>
          <p:cNvPr id="2" name="Slide Number Placeholder 1"/>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6</a:t>
            </a:fld>
            <a:endParaRPr lang="en-US"/>
          </a:p>
        </p:txBody>
      </p:sp>
    </p:spTree>
    <p:extLst>
      <p:ext uri="{BB962C8B-B14F-4D97-AF65-F5344CB8AC3E}">
        <p14:creationId xmlns:p14="http://schemas.microsoft.com/office/powerpoint/2010/main" val="20688408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z="5000" dirty="0" err="1"/>
              <a:t>Pennock</a:t>
            </a:r>
            <a:r>
              <a:rPr lang="en-US" sz="5000" dirty="0"/>
              <a:t> model</a:t>
            </a:r>
          </a:p>
        </p:txBody>
      </p:sp>
      <p:sp>
        <p:nvSpPr>
          <p:cNvPr id="44035" name="Rectangle 3"/>
          <p:cNvSpPr>
            <a:spLocks noGrp="1" noChangeArrowheads="1"/>
          </p:cNvSpPr>
          <p:nvPr>
            <p:ph type="body" idx="4294967295"/>
          </p:nvPr>
        </p:nvSpPr>
        <p:spPr>
          <a:xfrm>
            <a:off x="315144" y="1514395"/>
            <a:ext cx="11896634" cy="1188018"/>
          </a:xfrm>
        </p:spPr>
        <p:txBody>
          <a:bodyPr/>
          <a:lstStyle/>
          <a:p>
            <a:pPr eaLnBrk="1" hangingPunct="1"/>
            <a:r>
              <a:rPr lang="en-US" sz="2400" dirty="0">
                <a:solidFill>
                  <a:schemeClr val="tx1"/>
                </a:solidFill>
              </a:rPr>
              <a:t>Example: It is reasonable to assume that some webpages will be linked to in part because of what they are rather than the number of links they already have</a:t>
            </a:r>
          </a:p>
        </p:txBody>
      </p:sp>
      <p:pic>
        <p:nvPicPr>
          <p:cNvPr id="44036" name="Picture 6"/>
          <p:cNvPicPr>
            <a:picLocks noChangeAspect="1" noChangeArrowheads="1"/>
          </p:cNvPicPr>
          <p:nvPr/>
        </p:nvPicPr>
        <p:blipFill>
          <a:blip r:embed="rId3" cstate="print"/>
          <a:srcRect/>
          <a:stretch>
            <a:fillRect/>
          </a:stretch>
        </p:blipFill>
        <p:spPr bwMode="auto">
          <a:xfrm>
            <a:off x="581851" y="2621971"/>
            <a:ext cx="7876434" cy="4063116"/>
          </a:xfrm>
          <a:prstGeom prst="rect">
            <a:avLst/>
          </a:prstGeom>
          <a:noFill/>
          <a:ln w="9525">
            <a:noFill/>
            <a:miter lim="800000"/>
            <a:headEnd/>
            <a:tailEnd/>
          </a:ln>
        </p:spPr>
      </p:pic>
      <p:sp>
        <p:nvSpPr>
          <p:cNvPr id="2" name="Slide Number Placeholder 1"/>
          <p:cNvSpPr>
            <a:spLocks noGrp="1"/>
          </p:cNvSpPr>
          <p:nvPr>
            <p:ph type="sldNum" sz="quarter" idx="4294967295"/>
          </p:nvPr>
        </p:nvSpPr>
        <p:spPr>
          <a:xfrm>
            <a:off x="10881915" y="6508794"/>
            <a:ext cx="932736" cy="485731"/>
          </a:xfrm>
          <a:prstGeom prst="rect">
            <a:avLst/>
          </a:prstGeom>
        </p:spPr>
        <p:txBody>
          <a:bodyPr lIns="111026" tIns="55513" rIns="111026" bIns="55513"/>
          <a:lstStyle/>
          <a:p>
            <a:pPr>
              <a:defRPr/>
            </a:pPr>
            <a:fld id="{5AC11EA0-1595-441F-A44E-F602CEFB824C}" type="slidenum">
              <a:rPr lang="en-US" smtClean="0"/>
              <a:pPr>
                <a:defRPr/>
              </a:pPr>
              <a:t>7</a:t>
            </a:fld>
            <a:endParaRPr lang="en-US"/>
          </a:p>
        </p:txBody>
      </p:sp>
    </p:spTree>
    <p:extLst>
      <p:ext uri="{BB962C8B-B14F-4D97-AF65-F5344CB8AC3E}">
        <p14:creationId xmlns:p14="http://schemas.microsoft.com/office/powerpoint/2010/main" val="26188819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09225"/>
            <a:ext cx="12436475" cy="279781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lIns="111026" tIns="55513" rIns="111026" bIns="55513" rtlCol="0" anchor="ctr"/>
          <a:lstStyle/>
          <a:p>
            <a:pPr algn="ctr"/>
            <a:endParaRPr lang="en-US" dirty="0"/>
          </a:p>
        </p:txBody>
      </p:sp>
      <p:sp>
        <p:nvSpPr>
          <p:cNvPr id="39939" name="Rectangle 2"/>
          <p:cNvSpPr>
            <a:spLocks noGrp="1" noChangeArrowheads="1"/>
          </p:cNvSpPr>
          <p:nvPr>
            <p:ph type="title"/>
          </p:nvPr>
        </p:nvSpPr>
        <p:spPr/>
        <p:txBody>
          <a:bodyPr/>
          <a:lstStyle/>
          <a:p>
            <a:pPr eaLnBrk="1" hangingPunct="1"/>
            <a:r>
              <a:rPr lang="en-US" sz="5000" dirty="0" err="1"/>
              <a:t>Pennock</a:t>
            </a:r>
            <a:r>
              <a:rPr lang="en-US" sz="5000" dirty="0"/>
              <a:t> model</a:t>
            </a:r>
          </a:p>
        </p:txBody>
      </p:sp>
      <p:sp>
        <p:nvSpPr>
          <p:cNvPr id="39940" name="Rectangle 3"/>
          <p:cNvSpPr>
            <a:spLocks noGrp="1" noChangeArrowheads="1"/>
          </p:cNvSpPr>
          <p:nvPr>
            <p:ph type="body" idx="4294967295"/>
          </p:nvPr>
        </p:nvSpPr>
        <p:spPr>
          <a:xfrm>
            <a:off x="451917" y="1457953"/>
            <a:ext cx="11192828" cy="932603"/>
          </a:xfrm>
          <a:prstGeom prst="rect">
            <a:avLst/>
          </a:prstGeom>
        </p:spPr>
        <p:txBody>
          <a:bodyPr lIns="111026" tIns="55513" rIns="111026" bIns="55513">
            <a:normAutofit/>
          </a:bodyPr>
          <a:lstStyle/>
          <a:p>
            <a:pPr eaLnBrk="1" hangingPunct="1"/>
            <a:r>
              <a:rPr lang="en-US" sz="2900" dirty="0"/>
              <a:t>The probability that an endpoint of a new edge connects to vertex </a:t>
            </a:r>
            <a:r>
              <a:rPr lang="en-US" sz="2900" i="1" dirty="0" err="1"/>
              <a:t>i</a:t>
            </a:r>
            <a:r>
              <a:rPr lang="en-US" sz="2900" dirty="0"/>
              <a:t> is</a:t>
            </a:r>
          </a:p>
        </p:txBody>
      </p:sp>
      <p:graphicFrame>
        <p:nvGraphicFramePr>
          <p:cNvPr id="368643" name="Object 3"/>
          <p:cNvGraphicFramePr>
            <a:graphicFrameLocks noChangeAspect="1"/>
          </p:cNvGraphicFramePr>
          <p:nvPr>
            <p:extLst>
              <p:ext uri="{D42A27DB-BD31-4B8C-83A1-F6EECF244321}">
                <p14:modId xmlns:p14="http://schemas.microsoft.com/office/powerpoint/2010/main" val="376934576"/>
              </p:ext>
            </p:extLst>
          </p:nvPr>
        </p:nvGraphicFramePr>
        <p:xfrm>
          <a:off x="976942" y="3615792"/>
          <a:ext cx="5506549" cy="1034607"/>
        </p:xfrm>
        <a:graphic>
          <a:graphicData uri="http://schemas.openxmlformats.org/presentationml/2006/ole">
            <mc:AlternateContent xmlns:mc="http://schemas.openxmlformats.org/markup-compatibility/2006">
              <mc:Choice xmlns:v="urn:schemas-microsoft-com:vml" Requires="v">
                <p:oleObj spid="_x0000_s47291" name="Equation" r:id="rId4" imgW="1854000" imgH="431640" progId="Equation.3">
                  <p:embed/>
                </p:oleObj>
              </mc:Choice>
              <mc:Fallback>
                <p:oleObj name="Equation" r:id="rId4" imgW="1854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942" y="3615792"/>
                        <a:ext cx="5506549" cy="1034607"/>
                      </a:xfrm>
                      <a:prstGeom prst="rect">
                        <a:avLst/>
                      </a:prstGeom>
                      <a:noFill/>
                      <a:extLst/>
                    </p:spPr>
                  </p:pic>
                </p:oleObj>
              </mc:Fallback>
            </mc:AlternateContent>
          </a:graphicData>
        </a:graphic>
      </p:graphicFrame>
      <p:sp>
        <p:nvSpPr>
          <p:cNvPr id="3" name="TextBox 2"/>
          <p:cNvSpPr txBox="1"/>
          <p:nvPr/>
        </p:nvSpPr>
        <p:spPr>
          <a:xfrm>
            <a:off x="2320727" y="2916339"/>
            <a:ext cx="4354633" cy="389109"/>
          </a:xfrm>
          <a:prstGeom prst="rect">
            <a:avLst/>
          </a:prstGeom>
          <a:noFill/>
        </p:spPr>
        <p:txBody>
          <a:bodyPr wrap="none" lIns="111026" tIns="55513" rIns="111026" bIns="55513" rtlCol="0">
            <a:spAutoFit/>
          </a:bodyPr>
          <a:lstStyle/>
          <a:p>
            <a:r>
              <a:rPr lang="en-US" dirty="0">
                <a:solidFill>
                  <a:schemeClr val="accent2">
                    <a:lumMod val="75000"/>
                  </a:schemeClr>
                </a:solidFill>
              </a:rPr>
              <a:t>α = probability of preferential attachment</a:t>
            </a:r>
          </a:p>
        </p:txBody>
      </p:sp>
      <p:grpSp>
        <p:nvGrpSpPr>
          <p:cNvPr id="7" name="Group 6"/>
          <p:cNvGrpSpPr/>
          <p:nvPr/>
        </p:nvGrpSpPr>
        <p:grpSpPr>
          <a:xfrm>
            <a:off x="6466218" y="4159810"/>
            <a:ext cx="3938217" cy="376684"/>
            <a:chOff x="6248400" y="3733800"/>
            <a:chExt cx="2895600" cy="369332"/>
          </a:xfrm>
        </p:grpSpPr>
        <p:sp>
          <p:nvSpPr>
            <p:cNvPr id="8" name="TextBox 7"/>
            <p:cNvSpPr txBox="1"/>
            <p:nvPr/>
          </p:nvSpPr>
          <p:spPr>
            <a:xfrm>
              <a:off x="6629400" y="3733800"/>
              <a:ext cx="2514600" cy="369332"/>
            </a:xfrm>
            <a:prstGeom prst="rect">
              <a:avLst/>
            </a:prstGeom>
            <a:noFill/>
          </p:spPr>
          <p:txBody>
            <a:bodyPr wrap="square" rtlCol="0">
              <a:spAutoFit/>
            </a:bodyPr>
            <a:lstStyle/>
            <a:p>
              <a:r>
                <a:rPr lang="en-US" dirty="0">
                  <a:solidFill>
                    <a:schemeClr val="accent2">
                      <a:lumMod val="75000"/>
                    </a:schemeClr>
                  </a:solidFill>
                </a:rPr>
                <a:t>Total nodes at time </a:t>
              </a:r>
              <a:r>
                <a:rPr lang="en-US" i="1" dirty="0">
                  <a:solidFill>
                    <a:schemeClr val="accent2">
                      <a:lumMod val="75000"/>
                    </a:schemeClr>
                  </a:solidFill>
                </a:rPr>
                <a:t>t</a:t>
              </a:r>
            </a:p>
          </p:txBody>
        </p:sp>
        <p:cxnSp>
          <p:nvCxnSpPr>
            <p:cNvPr id="6" name="Straight Arrow Connector 5"/>
            <p:cNvCxnSpPr/>
            <p:nvPr/>
          </p:nvCxnSpPr>
          <p:spPr>
            <a:xfrm flipH="1">
              <a:off x="6248400" y="39624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1387990" y="4626112"/>
            <a:ext cx="3420031" cy="814632"/>
            <a:chOff x="2514600" y="4191000"/>
            <a:chExt cx="2514600" cy="798731"/>
          </a:xfrm>
        </p:grpSpPr>
        <p:sp>
          <p:nvSpPr>
            <p:cNvPr id="12" name="TextBox 11"/>
            <p:cNvSpPr txBox="1"/>
            <p:nvPr/>
          </p:nvSpPr>
          <p:spPr>
            <a:xfrm>
              <a:off x="2514600" y="4343400"/>
              <a:ext cx="2514600" cy="646331"/>
            </a:xfrm>
            <a:prstGeom prst="rect">
              <a:avLst/>
            </a:prstGeom>
            <a:noFill/>
          </p:spPr>
          <p:txBody>
            <a:bodyPr wrap="square" rtlCol="0">
              <a:spAutoFit/>
            </a:bodyPr>
            <a:lstStyle/>
            <a:p>
              <a:r>
                <a:rPr lang="en-US" dirty="0">
                  <a:solidFill>
                    <a:schemeClr val="accent2">
                      <a:lumMod val="75000"/>
                    </a:schemeClr>
                  </a:solidFill>
                </a:rPr>
                <a:t>Connectivity at t</a:t>
              </a:r>
            </a:p>
            <a:p>
              <a:r>
                <a:rPr lang="en-US" i="1" dirty="0">
                  <a:solidFill>
                    <a:schemeClr val="accent2">
                      <a:lumMod val="75000"/>
                    </a:schemeClr>
                  </a:solidFill>
                </a:rPr>
                <a:t>(my popularity)</a:t>
              </a:r>
            </a:p>
          </p:txBody>
        </p:sp>
        <p:cxnSp>
          <p:nvCxnSpPr>
            <p:cNvPr id="13" name="Straight Arrow Connector 12"/>
            <p:cNvCxnSpPr/>
            <p:nvPr/>
          </p:nvCxnSpPr>
          <p:spPr>
            <a:xfrm flipV="1">
              <a:off x="3657600" y="4191000"/>
              <a:ext cx="762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 name="Slide Number Placeholder 3"/>
          <p:cNvSpPr>
            <a:spLocks noGrp="1"/>
          </p:cNvSpPr>
          <p:nvPr>
            <p:ph type="sldNum" sz="quarter" idx="4294967295"/>
          </p:nvPr>
        </p:nvSpPr>
        <p:spPr>
          <a:xfrm>
            <a:off x="10778278" y="6508794"/>
            <a:ext cx="1036373" cy="485731"/>
          </a:xfrm>
          <a:prstGeom prst="rect">
            <a:avLst/>
          </a:prstGeom>
        </p:spPr>
        <p:txBody>
          <a:bodyPr lIns="111026" tIns="55513" rIns="111026" bIns="55513"/>
          <a:lstStyle/>
          <a:p>
            <a:pPr>
              <a:defRPr/>
            </a:pPr>
            <a:fld id="{61B0E70C-1690-4F58-92A9-490466CB17A3}" type="slidenum">
              <a:rPr lang="en-US" smtClean="0"/>
              <a:pPr>
                <a:defRPr/>
              </a:pPr>
              <a:t>8</a:t>
            </a:fld>
            <a:endParaRPr lang="en-US"/>
          </a:p>
        </p:txBody>
      </p:sp>
    </p:spTree>
    <p:extLst>
      <p:ext uri="{BB962C8B-B14F-4D97-AF65-F5344CB8AC3E}">
        <p14:creationId xmlns:p14="http://schemas.microsoft.com/office/powerpoint/2010/main" val="3959730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z="4600" dirty="0"/>
              <a:t>Alternative model (directed)</a:t>
            </a:r>
          </a:p>
        </p:txBody>
      </p:sp>
      <p:sp>
        <p:nvSpPr>
          <p:cNvPr id="41988" name="Rectangle 3"/>
          <p:cNvSpPr>
            <a:spLocks noGrp="1" noChangeArrowheads="1"/>
          </p:cNvSpPr>
          <p:nvPr>
            <p:ph type="body" idx="4294967295"/>
          </p:nvPr>
        </p:nvSpPr>
        <p:spPr>
          <a:xfrm>
            <a:off x="406897" y="1282982"/>
            <a:ext cx="12029578" cy="2486942"/>
          </a:xfrm>
          <a:prstGeom prst="rect">
            <a:avLst/>
          </a:prstGeom>
        </p:spPr>
        <p:txBody>
          <a:bodyPr lIns="111026" tIns="55513" rIns="111026" bIns="55513">
            <a:normAutofit fontScale="70000" lnSpcReduction="20000"/>
          </a:bodyPr>
          <a:lstStyle/>
          <a:p>
            <a:pPr eaLnBrk="1" hangingPunct="1">
              <a:lnSpc>
                <a:spcPct val="120000"/>
              </a:lnSpc>
            </a:pPr>
            <a:r>
              <a:rPr lang="en-US" dirty="0"/>
              <a:t>Network starts with </a:t>
            </a:r>
            <a:r>
              <a:rPr lang="en-US" i="1" dirty="0"/>
              <a:t>m</a:t>
            </a:r>
            <a:r>
              <a:rPr lang="en-US" i="1" baseline="-25000" dirty="0"/>
              <a:t>0</a:t>
            </a:r>
            <a:r>
              <a:rPr lang="en-US" dirty="0"/>
              <a:t> vertices, which link to each other with probability </a:t>
            </a:r>
            <a:r>
              <a:rPr lang="en-US" i="1" dirty="0"/>
              <a:t>p</a:t>
            </a:r>
            <a:r>
              <a:rPr lang="en-US" i="1" baseline="-25000" dirty="0"/>
              <a:t>0</a:t>
            </a:r>
            <a:r>
              <a:rPr lang="en-US" dirty="0"/>
              <a:t> (as in an </a:t>
            </a:r>
            <a:r>
              <a:rPr lang="en-US" dirty="0" err="1"/>
              <a:t>Erdos-Renyi</a:t>
            </a:r>
            <a:r>
              <a:rPr lang="en-US" dirty="0"/>
              <a:t> random graph)</a:t>
            </a:r>
          </a:p>
          <a:p>
            <a:pPr eaLnBrk="1" hangingPunct="1">
              <a:lnSpc>
                <a:spcPct val="120000"/>
              </a:lnSpc>
            </a:pPr>
            <a:r>
              <a:rPr lang="en-US" dirty="0"/>
              <a:t>At each time step </a:t>
            </a:r>
            <a:r>
              <a:rPr lang="en-US" i="1" dirty="0"/>
              <a:t>t</a:t>
            </a:r>
            <a:r>
              <a:rPr lang="en-US" dirty="0"/>
              <a:t>, one vertex and </a:t>
            </a:r>
            <a:r>
              <a:rPr lang="en-US" i="1" dirty="0"/>
              <a:t>m</a:t>
            </a:r>
            <a:r>
              <a:rPr lang="en-US" dirty="0"/>
              <a:t> edges are added to the network</a:t>
            </a:r>
          </a:p>
          <a:p>
            <a:pPr eaLnBrk="1" hangingPunct="1">
              <a:lnSpc>
                <a:spcPct val="120000"/>
              </a:lnSpc>
            </a:pPr>
            <a:r>
              <a:rPr lang="en-US" dirty="0"/>
              <a:t>Instead of attaching one end point of each edge to the newly introduced vertex, choose </a:t>
            </a:r>
            <a:r>
              <a:rPr lang="en-US" i="1" dirty="0"/>
              <a:t>both</a:t>
            </a:r>
            <a:r>
              <a:rPr lang="en-US" dirty="0"/>
              <a:t> end points according to the probability:</a:t>
            </a:r>
          </a:p>
        </p:txBody>
      </p:sp>
      <p:graphicFrame>
        <p:nvGraphicFramePr>
          <p:cNvPr id="41986" name="Object 2"/>
          <p:cNvGraphicFramePr>
            <a:graphicFrameLocks noChangeAspect="1"/>
          </p:cNvGraphicFramePr>
          <p:nvPr>
            <p:extLst>
              <p:ext uri="{D42A27DB-BD31-4B8C-83A1-F6EECF244321}">
                <p14:modId xmlns:p14="http://schemas.microsoft.com/office/powerpoint/2010/main" val="2682612605"/>
              </p:ext>
            </p:extLst>
          </p:nvPr>
        </p:nvGraphicFramePr>
        <p:xfrm>
          <a:off x="1450922" y="4276172"/>
          <a:ext cx="8532804" cy="1191660"/>
        </p:xfrm>
        <a:graphic>
          <a:graphicData uri="http://schemas.openxmlformats.org/presentationml/2006/ole">
            <mc:AlternateContent xmlns:mc="http://schemas.openxmlformats.org/markup-compatibility/2006">
              <mc:Choice xmlns:v="urn:schemas-microsoft-com:vml" Requires="v">
                <p:oleObj spid="_x0000_s48315" name="Equation" r:id="rId4" imgW="2387520" imgH="444240" progId="Equation.3">
                  <p:embed/>
                </p:oleObj>
              </mc:Choice>
              <mc:Fallback>
                <p:oleObj name="Equation" r:id="rId4" imgW="23875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0922" y="4276172"/>
                        <a:ext cx="8532804" cy="119166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1989" name="Oval 5"/>
          <p:cNvSpPr>
            <a:spLocks noChangeArrowheads="1"/>
          </p:cNvSpPr>
          <p:nvPr/>
        </p:nvSpPr>
        <p:spPr bwMode="auto">
          <a:xfrm>
            <a:off x="3523668" y="4043021"/>
            <a:ext cx="2176383" cy="1632056"/>
          </a:xfrm>
          <a:prstGeom prst="ellipse">
            <a:avLst/>
          </a:prstGeom>
          <a:noFill/>
          <a:ln w="9525">
            <a:solidFill>
              <a:schemeClr val="accent2"/>
            </a:solidFill>
            <a:round/>
            <a:headEnd/>
            <a:tailEnd/>
          </a:ln>
        </p:spPr>
        <p:txBody>
          <a:bodyPr wrap="none" lIns="111026" tIns="55513" rIns="111026" bIns="55513" anchor="ctr"/>
          <a:lstStyle/>
          <a:p>
            <a:endParaRPr lang="en-US"/>
          </a:p>
        </p:txBody>
      </p:sp>
      <p:sp>
        <p:nvSpPr>
          <p:cNvPr id="41990" name="Oval 6"/>
          <p:cNvSpPr>
            <a:spLocks noChangeArrowheads="1"/>
          </p:cNvSpPr>
          <p:nvPr/>
        </p:nvSpPr>
        <p:spPr bwMode="auto">
          <a:xfrm>
            <a:off x="6321875" y="3965304"/>
            <a:ext cx="2176383" cy="1632056"/>
          </a:xfrm>
          <a:prstGeom prst="ellipse">
            <a:avLst/>
          </a:prstGeom>
          <a:noFill/>
          <a:ln w="9525">
            <a:solidFill>
              <a:schemeClr val="accent2"/>
            </a:solidFill>
            <a:round/>
            <a:headEnd/>
            <a:tailEnd/>
          </a:ln>
        </p:spPr>
        <p:txBody>
          <a:bodyPr wrap="none" lIns="111026" tIns="55513" rIns="111026" bIns="55513" anchor="ctr"/>
          <a:lstStyle/>
          <a:p>
            <a:endParaRPr lang="en-US"/>
          </a:p>
        </p:txBody>
      </p:sp>
      <p:sp>
        <p:nvSpPr>
          <p:cNvPr id="41991" name="Oval 7"/>
          <p:cNvSpPr>
            <a:spLocks noChangeArrowheads="1"/>
          </p:cNvSpPr>
          <p:nvPr/>
        </p:nvSpPr>
        <p:spPr bwMode="auto">
          <a:xfrm>
            <a:off x="9120082" y="4043021"/>
            <a:ext cx="1140010" cy="1632056"/>
          </a:xfrm>
          <a:prstGeom prst="ellipse">
            <a:avLst/>
          </a:prstGeom>
          <a:noFill/>
          <a:ln w="9525">
            <a:solidFill>
              <a:schemeClr val="accent2"/>
            </a:solidFill>
            <a:round/>
            <a:headEnd/>
            <a:tailEnd/>
          </a:ln>
        </p:spPr>
        <p:txBody>
          <a:bodyPr wrap="none" lIns="111026" tIns="55513" rIns="111026" bIns="55513" anchor="ctr"/>
          <a:lstStyle/>
          <a:p>
            <a:endParaRPr lang="en-US"/>
          </a:p>
        </p:txBody>
      </p:sp>
      <p:sp>
        <p:nvSpPr>
          <p:cNvPr id="41992" name="Text Box 9"/>
          <p:cNvSpPr txBox="1">
            <a:spLocks noChangeArrowheads="1"/>
          </p:cNvSpPr>
          <p:nvPr/>
        </p:nvSpPr>
        <p:spPr bwMode="auto">
          <a:xfrm>
            <a:off x="1450922" y="5830512"/>
            <a:ext cx="3523668" cy="663832"/>
          </a:xfrm>
          <a:prstGeom prst="rect">
            <a:avLst/>
          </a:prstGeom>
          <a:noFill/>
          <a:ln w="9525">
            <a:solidFill>
              <a:schemeClr val="accent2"/>
            </a:solidFill>
            <a:miter lim="800000"/>
            <a:headEnd/>
            <a:tailEnd/>
          </a:ln>
        </p:spPr>
        <p:txBody>
          <a:bodyPr lIns="111026" tIns="55513" rIns="111026" bIns="55513">
            <a:spAutoFit/>
          </a:bodyPr>
          <a:lstStyle/>
          <a:p>
            <a:pPr marL="416349" indent="-416349"/>
            <a:r>
              <a:rPr lang="en-US" dirty="0">
                <a:solidFill>
                  <a:srgbClr val="FF0066"/>
                </a:solidFill>
              </a:rPr>
              <a:t>fraction of edges in the graph that start at v</a:t>
            </a:r>
          </a:p>
        </p:txBody>
      </p:sp>
      <p:sp>
        <p:nvSpPr>
          <p:cNvPr id="41993" name="Text Box 10"/>
          <p:cNvSpPr txBox="1">
            <a:spLocks noChangeArrowheads="1"/>
          </p:cNvSpPr>
          <p:nvPr/>
        </p:nvSpPr>
        <p:spPr bwMode="auto">
          <a:xfrm>
            <a:off x="5492776" y="5830512"/>
            <a:ext cx="3523668" cy="663832"/>
          </a:xfrm>
          <a:prstGeom prst="rect">
            <a:avLst/>
          </a:prstGeom>
          <a:noFill/>
          <a:ln w="9525">
            <a:solidFill>
              <a:schemeClr val="accent2"/>
            </a:solidFill>
            <a:miter lim="800000"/>
            <a:headEnd/>
            <a:tailEnd/>
          </a:ln>
        </p:spPr>
        <p:txBody>
          <a:bodyPr lIns="111026" tIns="55513" rIns="111026" bIns="55513">
            <a:spAutoFit/>
          </a:bodyPr>
          <a:lstStyle/>
          <a:p>
            <a:pPr marL="416349" indent="-416349"/>
            <a:r>
              <a:rPr lang="en-US" dirty="0">
                <a:solidFill>
                  <a:srgbClr val="FF0066"/>
                </a:solidFill>
              </a:rPr>
              <a:t>fraction of edges in the graph that end at v</a:t>
            </a:r>
          </a:p>
        </p:txBody>
      </p:sp>
      <p:sp>
        <p:nvSpPr>
          <p:cNvPr id="41994" name="Text Box 11"/>
          <p:cNvSpPr txBox="1">
            <a:spLocks noChangeArrowheads="1"/>
          </p:cNvSpPr>
          <p:nvPr/>
        </p:nvSpPr>
        <p:spPr bwMode="auto">
          <a:xfrm>
            <a:off x="9232356" y="5830511"/>
            <a:ext cx="2110441" cy="943107"/>
          </a:xfrm>
          <a:prstGeom prst="rect">
            <a:avLst/>
          </a:prstGeom>
          <a:noFill/>
          <a:ln w="9525">
            <a:solidFill>
              <a:schemeClr val="accent2"/>
            </a:solidFill>
            <a:miter lim="800000"/>
            <a:headEnd/>
            <a:tailEnd/>
          </a:ln>
        </p:spPr>
        <p:txBody>
          <a:bodyPr wrap="none" lIns="111026" tIns="55513" rIns="111026" bIns="55513">
            <a:spAutoFit/>
          </a:bodyPr>
          <a:lstStyle/>
          <a:p>
            <a:pPr marL="416349" indent="-416349"/>
            <a:r>
              <a:rPr lang="en-US" dirty="0">
                <a:solidFill>
                  <a:srgbClr val="FF0066"/>
                </a:solidFill>
              </a:rPr>
              <a:t>the credit v</a:t>
            </a:r>
          </a:p>
          <a:p>
            <a:pPr marL="416349" indent="-416349"/>
            <a:r>
              <a:rPr lang="en-US" dirty="0">
                <a:solidFill>
                  <a:srgbClr val="FF0066"/>
                </a:solidFill>
              </a:rPr>
              <a:t>gets just for being</a:t>
            </a:r>
          </a:p>
          <a:p>
            <a:pPr marL="416349" indent="-416349"/>
            <a:r>
              <a:rPr lang="en-US" dirty="0">
                <a:solidFill>
                  <a:srgbClr val="FF0066"/>
                </a:solidFill>
              </a:rPr>
              <a:t>one of the vertices</a:t>
            </a:r>
          </a:p>
        </p:txBody>
      </p:sp>
      <p:sp>
        <p:nvSpPr>
          <p:cNvPr id="41995" name="Line 12"/>
          <p:cNvSpPr>
            <a:spLocks noChangeShapeType="1"/>
          </p:cNvSpPr>
          <p:nvPr/>
        </p:nvSpPr>
        <p:spPr bwMode="auto">
          <a:xfrm flipV="1">
            <a:off x="3005482" y="5441926"/>
            <a:ext cx="829098" cy="388585"/>
          </a:xfrm>
          <a:prstGeom prst="line">
            <a:avLst/>
          </a:prstGeom>
          <a:noFill/>
          <a:ln w="9525">
            <a:solidFill>
              <a:schemeClr val="accent2"/>
            </a:solidFill>
            <a:round/>
            <a:headEnd/>
            <a:tailEnd type="triangle" w="med" len="med"/>
          </a:ln>
        </p:spPr>
        <p:txBody>
          <a:bodyPr lIns="111026" tIns="55513" rIns="111026" bIns="55513"/>
          <a:lstStyle/>
          <a:p>
            <a:endParaRPr lang="en-US"/>
          </a:p>
        </p:txBody>
      </p:sp>
      <p:sp>
        <p:nvSpPr>
          <p:cNvPr id="41996" name="Line 13"/>
          <p:cNvSpPr>
            <a:spLocks noChangeShapeType="1"/>
          </p:cNvSpPr>
          <p:nvPr/>
        </p:nvSpPr>
        <p:spPr bwMode="auto">
          <a:xfrm flipH="1" flipV="1">
            <a:off x="7772797" y="5519643"/>
            <a:ext cx="103637" cy="310868"/>
          </a:xfrm>
          <a:prstGeom prst="line">
            <a:avLst/>
          </a:prstGeom>
          <a:noFill/>
          <a:ln w="9525">
            <a:solidFill>
              <a:schemeClr val="accent2"/>
            </a:solidFill>
            <a:round/>
            <a:headEnd/>
            <a:tailEnd type="triangle" w="med" len="med"/>
          </a:ln>
        </p:spPr>
        <p:txBody>
          <a:bodyPr lIns="111026" tIns="55513" rIns="111026" bIns="55513"/>
          <a:lstStyle/>
          <a:p>
            <a:endParaRPr lang="en-US"/>
          </a:p>
        </p:txBody>
      </p:sp>
      <p:sp>
        <p:nvSpPr>
          <p:cNvPr id="41997" name="Line 14"/>
          <p:cNvSpPr>
            <a:spLocks noChangeShapeType="1"/>
          </p:cNvSpPr>
          <p:nvPr/>
        </p:nvSpPr>
        <p:spPr bwMode="auto">
          <a:xfrm flipH="1" flipV="1">
            <a:off x="9949180" y="5597360"/>
            <a:ext cx="103637" cy="233151"/>
          </a:xfrm>
          <a:prstGeom prst="line">
            <a:avLst/>
          </a:prstGeom>
          <a:noFill/>
          <a:ln w="9525">
            <a:solidFill>
              <a:schemeClr val="accent2"/>
            </a:solidFill>
            <a:round/>
            <a:headEnd/>
            <a:tailEnd type="triangle" w="med" len="med"/>
          </a:ln>
        </p:spPr>
        <p:txBody>
          <a:bodyPr lIns="111026" tIns="55513" rIns="111026" bIns="55513"/>
          <a:lstStyle/>
          <a:p>
            <a:endParaRPr lang="en-US"/>
          </a:p>
        </p:txBody>
      </p:sp>
    </p:spTree>
    <p:extLst>
      <p:ext uri="{BB962C8B-B14F-4D97-AF65-F5344CB8AC3E}">
        <p14:creationId xmlns:p14="http://schemas.microsoft.com/office/powerpoint/2010/main" val="1969300227"/>
      </p:ext>
    </p:extLst>
  </p:cSld>
  <p:clrMapOvr>
    <a:masterClrMapping/>
  </p:clrMapOvr>
  <p:transition>
    <p:fade/>
  </p:transition>
</p:sld>
</file>

<file path=ppt/theme/theme1.xml><?xml version="1.0" encoding="utf-8"?>
<a:theme xmlns:a="http://schemas.openxmlformats.org/drawingml/2006/main" name="TFTemplate16X9">
  <a:themeElements>
    <a:clrScheme name="Custom 128">
      <a:dk1>
        <a:srgbClr val="525051"/>
      </a:dk1>
      <a:lt1>
        <a:srgbClr val="FFFFFF"/>
      </a:lt1>
      <a:dk2>
        <a:srgbClr val="00BCF2"/>
      </a:dk2>
      <a:lt2>
        <a:srgbClr val="A1A1A1"/>
      </a:lt2>
      <a:accent1>
        <a:srgbClr val="00B294"/>
      </a:accent1>
      <a:accent2>
        <a:srgbClr val="009E49"/>
      </a:accent2>
      <a:accent3>
        <a:srgbClr val="BAD80A"/>
      </a:accent3>
      <a:accent4>
        <a:srgbClr val="FFF100"/>
      </a:accent4>
      <a:accent5>
        <a:srgbClr val="FF8C00"/>
      </a:accent5>
      <a:accent6>
        <a:srgbClr val="EC008C"/>
      </a:accent6>
      <a:hlink>
        <a:srgbClr val="A1A1A1"/>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074D2BD1-8FEF-4AE1-A019-47AFC44A1372}"/>
    </a:ext>
  </a:extLst>
</a:theme>
</file>

<file path=ppt/theme/theme2.xml><?xml version="1.0" encoding="utf-8"?>
<a:theme xmlns:a="http://schemas.openxmlformats.org/drawingml/2006/main" name="3-30367_MSR Dark Blue Template 16x9">
  <a:themeElements>
    <a:clrScheme name="Custom 129">
      <a:dk1>
        <a:srgbClr val="002050"/>
      </a:dk1>
      <a:lt1>
        <a:srgbClr val="FFFFFF"/>
      </a:lt1>
      <a:dk2>
        <a:srgbClr val="525051"/>
      </a:dk2>
      <a:lt2>
        <a:srgbClr val="00BCF2"/>
      </a:lt2>
      <a:accent1>
        <a:srgbClr val="00B294"/>
      </a:accent1>
      <a:accent2>
        <a:srgbClr val="009E49"/>
      </a:accent2>
      <a:accent3>
        <a:srgbClr val="BAD80A"/>
      </a:accent3>
      <a:accent4>
        <a:srgbClr val="FFF100"/>
      </a:accent4>
      <a:accent5>
        <a:srgbClr val="FF8C00"/>
      </a:accent5>
      <a:accent6>
        <a:srgbClr val="EC008C"/>
      </a:accent6>
      <a:hlink>
        <a:srgbClr val="00BCF2"/>
      </a:hlink>
      <a:folHlink>
        <a:srgbClr val="00188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R_Template_16x9" id="{09D7E618-0FA4-493D-B290-7A2E6215D746}" vid="{25CC0F95-AC32-45F4-82DE-46A3C8B387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EBA48A1C119847B75BEAF54DFB9F21" ma:contentTypeVersion="0" ma:contentTypeDescription="Create a new document." ma:contentTypeScope="" ma:versionID="227b632033016b4bd5ee7b0c8f06ecb1">
  <xsd:schema xmlns:xsd="http://www.w3.org/2001/XMLSchema" xmlns:xs="http://www.w3.org/2001/XMLSchema" xmlns:p="http://schemas.microsoft.com/office/2006/metadata/properties" targetNamespace="http://schemas.microsoft.com/office/2006/metadata/properties" ma:root="true" ma:fieldsID="e3406dd310a1c3fc2088cd711ed3599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FA57D5-ACAC-4B62-8A8E-CAC50529E3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TFTemplate16X9.potx</Template>
  <TotalTime>84268</TotalTime>
  <Words>2776</Words>
  <Application>Microsoft Macintosh PowerPoint</Application>
  <PresentationFormat>Custom</PresentationFormat>
  <Paragraphs>179</Paragraphs>
  <Slides>14</Slides>
  <Notes>14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4" baseType="lpstr">
      <vt:lpstr>ＭＳ Ｐゴシック</vt:lpstr>
      <vt:lpstr>Arial</vt:lpstr>
      <vt:lpstr>Consolas</vt:lpstr>
      <vt:lpstr>Segoe UI</vt:lpstr>
      <vt:lpstr>Segoe UI Light</vt:lpstr>
      <vt:lpstr>Symbol</vt:lpstr>
      <vt:lpstr>Wingdings</vt:lpstr>
      <vt:lpstr>TFTemplate16X9</vt:lpstr>
      <vt:lpstr>3-30367_MSR Dark Blue Template 16x9</vt:lpstr>
      <vt:lpstr>Equation</vt:lpstr>
      <vt:lpstr>SI 608  Week 5 – Scale Free Networks </vt:lpstr>
      <vt:lpstr>Distribution of Discrete Outcomes</vt:lpstr>
      <vt:lpstr>Zipf’s Law: Special Case of Power Law</vt:lpstr>
      <vt:lpstr>Example: Zipf’s Distribution</vt:lpstr>
      <vt:lpstr>Zipf’s Law &amp; AOL Site Visits</vt:lpstr>
      <vt:lpstr>Optional: Alternative models</vt:lpstr>
      <vt:lpstr>Pennock model</vt:lpstr>
      <vt:lpstr>Pennock model</vt:lpstr>
      <vt:lpstr>Alternative model (directed)</vt:lpstr>
      <vt:lpstr>‘Scale free’ network</vt:lpstr>
      <vt:lpstr>Extended BA model (undirected network)</vt:lpstr>
      <vt:lpstr>Extended BA model – cont’d</vt:lpstr>
      <vt:lpstr>Thoughts</vt:lpstr>
      <vt:lpstr>You Should Know</vt:lpstr>
    </vt:vector>
  </TitlesOfParts>
  <Manager>&lt;Comms manager/speech writer&gt;</Manager>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TechFest 2014 Powerpoint template 16x9</dc:title>
  <dc:subject>Microsoft Research 2013</dc:subject>
  <dc:creator>&lt;Speaker Name&gt;</dc:creator>
  <cp:keywords/>
  <dc:description>Template by: Mitchell Derrey, Silver Fox Productions, Inc._x000d_
Formatting by: _x000d_
Audience Type: Internal/External</dc:description>
  <cp:lastModifiedBy>Microsoft Office User</cp:lastModifiedBy>
  <cp:revision>2322</cp:revision>
  <cp:lastPrinted>2015-02-02T18:17:35Z</cp:lastPrinted>
  <dcterms:created xsi:type="dcterms:W3CDTF">2012-05-22T07:38:31Z</dcterms:created>
  <dcterms:modified xsi:type="dcterms:W3CDTF">2020-09-29T16:35:26Z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0x01010058EBA48A1C119847B75BEAF54DFB9F21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