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082" r:id="rId4"/>
    <p:sldMasterId id="2147484243" r:id="rId5"/>
  </p:sldMasterIdLst>
  <p:notesMasterIdLst>
    <p:notesMasterId r:id="rId48"/>
  </p:notesMasterIdLst>
  <p:handoutMasterIdLst>
    <p:handoutMasterId r:id="rId49"/>
  </p:handoutMasterIdLst>
  <p:sldIdLst>
    <p:sldId id="1390" r:id="rId6"/>
    <p:sldId id="1393" r:id="rId7"/>
    <p:sldId id="1471" r:id="rId8"/>
    <p:sldId id="1413" r:id="rId9"/>
    <p:sldId id="1414" r:id="rId10"/>
    <p:sldId id="1415" r:id="rId11"/>
    <p:sldId id="1416" r:id="rId12"/>
    <p:sldId id="1417" r:id="rId13"/>
    <p:sldId id="1418" r:id="rId14"/>
    <p:sldId id="1419" r:id="rId15"/>
    <p:sldId id="1420" r:id="rId16"/>
    <p:sldId id="1421" r:id="rId17"/>
    <p:sldId id="1422" r:id="rId18"/>
    <p:sldId id="1423" r:id="rId19"/>
    <p:sldId id="1476" r:id="rId20"/>
    <p:sldId id="1424" r:id="rId21"/>
    <p:sldId id="1425" r:id="rId22"/>
    <p:sldId id="1426" r:id="rId23"/>
    <p:sldId id="1427" r:id="rId24"/>
    <p:sldId id="1428" r:id="rId25"/>
    <p:sldId id="1429" r:id="rId26"/>
    <p:sldId id="1430" r:id="rId27"/>
    <p:sldId id="1431" r:id="rId28"/>
    <p:sldId id="1432" r:id="rId29"/>
    <p:sldId id="1433" r:id="rId30"/>
    <p:sldId id="1434" r:id="rId31"/>
    <p:sldId id="1435" r:id="rId32"/>
    <p:sldId id="1436" r:id="rId33"/>
    <p:sldId id="1437" r:id="rId34"/>
    <p:sldId id="1438" r:id="rId35"/>
    <p:sldId id="1446" r:id="rId36"/>
    <p:sldId id="1453" r:id="rId37"/>
    <p:sldId id="1454" r:id="rId38"/>
    <p:sldId id="1455" r:id="rId39"/>
    <p:sldId id="1478" r:id="rId40"/>
    <p:sldId id="1456" r:id="rId41"/>
    <p:sldId id="1457" r:id="rId42"/>
    <p:sldId id="1458" r:id="rId43"/>
    <p:sldId id="1459" r:id="rId44"/>
    <p:sldId id="1461" r:id="rId45"/>
    <p:sldId id="1469" r:id="rId46"/>
    <p:sldId id="1470" r:id="rId47"/>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6DD5C800-9A2C-4823-B056-4AFFC9A97500}">
          <p14:sldIdLst>
            <p14:sldId id="1390"/>
            <p14:sldId id="1393"/>
            <p14:sldId id="1471"/>
            <p14:sldId id="1413"/>
            <p14:sldId id="1414"/>
            <p14:sldId id="1415"/>
            <p14:sldId id="1416"/>
            <p14:sldId id="1417"/>
            <p14:sldId id="1418"/>
            <p14:sldId id="1419"/>
            <p14:sldId id="1420"/>
            <p14:sldId id="1421"/>
            <p14:sldId id="1422"/>
            <p14:sldId id="1423"/>
            <p14:sldId id="1476"/>
            <p14:sldId id="1424"/>
            <p14:sldId id="1425"/>
            <p14:sldId id="1426"/>
            <p14:sldId id="1427"/>
            <p14:sldId id="1428"/>
            <p14:sldId id="1429"/>
            <p14:sldId id="1430"/>
            <p14:sldId id="1431"/>
            <p14:sldId id="1432"/>
            <p14:sldId id="1433"/>
            <p14:sldId id="1434"/>
            <p14:sldId id="1435"/>
            <p14:sldId id="1436"/>
            <p14:sldId id="1437"/>
            <p14:sldId id="1438"/>
            <p14:sldId id="1446"/>
            <p14:sldId id="1453"/>
            <p14:sldId id="1454"/>
            <p14:sldId id="1455"/>
            <p14:sldId id="1478"/>
            <p14:sldId id="1456"/>
            <p14:sldId id="1457"/>
            <p14:sldId id="1458"/>
            <p14:sldId id="1459"/>
            <p14:sldId id="1461"/>
            <p14:sldId id="1469"/>
            <p14:sldId id="1470"/>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4" frameSlides="1"/>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294"/>
    <a:srgbClr val="306CB2"/>
    <a:srgbClr val="316DB3"/>
    <a:srgbClr val="185BAA"/>
    <a:srgbClr val="1C3E82"/>
    <a:srgbClr val="FDFDFD"/>
    <a:srgbClr val="006EB9"/>
    <a:srgbClr val="125AAA"/>
    <a:srgbClr val="1458A8"/>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80" autoAdjust="0"/>
    <p:restoredTop sz="82406" autoAdjust="0"/>
  </p:normalViewPr>
  <p:slideViewPr>
    <p:cSldViewPr snapToGrid="0">
      <p:cViewPr varScale="1">
        <p:scale>
          <a:sx n="92" d="100"/>
          <a:sy n="92" d="100"/>
        </p:scale>
        <p:origin x="1376" y="176"/>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80" d="100"/>
        <a:sy n="180" d="100"/>
      </p:scale>
      <p:origin x="0" y="-28722"/>
    </p:cViewPr>
  </p:sorterViewPr>
  <p:notesViewPr>
    <p:cSldViewPr snapToGrid="0" showGuides="1">
      <p:cViewPr varScale="1">
        <p:scale>
          <a:sx n="80" d="100"/>
          <a:sy n="80" d="100"/>
        </p:scale>
        <p:origin x="3198" y="96"/>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commentAuthors" Target="commentAuthor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theme" Target="theme/theme1.xml"/><Relationship Id="rId5" Type="http://schemas.openxmlformats.org/officeDocument/2006/relationships/slideMaster" Target="slideMasters/slideMaster2.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notesMaster" Target="notesMasters/notesMaster1.xml"/><Relationship Id="rId8" Type="http://schemas.openxmlformats.org/officeDocument/2006/relationships/slide" Target="slides/slide3.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Research 2013</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8D73E2F-2D39-2D48-9B35-C3957DEDAC03}" type="datetime8">
              <a:rPr lang="en-US" smtClean="0">
                <a:latin typeface="Segoe UI" pitchFamily="34" charset="0"/>
              </a:rPr>
              <a:t>9/29/20 11:26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Research 2013</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52F7300B-91BD-4E43-8D2F-557E57DA02D9}" type="datetime8">
              <a:rPr lang="en-US" smtClean="0"/>
              <a:t>9/29/20 11:26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rhapsody.com/" TargetMode="External"/><Relationship Id="rId2" Type="http://schemas.openxmlformats.org/officeDocument/2006/relationships/slide" Target="../slides/slide31.xml"/><Relationship Id="rId1" Type="http://schemas.openxmlformats.org/officeDocument/2006/relationships/notesMaster" Target="../notesMasters/notesMaster1.xml"/><Relationship Id="rId5" Type="http://schemas.openxmlformats.org/officeDocument/2006/relationships/hyperlink" Target="http://en.wikipedia.org/wiki/Long_Tail" TargetMode="External"/><Relationship Id="rId4" Type="http://schemas.openxmlformats.org/officeDocument/2006/relationships/hyperlink" Target="http://www.ebay.com/" TargetMode="Externa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9/29/20 11:26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5189627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9/29/20 11:26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5448240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9/29/20 11:26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7570621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9/29/20 11:26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1528552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9/29/20 11:26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5340086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9/29/20 11:26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42528824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9/29/20 11:26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7391009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9/29/20 11:26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2071131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9/29/20 11:26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8026923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9/29/20 11:26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8025006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a:solidFill>
                  <a:schemeClr val="tx1"/>
                </a:solidFill>
                <a:latin typeface="Segoe UI Light" pitchFamily="34" charset="0"/>
                <a:ea typeface="+mn-ea"/>
                <a:cs typeface="+mn-cs"/>
              </a:rPr>
              <a:t>so long as α &gt; 1, the number of samples per bin goes down as k increases and the bins in the tail will have more statistical noise than those that precede them.</a:t>
            </a:r>
          </a:p>
          <a:p>
            <a:r>
              <a:rPr lang="en-US" sz="900" kern="1200" dirty="0">
                <a:solidFill>
                  <a:schemeClr val="tx1"/>
                </a:solidFill>
                <a:latin typeface="Segoe UI Light" pitchFamily="34" charset="0"/>
                <a:ea typeface="+mn-ea"/>
                <a:cs typeface="+mn-cs"/>
              </a:rPr>
              <a:t>  </a:t>
            </a:r>
            <a:endParaRPr lang="en-US" dirty="0"/>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9/29/20 11:26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725412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9/29/20 11:26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2666691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9/29/20 11:26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25816439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9/29/20 11:26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3394369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9/29/20 11:26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27066172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9/29/20 11:26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8824034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9/29/20 11:26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24595823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9/29/20 11:26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39280630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9/29/20 11:26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23091133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9/29/20 11:26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4931721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9/29/20 11:26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11826681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9/29/20 11:26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3450561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9/29/20 11:26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0543773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Things that are not lower law:</a:t>
            </a:r>
          </a:p>
          <a:p>
            <a:endParaRPr lang="en-US" dirty="0"/>
          </a:p>
          <a:p>
            <a:pPr marL="0" marR="0" indent="0" algn="l" defTabSz="932742" rtl="0" eaLnBrk="1" fontAlgn="auto" latinLnBrk="0" hangingPunct="1">
              <a:lnSpc>
                <a:spcPct val="90000"/>
              </a:lnSpc>
              <a:spcBef>
                <a:spcPts val="0"/>
              </a:spcBef>
              <a:spcAft>
                <a:spcPts val="340"/>
              </a:spcAft>
              <a:buClrTx/>
              <a:buSzTx/>
              <a:buFontTx/>
              <a:buNone/>
              <a:tabLst/>
              <a:defRPr/>
            </a:pPr>
            <a:r>
              <a:rPr lang="en-US" sz="900" kern="1200" dirty="0">
                <a:solidFill>
                  <a:schemeClr val="tx1"/>
                </a:solidFill>
                <a:latin typeface="Segoe UI Light" pitchFamily="34" charset="0"/>
                <a:ea typeface="+mn-ea"/>
                <a:cs typeface="+mn-cs"/>
              </a:rPr>
              <a:t>The abundance of North American bird species, which spans over five orders of magnitude but is probably distributed according to a log-normal. A log-normally distributed quantity is one whose logarithm is normally distributed; see Section IV.G and Ref. [32] for further discussions The number of entries in people’s email </a:t>
            </a:r>
            <a:r>
              <a:rPr lang="en-US" sz="900" kern="1200" dirty="0" err="1">
                <a:solidFill>
                  <a:schemeClr val="tx1"/>
                </a:solidFill>
                <a:latin typeface="Segoe UI Light" pitchFamily="34" charset="0"/>
                <a:ea typeface="+mn-ea"/>
                <a:cs typeface="+mn-cs"/>
              </a:rPr>
              <a:t>addressbooks</a:t>
            </a:r>
            <a:r>
              <a:rPr lang="en-US" sz="900" kern="1200" dirty="0">
                <a:solidFill>
                  <a:schemeClr val="tx1"/>
                </a:solidFill>
                <a:latin typeface="Segoe UI Light" pitchFamily="34" charset="0"/>
                <a:ea typeface="+mn-ea"/>
                <a:cs typeface="+mn-cs"/>
              </a:rPr>
              <a:t>, which spans about three orders of </a:t>
            </a:r>
            <a:r>
              <a:rPr lang="en-US" sz="900" kern="1200" dirty="0" err="1">
                <a:solidFill>
                  <a:schemeClr val="tx1"/>
                </a:solidFill>
                <a:latin typeface="Segoe UI Light" pitchFamily="34" charset="0"/>
                <a:ea typeface="+mn-ea"/>
                <a:cs typeface="+mn-cs"/>
              </a:rPr>
              <a:t>magni</a:t>
            </a:r>
            <a:r>
              <a:rPr lang="en-US" sz="900" kern="1200" dirty="0">
                <a:solidFill>
                  <a:schemeClr val="tx1"/>
                </a:solidFill>
                <a:latin typeface="Segoe UI Light" pitchFamily="34" charset="0"/>
                <a:ea typeface="+mn-ea"/>
                <a:cs typeface="+mn-cs"/>
              </a:rPr>
              <a:t>- </a:t>
            </a:r>
            <a:r>
              <a:rPr lang="en-US" sz="900" kern="1200" dirty="0" err="1">
                <a:solidFill>
                  <a:schemeClr val="tx1"/>
                </a:solidFill>
                <a:latin typeface="Segoe UI Light" pitchFamily="34" charset="0"/>
                <a:ea typeface="+mn-ea"/>
                <a:cs typeface="+mn-cs"/>
              </a:rPr>
              <a:t>tude</a:t>
            </a:r>
            <a:r>
              <a:rPr lang="en-US" sz="900" kern="1200" dirty="0">
                <a:solidFill>
                  <a:schemeClr val="tx1"/>
                </a:solidFill>
                <a:latin typeface="Segoe UI Light" pitchFamily="34" charset="0"/>
                <a:ea typeface="+mn-ea"/>
                <a:cs typeface="+mn-cs"/>
              </a:rPr>
              <a:t> but seems to follow a stretched exponential. A stretched exponential is curve of the form e−</a:t>
            </a:r>
            <a:r>
              <a:rPr lang="en-US" sz="900" kern="1200" dirty="0" err="1">
                <a:solidFill>
                  <a:schemeClr val="tx1"/>
                </a:solidFill>
                <a:latin typeface="Segoe UI Light" pitchFamily="34" charset="0"/>
                <a:ea typeface="+mn-ea"/>
                <a:cs typeface="+mn-cs"/>
              </a:rPr>
              <a:t>axb</a:t>
            </a:r>
            <a:r>
              <a:rPr lang="en-US" sz="900" kern="1200" dirty="0">
                <a:solidFill>
                  <a:schemeClr val="tx1"/>
                </a:solidFill>
                <a:latin typeface="Segoe UI Light" pitchFamily="34" charset="0"/>
                <a:ea typeface="+mn-ea"/>
                <a:cs typeface="+mn-cs"/>
              </a:rPr>
              <a:t> for some constants a, b.  The distribution of the sizes of forest fires, which spans six orders of magnitude and could follow a power law but with an exponential cutoff.</a:t>
            </a:r>
          </a:p>
          <a:p>
            <a:endParaRPr lang="en-US" dirty="0"/>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9/29/20 11:26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37213280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a:solidFill>
                  <a:schemeClr val="tx1"/>
                </a:solidFill>
                <a:latin typeface="Segoe UI Light" pitchFamily="34" charset="0"/>
                <a:ea typeface="+mn-ea"/>
                <a:cs typeface="+mn-cs"/>
              </a:rPr>
              <a:t>The theory of the Long Tail is that our culture and economy is increasingly shifting away from a focus on a relatively small number of "hits" (mainstream products and markets) at the head of the demand curve and toward a huge number of niches in the tail. As the costs of production and distribution fall, especially online, there is now less need to lump products and consumers into one-size-fits-all containers. In an era without the constraints of physical shelf space and other bottlenecks of distribution, narrowly-targeted goods and services can be as economically attractive as mainstream fare.</a:t>
            </a:r>
          </a:p>
          <a:p>
            <a:r>
              <a:rPr lang="en-US" sz="900" kern="1200" dirty="0">
                <a:solidFill>
                  <a:schemeClr val="tx1"/>
                </a:solidFill>
                <a:latin typeface="Segoe UI Light" pitchFamily="34" charset="0"/>
                <a:ea typeface="+mn-ea"/>
                <a:cs typeface="+mn-cs"/>
              </a:rPr>
              <a:t>One example of this is the theory's prediction that demand for products not available in traditional bricks and mortar stores is potentially as big as for those that are. But the same is true for video not available on broadcast TV on any given day, and songs not played on radio. In other words, the potential aggregate size of the many small markets in goods that don't individually sell well enough for traditional retail and broadcast distribution may someday rival that of the existing large market in goods that do cross that economic bar.</a:t>
            </a:r>
          </a:p>
          <a:p>
            <a:r>
              <a:rPr lang="en-US" sz="900" kern="1200" dirty="0">
                <a:solidFill>
                  <a:schemeClr val="tx1"/>
                </a:solidFill>
                <a:latin typeface="Segoe UI Light" pitchFamily="34" charset="0"/>
                <a:ea typeface="+mn-ea"/>
                <a:cs typeface="+mn-cs"/>
              </a:rPr>
              <a:t>The term refers specifically to the orange part of the sales chart above, which shows a standard demand curve that could apply to any industry, from entertainment to hard goods. The vertical axis is sales; the horizontal is products. The red part of the curve is the hits, which have dominated our markets and culture for most of the last century. The orange part is the non-hits, or niches, which is where the new growth is coming from now and in the future.</a:t>
            </a:r>
          </a:p>
          <a:p>
            <a:r>
              <a:rPr lang="en-US" sz="900" kern="1200" dirty="0">
                <a:solidFill>
                  <a:schemeClr val="tx1"/>
                </a:solidFill>
                <a:latin typeface="Segoe UI Light" pitchFamily="34" charset="0"/>
                <a:ea typeface="+mn-ea"/>
                <a:cs typeface="+mn-cs"/>
              </a:rPr>
              <a:t>Traditional retail economics dictate that stores only stock the likely hits, because shelf space is expensive. But online retailers (from Amazon to iTunes) can stock virtually everything, and the number of available niche products outnumber the hits by several orders of magnitude. Those millions of niches are the Long Tail, which had been largely neglected until recently in favor of the Short Head of hits.</a:t>
            </a:r>
          </a:p>
          <a:p>
            <a:r>
              <a:rPr lang="en-US" sz="900" kern="1200" dirty="0">
                <a:solidFill>
                  <a:schemeClr val="tx1"/>
                </a:solidFill>
                <a:latin typeface="Segoe UI Light" pitchFamily="34" charset="0"/>
                <a:ea typeface="+mn-ea"/>
                <a:cs typeface="+mn-cs"/>
              </a:rPr>
              <a:t>When consumers are offered infinite choice, the true shape of demand is revealed. And it turns out to be less hit-centric than we thought. People gravitate towards niches because they satisfy narrow interests better, and in one aspect of our life or another we all have some narrow interest (whether we think of it that way or not).</a:t>
            </a:r>
          </a:p>
          <a:p>
            <a:r>
              <a:rPr lang="en-US" sz="900" kern="1200" dirty="0">
                <a:solidFill>
                  <a:schemeClr val="tx1"/>
                </a:solidFill>
                <a:latin typeface="Segoe UI Light" pitchFamily="34" charset="0"/>
                <a:ea typeface="+mn-ea"/>
                <a:cs typeface="+mn-cs"/>
              </a:rPr>
              <a:t>Our research project has attempted to quantify the Long Tail in three ways, comparing data from online and offline retailers in music, movies, and books.</a:t>
            </a:r>
          </a:p>
          <a:p>
            <a:r>
              <a:rPr lang="en-US" sz="900" kern="1200" dirty="0">
                <a:solidFill>
                  <a:schemeClr val="tx1"/>
                </a:solidFill>
                <a:latin typeface="Segoe UI Light" pitchFamily="34" charset="0"/>
                <a:ea typeface="+mn-ea"/>
                <a:cs typeface="+mn-cs"/>
              </a:rPr>
              <a:t>    1) What's the size of the Long Tail (defined as inventory typically not available offline)?</a:t>
            </a:r>
          </a:p>
          <a:p>
            <a:r>
              <a:rPr lang="en-US" sz="900" kern="1200" dirty="0">
                <a:solidFill>
                  <a:schemeClr val="tx1"/>
                </a:solidFill>
                <a:latin typeface="Segoe UI Light" pitchFamily="34" charset="0"/>
                <a:ea typeface="+mn-ea"/>
                <a:cs typeface="+mn-cs"/>
              </a:rPr>
              <a:t>    2) How does the availability of so many niche products change the shape of demand? Does it shift it away from hits?</a:t>
            </a:r>
          </a:p>
          <a:p>
            <a:r>
              <a:rPr lang="en-US" sz="900" kern="1200" dirty="0">
                <a:solidFill>
                  <a:schemeClr val="tx1"/>
                </a:solidFill>
                <a:latin typeface="Segoe UI Light" pitchFamily="34" charset="0"/>
                <a:ea typeface="+mn-ea"/>
                <a:cs typeface="+mn-cs"/>
              </a:rPr>
              <a:t>    3) What tools and techniques drive that shift, and which are most effective?</a:t>
            </a:r>
          </a:p>
          <a:p>
            <a:r>
              <a:rPr lang="en-US" sz="900" kern="1200" dirty="0">
                <a:solidFill>
                  <a:schemeClr val="tx1"/>
                </a:solidFill>
                <a:latin typeface="Segoe UI Light" pitchFamily="34" charset="0"/>
                <a:ea typeface="+mn-ea"/>
                <a:cs typeface="+mn-cs"/>
              </a:rPr>
              <a:t>The Long Tail book is about the big-picture consequence of this: how our economy and culture is shifting from mass markets to million of niches. It chronicles the effect of the technologies that have made it easier for consumers to find and buy niche products, thanks to the "infinite shelf-space effect"--the new distribution mechanisms, from </a:t>
            </a:r>
            <a:r>
              <a:rPr lang="en-US" sz="900" u="sng" kern="1200" dirty="0">
                <a:solidFill>
                  <a:schemeClr val="tx1"/>
                </a:solidFill>
                <a:latin typeface="Segoe UI Light" pitchFamily="34" charset="0"/>
                <a:ea typeface="+mn-ea"/>
                <a:cs typeface="+mn-cs"/>
                <a:hlinkClick r:id="rId3"/>
              </a:rPr>
              <a:t>digital downloading to </a:t>
            </a:r>
            <a:r>
              <a:rPr lang="en-US" sz="900" u="sng" kern="1200" dirty="0">
                <a:solidFill>
                  <a:schemeClr val="tx1"/>
                </a:solidFill>
                <a:latin typeface="Segoe UI Light" pitchFamily="34" charset="0"/>
                <a:ea typeface="+mn-ea"/>
                <a:cs typeface="+mn-cs"/>
                <a:hlinkClick r:id="rId4"/>
              </a:rPr>
              <a:t>peer-to-peer markets, that break through the bottlenecks of broadcast and traditional bricks and mortar retail.</a:t>
            </a:r>
          </a:p>
          <a:p>
            <a:r>
              <a:rPr lang="en-US" sz="900" kern="1200" dirty="0">
                <a:solidFill>
                  <a:schemeClr val="tx1"/>
                </a:solidFill>
                <a:latin typeface="Segoe UI Light" pitchFamily="34" charset="0"/>
                <a:ea typeface="+mn-ea"/>
                <a:cs typeface="+mn-cs"/>
              </a:rPr>
              <a:t>The Wikipedia </a:t>
            </a:r>
            <a:r>
              <a:rPr lang="en-US" sz="900" u="sng" kern="1200" dirty="0">
                <a:solidFill>
                  <a:schemeClr val="tx1"/>
                </a:solidFill>
                <a:latin typeface="Segoe UI Light" pitchFamily="34" charset="0"/>
                <a:ea typeface="+mn-ea"/>
                <a:cs typeface="+mn-cs"/>
                <a:hlinkClick r:id="rId5"/>
              </a:rPr>
              <a:t>entry on the Long Tail does an excellent job of expanding on this.</a:t>
            </a:r>
          </a:p>
          <a:p>
            <a:endParaRPr lang="en-US" dirty="0"/>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9/29/20 11:26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41886636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8B12A04F-4027-4494-9D67-110EFCA4987C}" type="slidenum">
              <a:rPr lang="en-US"/>
              <a:pPr/>
              <a:t>32</a:t>
            </a:fld>
            <a:endParaRPr lang="en-US"/>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en-US">
              <a:latin typeface="Arial" charset="0"/>
              <a:ea typeface="ＭＳ Ｐゴシック" pitchFamily="-109" charset="-128"/>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5F7AB62D-FCD9-4E85-9452-85911BB74DD1}" type="slidenum">
              <a:rPr lang="en-US"/>
              <a:pPr/>
              <a:t>33</a:t>
            </a:fld>
            <a:endParaRPr lang="en-US"/>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endParaRPr lang="en-US">
              <a:latin typeface="Arial" charset="0"/>
              <a:ea typeface="ＭＳ Ｐゴシック" pitchFamily="-109" charset="-128"/>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1"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1" indent="0" algn="l" defTabSz="932742" rtl="0" eaLnBrk="1" fontAlgn="auto" latinLnBrk="0" hangingPunct="1">
              <a:lnSpc>
                <a:spcPct val="90000"/>
              </a:lnSpc>
              <a:spcBef>
                <a:spcPts val="0"/>
              </a:spcBef>
              <a:spcAft>
                <a:spcPts val="340"/>
              </a:spcAft>
              <a:buClrTx/>
              <a:buSzTx/>
              <a:buFontTx/>
              <a:buNone/>
              <a:tabLst/>
              <a:defRPr/>
            </a:pPr>
            <a:r>
              <a:rPr lang="en-US" dirty="0"/>
              <a:t>Preferential attachment is a probabilistic rule: a new node is free to connect to any node in the network, whether it is a hub or has a single link. Eq. 5.1 implies, however, that if a new node has a choice between a degree-two and a degree-four node, it is twice as likely that it connects to the degree-four node. The model defined by steps (A) and (B) is called the </a:t>
            </a:r>
            <a:r>
              <a:rPr lang="en-US" dirty="0" err="1"/>
              <a:t>Barabási</a:t>
            </a:r>
            <a:r>
              <a:rPr lang="en-US" dirty="0"/>
              <a:t>-Albert model after the authors of the paper that introduced it in 1999 [1]. One may also encounter it in the literature as the BA model or the scale-free model. After t </a:t>
            </a:r>
            <a:r>
              <a:rPr lang="en-US" dirty="0" err="1"/>
              <a:t>timesteps</a:t>
            </a:r>
            <a:r>
              <a:rPr lang="en-US" dirty="0"/>
              <a:t> the </a:t>
            </a:r>
            <a:r>
              <a:rPr lang="en-US" dirty="0" err="1"/>
              <a:t>Barabási</a:t>
            </a:r>
            <a:r>
              <a:rPr lang="en-US" dirty="0"/>
              <a:t>-Albert model generates a network with N = t + m0 nodes and m0 + </a:t>
            </a:r>
            <a:r>
              <a:rPr lang="en-US" dirty="0" err="1"/>
              <a:t>mt</a:t>
            </a:r>
            <a:r>
              <a:rPr lang="en-US" dirty="0"/>
              <a:t> links. A</a:t>
            </a:r>
            <a:endParaRPr lang="en-US" b="1" i="1" dirty="0">
              <a:solidFill>
                <a:srgbClr val="990099"/>
              </a:solidFill>
              <a:ea typeface="ＭＳ Ｐゴシック" pitchFamily="-109" charset="-128"/>
              <a:cs typeface="Arial" charset="0"/>
            </a:endParaRPr>
          </a:p>
          <a:p>
            <a:endParaRPr lang="en-US" dirty="0"/>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9/29/20 11:26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33417968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9/29/20 11:26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33417968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9/29/20 11:26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195892997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9/29/20 11:26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20989632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9/29/20 11:26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33453006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9/29/20 11:26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29740776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a:solidFill>
                  <a:schemeClr val="tx1"/>
                </a:solidFill>
                <a:latin typeface="Segoe UI Light" pitchFamily="34" charset="0"/>
                <a:ea typeface="+mn-ea"/>
                <a:cs typeface="+mn-cs"/>
              </a:rPr>
              <a:t>A heavy tailed distribution tends to have very large values with many outliers (very high values). The heavier the tail, the larger the probability that you’ll get one or more very large values in a sample.</a:t>
            </a:r>
          </a:p>
          <a:p>
            <a:endParaRPr lang="en-US" sz="900" kern="1200" dirty="0">
              <a:solidFill>
                <a:schemeClr val="tx1"/>
              </a:solidFill>
              <a:latin typeface="Segoe UI Light" pitchFamily="34" charset="0"/>
              <a:ea typeface="+mn-ea"/>
              <a:cs typeface="+mn-cs"/>
            </a:endParaRPr>
          </a:p>
          <a:p>
            <a:r>
              <a:rPr lang="en-US" sz="900" kern="1200" dirty="0">
                <a:solidFill>
                  <a:schemeClr val="tx1"/>
                </a:solidFill>
                <a:latin typeface="Segoe UI Light" pitchFamily="34" charset="0"/>
                <a:ea typeface="+mn-ea"/>
                <a:cs typeface="+mn-cs"/>
              </a:rPr>
              <a:t>If you take a random sample from the distribution, you’re likely to end up with a sample made up from mostly small values</a:t>
            </a:r>
            <a:endParaRPr lang="en-US" dirty="0"/>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9/29/20 11:26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20904804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9/29/20 11:26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263521123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9/29/20 11:26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153086943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9/29/20 11:26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5358687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9/29/20 11:26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9749316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9/29/20 11:26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9592649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9/29/20 11:26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1658113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9/29/20 11:26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40013110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9/29/20 11:26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6583379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emf"/></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Master" Target="../slideMasters/slideMaster2.xml"/><Relationship Id="rId5" Type="http://schemas.openxmlformats.org/officeDocument/2006/relationships/image" Target="../media/image7.png"/><Relationship Id="rId4" Type="http://schemas.openxmlformats.org/officeDocument/2006/relationships/image" Target="../media/image6.emf"/></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5" Type="http://schemas.openxmlformats.org/officeDocument/2006/relationships/image" Target="../media/image7.png"/><Relationship Id="rId4" Type="http://schemas.openxmlformats.org/officeDocument/2006/relationships/image" Target="../media/image6.emf"/></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2.xml"/><Relationship Id="rId4" Type="http://schemas.openxmlformats.org/officeDocument/2006/relationships/image" Target="../media/image6.emf"/></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Master" Target="../slideMasters/slideMaster2.xml"/><Relationship Id="rId5" Type="http://schemas.openxmlformats.org/officeDocument/2006/relationships/image" Target="../media/image6.emf"/><Relationship Id="rId4" Type="http://schemas.openxmlformats.org/officeDocument/2006/relationships/image" Target="../media/image3.png"/></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10.emf"/></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0.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bwMode="ltGray">
      <p:bgPr>
        <a:solidFill>
          <a:srgbClr val="006EB9"/>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t="12407" b="31351"/>
          <a:stretch/>
        </p:blipFill>
        <p:spPr>
          <a:xfrm>
            <a:off x="-1" y="0"/>
            <a:ext cx="12436475" cy="6994526"/>
          </a:xfrm>
          <a:prstGeom prst="rect">
            <a:avLst/>
          </a:prstGeom>
          <a:noFill/>
          <a:ln>
            <a:noFill/>
          </a:ln>
        </p:spPr>
      </p:pic>
      <p:pic>
        <p:nvPicPr>
          <p:cNvPr id="15" name="Picture 14"/>
          <p:cNvPicPr>
            <a:picLocks noChangeAspect="1"/>
          </p:cNvPicPr>
          <p:nvPr userDrawn="1"/>
        </p:nvPicPr>
        <p:blipFill>
          <a:blip r:embed="rId3"/>
          <a:stretch>
            <a:fillRect/>
          </a:stretch>
        </p:blipFill>
        <p:spPr>
          <a:xfrm>
            <a:off x="495300" y="2488813"/>
            <a:ext cx="5580001" cy="551250"/>
          </a:xfrm>
          <a:prstGeom prst="rect">
            <a:avLst/>
          </a:prstGeom>
        </p:spPr>
      </p:pic>
      <p:pic>
        <p:nvPicPr>
          <p:cNvPr id="16" name="Picture 1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white">
          <a:xfrm>
            <a:off x="10333038" y="6163073"/>
            <a:ext cx="1643341" cy="352027"/>
          </a:xfrm>
          <a:prstGeom prst="rect">
            <a:avLst/>
          </a:prstGeom>
        </p:spPr>
      </p:pic>
    </p:spTree>
    <p:extLst>
      <p:ext uri="{BB962C8B-B14F-4D97-AF65-F5344CB8AC3E}">
        <p14:creationId xmlns:p14="http://schemas.microsoft.com/office/powerpoint/2010/main" val="3432282617"/>
      </p:ext>
    </p:extLst>
  </p:cSld>
  <p:clrMapOvr>
    <a:masterClrMapping/>
  </p:clrMapOvr>
  <p:transition>
    <p:fade/>
  </p:transition>
  <p:extLst mod="1">
    <p:ext uri="{DCECCB84-F9BA-43D5-87BE-67443E8EF086}">
      <p15:sldGuideLst xmlns:p15="http://schemas.microsoft.com/office/powerpoint/2012/main">
        <p15:guide id="1" orient="horz" pos="302" userDrawn="1">
          <p15:clr>
            <a:srgbClr val="C35EA4"/>
          </p15:clr>
        </p15:guide>
        <p15:guide id="2" pos="288" userDrawn="1">
          <p15:clr>
            <a:srgbClr val="C35EA4"/>
          </p15:clr>
        </p15:guide>
        <p15:guide id="3" pos="7546" userDrawn="1">
          <p15:clr>
            <a:srgbClr val="C35EA4"/>
          </p15:clr>
        </p15:guide>
        <p15:guide id="4" orient="horz" pos="4104" userDrawn="1">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1">
                        <a:lumMod val="50000"/>
                      </a:schemeClr>
                    </a:gs>
                    <a:gs pos="0">
                      <a:schemeClr val="bg1">
                        <a:lumMod val="50000"/>
                      </a:schemeClr>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1">
                        <a:lumMod val="50000"/>
                      </a:schemeClr>
                    </a:gs>
                    <a:gs pos="0">
                      <a:schemeClr val="bg1">
                        <a:lumMod val="50000"/>
                      </a:schemeClr>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1">
                        <a:lumMod val="50000"/>
                      </a:schemeClr>
                    </a:gs>
                    <a:gs pos="0">
                      <a:schemeClr val="bg1">
                        <a:lumMod val="50000"/>
                      </a:schemeClr>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7" name="Content Placeholder 6"/>
          <p:cNvSpPr>
            <a:spLocks noGrp="1"/>
          </p:cNvSpPr>
          <p:nvPr>
            <p:ph sz="quarter" idx="10"/>
          </p:nvPr>
        </p:nvSpPr>
        <p:spPr>
          <a:xfrm>
            <a:off x="274638" y="1214438"/>
            <a:ext cx="11887200" cy="5483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000"/>
            </a:lvl2pPr>
            <a:lvl3pPr marL="699585" indent="-168419">
              <a:tabLst/>
              <a:defRPr sz="2000"/>
            </a:lvl3pPr>
            <a:lvl4pPr marL="880958" indent="-181374">
              <a:defRPr sz="1800"/>
            </a:lvl4pPr>
            <a:lvl5pPr marL="1049377" indent="-168419">
              <a:tabLs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000"/>
            </a:lvl2pPr>
            <a:lvl3pPr marL="699585" indent="-168419">
              <a:tabLst/>
              <a:defRPr sz="2000"/>
            </a:lvl3pPr>
            <a:lvl4pPr marL="880958" indent="-181374">
              <a:defRPr sz="1800"/>
            </a:lvl4pPr>
            <a:lvl5pPr marL="1049377" indent="-168419">
              <a:tabLs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Walkin">
    <p:bg bwMode="ltGray">
      <p:bgPr>
        <a:solidFill>
          <a:schemeClr val="bg1"/>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rcRect t="15586"/>
          <a:stretch>
            <a:fillRect/>
          </a:stretch>
        </p:blipFill>
        <p:spPr>
          <a:xfrm>
            <a:off x="-477273" y="0"/>
            <a:ext cx="6573273" cy="8093442"/>
          </a:xfrm>
          <a:custGeom>
            <a:avLst/>
            <a:gdLst>
              <a:gd name="connsiteX0" fmla="*/ 477273 w 6573273"/>
              <a:gd name="connsiteY0" fmla="*/ 0 h 8093442"/>
              <a:gd name="connsiteX1" fmla="*/ 6573273 w 6573273"/>
              <a:gd name="connsiteY1" fmla="*/ 0 h 8093442"/>
              <a:gd name="connsiteX2" fmla="*/ 6573273 w 6573273"/>
              <a:gd name="connsiteY2" fmla="*/ 6994525 h 8093442"/>
              <a:gd name="connsiteX3" fmla="*/ 477273 w 6573273"/>
              <a:gd name="connsiteY3" fmla="*/ 6994525 h 8093442"/>
              <a:gd name="connsiteX4" fmla="*/ 477273 w 6573273"/>
              <a:gd name="connsiteY4" fmla="*/ 8093442 h 8093442"/>
              <a:gd name="connsiteX5" fmla="*/ 0 w 6573273"/>
              <a:gd name="connsiteY5" fmla="*/ 8093442 h 8093442"/>
              <a:gd name="connsiteX6" fmla="*/ 0 w 6573273"/>
              <a:gd name="connsiteY6" fmla="*/ 4868863 h 8093442"/>
              <a:gd name="connsiteX7" fmla="*/ 477273 w 6573273"/>
              <a:gd name="connsiteY7" fmla="*/ 4868863 h 8093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73273" h="8093442">
                <a:moveTo>
                  <a:pt x="477273" y="0"/>
                </a:moveTo>
                <a:lnTo>
                  <a:pt x="6573273" y="0"/>
                </a:lnTo>
                <a:lnTo>
                  <a:pt x="6573273" y="6994525"/>
                </a:lnTo>
                <a:lnTo>
                  <a:pt x="477273" y="6994525"/>
                </a:lnTo>
                <a:lnTo>
                  <a:pt x="477273" y="8093442"/>
                </a:lnTo>
                <a:lnTo>
                  <a:pt x="0" y="8093442"/>
                </a:lnTo>
                <a:lnTo>
                  <a:pt x="0" y="4868863"/>
                </a:lnTo>
                <a:lnTo>
                  <a:pt x="477273" y="4868863"/>
                </a:lnTo>
                <a:close/>
              </a:path>
            </a:pathLst>
          </a:custGeom>
          <a:noFill/>
          <a:ln>
            <a:noFill/>
          </a:ln>
        </p:spPr>
      </p:pic>
    </p:spTree>
    <p:extLst>
      <p:ext uri="{BB962C8B-B14F-4D97-AF65-F5344CB8AC3E}">
        <p14:creationId xmlns:p14="http://schemas.microsoft.com/office/powerpoint/2010/main" val="3796735475"/>
      </p:ext>
    </p:extLst>
  </p:cSld>
  <p:clrMapOvr>
    <a:masterClrMapping/>
  </p:clrMapOvr>
  <p:transition>
    <p:fade/>
  </p:transition>
  <p:extLst mod="1">
    <p:ext uri="{DCECCB84-F9BA-43D5-87BE-67443E8EF086}">
      <p15:sldGuideLst xmlns:p15="http://schemas.microsoft.com/office/powerpoint/2012/main">
        <p15:guide id="1" orient="horz" pos="302">
          <p15:clr>
            <a:srgbClr val="C35EA4"/>
          </p15:clr>
        </p15:guide>
        <p15:guide id="2" pos="288">
          <p15:clr>
            <a:srgbClr val="C35EA4"/>
          </p15:clr>
        </p15:guide>
        <p15:guide id="3" pos="7546">
          <p15:clr>
            <a:srgbClr val="C35EA4"/>
          </p15:clr>
        </p15:guide>
        <p15:guide id="4" orient="horz" pos="4104">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16152"/>
            <a:ext cx="11887199" cy="2131353"/>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12407" b="31351"/>
          <a:stretch/>
        </p:blipFill>
        <p:spPr>
          <a:xfrm>
            <a:off x="-1" y="0"/>
            <a:ext cx="12436475" cy="6994526"/>
          </a:xfrm>
          <a:prstGeom prst="rect">
            <a:avLst/>
          </a:prstGeom>
          <a:noFill/>
          <a:ln>
            <a:noFill/>
          </a:ln>
        </p:spPr>
      </p:pic>
      <p:pic>
        <p:nvPicPr>
          <p:cNvPr id="3" name="Picture 2"/>
          <p:cNvPicPr>
            <a:picLocks noChangeAspect="1"/>
          </p:cNvPicPr>
          <p:nvPr userDrawn="1"/>
        </p:nvPicPr>
        <p:blipFill>
          <a:blip r:embed="rId3"/>
          <a:stretch>
            <a:fillRect/>
          </a:stretch>
        </p:blipFill>
        <p:spPr>
          <a:xfrm>
            <a:off x="495300" y="2488813"/>
            <a:ext cx="5580001" cy="551250"/>
          </a:xfrm>
          <a:prstGeom prst="rect">
            <a:avLst/>
          </a:prstGeom>
        </p:spPr>
      </p:pic>
      <p:pic>
        <p:nvPicPr>
          <p:cNvPr id="4" name="Picture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white">
          <a:xfrm>
            <a:off x="10333038" y="6163073"/>
            <a:ext cx="1643341" cy="352027"/>
          </a:xfrm>
          <a:prstGeom prst="rect">
            <a:avLst/>
          </a:prstGeom>
        </p:spPr>
      </p:pic>
    </p:spTree>
    <p:extLst>
      <p:ext uri="{BB962C8B-B14F-4D97-AF65-F5344CB8AC3E}">
        <p14:creationId xmlns:p14="http://schemas.microsoft.com/office/powerpoint/2010/main" val="3422979901"/>
      </p:ext>
    </p:extLst>
  </p:cSld>
  <p:clrMapOvr>
    <a:masterClrMapping/>
  </p:clrMapOvr>
  <p:transition>
    <p:fade/>
  </p:transition>
  <p:extLst mod="1">
    <p:ext uri="{DCECCB84-F9BA-43D5-87BE-67443E8EF086}">
      <p15:sldGuideLst xmlns:p15="http://schemas.microsoft.com/office/powerpoint/2012/main">
        <p15:guide id="1" pos="288">
          <p15:clr>
            <a:srgbClr val="C35EA4"/>
          </p15:clr>
        </p15:guide>
        <p15:guide id="2" orient="horz" pos="4104">
          <p15:clr>
            <a:srgbClr val="C35EA4"/>
          </p15:clr>
        </p15:guide>
        <p15:guide id="3" pos="7546">
          <p15:clr>
            <a:srgbClr val="C35EA4"/>
          </p15:clr>
        </p15:guide>
        <p15:guide id="4" orient="horz" pos="302">
          <p15:clr>
            <a:srgbClr val="C35EA4"/>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Walkin">
    <p:bg>
      <p:bgPr>
        <a:solidFill>
          <a:schemeClr val="tx1"/>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516364" y="469053"/>
            <a:ext cx="1462911" cy="313376"/>
          </a:xfrm>
          <a:prstGeom prst="rect">
            <a:avLst/>
          </a:prstGeom>
        </p:spPr>
      </p:pic>
      <p:sp>
        <p:nvSpPr>
          <p:cNvPr id="8" name="Freeform 5"/>
          <p:cNvSpPr>
            <a:spLocks noEditPoints="1"/>
          </p:cNvSpPr>
          <p:nvPr userDrawn="1"/>
        </p:nvSpPr>
        <p:spPr bwMode="auto">
          <a:xfrm>
            <a:off x="4846638" y="2622117"/>
            <a:ext cx="6626093" cy="650876"/>
          </a:xfrm>
          <a:custGeom>
            <a:avLst/>
            <a:gdLst>
              <a:gd name="T0" fmla="*/ 67 w 1484"/>
              <a:gd name="T1" fmla="*/ 117 h 143"/>
              <a:gd name="T2" fmla="*/ 15 w 1484"/>
              <a:gd name="T3" fmla="*/ 141 h 143"/>
              <a:gd name="T4" fmla="*/ 63 w 1484"/>
              <a:gd name="T5" fmla="*/ 141 h 143"/>
              <a:gd name="T6" fmla="*/ 119 w 1484"/>
              <a:gd name="T7" fmla="*/ 53 h 143"/>
              <a:gd name="T8" fmla="*/ 173 w 1484"/>
              <a:gd name="T9" fmla="*/ 4 h 143"/>
              <a:gd name="T10" fmla="*/ 180 w 1484"/>
              <a:gd name="T11" fmla="*/ 21 h 143"/>
              <a:gd name="T12" fmla="*/ 165 w 1484"/>
              <a:gd name="T13" fmla="*/ 141 h 143"/>
              <a:gd name="T14" fmla="*/ 226 w 1484"/>
              <a:gd name="T15" fmla="*/ 121 h 143"/>
              <a:gd name="T16" fmla="*/ 272 w 1484"/>
              <a:gd name="T17" fmla="*/ 50 h 143"/>
              <a:gd name="T18" fmla="*/ 223 w 1484"/>
              <a:gd name="T19" fmla="*/ 138 h 143"/>
              <a:gd name="T20" fmla="*/ 333 w 1484"/>
              <a:gd name="T21" fmla="*/ 46 h 143"/>
              <a:gd name="T22" fmla="*/ 293 w 1484"/>
              <a:gd name="T23" fmla="*/ 47 h 143"/>
              <a:gd name="T24" fmla="*/ 330 w 1484"/>
              <a:gd name="T25" fmla="*/ 59 h 143"/>
              <a:gd name="T26" fmla="*/ 359 w 1484"/>
              <a:gd name="T27" fmla="*/ 58 h 143"/>
              <a:gd name="T28" fmla="*/ 439 w 1484"/>
              <a:gd name="T29" fmla="*/ 94 h 143"/>
              <a:gd name="T30" fmla="*/ 362 w 1484"/>
              <a:gd name="T31" fmla="*/ 95 h 143"/>
              <a:gd name="T32" fmla="*/ 416 w 1484"/>
              <a:gd name="T33" fmla="*/ 121 h 143"/>
              <a:gd name="T34" fmla="*/ 474 w 1484"/>
              <a:gd name="T35" fmla="*/ 61 h 143"/>
              <a:gd name="T36" fmla="*/ 464 w 1484"/>
              <a:gd name="T37" fmla="*/ 53 h 143"/>
              <a:gd name="T38" fmla="*/ 497 w 1484"/>
              <a:gd name="T39" fmla="*/ 117 h 143"/>
              <a:gd name="T40" fmla="*/ 503 w 1484"/>
              <a:gd name="T41" fmla="*/ 136 h 143"/>
              <a:gd name="T42" fmla="*/ 538 w 1484"/>
              <a:gd name="T43" fmla="*/ 58 h 143"/>
              <a:gd name="T44" fmla="*/ 618 w 1484"/>
              <a:gd name="T45" fmla="*/ 94 h 143"/>
              <a:gd name="T46" fmla="*/ 540 w 1484"/>
              <a:gd name="T47" fmla="*/ 95 h 143"/>
              <a:gd name="T48" fmla="*/ 594 w 1484"/>
              <a:gd name="T49" fmla="*/ 121 h 143"/>
              <a:gd name="T50" fmla="*/ 641 w 1484"/>
              <a:gd name="T51" fmla="*/ 47 h 143"/>
              <a:gd name="T52" fmla="*/ 656 w 1484"/>
              <a:gd name="T53" fmla="*/ 141 h 143"/>
              <a:gd name="T54" fmla="*/ 656 w 1484"/>
              <a:gd name="T55" fmla="*/ 33 h 143"/>
              <a:gd name="T56" fmla="*/ 730 w 1484"/>
              <a:gd name="T57" fmla="*/ 130 h 143"/>
              <a:gd name="T58" fmla="*/ 740 w 1484"/>
              <a:gd name="T59" fmla="*/ 47 h 143"/>
              <a:gd name="T60" fmla="*/ 685 w 1484"/>
              <a:gd name="T61" fmla="*/ 47 h 143"/>
              <a:gd name="T62" fmla="*/ 740 w 1484"/>
              <a:gd name="T63" fmla="*/ 140 h 143"/>
              <a:gd name="T64" fmla="*/ 873 w 1484"/>
              <a:gd name="T65" fmla="*/ 68 h 143"/>
              <a:gd name="T66" fmla="*/ 802 w 1484"/>
              <a:gd name="T67" fmla="*/ 141 h 143"/>
              <a:gd name="T68" fmla="*/ 868 w 1484"/>
              <a:gd name="T69" fmla="*/ 141 h 143"/>
              <a:gd name="T70" fmla="*/ 817 w 1484"/>
              <a:gd name="T71" fmla="*/ 71 h 143"/>
              <a:gd name="T72" fmla="*/ 857 w 1484"/>
              <a:gd name="T73" fmla="*/ 64 h 143"/>
              <a:gd name="T74" fmla="*/ 904 w 1484"/>
              <a:gd name="T75" fmla="*/ 69 h 143"/>
              <a:gd name="T76" fmla="*/ 974 w 1484"/>
              <a:gd name="T77" fmla="*/ 120 h 143"/>
              <a:gd name="T78" fmla="*/ 981 w 1484"/>
              <a:gd name="T79" fmla="*/ 90 h 143"/>
              <a:gd name="T80" fmla="*/ 965 w 1484"/>
              <a:gd name="T81" fmla="*/ 85 h 143"/>
              <a:gd name="T82" fmla="*/ 1010 w 1484"/>
              <a:gd name="T83" fmla="*/ 71 h 143"/>
              <a:gd name="T84" fmla="*/ 1028 w 1484"/>
              <a:gd name="T85" fmla="*/ 45 h 143"/>
              <a:gd name="T86" fmla="*/ 1033 w 1484"/>
              <a:gd name="T87" fmla="*/ 109 h 143"/>
              <a:gd name="T88" fmla="*/ 1018 w 1484"/>
              <a:gd name="T89" fmla="*/ 143 h 143"/>
              <a:gd name="T90" fmla="*/ 1137 w 1484"/>
              <a:gd name="T91" fmla="*/ 57 h 143"/>
              <a:gd name="T92" fmla="*/ 1076 w 1484"/>
              <a:gd name="T93" fmla="*/ 130 h 143"/>
              <a:gd name="T94" fmla="*/ 1089 w 1484"/>
              <a:gd name="T95" fmla="*/ 122 h 143"/>
              <a:gd name="T96" fmla="*/ 1090 w 1484"/>
              <a:gd name="T97" fmla="*/ 65 h 143"/>
              <a:gd name="T98" fmla="*/ 1234 w 1484"/>
              <a:gd name="T99" fmla="*/ 80 h 143"/>
              <a:gd name="T100" fmla="*/ 1199 w 1484"/>
              <a:gd name="T101" fmla="*/ 58 h 143"/>
              <a:gd name="T102" fmla="*/ 1190 w 1484"/>
              <a:gd name="T103" fmla="*/ 143 h 143"/>
              <a:gd name="T104" fmla="*/ 1234 w 1484"/>
              <a:gd name="T105" fmla="*/ 80 h 143"/>
              <a:gd name="T106" fmla="*/ 1175 w 1484"/>
              <a:gd name="T107" fmla="*/ 115 h 143"/>
              <a:gd name="T108" fmla="*/ 1309 w 1484"/>
              <a:gd name="T109" fmla="*/ 47 h 143"/>
              <a:gd name="T110" fmla="*/ 1275 w 1484"/>
              <a:gd name="T111" fmla="*/ 47 h 143"/>
              <a:gd name="T112" fmla="*/ 1282 w 1484"/>
              <a:gd name="T113" fmla="*/ 69 h 143"/>
              <a:gd name="T114" fmla="*/ 1362 w 1484"/>
              <a:gd name="T115" fmla="*/ 131 h 143"/>
              <a:gd name="T116" fmla="*/ 1385 w 1484"/>
              <a:gd name="T117" fmla="*/ 65 h 143"/>
              <a:gd name="T118" fmla="*/ 1320 w 1484"/>
              <a:gd name="T119" fmla="*/ 121 h 143"/>
              <a:gd name="T120" fmla="*/ 1484 w 1484"/>
              <a:gd name="T121" fmla="*/ 83 h 143"/>
              <a:gd name="T122" fmla="*/ 1406 w 1484"/>
              <a:gd name="T123" fmla="*/ 2 h 143"/>
              <a:gd name="T124" fmla="*/ 1447 w 1484"/>
              <a:gd name="T125" fmla="*/ 58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84" h="143">
                <a:moveTo>
                  <a:pt x="134" y="10"/>
                </a:moveTo>
                <a:cubicBezTo>
                  <a:pt x="115" y="10"/>
                  <a:pt x="115" y="10"/>
                  <a:pt x="115" y="10"/>
                </a:cubicBezTo>
                <a:cubicBezTo>
                  <a:pt x="74" y="101"/>
                  <a:pt x="74" y="101"/>
                  <a:pt x="74" y="101"/>
                </a:cubicBezTo>
                <a:cubicBezTo>
                  <a:pt x="73" y="103"/>
                  <a:pt x="70" y="109"/>
                  <a:pt x="67" y="117"/>
                </a:cubicBezTo>
                <a:cubicBezTo>
                  <a:pt x="67" y="117"/>
                  <a:pt x="67" y="117"/>
                  <a:pt x="67" y="117"/>
                </a:cubicBezTo>
                <a:cubicBezTo>
                  <a:pt x="66" y="114"/>
                  <a:pt x="64" y="108"/>
                  <a:pt x="61" y="101"/>
                </a:cubicBezTo>
                <a:cubicBezTo>
                  <a:pt x="20" y="10"/>
                  <a:pt x="20" y="10"/>
                  <a:pt x="20" y="10"/>
                </a:cubicBezTo>
                <a:cubicBezTo>
                  <a:pt x="0" y="10"/>
                  <a:pt x="0" y="10"/>
                  <a:pt x="0" y="10"/>
                </a:cubicBezTo>
                <a:cubicBezTo>
                  <a:pt x="0" y="141"/>
                  <a:pt x="0" y="141"/>
                  <a:pt x="0" y="141"/>
                </a:cubicBezTo>
                <a:cubicBezTo>
                  <a:pt x="15" y="141"/>
                  <a:pt x="15" y="141"/>
                  <a:pt x="15" y="141"/>
                </a:cubicBezTo>
                <a:cubicBezTo>
                  <a:pt x="15" y="53"/>
                  <a:pt x="15" y="53"/>
                  <a:pt x="15" y="53"/>
                </a:cubicBezTo>
                <a:cubicBezTo>
                  <a:pt x="15" y="41"/>
                  <a:pt x="15" y="33"/>
                  <a:pt x="14" y="27"/>
                </a:cubicBezTo>
                <a:cubicBezTo>
                  <a:pt x="15" y="27"/>
                  <a:pt x="15" y="27"/>
                  <a:pt x="15" y="27"/>
                </a:cubicBezTo>
                <a:cubicBezTo>
                  <a:pt x="16" y="34"/>
                  <a:pt x="17" y="38"/>
                  <a:pt x="18" y="41"/>
                </a:cubicBezTo>
                <a:cubicBezTo>
                  <a:pt x="63" y="141"/>
                  <a:pt x="63" y="141"/>
                  <a:pt x="63" y="141"/>
                </a:cubicBezTo>
                <a:cubicBezTo>
                  <a:pt x="71" y="141"/>
                  <a:pt x="71" y="141"/>
                  <a:pt x="71" y="141"/>
                </a:cubicBezTo>
                <a:cubicBezTo>
                  <a:pt x="116" y="40"/>
                  <a:pt x="116" y="40"/>
                  <a:pt x="116" y="40"/>
                </a:cubicBezTo>
                <a:cubicBezTo>
                  <a:pt x="117" y="37"/>
                  <a:pt x="118" y="33"/>
                  <a:pt x="120" y="27"/>
                </a:cubicBezTo>
                <a:cubicBezTo>
                  <a:pt x="120" y="27"/>
                  <a:pt x="120" y="27"/>
                  <a:pt x="120" y="27"/>
                </a:cubicBezTo>
                <a:cubicBezTo>
                  <a:pt x="119" y="37"/>
                  <a:pt x="119" y="46"/>
                  <a:pt x="119" y="53"/>
                </a:cubicBezTo>
                <a:cubicBezTo>
                  <a:pt x="119" y="141"/>
                  <a:pt x="119" y="141"/>
                  <a:pt x="119" y="141"/>
                </a:cubicBezTo>
                <a:cubicBezTo>
                  <a:pt x="134" y="141"/>
                  <a:pt x="134" y="141"/>
                  <a:pt x="134" y="141"/>
                </a:cubicBezTo>
                <a:cubicBezTo>
                  <a:pt x="134" y="10"/>
                  <a:pt x="134" y="10"/>
                  <a:pt x="134" y="10"/>
                </a:cubicBezTo>
                <a:close/>
                <a:moveTo>
                  <a:pt x="180" y="7"/>
                </a:moveTo>
                <a:cubicBezTo>
                  <a:pt x="178" y="5"/>
                  <a:pt x="175" y="4"/>
                  <a:pt x="173" y="4"/>
                </a:cubicBezTo>
                <a:cubicBezTo>
                  <a:pt x="170" y="4"/>
                  <a:pt x="167" y="5"/>
                  <a:pt x="166" y="7"/>
                </a:cubicBezTo>
                <a:cubicBezTo>
                  <a:pt x="164" y="9"/>
                  <a:pt x="163" y="11"/>
                  <a:pt x="163" y="13"/>
                </a:cubicBezTo>
                <a:cubicBezTo>
                  <a:pt x="163" y="16"/>
                  <a:pt x="164" y="19"/>
                  <a:pt x="166" y="21"/>
                </a:cubicBezTo>
                <a:cubicBezTo>
                  <a:pt x="168" y="22"/>
                  <a:pt x="170" y="23"/>
                  <a:pt x="173" y="23"/>
                </a:cubicBezTo>
                <a:cubicBezTo>
                  <a:pt x="175" y="23"/>
                  <a:pt x="178" y="22"/>
                  <a:pt x="180" y="21"/>
                </a:cubicBezTo>
                <a:cubicBezTo>
                  <a:pt x="182" y="19"/>
                  <a:pt x="183" y="16"/>
                  <a:pt x="183" y="13"/>
                </a:cubicBezTo>
                <a:cubicBezTo>
                  <a:pt x="183" y="11"/>
                  <a:pt x="182" y="9"/>
                  <a:pt x="180" y="7"/>
                </a:cubicBezTo>
                <a:close/>
                <a:moveTo>
                  <a:pt x="180" y="47"/>
                </a:moveTo>
                <a:cubicBezTo>
                  <a:pt x="165" y="47"/>
                  <a:pt x="165" y="47"/>
                  <a:pt x="165" y="47"/>
                </a:cubicBezTo>
                <a:cubicBezTo>
                  <a:pt x="165" y="141"/>
                  <a:pt x="165" y="141"/>
                  <a:pt x="165" y="141"/>
                </a:cubicBezTo>
                <a:cubicBezTo>
                  <a:pt x="180" y="141"/>
                  <a:pt x="180" y="141"/>
                  <a:pt x="180" y="141"/>
                </a:cubicBezTo>
                <a:cubicBezTo>
                  <a:pt x="180" y="47"/>
                  <a:pt x="180" y="47"/>
                  <a:pt x="180" y="47"/>
                </a:cubicBezTo>
                <a:close/>
                <a:moveTo>
                  <a:pt x="272" y="123"/>
                </a:moveTo>
                <a:cubicBezTo>
                  <a:pt x="265" y="128"/>
                  <a:pt x="257" y="131"/>
                  <a:pt x="249" y="131"/>
                </a:cubicBezTo>
                <a:cubicBezTo>
                  <a:pt x="239" y="131"/>
                  <a:pt x="231" y="127"/>
                  <a:pt x="226" y="121"/>
                </a:cubicBezTo>
                <a:cubicBezTo>
                  <a:pt x="220" y="115"/>
                  <a:pt x="217" y="106"/>
                  <a:pt x="217" y="95"/>
                </a:cubicBezTo>
                <a:cubicBezTo>
                  <a:pt x="217" y="84"/>
                  <a:pt x="220" y="75"/>
                  <a:pt x="226" y="68"/>
                </a:cubicBezTo>
                <a:cubicBezTo>
                  <a:pt x="232" y="61"/>
                  <a:pt x="240" y="58"/>
                  <a:pt x="250" y="58"/>
                </a:cubicBezTo>
                <a:cubicBezTo>
                  <a:pt x="258" y="58"/>
                  <a:pt x="265" y="60"/>
                  <a:pt x="272" y="65"/>
                </a:cubicBezTo>
                <a:cubicBezTo>
                  <a:pt x="272" y="50"/>
                  <a:pt x="272" y="50"/>
                  <a:pt x="272" y="50"/>
                </a:cubicBezTo>
                <a:cubicBezTo>
                  <a:pt x="266" y="46"/>
                  <a:pt x="259" y="45"/>
                  <a:pt x="250" y="45"/>
                </a:cubicBezTo>
                <a:cubicBezTo>
                  <a:pt x="236" y="45"/>
                  <a:pt x="224" y="50"/>
                  <a:pt x="215" y="59"/>
                </a:cubicBezTo>
                <a:cubicBezTo>
                  <a:pt x="206" y="68"/>
                  <a:pt x="201" y="81"/>
                  <a:pt x="201" y="96"/>
                </a:cubicBezTo>
                <a:cubicBezTo>
                  <a:pt x="201" y="105"/>
                  <a:pt x="203" y="114"/>
                  <a:pt x="207" y="121"/>
                </a:cubicBezTo>
                <a:cubicBezTo>
                  <a:pt x="211" y="128"/>
                  <a:pt x="216" y="134"/>
                  <a:pt x="223" y="138"/>
                </a:cubicBezTo>
                <a:cubicBezTo>
                  <a:pt x="230" y="142"/>
                  <a:pt x="238" y="143"/>
                  <a:pt x="246" y="143"/>
                </a:cubicBezTo>
                <a:cubicBezTo>
                  <a:pt x="256" y="143"/>
                  <a:pt x="265" y="141"/>
                  <a:pt x="272" y="137"/>
                </a:cubicBezTo>
                <a:cubicBezTo>
                  <a:pt x="272" y="123"/>
                  <a:pt x="272" y="123"/>
                  <a:pt x="272" y="123"/>
                </a:cubicBezTo>
                <a:close/>
                <a:moveTo>
                  <a:pt x="342" y="47"/>
                </a:moveTo>
                <a:cubicBezTo>
                  <a:pt x="340" y="46"/>
                  <a:pt x="337" y="46"/>
                  <a:pt x="333" y="46"/>
                </a:cubicBezTo>
                <a:cubicBezTo>
                  <a:pt x="327" y="46"/>
                  <a:pt x="322" y="47"/>
                  <a:pt x="318" y="51"/>
                </a:cubicBezTo>
                <a:cubicBezTo>
                  <a:pt x="314" y="55"/>
                  <a:pt x="310" y="60"/>
                  <a:pt x="308" y="67"/>
                </a:cubicBezTo>
                <a:cubicBezTo>
                  <a:pt x="308" y="67"/>
                  <a:pt x="308" y="67"/>
                  <a:pt x="308" y="67"/>
                </a:cubicBezTo>
                <a:cubicBezTo>
                  <a:pt x="308" y="47"/>
                  <a:pt x="308" y="47"/>
                  <a:pt x="308" y="47"/>
                </a:cubicBezTo>
                <a:cubicBezTo>
                  <a:pt x="293" y="47"/>
                  <a:pt x="293" y="47"/>
                  <a:pt x="293" y="47"/>
                </a:cubicBezTo>
                <a:cubicBezTo>
                  <a:pt x="293" y="141"/>
                  <a:pt x="293" y="141"/>
                  <a:pt x="293" y="141"/>
                </a:cubicBezTo>
                <a:cubicBezTo>
                  <a:pt x="308" y="141"/>
                  <a:pt x="308" y="141"/>
                  <a:pt x="308" y="141"/>
                </a:cubicBezTo>
                <a:cubicBezTo>
                  <a:pt x="308" y="93"/>
                  <a:pt x="308" y="93"/>
                  <a:pt x="308" y="93"/>
                </a:cubicBezTo>
                <a:cubicBezTo>
                  <a:pt x="308" y="83"/>
                  <a:pt x="310" y="75"/>
                  <a:pt x="314" y="69"/>
                </a:cubicBezTo>
                <a:cubicBezTo>
                  <a:pt x="318" y="63"/>
                  <a:pt x="324" y="59"/>
                  <a:pt x="330" y="59"/>
                </a:cubicBezTo>
                <a:cubicBezTo>
                  <a:pt x="335" y="59"/>
                  <a:pt x="339" y="60"/>
                  <a:pt x="342" y="62"/>
                </a:cubicBezTo>
                <a:cubicBezTo>
                  <a:pt x="342" y="47"/>
                  <a:pt x="342" y="47"/>
                  <a:pt x="342" y="47"/>
                </a:cubicBezTo>
                <a:close/>
                <a:moveTo>
                  <a:pt x="427" y="58"/>
                </a:moveTo>
                <a:cubicBezTo>
                  <a:pt x="420" y="49"/>
                  <a:pt x="409" y="45"/>
                  <a:pt x="395" y="45"/>
                </a:cubicBezTo>
                <a:cubicBezTo>
                  <a:pt x="380" y="45"/>
                  <a:pt x="368" y="49"/>
                  <a:pt x="359" y="58"/>
                </a:cubicBezTo>
                <a:cubicBezTo>
                  <a:pt x="351" y="67"/>
                  <a:pt x="347" y="80"/>
                  <a:pt x="347" y="95"/>
                </a:cubicBezTo>
                <a:cubicBezTo>
                  <a:pt x="347" y="110"/>
                  <a:pt x="351" y="121"/>
                  <a:pt x="359" y="130"/>
                </a:cubicBezTo>
                <a:cubicBezTo>
                  <a:pt x="367" y="139"/>
                  <a:pt x="379" y="143"/>
                  <a:pt x="392" y="143"/>
                </a:cubicBezTo>
                <a:cubicBezTo>
                  <a:pt x="407" y="143"/>
                  <a:pt x="418" y="139"/>
                  <a:pt x="427" y="130"/>
                </a:cubicBezTo>
                <a:cubicBezTo>
                  <a:pt x="435" y="121"/>
                  <a:pt x="439" y="109"/>
                  <a:pt x="439" y="94"/>
                </a:cubicBezTo>
                <a:cubicBezTo>
                  <a:pt x="439" y="79"/>
                  <a:pt x="435" y="67"/>
                  <a:pt x="427" y="58"/>
                </a:cubicBezTo>
                <a:close/>
                <a:moveTo>
                  <a:pt x="416" y="121"/>
                </a:moveTo>
                <a:cubicBezTo>
                  <a:pt x="411" y="128"/>
                  <a:pt x="403" y="131"/>
                  <a:pt x="394" y="131"/>
                </a:cubicBezTo>
                <a:cubicBezTo>
                  <a:pt x="384" y="131"/>
                  <a:pt x="376" y="127"/>
                  <a:pt x="371" y="121"/>
                </a:cubicBezTo>
                <a:cubicBezTo>
                  <a:pt x="365" y="115"/>
                  <a:pt x="362" y="106"/>
                  <a:pt x="362" y="95"/>
                </a:cubicBezTo>
                <a:cubicBezTo>
                  <a:pt x="362" y="83"/>
                  <a:pt x="365" y="74"/>
                  <a:pt x="371" y="67"/>
                </a:cubicBezTo>
                <a:cubicBezTo>
                  <a:pt x="376" y="61"/>
                  <a:pt x="384" y="58"/>
                  <a:pt x="394" y="58"/>
                </a:cubicBezTo>
                <a:cubicBezTo>
                  <a:pt x="403" y="58"/>
                  <a:pt x="411" y="61"/>
                  <a:pt x="416" y="67"/>
                </a:cubicBezTo>
                <a:cubicBezTo>
                  <a:pt x="421" y="73"/>
                  <a:pt x="424" y="83"/>
                  <a:pt x="424" y="94"/>
                </a:cubicBezTo>
                <a:cubicBezTo>
                  <a:pt x="424" y="106"/>
                  <a:pt x="421" y="115"/>
                  <a:pt x="416" y="121"/>
                </a:cubicBezTo>
                <a:close/>
                <a:moveTo>
                  <a:pt x="507" y="100"/>
                </a:moveTo>
                <a:cubicBezTo>
                  <a:pt x="503" y="96"/>
                  <a:pt x="497" y="92"/>
                  <a:pt x="488" y="88"/>
                </a:cubicBezTo>
                <a:cubicBezTo>
                  <a:pt x="480" y="85"/>
                  <a:pt x="476" y="83"/>
                  <a:pt x="473" y="80"/>
                </a:cubicBezTo>
                <a:cubicBezTo>
                  <a:pt x="471" y="78"/>
                  <a:pt x="470" y="75"/>
                  <a:pt x="470" y="71"/>
                </a:cubicBezTo>
                <a:cubicBezTo>
                  <a:pt x="470" y="67"/>
                  <a:pt x="471" y="64"/>
                  <a:pt x="474" y="61"/>
                </a:cubicBezTo>
                <a:cubicBezTo>
                  <a:pt x="477" y="59"/>
                  <a:pt x="481" y="58"/>
                  <a:pt x="486" y="58"/>
                </a:cubicBezTo>
                <a:cubicBezTo>
                  <a:pt x="494" y="58"/>
                  <a:pt x="502" y="60"/>
                  <a:pt x="508" y="64"/>
                </a:cubicBezTo>
                <a:cubicBezTo>
                  <a:pt x="508" y="49"/>
                  <a:pt x="508" y="49"/>
                  <a:pt x="508" y="49"/>
                </a:cubicBezTo>
                <a:cubicBezTo>
                  <a:pt x="502" y="46"/>
                  <a:pt x="495" y="45"/>
                  <a:pt x="488" y="45"/>
                </a:cubicBezTo>
                <a:cubicBezTo>
                  <a:pt x="478" y="45"/>
                  <a:pt x="470" y="47"/>
                  <a:pt x="464" y="53"/>
                </a:cubicBezTo>
                <a:cubicBezTo>
                  <a:pt x="458" y="58"/>
                  <a:pt x="454" y="64"/>
                  <a:pt x="454" y="72"/>
                </a:cubicBezTo>
                <a:cubicBezTo>
                  <a:pt x="454" y="79"/>
                  <a:pt x="456" y="84"/>
                  <a:pt x="460" y="88"/>
                </a:cubicBezTo>
                <a:cubicBezTo>
                  <a:pt x="463" y="92"/>
                  <a:pt x="469" y="96"/>
                  <a:pt x="477" y="100"/>
                </a:cubicBezTo>
                <a:cubicBezTo>
                  <a:pt x="485" y="104"/>
                  <a:pt x="491" y="107"/>
                  <a:pt x="493" y="109"/>
                </a:cubicBezTo>
                <a:cubicBezTo>
                  <a:pt x="495" y="111"/>
                  <a:pt x="497" y="114"/>
                  <a:pt x="497" y="117"/>
                </a:cubicBezTo>
                <a:cubicBezTo>
                  <a:pt x="497" y="126"/>
                  <a:pt x="491" y="131"/>
                  <a:pt x="479" y="131"/>
                </a:cubicBezTo>
                <a:cubicBezTo>
                  <a:pt x="470" y="131"/>
                  <a:pt x="462" y="128"/>
                  <a:pt x="454" y="122"/>
                </a:cubicBezTo>
                <a:cubicBezTo>
                  <a:pt x="454" y="138"/>
                  <a:pt x="454" y="138"/>
                  <a:pt x="454" y="138"/>
                </a:cubicBezTo>
                <a:cubicBezTo>
                  <a:pt x="461" y="142"/>
                  <a:pt x="469" y="143"/>
                  <a:pt x="478" y="143"/>
                </a:cubicBezTo>
                <a:cubicBezTo>
                  <a:pt x="488" y="143"/>
                  <a:pt x="496" y="141"/>
                  <a:pt x="503" y="136"/>
                </a:cubicBezTo>
                <a:cubicBezTo>
                  <a:pt x="509" y="131"/>
                  <a:pt x="512" y="124"/>
                  <a:pt x="512" y="116"/>
                </a:cubicBezTo>
                <a:cubicBezTo>
                  <a:pt x="512" y="110"/>
                  <a:pt x="510" y="104"/>
                  <a:pt x="507" y="100"/>
                </a:cubicBezTo>
                <a:close/>
                <a:moveTo>
                  <a:pt x="606" y="58"/>
                </a:moveTo>
                <a:cubicBezTo>
                  <a:pt x="598" y="49"/>
                  <a:pt x="587" y="45"/>
                  <a:pt x="573" y="45"/>
                </a:cubicBezTo>
                <a:cubicBezTo>
                  <a:pt x="558" y="45"/>
                  <a:pt x="546" y="49"/>
                  <a:pt x="538" y="58"/>
                </a:cubicBezTo>
                <a:cubicBezTo>
                  <a:pt x="529" y="67"/>
                  <a:pt x="525" y="80"/>
                  <a:pt x="525" y="95"/>
                </a:cubicBezTo>
                <a:cubicBezTo>
                  <a:pt x="525" y="110"/>
                  <a:pt x="529" y="121"/>
                  <a:pt x="537" y="130"/>
                </a:cubicBezTo>
                <a:cubicBezTo>
                  <a:pt x="546" y="139"/>
                  <a:pt x="557" y="143"/>
                  <a:pt x="571" y="143"/>
                </a:cubicBezTo>
                <a:cubicBezTo>
                  <a:pt x="585" y="143"/>
                  <a:pt x="596" y="139"/>
                  <a:pt x="605" y="130"/>
                </a:cubicBezTo>
                <a:cubicBezTo>
                  <a:pt x="613" y="121"/>
                  <a:pt x="618" y="109"/>
                  <a:pt x="618" y="94"/>
                </a:cubicBezTo>
                <a:cubicBezTo>
                  <a:pt x="618" y="79"/>
                  <a:pt x="614" y="67"/>
                  <a:pt x="606" y="58"/>
                </a:cubicBezTo>
                <a:close/>
                <a:moveTo>
                  <a:pt x="594" y="121"/>
                </a:moveTo>
                <a:cubicBezTo>
                  <a:pt x="589" y="128"/>
                  <a:pt x="582" y="131"/>
                  <a:pt x="572" y="131"/>
                </a:cubicBezTo>
                <a:cubicBezTo>
                  <a:pt x="562" y="131"/>
                  <a:pt x="555" y="127"/>
                  <a:pt x="549" y="121"/>
                </a:cubicBezTo>
                <a:cubicBezTo>
                  <a:pt x="543" y="115"/>
                  <a:pt x="540" y="106"/>
                  <a:pt x="540" y="95"/>
                </a:cubicBezTo>
                <a:cubicBezTo>
                  <a:pt x="540" y="83"/>
                  <a:pt x="543" y="74"/>
                  <a:pt x="549" y="67"/>
                </a:cubicBezTo>
                <a:cubicBezTo>
                  <a:pt x="554" y="61"/>
                  <a:pt x="562" y="58"/>
                  <a:pt x="572" y="58"/>
                </a:cubicBezTo>
                <a:cubicBezTo>
                  <a:pt x="582" y="58"/>
                  <a:pt x="589" y="61"/>
                  <a:pt x="594" y="67"/>
                </a:cubicBezTo>
                <a:cubicBezTo>
                  <a:pt x="599" y="73"/>
                  <a:pt x="602" y="83"/>
                  <a:pt x="602" y="94"/>
                </a:cubicBezTo>
                <a:cubicBezTo>
                  <a:pt x="602" y="106"/>
                  <a:pt x="600" y="115"/>
                  <a:pt x="594" y="121"/>
                </a:cubicBezTo>
                <a:close/>
                <a:moveTo>
                  <a:pt x="682" y="2"/>
                </a:moveTo>
                <a:cubicBezTo>
                  <a:pt x="679" y="1"/>
                  <a:pt x="676" y="0"/>
                  <a:pt x="671" y="0"/>
                </a:cubicBezTo>
                <a:cubicBezTo>
                  <a:pt x="662" y="0"/>
                  <a:pt x="655" y="3"/>
                  <a:pt x="650" y="9"/>
                </a:cubicBezTo>
                <a:cubicBezTo>
                  <a:pt x="644" y="15"/>
                  <a:pt x="641" y="22"/>
                  <a:pt x="641" y="32"/>
                </a:cubicBezTo>
                <a:cubicBezTo>
                  <a:pt x="641" y="47"/>
                  <a:pt x="641" y="47"/>
                  <a:pt x="641" y="47"/>
                </a:cubicBezTo>
                <a:cubicBezTo>
                  <a:pt x="625" y="47"/>
                  <a:pt x="625" y="47"/>
                  <a:pt x="625" y="47"/>
                </a:cubicBezTo>
                <a:cubicBezTo>
                  <a:pt x="625" y="60"/>
                  <a:pt x="625" y="60"/>
                  <a:pt x="625" y="60"/>
                </a:cubicBezTo>
                <a:cubicBezTo>
                  <a:pt x="641" y="60"/>
                  <a:pt x="641" y="60"/>
                  <a:pt x="641" y="60"/>
                </a:cubicBezTo>
                <a:cubicBezTo>
                  <a:pt x="641" y="141"/>
                  <a:pt x="641" y="141"/>
                  <a:pt x="641" y="141"/>
                </a:cubicBezTo>
                <a:cubicBezTo>
                  <a:pt x="656" y="141"/>
                  <a:pt x="656" y="141"/>
                  <a:pt x="656" y="141"/>
                </a:cubicBezTo>
                <a:cubicBezTo>
                  <a:pt x="656" y="60"/>
                  <a:pt x="656" y="60"/>
                  <a:pt x="656" y="60"/>
                </a:cubicBezTo>
                <a:cubicBezTo>
                  <a:pt x="678" y="60"/>
                  <a:pt x="678" y="60"/>
                  <a:pt x="678" y="60"/>
                </a:cubicBezTo>
                <a:cubicBezTo>
                  <a:pt x="678" y="47"/>
                  <a:pt x="678" y="47"/>
                  <a:pt x="678" y="47"/>
                </a:cubicBezTo>
                <a:cubicBezTo>
                  <a:pt x="656" y="47"/>
                  <a:pt x="656" y="47"/>
                  <a:pt x="656" y="47"/>
                </a:cubicBezTo>
                <a:cubicBezTo>
                  <a:pt x="656" y="33"/>
                  <a:pt x="656" y="33"/>
                  <a:pt x="656" y="33"/>
                </a:cubicBezTo>
                <a:cubicBezTo>
                  <a:pt x="656" y="19"/>
                  <a:pt x="661" y="13"/>
                  <a:pt x="672" y="13"/>
                </a:cubicBezTo>
                <a:cubicBezTo>
                  <a:pt x="676" y="13"/>
                  <a:pt x="679" y="14"/>
                  <a:pt x="682" y="15"/>
                </a:cubicBezTo>
                <a:cubicBezTo>
                  <a:pt x="682" y="2"/>
                  <a:pt x="682" y="2"/>
                  <a:pt x="682" y="2"/>
                </a:cubicBezTo>
                <a:close/>
                <a:moveTo>
                  <a:pt x="740" y="127"/>
                </a:moveTo>
                <a:cubicBezTo>
                  <a:pt x="737" y="129"/>
                  <a:pt x="734" y="130"/>
                  <a:pt x="730" y="130"/>
                </a:cubicBezTo>
                <a:cubicBezTo>
                  <a:pt x="725" y="130"/>
                  <a:pt x="721" y="129"/>
                  <a:pt x="719" y="126"/>
                </a:cubicBezTo>
                <a:cubicBezTo>
                  <a:pt x="717" y="124"/>
                  <a:pt x="716" y="119"/>
                  <a:pt x="716" y="113"/>
                </a:cubicBezTo>
                <a:cubicBezTo>
                  <a:pt x="716" y="60"/>
                  <a:pt x="716" y="60"/>
                  <a:pt x="716" y="60"/>
                </a:cubicBezTo>
                <a:cubicBezTo>
                  <a:pt x="740" y="60"/>
                  <a:pt x="740" y="60"/>
                  <a:pt x="740" y="60"/>
                </a:cubicBezTo>
                <a:cubicBezTo>
                  <a:pt x="740" y="47"/>
                  <a:pt x="740" y="47"/>
                  <a:pt x="740" y="47"/>
                </a:cubicBezTo>
                <a:cubicBezTo>
                  <a:pt x="716" y="47"/>
                  <a:pt x="716" y="47"/>
                  <a:pt x="716" y="47"/>
                </a:cubicBezTo>
                <a:cubicBezTo>
                  <a:pt x="716" y="19"/>
                  <a:pt x="716" y="19"/>
                  <a:pt x="716" y="19"/>
                </a:cubicBezTo>
                <a:cubicBezTo>
                  <a:pt x="701" y="24"/>
                  <a:pt x="701" y="24"/>
                  <a:pt x="701" y="24"/>
                </a:cubicBezTo>
                <a:cubicBezTo>
                  <a:pt x="701" y="47"/>
                  <a:pt x="701" y="47"/>
                  <a:pt x="701" y="47"/>
                </a:cubicBezTo>
                <a:cubicBezTo>
                  <a:pt x="685" y="47"/>
                  <a:pt x="685" y="47"/>
                  <a:pt x="685" y="47"/>
                </a:cubicBezTo>
                <a:cubicBezTo>
                  <a:pt x="685" y="60"/>
                  <a:pt x="685" y="60"/>
                  <a:pt x="685" y="60"/>
                </a:cubicBezTo>
                <a:cubicBezTo>
                  <a:pt x="701" y="60"/>
                  <a:pt x="701" y="60"/>
                  <a:pt x="701" y="60"/>
                </a:cubicBezTo>
                <a:cubicBezTo>
                  <a:pt x="701" y="116"/>
                  <a:pt x="701" y="116"/>
                  <a:pt x="701" y="116"/>
                </a:cubicBezTo>
                <a:cubicBezTo>
                  <a:pt x="701" y="134"/>
                  <a:pt x="709" y="143"/>
                  <a:pt x="725" y="143"/>
                </a:cubicBezTo>
                <a:cubicBezTo>
                  <a:pt x="731" y="143"/>
                  <a:pt x="736" y="142"/>
                  <a:pt x="740" y="140"/>
                </a:cubicBezTo>
                <a:cubicBezTo>
                  <a:pt x="740" y="127"/>
                  <a:pt x="740" y="127"/>
                  <a:pt x="740" y="127"/>
                </a:cubicBezTo>
                <a:close/>
                <a:moveTo>
                  <a:pt x="865" y="97"/>
                </a:moveTo>
                <a:cubicBezTo>
                  <a:pt x="861" y="88"/>
                  <a:pt x="857" y="83"/>
                  <a:pt x="852" y="81"/>
                </a:cubicBezTo>
                <a:cubicBezTo>
                  <a:pt x="852" y="81"/>
                  <a:pt x="852" y="81"/>
                  <a:pt x="852" y="81"/>
                </a:cubicBezTo>
                <a:cubicBezTo>
                  <a:pt x="861" y="79"/>
                  <a:pt x="868" y="75"/>
                  <a:pt x="873" y="68"/>
                </a:cubicBezTo>
                <a:cubicBezTo>
                  <a:pt x="878" y="62"/>
                  <a:pt x="881" y="54"/>
                  <a:pt x="881" y="45"/>
                </a:cubicBezTo>
                <a:cubicBezTo>
                  <a:pt x="881" y="34"/>
                  <a:pt x="878" y="25"/>
                  <a:pt x="870" y="19"/>
                </a:cubicBezTo>
                <a:cubicBezTo>
                  <a:pt x="863" y="13"/>
                  <a:pt x="854" y="10"/>
                  <a:pt x="841" y="10"/>
                </a:cubicBezTo>
                <a:cubicBezTo>
                  <a:pt x="802" y="10"/>
                  <a:pt x="802" y="10"/>
                  <a:pt x="802" y="10"/>
                </a:cubicBezTo>
                <a:cubicBezTo>
                  <a:pt x="802" y="141"/>
                  <a:pt x="802" y="141"/>
                  <a:pt x="802" y="141"/>
                </a:cubicBezTo>
                <a:cubicBezTo>
                  <a:pt x="817" y="141"/>
                  <a:pt x="817" y="141"/>
                  <a:pt x="817" y="141"/>
                </a:cubicBezTo>
                <a:cubicBezTo>
                  <a:pt x="817" y="85"/>
                  <a:pt x="817" y="85"/>
                  <a:pt x="817" y="85"/>
                </a:cubicBezTo>
                <a:cubicBezTo>
                  <a:pt x="831" y="85"/>
                  <a:pt x="831" y="85"/>
                  <a:pt x="831" y="85"/>
                </a:cubicBezTo>
                <a:cubicBezTo>
                  <a:pt x="839" y="85"/>
                  <a:pt x="846" y="91"/>
                  <a:pt x="851" y="102"/>
                </a:cubicBezTo>
                <a:cubicBezTo>
                  <a:pt x="868" y="141"/>
                  <a:pt x="868" y="141"/>
                  <a:pt x="868" y="141"/>
                </a:cubicBezTo>
                <a:cubicBezTo>
                  <a:pt x="886" y="141"/>
                  <a:pt x="886" y="141"/>
                  <a:pt x="886" y="141"/>
                </a:cubicBezTo>
                <a:cubicBezTo>
                  <a:pt x="865" y="97"/>
                  <a:pt x="865" y="97"/>
                  <a:pt x="865" y="97"/>
                </a:cubicBezTo>
                <a:close/>
                <a:moveTo>
                  <a:pt x="857" y="64"/>
                </a:moveTo>
                <a:cubicBezTo>
                  <a:pt x="852" y="69"/>
                  <a:pt x="846" y="71"/>
                  <a:pt x="837" y="71"/>
                </a:cubicBezTo>
                <a:cubicBezTo>
                  <a:pt x="817" y="71"/>
                  <a:pt x="817" y="71"/>
                  <a:pt x="817" y="71"/>
                </a:cubicBezTo>
                <a:cubicBezTo>
                  <a:pt x="817" y="23"/>
                  <a:pt x="817" y="23"/>
                  <a:pt x="817" y="23"/>
                </a:cubicBezTo>
                <a:cubicBezTo>
                  <a:pt x="838" y="23"/>
                  <a:pt x="838" y="23"/>
                  <a:pt x="838" y="23"/>
                </a:cubicBezTo>
                <a:cubicBezTo>
                  <a:pt x="847" y="23"/>
                  <a:pt x="854" y="25"/>
                  <a:pt x="858" y="29"/>
                </a:cubicBezTo>
                <a:cubicBezTo>
                  <a:pt x="863" y="33"/>
                  <a:pt x="865" y="39"/>
                  <a:pt x="865" y="46"/>
                </a:cubicBezTo>
                <a:cubicBezTo>
                  <a:pt x="865" y="53"/>
                  <a:pt x="862" y="59"/>
                  <a:pt x="857" y="64"/>
                </a:cubicBezTo>
                <a:close/>
                <a:moveTo>
                  <a:pt x="981" y="90"/>
                </a:moveTo>
                <a:cubicBezTo>
                  <a:pt x="981" y="76"/>
                  <a:pt x="977" y="65"/>
                  <a:pt x="971" y="57"/>
                </a:cubicBezTo>
                <a:cubicBezTo>
                  <a:pt x="964" y="49"/>
                  <a:pt x="954" y="45"/>
                  <a:pt x="942" y="45"/>
                </a:cubicBezTo>
                <a:cubicBezTo>
                  <a:pt x="934" y="45"/>
                  <a:pt x="927" y="47"/>
                  <a:pt x="920" y="51"/>
                </a:cubicBezTo>
                <a:cubicBezTo>
                  <a:pt x="913" y="55"/>
                  <a:pt x="908" y="61"/>
                  <a:pt x="904" y="69"/>
                </a:cubicBezTo>
                <a:cubicBezTo>
                  <a:pt x="901" y="77"/>
                  <a:pt x="899" y="85"/>
                  <a:pt x="899" y="95"/>
                </a:cubicBezTo>
                <a:cubicBezTo>
                  <a:pt x="899" y="110"/>
                  <a:pt x="903" y="122"/>
                  <a:pt x="910" y="130"/>
                </a:cubicBezTo>
                <a:cubicBezTo>
                  <a:pt x="918" y="139"/>
                  <a:pt x="928" y="143"/>
                  <a:pt x="941" y="143"/>
                </a:cubicBezTo>
                <a:cubicBezTo>
                  <a:pt x="955" y="143"/>
                  <a:pt x="966" y="140"/>
                  <a:pt x="974" y="134"/>
                </a:cubicBezTo>
                <a:cubicBezTo>
                  <a:pt x="974" y="120"/>
                  <a:pt x="974" y="120"/>
                  <a:pt x="974" y="120"/>
                </a:cubicBezTo>
                <a:cubicBezTo>
                  <a:pt x="965" y="127"/>
                  <a:pt x="956" y="131"/>
                  <a:pt x="945" y="131"/>
                </a:cubicBezTo>
                <a:cubicBezTo>
                  <a:pt x="936" y="131"/>
                  <a:pt x="928" y="128"/>
                  <a:pt x="923" y="122"/>
                </a:cubicBezTo>
                <a:cubicBezTo>
                  <a:pt x="917" y="117"/>
                  <a:pt x="915" y="109"/>
                  <a:pt x="914" y="98"/>
                </a:cubicBezTo>
                <a:cubicBezTo>
                  <a:pt x="981" y="98"/>
                  <a:pt x="981" y="98"/>
                  <a:pt x="981" y="98"/>
                </a:cubicBezTo>
                <a:cubicBezTo>
                  <a:pt x="981" y="90"/>
                  <a:pt x="981" y="90"/>
                  <a:pt x="981" y="90"/>
                </a:cubicBezTo>
                <a:close/>
                <a:moveTo>
                  <a:pt x="915" y="85"/>
                </a:moveTo>
                <a:cubicBezTo>
                  <a:pt x="916" y="77"/>
                  <a:pt x="919" y="70"/>
                  <a:pt x="924" y="65"/>
                </a:cubicBezTo>
                <a:cubicBezTo>
                  <a:pt x="929" y="60"/>
                  <a:pt x="935" y="58"/>
                  <a:pt x="942" y="58"/>
                </a:cubicBezTo>
                <a:cubicBezTo>
                  <a:pt x="949" y="58"/>
                  <a:pt x="955" y="60"/>
                  <a:pt x="959" y="65"/>
                </a:cubicBezTo>
                <a:cubicBezTo>
                  <a:pt x="963" y="70"/>
                  <a:pt x="965" y="76"/>
                  <a:pt x="965" y="85"/>
                </a:cubicBezTo>
                <a:cubicBezTo>
                  <a:pt x="915" y="85"/>
                  <a:pt x="915" y="85"/>
                  <a:pt x="915" y="85"/>
                </a:cubicBezTo>
                <a:close/>
                <a:moveTo>
                  <a:pt x="1047" y="100"/>
                </a:moveTo>
                <a:cubicBezTo>
                  <a:pt x="1043" y="96"/>
                  <a:pt x="1037" y="92"/>
                  <a:pt x="1028" y="88"/>
                </a:cubicBezTo>
                <a:cubicBezTo>
                  <a:pt x="1021" y="85"/>
                  <a:pt x="1016" y="83"/>
                  <a:pt x="1014" y="80"/>
                </a:cubicBezTo>
                <a:cubicBezTo>
                  <a:pt x="1011" y="78"/>
                  <a:pt x="1010" y="75"/>
                  <a:pt x="1010" y="71"/>
                </a:cubicBezTo>
                <a:cubicBezTo>
                  <a:pt x="1010" y="67"/>
                  <a:pt x="1012" y="64"/>
                  <a:pt x="1015" y="61"/>
                </a:cubicBezTo>
                <a:cubicBezTo>
                  <a:pt x="1018" y="59"/>
                  <a:pt x="1022" y="58"/>
                  <a:pt x="1027" y="58"/>
                </a:cubicBezTo>
                <a:cubicBezTo>
                  <a:pt x="1035" y="58"/>
                  <a:pt x="1042" y="60"/>
                  <a:pt x="1048" y="64"/>
                </a:cubicBezTo>
                <a:cubicBezTo>
                  <a:pt x="1048" y="49"/>
                  <a:pt x="1048" y="49"/>
                  <a:pt x="1048" y="49"/>
                </a:cubicBezTo>
                <a:cubicBezTo>
                  <a:pt x="1042" y="46"/>
                  <a:pt x="1035" y="45"/>
                  <a:pt x="1028" y="45"/>
                </a:cubicBezTo>
                <a:cubicBezTo>
                  <a:pt x="1018" y="45"/>
                  <a:pt x="1010" y="47"/>
                  <a:pt x="1004" y="53"/>
                </a:cubicBezTo>
                <a:cubicBezTo>
                  <a:pt x="998" y="58"/>
                  <a:pt x="995" y="64"/>
                  <a:pt x="995" y="72"/>
                </a:cubicBezTo>
                <a:cubicBezTo>
                  <a:pt x="995" y="79"/>
                  <a:pt x="996" y="84"/>
                  <a:pt x="1000" y="88"/>
                </a:cubicBezTo>
                <a:cubicBezTo>
                  <a:pt x="1003" y="92"/>
                  <a:pt x="1009" y="96"/>
                  <a:pt x="1017" y="100"/>
                </a:cubicBezTo>
                <a:cubicBezTo>
                  <a:pt x="1026" y="104"/>
                  <a:pt x="1031" y="107"/>
                  <a:pt x="1033" y="109"/>
                </a:cubicBezTo>
                <a:cubicBezTo>
                  <a:pt x="1036" y="111"/>
                  <a:pt x="1037" y="114"/>
                  <a:pt x="1037" y="117"/>
                </a:cubicBezTo>
                <a:cubicBezTo>
                  <a:pt x="1037" y="126"/>
                  <a:pt x="1031" y="131"/>
                  <a:pt x="1019" y="131"/>
                </a:cubicBezTo>
                <a:cubicBezTo>
                  <a:pt x="1010" y="131"/>
                  <a:pt x="1002" y="128"/>
                  <a:pt x="994" y="122"/>
                </a:cubicBezTo>
                <a:cubicBezTo>
                  <a:pt x="994" y="138"/>
                  <a:pt x="994" y="138"/>
                  <a:pt x="994" y="138"/>
                </a:cubicBezTo>
                <a:cubicBezTo>
                  <a:pt x="1001" y="142"/>
                  <a:pt x="1009" y="143"/>
                  <a:pt x="1018" y="143"/>
                </a:cubicBezTo>
                <a:cubicBezTo>
                  <a:pt x="1028" y="143"/>
                  <a:pt x="1037" y="141"/>
                  <a:pt x="1043" y="136"/>
                </a:cubicBezTo>
                <a:cubicBezTo>
                  <a:pt x="1049" y="131"/>
                  <a:pt x="1052" y="124"/>
                  <a:pt x="1052" y="116"/>
                </a:cubicBezTo>
                <a:cubicBezTo>
                  <a:pt x="1052" y="110"/>
                  <a:pt x="1050" y="104"/>
                  <a:pt x="1047" y="100"/>
                </a:cubicBezTo>
                <a:close/>
                <a:moveTo>
                  <a:pt x="1147" y="90"/>
                </a:moveTo>
                <a:cubicBezTo>
                  <a:pt x="1147" y="76"/>
                  <a:pt x="1144" y="65"/>
                  <a:pt x="1137" y="57"/>
                </a:cubicBezTo>
                <a:cubicBezTo>
                  <a:pt x="1130" y="49"/>
                  <a:pt x="1121" y="45"/>
                  <a:pt x="1108" y="45"/>
                </a:cubicBezTo>
                <a:cubicBezTo>
                  <a:pt x="1100" y="45"/>
                  <a:pt x="1093" y="47"/>
                  <a:pt x="1086" y="51"/>
                </a:cubicBezTo>
                <a:cubicBezTo>
                  <a:pt x="1080" y="55"/>
                  <a:pt x="1075" y="61"/>
                  <a:pt x="1071" y="69"/>
                </a:cubicBezTo>
                <a:cubicBezTo>
                  <a:pt x="1067" y="77"/>
                  <a:pt x="1065" y="85"/>
                  <a:pt x="1065" y="95"/>
                </a:cubicBezTo>
                <a:cubicBezTo>
                  <a:pt x="1065" y="110"/>
                  <a:pt x="1069" y="122"/>
                  <a:pt x="1076" y="130"/>
                </a:cubicBezTo>
                <a:cubicBezTo>
                  <a:pt x="1084" y="139"/>
                  <a:pt x="1094" y="143"/>
                  <a:pt x="1108" y="143"/>
                </a:cubicBezTo>
                <a:cubicBezTo>
                  <a:pt x="1121" y="143"/>
                  <a:pt x="1132" y="140"/>
                  <a:pt x="1141" y="134"/>
                </a:cubicBezTo>
                <a:cubicBezTo>
                  <a:pt x="1141" y="120"/>
                  <a:pt x="1141" y="120"/>
                  <a:pt x="1141" y="120"/>
                </a:cubicBezTo>
                <a:cubicBezTo>
                  <a:pt x="1132" y="127"/>
                  <a:pt x="1122" y="131"/>
                  <a:pt x="1111" y="131"/>
                </a:cubicBezTo>
                <a:cubicBezTo>
                  <a:pt x="1102" y="131"/>
                  <a:pt x="1095" y="128"/>
                  <a:pt x="1089" y="122"/>
                </a:cubicBezTo>
                <a:cubicBezTo>
                  <a:pt x="1084" y="117"/>
                  <a:pt x="1081" y="109"/>
                  <a:pt x="1081" y="98"/>
                </a:cubicBezTo>
                <a:cubicBezTo>
                  <a:pt x="1147" y="98"/>
                  <a:pt x="1147" y="98"/>
                  <a:pt x="1147" y="98"/>
                </a:cubicBezTo>
                <a:cubicBezTo>
                  <a:pt x="1147" y="90"/>
                  <a:pt x="1147" y="90"/>
                  <a:pt x="1147" y="90"/>
                </a:cubicBezTo>
                <a:close/>
                <a:moveTo>
                  <a:pt x="1081" y="85"/>
                </a:moveTo>
                <a:cubicBezTo>
                  <a:pt x="1082" y="77"/>
                  <a:pt x="1085" y="70"/>
                  <a:pt x="1090" y="65"/>
                </a:cubicBezTo>
                <a:cubicBezTo>
                  <a:pt x="1095" y="60"/>
                  <a:pt x="1101" y="58"/>
                  <a:pt x="1108" y="58"/>
                </a:cubicBezTo>
                <a:cubicBezTo>
                  <a:pt x="1116" y="58"/>
                  <a:pt x="1121" y="60"/>
                  <a:pt x="1125" y="65"/>
                </a:cubicBezTo>
                <a:cubicBezTo>
                  <a:pt x="1130" y="70"/>
                  <a:pt x="1132" y="76"/>
                  <a:pt x="1132" y="85"/>
                </a:cubicBezTo>
                <a:cubicBezTo>
                  <a:pt x="1081" y="85"/>
                  <a:pt x="1081" y="85"/>
                  <a:pt x="1081" y="85"/>
                </a:cubicBezTo>
                <a:close/>
                <a:moveTo>
                  <a:pt x="1234" y="80"/>
                </a:moveTo>
                <a:cubicBezTo>
                  <a:pt x="1234" y="57"/>
                  <a:pt x="1223" y="45"/>
                  <a:pt x="1201" y="45"/>
                </a:cubicBezTo>
                <a:cubicBezTo>
                  <a:pt x="1196" y="45"/>
                  <a:pt x="1190" y="46"/>
                  <a:pt x="1183" y="48"/>
                </a:cubicBezTo>
                <a:cubicBezTo>
                  <a:pt x="1176" y="50"/>
                  <a:pt x="1172" y="52"/>
                  <a:pt x="1169" y="54"/>
                </a:cubicBezTo>
                <a:cubicBezTo>
                  <a:pt x="1169" y="69"/>
                  <a:pt x="1169" y="69"/>
                  <a:pt x="1169" y="69"/>
                </a:cubicBezTo>
                <a:cubicBezTo>
                  <a:pt x="1178" y="62"/>
                  <a:pt x="1188" y="58"/>
                  <a:pt x="1199" y="58"/>
                </a:cubicBezTo>
                <a:cubicBezTo>
                  <a:pt x="1212" y="58"/>
                  <a:pt x="1219" y="66"/>
                  <a:pt x="1219" y="82"/>
                </a:cubicBezTo>
                <a:cubicBezTo>
                  <a:pt x="1191" y="86"/>
                  <a:pt x="1191" y="86"/>
                  <a:pt x="1191" y="86"/>
                </a:cubicBezTo>
                <a:cubicBezTo>
                  <a:pt x="1170" y="88"/>
                  <a:pt x="1160" y="99"/>
                  <a:pt x="1160" y="116"/>
                </a:cubicBezTo>
                <a:cubicBezTo>
                  <a:pt x="1160" y="125"/>
                  <a:pt x="1162" y="131"/>
                  <a:pt x="1168" y="136"/>
                </a:cubicBezTo>
                <a:cubicBezTo>
                  <a:pt x="1173" y="141"/>
                  <a:pt x="1180" y="143"/>
                  <a:pt x="1190" y="143"/>
                </a:cubicBezTo>
                <a:cubicBezTo>
                  <a:pt x="1202" y="143"/>
                  <a:pt x="1212" y="138"/>
                  <a:pt x="1218" y="126"/>
                </a:cubicBezTo>
                <a:cubicBezTo>
                  <a:pt x="1219" y="126"/>
                  <a:pt x="1219" y="126"/>
                  <a:pt x="1219" y="126"/>
                </a:cubicBezTo>
                <a:cubicBezTo>
                  <a:pt x="1219" y="141"/>
                  <a:pt x="1219" y="141"/>
                  <a:pt x="1219" y="141"/>
                </a:cubicBezTo>
                <a:cubicBezTo>
                  <a:pt x="1234" y="141"/>
                  <a:pt x="1234" y="141"/>
                  <a:pt x="1234" y="141"/>
                </a:cubicBezTo>
                <a:cubicBezTo>
                  <a:pt x="1234" y="80"/>
                  <a:pt x="1234" y="80"/>
                  <a:pt x="1234" y="80"/>
                </a:cubicBezTo>
                <a:close/>
                <a:moveTo>
                  <a:pt x="1219" y="103"/>
                </a:moveTo>
                <a:cubicBezTo>
                  <a:pt x="1219" y="111"/>
                  <a:pt x="1216" y="117"/>
                  <a:pt x="1212" y="123"/>
                </a:cubicBezTo>
                <a:cubicBezTo>
                  <a:pt x="1207" y="128"/>
                  <a:pt x="1200" y="131"/>
                  <a:pt x="1193" y="131"/>
                </a:cubicBezTo>
                <a:cubicBezTo>
                  <a:pt x="1188" y="131"/>
                  <a:pt x="1183" y="129"/>
                  <a:pt x="1180" y="126"/>
                </a:cubicBezTo>
                <a:cubicBezTo>
                  <a:pt x="1177" y="124"/>
                  <a:pt x="1175" y="120"/>
                  <a:pt x="1175" y="115"/>
                </a:cubicBezTo>
                <a:cubicBezTo>
                  <a:pt x="1175" y="109"/>
                  <a:pt x="1177" y="105"/>
                  <a:pt x="1180" y="102"/>
                </a:cubicBezTo>
                <a:cubicBezTo>
                  <a:pt x="1183" y="100"/>
                  <a:pt x="1188" y="98"/>
                  <a:pt x="1196" y="97"/>
                </a:cubicBezTo>
                <a:cubicBezTo>
                  <a:pt x="1219" y="94"/>
                  <a:pt x="1219" y="94"/>
                  <a:pt x="1219" y="94"/>
                </a:cubicBezTo>
                <a:cubicBezTo>
                  <a:pt x="1219" y="103"/>
                  <a:pt x="1219" y="103"/>
                  <a:pt x="1219" y="103"/>
                </a:cubicBezTo>
                <a:close/>
                <a:moveTo>
                  <a:pt x="1309" y="47"/>
                </a:moveTo>
                <a:cubicBezTo>
                  <a:pt x="1307" y="46"/>
                  <a:pt x="1304" y="46"/>
                  <a:pt x="1300" y="46"/>
                </a:cubicBezTo>
                <a:cubicBezTo>
                  <a:pt x="1295" y="46"/>
                  <a:pt x="1290" y="47"/>
                  <a:pt x="1285" y="51"/>
                </a:cubicBezTo>
                <a:cubicBezTo>
                  <a:pt x="1281" y="55"/>
                  <a:pt x="1278" y="60"/>
                  <a:pt x="1276" y="67"/>
                </a:cubicBezTo>
                <a:cubicBezTo>
                  <a:pt x="1275" y="67"/>
                  <a:pt x="1275" y="67"/>
                  <a:pt x="1275" y="67"/>
                </a:cubicBezTo>
                <a:cubicBezTo>
                  <a:pt x="1275" y="47"/>
                  <a:pt x="1275" y="47"/>
                  <a:pt x="1275" y="47"/>
                </a:cubicBezTo>
                <a:cubicBezTo>
                  <a:pt x="1260" y="47"/>
                  <a:pt x="1260" y="47"/>
                  <a:pt x="1260" y="47"/>
                </a:cubicBezTo>
                <a:cubicBezTo>
                  <a:pt x="1260" y="141"/>
                  <a:pt x="1260" y="141"/>
                  <a:pt x="1260" y="141"/>
                </a:cubicBezTo>
                <a:cubicBezTo>
                  <a:pt x="1275" y="141"/>
                  <a:pt x="1275" y="141"/>
                  <a:pt x="1275" y="141"/>
                </a:cubicBezTo>
                <a:cubicBezTo>
                  <a:pt x="1275" y="93"/>
                  <a:pt x="1275" y="93"/>
                  <a:pt x="1275" y="93"/>
                </a:cubicBezTo>
                <a:cubicBezTo>
                  <a:pt x="1275" y="83"/>
                  <a:pt x="1277" y="75"/>
                  <a:pt x="1282" y="69"/>
                </a:cubicBezTo>
                <a:cubicBezTo>
                  <a:pt x="1286" y="63"/>
                  <a:pt x="1291" y="59"/>
                  <a:pt x="1298" y="59"/>
                </a:cubicBezTo>
                <a:cubicBezTo>
                  <a:pt x="1303" y="59"/>
                  <a:pt x="1307" y="60"/>
                  <a:pt x="1309" y="62"/>
                </a:cubicBezTo>
                <a:cubicBezTo>
                  <a:pt x="1309" y="47"/>
                  <a:pt x="1309" y="47"/>
                  <a:pt x="1309" y="47"/>
                </a:cubicBezTo>
                <a:close/>
                <a:moveTo>
                  <a:pt x="1385" y="123"/>
                </a:moveTo>
                <a:cubicBezTo>
                  <a:pt x="1378" y="128"/>
                  <a:pt x="1370" y="131"/>
                  <a:pt x="1362" y="131"/>
                </a:cubicBezTo>
                <a:cubicBezTo>
                  <a:pt x="1352" y="131"/>
                  <a:pt x="1344" y="127"/>
                  <a:pt x="1338" y="121"/>
                </a:cubicBezTo>
                <a:cubicBezTo>
                  <a:pt x="1333" y="115"/>
                  <a:pt x="1330" y="106"/>
                  <a:pt x="1330" y="95"/>
                </a:cubicBezTo>
                <a:cubicBezTo>
                  <a:pt x="1330" y="84"/>
                  <a:pt x="1333" y="75"/>
                  <a:pt x="1339" y="68"/>
                </a:cubicBezTo>
                <a:cubicBezTo>
                  <a:pt x="1345" y="61"/>
                  <a:pt x="1353" y="58"/>
                  <a:pt x="1363" y="58"/>
                </a:cubicBezTo>
                <a:cubicBezTo>
                  <a:pt x="1370" y="58"/>
                  <a:pt x="1378" y="60"/>
                  <a:pt x="1385" y="65"/>
                </a:cubicBezTo>
                <a:cubicBezTo>
                  <a:pt x="1385" y="50"/>
                  <a:pt x="1385" y="50"/>
                  <a:pt x="1385" y="50"/>
                </a:cubicBezTo>
                <a:cubicBezTo>
                  <a:pt x="1379" y="46"/>
                  <a:pt x="1371" y="45"/>
                  <a:pt x="1363" y="45"/>
                </a:cubicBezTo>
                <a:cubicBezTo>
                  <a:pt x="1348" y="45"/>
                  <a:pt x="1337" y="50"/>
                  <a:pt x="1328" y="59"/>
                </a:cubicBezTo>
                <a:cubicBezTo>
                  <a:pt x="1319" y="68"/>
                  <a:pt x="1314" y="81"/>
                  <a:pt x="1314" y="96"/>
                </a:cubicBezTo>
                <a:cubicBezTo>
                  <a:pt x="1314" y="105"/>
                  <a:pt x="1316" y="114"/>
                  <a:pt x="1320" y="121"/>
                </a:cubicBezTo>
                <a:cubicBezTo>
                  <a:pt x="1324" y="128"/>
                  <a:pt x="1329" y="134"/>
                  <a:pt x="1336" y="138"/>
                </a:cubicBezTo>
                <a:cubicBezTo>
                  <a:pt x="1343" y="142"/>
                  <a:pt x="1350" y="143"/>
                  <a:pt x="1359" y="143"/>
                </a:cubicBezTo>
                <a:cubicBezTo>
                  <a:pt x="1369" y="143"/>
                  <a:pt x="1378" y="141"/>
                  <a:pt x="1385" y="137"/>
                </a:cubicBezTo>
                <a:cubicBezTo>
                  <a:pt x="1385" y="123"/>
                  <a:pt x="1385" y="123"/>
                  <a:pt x="1385" y="123"/>
                </a:cubicBezTo>
                <a:close/>
                <a:moveTo>
                  <a:pt x="1484" y="83"/>
                </a:moveTo>
                <a:cubicBezTo>
                  <a:pt x="1484" y="58"/>
                  <a:pt x="1473" y="45"/>
                  <a:pt x="1452" y="45"/>
                </a:cubicBezTo>
                <a:cubicBezTo>
                  <a:pt x="1439" y="45"/>
                  <a:pt x="1428" y="51"/>
                  <a:pt x="1421" y="63"/>
                </a:cubicBezTo>
                <a:cubicBezTo>
                  <a:pt x="1421" y="63"/>
                  <a:pt x="1421" y="63"/>
                  <a:pt x="1421" y="63"/>
                </a:cubicBezTo>
                <a:cubicBezTo>
                  <a:pt x="1421" y="2"/>
                  <a:pt x="1421" y="2"/>
                  <a:pt x="1421" y="2"/>
                </a:cubicBezTo>
                <a:cubicBezTo>
                  <a:pt x="1406" y="2"/>
                  <a:pt x="1406" y="2"/>
                  <a:pt x="1406" y="2"/>
                </a:cubicBezTo>
                <a:cubicBezTo>
                  <a:pt x="1406" y="141"/>
                  <a:pt x="1406" y="141"/>
                  <a:pt x="1406" y="141"/>
                </a:cubicBezTo>
                <a:cubicBezTo>
                  <a:pt x="1421" y="141"/>
                  <a:pt x="1421" y="141"/>
                  <a:pt x="1421" y="141"/>
                </a:cubicBezTo>
                <a:cubicBezTo>
                  <a:pt x="1421" y="88"/>
                  <a:pt x="1421" y="88"/>
                  <a:pt x="1421" y="88"/>
                </a:cubicBezTo>
                <a:cubicBezTo>
                  <a:pt x="1421" y="79"/>
                  <a:pt x="1423" y="72"/>
                  <a:pt x="1428" y="66"/>
                </a:cubicBezTo>
                <a:cubicBezTo>
                  <a:pt x="1433" y="61"/>
                  <a:pt x="1439" y="58"/>
                  <a:pt x="1447" y="58"/>
                </a:cubicBezTo>
                <a:cubicBezTo>
                  <a:pt x="1461" y="58"/>
                  <a:pt x="1469" y="68"/>
                  <a:pt x="1469" y="87"/>
                </a:cubicBezTo>
                <a:cubicBezTo>
                  <a:pt x="1469" y="141"/>
                  <a:pt x="1469" y="141"/>
                  <a:pt x="1469" y="141"/>
                </a:cubicBezTo>
                <a:cubicBezTo>
                  <a:pt x="1484" y="141"/>
                  <a:pt x="1484" y="141"/>
                  <a:pt x="1484" y="141"/>
                </a:cubicBezTo>
                <a:cubicBezTo>
                  <a:pt x="1484" y="83"/>
                  <a:pt x="1484" y="83"/>
                  <a:pt x="1484" y="83"/>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rcRect t="15586" b="11462"/>
          <a:stretch>
            <a:fillRect/>
          </a:stretch>
        </p:blipFill>
        <p:spPr>
          <a:xfrm>
            <a:off x="-477273" y="1"/>
            <a:ext cx="6573273" cy="6994525"/>
          </a:xfrm>
          <a:custGeom>
            <a:avLst/>
            <a:gdLst>
              <a:gd name="connsiteX0" fmla="*/ 477273 w 6573273"/>
              <a:gd name="connsiteY0" fmla="*/ 0 h 6994525"/>
              <a:gd name="connsiteX1" fmla="*/ 6573273 w 6573273"/>
              <a:gd name="connsiteY1" fmla="*/ 0 h 6994525"/>
              <a:gd name="connsiteX2" fmla="*/ 6573273 w 6573273"/>
              <a:gd name="connsiteY2" fmla="*/ 6994525 h 6994525"/>
              <a:gd name="connsiteX3" fmla="*/ 0 w 6573273"/>
              <a:gd name="connsiteY3" fmla="*/ 6994525 h 6994525"/>
              <a:gd name="connsiteX4" fmla="*/ 0 w 6573273"/>
              <a:gd name="connsiteY4" fmla="*/ 4667250 h 6994525"/>
              <a:gd name="connsiteX5" fmla="*/ 477273 w 6573273"/>
              <a:gd name="connsiteY5" fmla="*/ 4667250 h 699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73273" h="6994525">
                <a:moveTo>
                  <a:pt x="477273" y="0"/>
                </a:moveTo>
                <a:lnTo>
                  <a:pt x="6573273" y="0"/>
                </a:lnTo>
                <a:lnTo>
                  <a:pt x="6573273" y="6994525"/>
                </a:lnTo>
                <a:lnTo>
                  <a:pt x="0" y="6994525"/>
                </a:lnTo>
                <a:lnTo>
                  <a:pt x="0" y="4667250"/>
                </a:lnTo>
                <a:lnTo>
                  <a:pt x="477273" y="4667250"/>
                </a:lnTo>
                <a:close/>
              </a:path>
            </a:pathLst>
          </a:custGeom>
          <a:noFill/>
          <a:ln>
            <a:noFill/>
          </a:ln>
        </p:spPr>
      </p:pic>
    </p:spTree>
    <p:extLst>
      <p:ext uri="{BB962C8B-B14F-4D97-AF65-F5344CB8AC3E}">
        <p14:creationId xmlns:p14="http://schemas.microsoft.com/office/powerpoint/2010/main" val="39778865"/>
      </p:ext>
    </p:extLst>
  </p:cSld>
  <p:clrMapOvr>
    <a:masterClrMapping/>
  </p:clrMapOvr>
  <p:transition>
    <p:fade/>
  </p:transition>
  <p:extLst mod="1">
    <p:ext uri="{DCECCB84-F9BA-43D5-87BE-67443E8EF086}">
      <p15:sldGuideLst xmlns:p15="http://schemas.microsoft.com/office/powerpoint/2012/main">
        <p15:guide id="1" pos="288">
          <p15:clr>
            <a:srgbClr val="C35EA4"/>
          </p15:clr>
        </p15:guide>
        <p15:guide id="2" orient="horz" pos="4104">
          <p15:clr>
            <a:srgbClr val="C35EA4"/>
          </p15:clr>
        </p15:guide>
        <p15:guide id="3" pos="7546">
          <p15:clr>
            <a:srgbClr val="C35EA4"/>
          </p15:clr>
        </p15:guide>
        <p15:guide id="4" orient="horz" pos="302">
          <p15:clr>
            <a:srgbClr val="C35EA4"/>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tx1"/>
        </a:solidFill>
        <a:effectLst/>
      </p:bgPr>
    </p:bg>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rcRect b="37788"/>
          <a:stretch>
            <a:fillRect/>
          </a:stretch>
        </p:blipFill>
        <p:spPr>
          <a:xfrm rot="9927899" flipH="1" flipV="1">
            <a:off x="6515047" y="4066404"/>
            <a:ext cx="3815534" cy="3462323"/>
          </a:xfrm>
          <a:custGeom>
            <a:avLst/>
            <a:gdLst>
              <a:gd name="connsiteX0" fmla="*/ 3815534 w 3815534"/>
              <a:gd name="connsiteY0" fmla="*/ 0 h 3462323"/>
              <a:gd name="connsiteX1" fmla="*/ 3815534 w 3815534"/>
              <a:gd name="connsiteY1" fmla="*/ 3462323 h 3462323"/>
              <a:gd name="connsiteX2" fmla="*/ 0 w 3815534"/>
              <a:gd name="connsiteY2" fmla="*/ 2473071 h 3462323"/>
              <a:gd name="connsiteX3" fmla="*/ 1 w 3815534"/>
              <a:gd name="connsiteY3" fmla="*/ 0 h 3462323"/>
            </a:gdLst>
            <a:ahLst/>
            <a:cxnLst>
              <a:cxn ang="0">
                <a:pos x="connsiteX0" y="connsiteY0"/>
              </a:cxn>
              <a:cxn ang="0">
                <a:pos x="connsiteX1" y="connsiteY1"/>
              </a:cxn>
              <a:cxn ang="0">
                <a:pos x="connsiteX2" y="connsiteY2"/>
              </a:cxn>
              <a:cxn ang="0">
                <a:pos x="connsiteX3" y="connsiteY3"/>
              </a:cxn>
            </a:cxnLst>
            <a:rect l="l" t="t" r="r" b="b"/>
            <a:pathLst>
              <a:path w="3815534" h="3462323">
                <a:moveTo>
                  <a:pt x="3815534" y="0"/>
                </a:moveTo>
                <a:lnTo>
                  <a:pt x="3815534" y="3462323"/>
                </a:lnTo>
                <a:lnTo>
                  <a:pt x="0" y="2473071"/>
                </a:lnTo>
                <a:lnTo>
                  <a:pt x="1" y="0"/>
                </a:lnTo>
                <a:close/>
              </a:path>
            </a:pathLst>
          </a:custGeom>
        </p:spPr>
      </p:pic>
      <p:sp>
        <p:nvSpPr>
          <p:cNvPr id="15" name="Freeform 14"/>
          <p:cNvSpPr/>
          <p:nvPr userDrawn="1"/>
        </p:nvSpPr>
        <p:spPr bwMode="auto">
          <a:xfrm rot="17875525">
            <a:off x="5519284" y="-347037"/>
            <a:ext cx="36576" cy="1244657"/>
          </a:xfrm>
          <a:custGeom>
            <a:avLst/>
            <a:gdLst>
              <a:gd name="connsiteX0" fmla="*/ 0 w 36576"/>
              <a:gd name="connsiteY0" fmla="*/ 0 h 1244657"/>
              <a:gd name="connsiteX1" fmla="*/ 36576 w 36576"/>
              <a:gd name="connsiteY1" fmla="*/ 69006 h 1244657"/>
              <a:gd name="connsiteX2" fmla="*/ 36576 w 36576"/>
              <a:gd name="connsiteY2" fmla="*/ 1244657 h 1244657"/>
              <a:gd name="connsiteX3" fmla="*/ 0 w 36576"/>
              <a:gd name="connsiteY3" fmla="*/ 1244657 h 1244657"/>
            </a:gdLst>
            <a:ahLst/>
            <a:cxnLst>
              <a:cxn ang="0">
                <a:pos x="connsiteX0" y="connsiteY0"/>
              </a:cxn>
              <a:cxn ang="0">
                <a:pos x="connsiteX1" y="connsiteY1"/>
              </a:cxn>
              <a:cxn ang="0">
                <a:pos x="connsiteX2" y="connsiteY2"/>
              </a:cxn>
              <a:cxn ang="0">
                <a:pos x="connsiteX3" y="connsiteY3"/>
              </a:cxn>
            </a:cxnLst>
            <a:rect l="l" t="t" r="r" b="b"/>
            <a:pathLst>
              <a:path w="36576" h="1244657">
                <a:moveTo>
                  <a:pt x="0" y="0"/>
                </a:moveTo>
                <a:lnTo>
                  <a:pt x="36576" y="69006"/>
                </a:lnTo>
                <a:lnTo>
                  <a:pt x="36576" y="1244657"/>
                </a:lnTo>
                <a:lnTo>
                  <a:pt x="0" y="1244657"/>
                </a:lnTo>
                <a:close/>
              </a:path>
            </a:pathLst>
          </a:custGeom>
          <a:solidFill>
            <a:srgbClr val="306CB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noAutofit/>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rcRect b="1344"/>
          <a:stretch>
            <a:fillRect/>
          </a:stretch>
        </p:blipFill>
        <p:spPr>
          <a:xfrm rot="20396706" flipH="1" flipV="1">
            <a:off x="2081368" y="-1125216"/>
            <a:ext cx="5313572" cy="7063492"/>
          </a:xfrm>
          <a:custGeom>
            <a:avLst/>
            <a:gdLst>
              <a:gd name="connsiteX0" fmla="*/ 5313572 w 5313572"/>
              <a:gd name="connsiteY0" fmla="*/ 7063492 h 7063492"/>
              <a:gd name="connsiteX1" fmla="*/ 0 w 5313572"/>
              <a:gd name="connsiteY1" fmla="*/ 5123742 h 7063492"/>
              <a:gd name="connsiteX2" fmla="*/ 0 w 5313572"/>
              <a:gd name="connsiteY2" fmla="*/ 0 h 7063492"/>
              <a:gd name="connsiteX3" fmla="*/ 5313572 w 5313572"/>
              <a:gd name="connsiteY3" fmla="*/ 0 h 7063492"/>
            </a:gdLst>
            <a:ahLst/>
            <a:cxnLst>
              <a:cxn ang="0">
                <a:pos x="connsiteX0" y="connsiteY0"/>
              </a:cxn>
              <a:cxn ang="0">
                <a:pos x="connsiteX1" y="connsiteY1"/>
              </a:cxn>
              <a:cxn ang="0">
                <a:pos x="connsiteX2" y="connsiteY2"/>
              </a:cxn>
              <a:cxn ang="0">
                <a:pos x="connsiteX3" y="connsiteY3"/>
              </a:cxn>
            </a:cxnLst>
            <a:rect l="l" t="t" r="r" b="b"/>
            <a:pathLst>
              <a:path w="5313572" h="7063492">
                <a:moveTo>
                  <a:pt x="5313572" y="7063492"/>
                </a:moveTo>
                <a:lnTo>
                  <a:pt x="0" y="5123742"/>
                </a:lnTo>
                <a:lnTo>
                  <a:pt x="0" y="0"/>
                </a:lnTo>
                <a:lnTo>
                  <a:pt x="5313572" y="0"/>
                </a:lnTo>
                <a:close/>
              </a:path>
            </a:pathLst>
          </a:custGeom>
        </p:spPr>
      </p:pic>
      <p:sp>
        <p:nvSpPr>
          <p:cNvPr id="22" name="Rectangle 21"/>
          <p:cNvSpPr/>
          <p:nvPr userDrawn="1"/>
        </p:nvSpPr>
        <p:spPr bwMode="auto">
          <a:xfrm>
            <a:off x="274638" y="2124081"/>
            <a:ext cx="8229600" cy="3659182"/>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bg1"/>
                  </a:gs>
                  <a:gs pos="100000">
                    <a:schemeClr val="bg1"/>
                  </a:gs>
                </a:gsLst>
                <a:lin ang="5400000" scaled="0"/>
              </a:gradFill>
            </a:endParaRPr>
          </a:p>
        </p:txBody>
      </p:sp>
      <p:sp>
        <p:nvSpPr>
          <p:cNvPr id="23" name="Text Placeholder 4"/>
          <p:cNvSpPr>
            <a:spLocks noGrp="1"/>
          </p:cNvSpPr>
          <p:nvPr userDrawn="1">
            <p:ph type="body" sz="quarter" idx="12" hasCustomPrompt="1"/>
          </p:nvPr>
        </p:nvSpPr>
        <p:spPr bwMode="white">
          <a:xfrm>
            <a:off x="274638" y="3954457"/>
            <a:ext cx="8229600" cy="1830388"/>
          </a:xfrm>
          <a:noFill/>
        </p:spPr>
        <p:txBody>
          <a:bodyPr lIns="182880" tIns="146304" rIns="182880" bIns="146304">
            <a:noAutofit/>
          </a:bodyPr>
          <a:lstStyle>
            <a:lvl1pPr marL="0" indent="0">
              <a:spcBef>
                <a:spcPts val="0"/>
              </a:spcBef>
              <a:buNone/>
              <a:defRPr sz="3200" spc="0" baseline="0">
                <a:gradFill>
                  <a:gsLst>
                    <a:gs pos="100000">
                      <a:schemeClr val="tx1"/>
                    </a:gs>
                    <a:gs pos="0">
                      <a:schemeClr val="tx1"/>
                    </a:gs>
                  </a:gsLst>
                  <a:lin ang="5400000" scaled="0"/>
                </a:gradFill>
                <a:latin typeface="+mj-lt"/>
              </a:defRPr>
            </a:lvl1pPr>
          </a:lstStyle>
          <a:p>
            <a:pPr lvl="0"/>
            <a:r>
              <a:rPr lang="en-US" dirty="0"/>
              <a:t>Speaker Name</a:t>
            </a:r>
          </a:p>
        </p:txBody>
      </p:sp>
      <p:sp>
        <p:nvSpPr>
          <p:cNvPr id="24" name="Title 1"/>
          <p:cNvSpPr>
            <a:spLocks noGrp="1"/>
          </p:cNvSpPr>
          <p:nvPr userDrawn="1">
            <p:ph type="title" hasCustomPrompt="1"/>
          </p:nvPr>
        </p:nvSpPr>
        <p:spPr bwMode="white">
          <a:xfrm>
            <a:off x="274638" y="2125677"/>
            <a:ext cx="8229600" cy="1828800"/>
          </a:xfrm>
          <a:noFill/>
        </p:spPr>
        <p:txBody>
          <a:bodyPr lIns="146304" tIns="91440" rIns="146304" bIns="91440" anchor="t" anchorCtr="0"/>
          <a:lstStyle>
            <a:lvl1pPr>
              <a:defRPr sz="5400" spc="-75" baseline="0">
                <a:gradFill>
                  <a:gsLst>
                    <a:gs pos="100000">
                      <a:schemeClr val="tx1"/>
                    </a:gs>
                    <a:gs pos="0">
                      <a:schemeClr val="tx1"/>
                    </a:gs>
                  </a:gsLst>
                  <a:lin ang="5400000" scaled="0"/>
                </a:gradFill>
              </a:defRPr>
            </a:lvl1pPr>
          </a:lstStyle>
          <a:p>
            <a:r>
              <a:rPr lang="en-US" dirty="0"/>
              <a:t>Presentation title</a:t>
            </a:r>
          </a:p>
        </p:txBody>
      </p:sp>
      <p:pic>
        <p:nvPicPr>
          <p:cNvPr id="25" name="Picture 24"/>
          <p:cNvPicPr>
            <a:picLocks noChangeAspect="1"/>
          </p:cNvPicPr>
          <p:nvPr userDrawn="1"/>
        </p:nvPicPr>
        <p:blipFill>
          <a:blip r:embed="rId4"/>
          <a:stretch>
            <a:fillRect/>
          </a:stretch>
        </p:blipFill>
        <p:spPr>
          <a:xfrm>
            <a:off x="274638" y="294094"/>
            <a:ext cx="1834337" cy="1834337"/>
          </a:xfrm>
          <a:prstGeom prst="rect">
            <a:avLst/>
          </a:prstGeom>
        </p:spPr>
      </p:pic>
      <p:pic>
        <p:nvPicPr>
          <p:cNvPr id="26" name="Picture 2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invGray">
          <a:xfrm>
            <a:off x="10516364" y="469053"/>
            <a:ext cx="1462911" cy="313376"/>
          </a:xfrm>
          <a:prstGeom prst="rect">
            <a:avLst/>
          </a:prstGeom>
        </p:spPr>
      </p:pic>
    </p:spTree>
    <p:extLst>
      <p:ext uri="{BB962C8B-B14F-4D97-AF65-F5344CB8AC3E}">
        <p14:creationId xmlns:p14="http://schemas.microsoft.com/office/powerpoint/2010/main" val="33233684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userDrawn="1">
          <p15:clr>
            <a:srgbClr val="C35EA4"/>
          </p15:clr>
        </p15:guide>
        <p15:guide id="2" orient="horz" pos="4104" userDrawn="1">
          <p15:clr>
            <a:srgbClr val="C35EA4"/>
          </p15:clr>
        </p15:guide>
        <p15:guide id="3" pos="288" userDrawn="1">
          <p15:clr>
            <a:srgbClr val="C35EA4"/>
          </p15:clr>
        </p15:guide>
        <p15:guide id="4" pos="7546" userDrawn="1">
          <p15:clr>
            <a:srgbClr val="C35EA4"/>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tx1"/>
        </a:solidFill>
        <a:effectLst/>
      </p:bgPr>
    </p:bg>
    <p:spTree>
      <p:nvGrpSpPr>
        <p:cNvPr id="1" name=""/>
        <p:cNvGrpSpPr/>
        <p:nvPr/>
      </p:nvGrpSpPr>
      <p:grpSpPr>
        <a:xfrm>
          <a:off x="0" y="0"/>
          <a:ext cx="0" cy="0"/>
          <a:chOff x="0" y="0"/>
          <a:chExt cx="0" cy="0"/>
        </a:xfrm>
      </p:grpSpPr>
      <p:sp>
        <p:nvSpPr>
          <p:cNvPr id="18" name="Freeform 17"/>
          <p:cNvSpPr/>
          <p:nvPr userDrawn="1"/>
        </p:nvSpPr>
        <p:spPr bwMode="auto">
          <a:xfrm rot="17875525">
            <a:off x="5519284" y="-347037"/>
            <a:ext cx="36576" cy="1244657"/>
          </a:xfrm>
          <a:custGeom>
            <a:avLst/>
            <a:gdLst>
              <a:gd name="connsiteX0" fmla="*/ 0 w 36576"/>
              <a:gd name="connsiteY0" fmla="*/ 0 h 1244657"/>
              <a:gd name="connsiteX1" fmla="*/ 36576 w 36576"/>
              <a:gd name="connsiteY1" fmla="*/ 69006 h 1244657"/>
              <a:gd name="connsiteX2" fmla="*/ 36576 w 36576"/>
              <a:gd name="connsiteY2" fmla="*/ 1244657 h 1244657"/>
              <a:gd name="connsiteX3" fmla="*/ 0 w 36576"/>
              <a:gd name="connsiteY3" fmla="*/ 1244657 h 1244657"/>
            </a:gdLst>
            <a:ahLst/>
            <a:cxnLst>
              <a:cxn ang="0">
                <a:pos x="connsiteX0" y="connsiteY0"/>
              </a:cxn>
              <a:cxn ang="0">
                <a:pos x="connsiteX1" y="connsiteY1"/>
              </a:cxn>
              <a:cxn ang="0">
                <a:pos x="connsiteX2" y="connsiteY2"/>
              </a:cxn>
              <a:cxn ang="0">
                <a:pos x="connsiteX3" y="connsiteY3"/>
              </a:cxn>
            </a:cxnLst>
            <a:rect l="l" t="t" r="r" b="b"/>
            <a:pathLst>
              <a:path w="36576" h="1244657">
                <a:moveTo>
                  <a:pt x="0" y="0"/>
                </a:moveTo>
                <a:lnTo>
                  <a:pt x="36576" y="69006"/>
                </a:lnTo>
                <a:lnTo>
                  <a:pt x="36576" y="1244657"/>
                </a:lnTo>
                <a:lnTo>
                  <a:pt x="0" y="1244657"/>
                </a:lnTo>
                <a:close/>
              </a:path>
            </a:pathLst>
          </a:custGeom>
          <a:solidFill>
            <a:srgbClr val="306CB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noAutofit/>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rcRect b="1344"/>
          <a:stretch>
            <a:fillRect/>
          </a:stretch>
        </p:blipFill>
        <p:spPr>
          <a:xfrm rot="20396706" flipH="1" flipV="1">
            <a:off x="2081368" y="-1125216"/>
            <a:ext cx="5313572" cy="7063492"/>
          </a:xfrm>
          <a:custGeom>
            <a:avLst/>
            <a:gdLst>
              <a:gd name="connsiteX0" fmla="*/ 5313572 w 5313572"/>
              <a:gd name="connsiteY0" fmla="*/ 7063492 h 7063492"/>
              <a:gd name="connsiteX1" fmla="*/ 0 w 5313572"/>
              <a:gd name="connsiteY1" fmla="*/ 5123742 h 7063492"/>
              <a:gd name="connsiteX2" fmla="*/ 0 w 5313572"/>
              <a:gd name="connsiteY2" fmla="*/ 0 h 7063492"/>
              <a:gd name="connsiteX3" fmla="*/ 5313572 w 5313572"/>
              <a:gd name="connsiteY3" fmla="*/ 0 h 7063492"/>
            </a:gdLst>
            <a:ahLst/>
            <a:cxnLst>
              <a:cxn ang="0">
                <a:pos x="connsiteX0" y="connsiteY0"/>
              </a:cxn>
              <a:cxn ang="0">
                <a:pos x="connsiteX1" y="connsiteY1"/>
              </a:cxn>
              <a:cxn ang="0">
                <a:pos x="connsiteX2" y="connsiteY2"/>
              </a:cxn>
              <a:cxn ang="0">
                <a:pos x="connsiteX3" y="connsiteY3"/>
              </a:cxn>
            </a:cxnLst>
            <a:rect l="l" t="t" r="r" b="b"/>
            <a:pathLst>
              <a:path w="5313572" h="7063492">
                <a:moveTo>
                  <a:pt x="5313572" y="7063492"/>
                </a:moveTo>
                <a:lnTo>
                  <a:pt x="0" y="5123742"/>
                </a:lnTo>
                <a:lnTo>
                  <a:pt x="0" y="0"/>
                </a:lnTo>
                <a:lnTo>
                  <a:pt x="5313572" y="0"/>
                </a:lnTo>
                <a:close/>
              </a:path>
            </a:pathLst>
          </a:cu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a:xfrm rot="3585093" flipH="1">
            <a:off x="6180128" y="3160906"/>
            <a:ext cx="4850350" cy="7328513"/>
          </a:xfrm>
          <a:custGeom>
            <a:avLst/>
            <a:gdLst>
              <a:gd name="connsiteX0" fmla="*/ 775042 w 4850350"/>
              <a:gd name="connsiteY0" fmla="*/ 7328513 h 7328513"/>
              <a:gd name="connsiteX1" fmla="*/ 0 w 4850350"/>
              <a:gd name="connsiteY1" fmla="*/ 5999444 h 7328513"/>
              <a:gd name="connsiteX2" fmla="*/ 0 w 4850350"/>
              <a:gd name="connsiteY2" fmla="*/ 7328513 h 7328513"/>
              <a:gd name="connsiteX3" fmla="*/ 4850350 w 4850350"/>
              <a:gd name="connsiteY3" fmla="*/ 0 h 7328513"/>
              <a:gd name="connsiteX4" fmla="*/ 92321 w 4850350"/>
              <a:gd name="connsiteY4" fmla="*/ 0 h 7328513"/>
              <a:gd name="connsiteX5" fmla="*/ 4365918 w 4850350"/>
              <a:gd name="connsiteY5" fmla="*/ 7328513 h 7328513"/>
              <a:gd name="connsiteX6" fmla="*/ 4850350 w 4850350"/>
              <a:gd name="connsiteY6" fmla="*/ 7328513 h 7328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0350" h="7328513">
                <a:moveTo>
                  <a:pt x="775042" y="7328513"/>
                </a:moveTo>
                <a:lnTo>
                  <a:pt x="0" y="5999444"/>
                </a:lnTo>
                <a:lnTo>
                  <a:pt x="0" y="7328513"/>
                </a:lnTo>
                <a:close/>
                <a:moveTo>
                  <a:pt x="4850350" y="0"/>
                </a:moveTo>
                <a:lnTo>
                  <a:pt x="92321" y="0"/>
                </a:lnTo>
                <a:lnTo>
                  <a:pt x="4365918" y="7328513"/>
                </a:lnTo>
                <a:lnTo>
                  <a:pt x="4850350" y="7328513"/>
                </a:lnTo>
                <a:close/>
              </a:path>
            </a:pathLst>
          </a:custGeom>
        </p:spPr>
      </p:pic>
      <p:sp>
        <p:nvSpPr>
          <p:cNvPr id="12" name="Rectangle 11"/>
          <p:cNvSpPr/>
          <p:nvPr userDrawn="1"/>
        </p:nvSpPr>
        <p:spPr bwMode="auto">
          <a:xfrm>
            <a:off x="274638" y="2124081"/>
            <a:ext cx="7315200" cy="3659182"/>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bg1"/>
                  </a:gs>
                  <a:gs pos="100000">
                    <a:schemeClr val="bg1"/>
                  </a:gs>
                </a:gsLst>
                <a:lin ang="5400000" scaled="0"/>
              </a:gradFill>
            </a:endParaRPr>
          </a:p>
        </p:txBody>
      </p:sp>
      <p:sp>
        <p:nvSpPr>
          <p:cNvPr id="13" name="Text Placeholder 4"/>
          <p:cNvSpPr>
            <a:spLocks noGrp="1"/>
          </p:cNvSpPr>
          <p:nvPr>
            <p:ph type="body" sz="quarter" idx="12" hasCustomPrompt="1"/>
          </p:nvPr>
        </p:nvSpPr>
        <p:spPr bwMode="white">
          <a:xfrm>
            <a:off x="274638" y="3954457"/>
            <a:ext cx="7315200" cy="1830388"/>
          </a:xfrm>
          <a:noFill/>
        </p:spPr>
        <p:txBody>
          <a:bodyPr lIns="182880" tIns="146304" rIns="182880" bIns="146304">
            <a:noAutofit/>
          </a:bodyPr>
          <a:lstStyle>
            <a:lvl1pPr marL="0" indent="0">
              <a:spcBef>
                <a:spcPts val="0"/>
              </a:spcBef>
              <a:buNone/>
              <a:defRPr sz="3200" spc="0" baseline="0">
                <a:gradFill>
                  <a:gsLst>
                    <a:gs pos="100000">
                      <a:schemeClr val="tx1"/>
                    </a:gs>
                    <a:gs pos="0">
                      <a:schemeClr val="tx1"/>
                    </a:gs>
                  </a:gsLst>
                  <a:lin ang="5400000" scaled="0"/>
                </a:gradFill>
                <a:latin typeface="+mj-lt"/>
              </a:defRPr>
            </a:lvl1pPr>
          </a:lstStyle>
          <a:p>
            <a:pPr lvl="0"/>
            <a:r>
              <a:rPr lang="en-US" dirty="0"/>
              <a:t>Speaker Name</a:t>
            </a:r>
          </a:p>
        </p:txBody>
      </p:sp>
      <p:sp>
        <p:nvSpPr>
          <p:cNvPr id="14" name="Title 1"/>
          <p:cNvSpPr>
            <a:spLocks noGrp="1"/>
          </p:cNvSpPr>
          <p:nvPr>
            <p:ph type="title" hasCustomPrompt="1"/>
          </p:nvPr>
        </p:nvSpPr>
        <p:spPr bwMode="white">
          <a:xfrm>
            <a:off x="274638" y="2125677"/>
            <a:ext cx="7315200" cy="1828800"/>
          </a:xfrm>
          <a:noFill/>
        </p:spPr>
        <p:txBody>
          <a:bodyPr lIns="146304" tIns="91440" rIns="146304" bIns="91440" anchor="t" anchorCtr="0"/>
          <a:lstStyle>
            <a:lvl1pPr>
              <a:defRPr sz="5400" spc="-75" baseline="0">
                <a:gradFill>
                  <a:gsLst>
                    <a:gs pos="100000">
                      <a:schemeClr val="tx1"/>
                    </a:gs>
                    <a:gs pos="0">
                      <a:schemeClr val="tx1"/>
                    </a:gs>
                  </a:gsLst>
                  <a:lin ang="5400000" scaled="0"/>
                </a:gradFill>
              </a:defRPr>
            </a:lvl1pPr>
          </a:lstStyle>
          <a:p>
            <a:r>
              <a:rPr lang="en-US" dirty="0"/>
              <a:t>Presentation title</a:t>
            </a:r>
          </a:p>
        </p:txBody>
      </p:sp>
      <p:pic>
        <p:nvPicPr>
          <p:cNvPr id="15" name="Picture 14"/>
          <p:cNvPicPr>
            <a:picLocks noChangeAspect="1"/>
          </p:cNvPicPr>
          <p:nvPr userDrawn="1"/>
        </p:nvPicPr>
        <p:blipFill>
          <a:blip r:embed="rId4"/>
          <a:stretch>
            <a:fillRect/>
          </a:stretch>
        </p:blipFill>
        <p:spPr>
          <a:xfrm>
            <a:off x="274638" y="294094"/>
            <a:ext cx="1834337" cy="1834337"/>
          </a:xfrm>
          <a:prstGeom prst="rect">
            <a:avLst/>
          </a:prstGeom>
        </p:spPr>
      </p:pic>
      <p:pic>
        <p:nvPicPr>
          <p:cNvPr id="16" name="Picture 1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invGray">
          <a:xfrm>
            <a:off x="10516364" y="469053"/>
            <a:ext cx="1462911" cy="313376"/>
          </a:xfrm>
          <a:prstGeom prst="rect">
            <a:avLst/>
          </a:prstGeom>
        </p:spPr>
      </p:pic>
    </p:spTree>
    <p:extLst>
      <p:ext uri="{BB962C8B-B14F-4D97-AF65-F5344CB8AC3E}">
        <p14:creationId xmlns:p14="http://schemas.microsoft.com/office/powerpoint/2010/main" val="16301218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Title Slide 3">
    <p:bg>
      <p:bgPr>
        <a:solidFill>
          <a:schemeClr val="tx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rcRect b="37788"/>
          <a:stretch>
            <a:fillRect/>
          </a:stretch>
        </p:blipFill>
        <p:spPr>
          <a:xfrm rot="9927899" flipH="1" flipV="1">
            <a:off x="6515047" y="4066404"/>
            <a:ext cx="3815534" cy="3462323"/>
          </a:xfrm>
          <a:custGeom>
            <a:avLst/>
            <a:gdLst>
              <a:gd name="connsiteX0" fmla="*/ 3815534 w 3815534"/>
              <a:gd name="connsiteY0" fmla="*/ 0 h 3462323"/>
              <a:gd name="connsiteX1" fmla="*/ 3815534 w 3815534"/>
              <a:gd name="connsiteY1" fmla="*/ 3462323 h 3462323"/>
              <a:gd name="connsiteX2" fmla="*/ 0 w 3815534"/>
              <a:gd name="connsiteY2" fmla="*/ 2473071 h 3462323"/>
              <a:gd name="connsiteX3" fmla="*/ 1 w 3815534"/>
              <a:gd name="connsiteY3" fmla="*/ 0 h 3462323"/>
            </a:gdLst>
            <a:ahLst/>
            <a:cxnLst>
              <a:cxn ang="0">
                <a:pos x="connsiteX0" y="connsiteY0"/>
              </a:cxn>
              <a:cxn ang="0">
                <a:pos x="connsiteX1" y="connsiteY1"/>
              </a:cxn>
              <a:cxn ang="0">
                <a:pos x="connsiteX2" y="connsiteY2"/>
              </a:cxn>
              <a:cxn ang="0">
                <a:pos x="connsiteX3" y="connsiteY3"/>
              </a:cxn>
            </a:cxnLst>
            <a:rect l="l" t="t" r="r" b="b"/>
            <a:pathLst>
              <a:path w="3815534" h="3462323">
                <a:moveTo>
                  <a:pt x="3815534" y="0"/>
                </a:moveTo>
                <a:lnTo>
                  <a:pt x="3815534" y="3462323"/>
                </a:lnTo>
                <a:lnTo>
                  <a:pt x="0" y="2473071"/>
                </a:lnTo>
                <a:lnTo>
                  <a:pt x="1" y="0"/>
                </a:lnTo>
                <a:close/>
              </a:path>
            </a:pathLst>
          </a:custGeom>
        </p:spPr>
      </p:pic>
      <p:sp>
        <p:nvSpPr>
          <p:cNvPr id="19" name="Freeform 18"/>
          <p:cNvSpPr/>
          <p:nvPr userDrawn="1"/>
        </p:nvSpPr>
        <p:spPr bwMode="auto">
          <a:xfrm rot="17875525">
            <a:off x="5519284" y="-347037"/>
            <a:ext cx="36576" cy="1244657"/>
          </a:xfrm>
          <a:custGeom>
            <a:avLst/>
            <a:gdLst>
              <a:gd name="connsiteX0" fmla="*/ 0 w 36576"/>
              <a:gd name="connsiteY0" fmla="*/ 0 h 1244657"/>
              <a:gd name="connsiteX1" fmla="*/ 36576 w 36576"/>
              <a:gd name="connsiteY1" fmla="*/ 69006 h 1244657"/>
              <a:gd name="connsiteX2" fmla="*/ 36576 w 36576"/>
              <a:gd name="connsiteY2" fmla="*/ 1244657 h 1244657"/>
              <a:gd name="connsiteX3" fmla="*/ 0 w 36576"/>
              <a:gd name="connsiteY3" fmla="*/ 1244657 h 1244657"/>
            </a:gdLst>
            <a:ahLst/>
            <a:cxnLst>
              <a:cxn ang="0">
                <a:pos x="connsiteX0" y="connsiteY0"/>
              </a:cxn>
              <a:cxn ang="0">
                <a:pos x="connsiteX1" y="connsiteY1"/>
              </a:cxn>
              <a:cxn ang="0">
                <a:pos x="connsiteX2" y="connsiteY2"/>
              </a:cxn>
              <a:cxn ang="0">
                <a:pos x="connsiteX3" y="connsiteY3"/>
              </a:cxn>
            </a:cxnLst>
            <a:rect l="l" t="t" r="r" b="b"/>
            <a:pathLst>
              <a:path w="36576" h="1244657">
                <a:moveTo>
                  <a:pt x="0" y="0"/>
                </a:moveTo>
                <a:lnTo>
                  <a:pt x="36576" y="69006"/>
                </a:lnTo>
                <a:lnTo>
                  <a:pt x="36576" y="1244657"/>
                </a:lnTo>
                <a:lnTo>
                  <a:pt x="0" y="1244657"/>
                </a:lnTo>
                <a:close/>
              </a:path>
            </a:pathLst>
          </a:custGeom>
          <a:solidFill>
            <a:srgbClr val="306CB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noAutofit/>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20" name="Picture 19"/>
          <p:cNvPicPr>
            <a:picLocks noChangeAspect="1"/>
          </p:cNvPicPr>
          <p:nvPr userDrawn="1"/>
        </p:nvPicPr>
        <p:blipFill>
          <a:blip r:embed="rId3">
            <a:extLst>
              <a:ext uri="{28A0092B-C50C-407E-A947-70E740481C1C}">
                <a14:useLocalDpi xmlns:a14="http://schemas.microsoft.com/office/drawing/2010/main" val="0"/>
              </a:ext>
            </a:extLst>
          </a:blip>
          <a:srcRect b="1344"/>
          <a:stretch>
            <a:fillRect/>
          </a:stretch>
        </p:blipFill>
        <p:spPr>
          <a:xfrm rot="20396706" flipH="1" flipV="1">
            <a:off x="2081368" y="-1125216"/>
            <a:ext cx="5313572" cy="7063492"/>
          </a:xfrm>
          <a:custGeom>
            <a:avLst/>
            <a:gdLst>
              <a:gd name="connsiteX0" fmla="*/ 5313572 w 5313572"/>
              <a:gd name="connsiteY0" fmla="*/ 7063492 h 7063492"/>
              <a:gd name="connsiteX1" fmla="*/ 0 w 5313572"/>
              <a:gd name="connsiteY1" fmla="*/ 5123742 h 7063492"/>
              <a:gd name="connsiteX2" fmla="*/ 0 w 5313572"/>
              <a:gd name="connsiteY2" fmla="*/ 0 h 7063492"/>
              <a:gd name="connsiteX3" fmla="*/ 5313572 w 5313572"/>
              <a:gd name="connsiteY3" fmla="*/ 0 h 7063492"/>
            </a:gdLst>
            <a:ahLst/>
            <a:cxnLst>
              <a:cxn ang="0">
                <a:pos x="connsiteX0" y="connsiteY0"/>
              </a:cxn>
              <a:cxn ang="0">
                <a:pos x="connsiteX1" y="connsiteY1"/>
              </a:cxn>
              <a:cxn ang="0">
                <a:pos x="connsiteX2" y="connsiteY2"/>
              </a:cxn>
              <a:cxn ang="0">
                <a:pos x="connsiteX3" y="connsiteY3"/>
              </a:cxn>
            </a:cxnLst>
            <a:rect l="l" t="t" r="r" b="b"/>
            <a:pathLst>
              <a:path w="5313572" h="7063492">
                <a:moveTo>
                  <a:pt x="5313572" y="7063492"/>
                </a:moveTo>
                <a:lnTo>
                  <a:pt x="0" y="5123742"/>
                </a:lnTo>
                <a:lnTo>
                  <a:pt x="0" y="0"/>
                </a:lnTo>
                <a:lnTo>
                  <a:pt x="5313572" y="0"/>
                </a:lnTo>
                <a:close/>
              </a:path>
            </a:pathLst>
          </a:custGeom>
        </p:spPr>
      </p:pic>
      <p:sp>
        <p:nvSpPr>
          <p:cNvPr id="21" name="Rectangle 20"/>
          <p:cNvSpPr/>
          <p:nvPr userDrawn="1"/>
        </p:nvSpPr>
        <p:spPr bwMode="auto">
          <a:xfrm>
            <a:off x="274638" y="2124081"/>
            <a:ext cx="8229600" cy="3659182"/>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bg1"/>
                  </a:gs>
                  <a:gs pos="100000">
                    <a:schemeClr val="bg1"/>
                  </a:gs>
                </a:gsLst>
                <a:lin ang="5400000" scaled="0"/>
              </a:gradFill>
            </a:endParaRPr>
          </a:p>
        </p:txBody>
      </p:sp>
      <p:sp>
        <p:nvSpPr>
          <p:cNvPr id="22" name="Text Placeholder 4"/>
          <p:cNvSpPr>
            <a:spLocks noGrp="1"/>
          </p:cNvSpPr>
          <p:nvPr>
            <p:ph type="body" sz="quarter" idx="12" hasCustomPrompt="1"/>
          </p:nvPr>
        </p:nvSpPr>
        <p:spPr bwMode="white">
          <a:xfrm>
            <a:off x="274638" y="3954457"/>
            <a:ext cx="8229600" cy="1830388"/>
          </a:xfrm>
          <a:noFill/>
        </p:spPr>
        <p:txBody>
          <a:bodyPr lIns="182880" tIns="146304" rIns="182880" bIns="146304">
            <a:noAutofit/>
          </a:bodyPr>
          <a:lstStyle>
            <a:lvl1pPr marL="0" indent="0">
              <a:spcBef>
                <a:spcPts val="0"/>
              </a:spcBef>
              <a:buNone/>
              <a:defRPr sz="3200" spc="0" baseline="0">
                <a:gradFill>
                  <a:gsLst>
                    <a:gs pos="100000">
                      <a:schemeClr val="tx1"/>
                    </a:gs>
                    <a:gs pos="0">
                      <a:schemeClr val="tx1"/>
                    </a:gs>
                  </a:gsLst>
                  <a:lin ang="5400000" scaled="0"/>
                </a:gradFill>
                <a:latin typeface="+mj-lt"/>
              </a:defRPr>
            </a:lvl1pPr>
          </a:lstStyle>
          <a:p>
            <a:pPr lvl="0"/>
            <a:r>
              <a:rPr lang="en-US" dirty="0"/>
              <a:t>Speaker Name</a:t>
            </a:r>
          </a:p>
        </p:txBody>
      </p:sp>
      <p:sp>
        <p:nvSpPr>
          <p:cNvPr id="23" name="Title 1"/>
          <p:cNvSpPr>
            <a:spLocks noGrp="1"/>
          </p:cNvSpPr>
          <p:nvPr>
            <p:ph type="title" hasCustomPrompt="1"/>
          </p:nvPr>
        </p:nvSpPr>
        <p:spPr bwMode="white">
          <a:xfrm>
            <a:off x="274638" y="2125677"/>
            <a:ext cx="8229600" cy="1828800"/>
          </a:xfrm>
          <a:noFill/>
        </p:spPr>
        <p:txBody>
          <a:bodyPr lIns="146304" tIns="91440" rIns="146304" bIns="91440" anchor="t" anchorCtr="0"/>
          <a:lstStyle>
            <a:lvl1pPr>
              <a:defRPr sz="5400" spc="-75" baseline="0">
                <a:gradFill>
                  <a:gsLst>
                    <a:gs pos="100000">
                      <a:schemeClr val="tx1"/>
                    </a:gs>
                    <a:gs pos="0">
                      <a:schemeClr val="tx1"/>
                    </a:gs>
                  </a:gsLst>
                  <a:lin ang="5400000" scaled="0"/>
                </a:gradFill>
              </a:defRPr>
            </a:lvl1pPr>
          </a:lstStyle>
          <a:p>
            <a:r>
              <a:rPr lang="en-US" dirty="0"/>
              <a:t>Presentation title</a:t>
            </a:r>
          </a:p>
        </p:txBody>
      </p:sp>
      <p:pic>
        <p:nvPicPr>
          <p:cNvPr id="24" name="Picture 23"/>
          <p:cNvPicPr>
            <a:picLocks noChangeAspect="1"/>
          </p:cNvPicPr>
          <p:nvPr userDrawn="1"/>
        </p:nvPicPr>
        <p:blipFill>
          <a:blip r:embed="rId4"/>
          <a:stretch>
            <a:fillRect/>
          </a:stretch>
        </p:blipFill>
        <p:spPr>
          <a:xfrm>
            <a:off x="274638" y="294094"/>
            <a:ext cx="1834337" cy="1834337"/>
          </a:xfrm>
          <a:prstGeom prst="rect">
            <a:avLst/>
          </a:prstGeom>
        </p:spPr>
      </p:pic>
      <p:pic>
        <p:nvPicPr>
          <p:cNvPr id="25" name="Picture 2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invGray">
          <a:xfrm>
            <a:off x="10516364" y="469053"/>
            <a:ext cx="1462911" cy="313376"/>
          </a:xfrm>
          <a:prstGeom prst="rect">
            <a:avLst/>
          </a:prstGeom>
        </p:spPr>
      </p:pic>
    </p:spTree>
    <p:extLst>
      <p:ext uri="{BB962C8B-B14F-4D97-AF65-F5344CB8AC3E}">
        <p14:creationId xmlns:p14="http://schemas.microsoft.com/office/powerpoint/2010/main" val="12673883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accent1"/>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36880" r="6878"/>
          <a:stretch/>
        </p:blipFill>
        <p:spPr>
          <a:xfrm rot="16200000" flipH="1" flipV="1">
            <a:off x="2720976" y="-2720976"/>
            <a:ext cx="6994524" cy="12436475"/>
          </a:xfrm>
          <a:prstGeom prst="rect">
            <a:avLst/>
          </a:prstGeom>
        </p:spPr>
      </p:pic>
      <p:sp>
        <p:nvSpPr>
          <p:cNvPr id="14" name="Rectangle 13"/>
          <p:cNvSpPr/>
          <p:nvPr userDrawn="1"/>
        </p:nvSpPr>
        <p:spPr bwMode="auto">
          <a:xfrm>
            <a:off x="274638" y="2125663"/>
            <a:ext cx="9144000" cy="4572000"/>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Text Placeholder 4"/>
          <p:cNvSpPr>
            <a:spLocks noGrp="1"/>
          </p:cNvSpPr>
          <p:nvPr>
            <p:ph type="body" sz="quarter" idx="12" hasCustomPrompt="1"/>
          </p:nvPr>
        </p:nvSpPr>
        <p:spPr bwMode="white">
          <a:xfrm>
            <a:off x="276540" y="4516437"/>
            <a:ext cx="9142098" cy="2181225"/>
          </a:xfrm>
          <a:noFill/>
        </p:spPr>
        <p:txBody>
          <a:bodyPr lIns="182880" tIns="146304" rIns="182880" bIns="146304">
            <a:noAutofit/>
          </a:bodyPr>
          <a:lstStyle>
            <a:lvl1pPr marL="0" indent="0">
              <a:spcBef>
                <a:spcPts val="0"/>
              </a:spcBef>
              <a:buNone/>
              <a:defRPr sz="3600" spc="0" baseline="0">
                <a:gradFill>
                  <a:gsLst>
                    <a:gs pos="100000">
                      <a:schemeClr val="tx1"/>
                    </a:gs>
                    <a:gs pos="0">
                      <a:schemeClr val="tx1"/>
                    </a:gs>
                  </a:gsLst>
                  <a:lin ang="5400000" scaled="0"/>
                </a:gradFill>
                <a:latin typeface="+mj-lt"/>
              </a:defRPr>
            </a:lvl1pPr>
          </a:lstStyle>
          <a:p>
            <a:pPr lvl="0"/>
            <a:r>
              <a:rPr lang="en-US" dirty="0"/>
              <a:t>Speaker Name</a:t>
            </a:r>
          </a:p>
        </p:txBody>
      </p:sp>
      <p:sp>
        <p:nvSpPr>
          <p:cNvPr id="12" name="Title 1"/>
          <p:cNvSpPr>
            <a:spLocks noGrp="1"/>
          </p:cNvSpPr>
          <p:nvPr>
            <p:ph type="title" hasCustomPrompt="1"/>
          </p:nvPr>
        </p:nvSpPr>
        <p:spPr bwMode="white">
          <a:xfrm>
            <a:off x="274703" y="2125663"/>
            <a:ext cx="9143935" cy="2390775"/>
          </a:xfrm>
          <a:noFill/>
        </p:spPr>
        <p:txBody>
          <a:bodyPr lIns="146304" tIns="91440" rIns="146304" bIns="91440" anchor="t" anchorCtr="0"/>
          <a:lstStyle>
            <a:lvl1pPr>
              <a:defRPr sz="6000" spc="-100" baseline="0">
                <a:gradFill>
                  <a:gsLst>
                    <a:gs pos="100000">
                      <a:schemeClr val="tx1"/>
                    </a:gs>
                    <a:gs pos="0">
                      <a:schemeClr val="tx1"/>
                    </a:gs>
                  </a:gsLst>
                  <a:lin ang="5400000" scaled="0"/>
                </a:gradFill>
              </a:defRPr>
            </a:lvl1pPr>
          </a:lstStyle>
          <a:p>
            <a:r>
              <a:rPr lang="en-US" dirty="0"/>
              <a:t>Presentation title</a:t>
            </a:r>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white">
          <a:xfrm>
            <a:off x="10333038" y="479425"/>
            <a:ext cx="1643341" cy="352027"/>
          </a:xfrm>
          <a:prstGeom prst="rect">
            <a:avLst/>
          </a:prstGeom>
        </p:spPr>
      </p:pic>
      <p:pic>
        <p:nvPicPr>
          <p:cNvPr id="8" name="Picture 7"/>
          <p:cNvPicPr>
            <a:picLocks noChangeAspect="1"/>
          </p:cNvPicPr>
          <p:nvPr userDrawn="1"/>
        </p:nvPicPr>
        <p:blipFill>
          <a:blip r:embed="rId4"/>
          <a:stretch>
            <a:fillRect/>
          </a:stretch>
        </p:blipFill>
        <p:spPr>
          <a:xfrm>
            <a:off x="274638" y="294094"/>
            <a:ext cx="1834337" cy="1834337"/>
          </a:xfrm>
          <a:prstGeom prst="rect">
            <a:avLst/>
          </a:prstGeom>
        </p:spPr>
      </p:pic>
    </p:spTree>
    <p:extLst>
      <p:ext uri="{BB962C8B-B14F-4D97-AF65-F5344CB8AC3E}">
        <p14:creationId xmlns:p14="http://schemas.microsoft.com/office/powerpoint/2010/main" val="20349986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Title Slide 3">
    <p:bg>
      <p:bgPr>
        <a:solidFill>
          <a:srgbClr val="006EB9"/>
        </a:solidFill>
        <a:effectLst/>
      </p:bgPr>
    </p:bg>
    <p:spTree>
      <p:nvGrpSpPr>
        <p:cNvPr id="1" name=""/>
        <p:cNvGrpSpPr/>
        <p:nvPr/>
      </p:nvGrpSpPr>
      <p:grpSpPr>
        <a:xfrm>
          <a:off x="0" y="0"/>
          <a:ext cx="0" cy="0"/>
          <a:chOff x="0" y="0"/>
          <a:chExt cx="0" cy="0"/>
        </a:xfrm>
      </p:grpSpPr>
      <p:pic>
        <p:nvPicPr>
          <p:cNvPr id="30" name="Picture 2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rot="18900000" flipH="1">
            <a:off x="1520604" y="-2268281"/>
            <a:ext cx="10484469" cy="15841248"/>
          </a:xfrm>
          <a:custGeom>
            <a:avLst/>
            <a:gdLst>
              <a:gd name="connsiteX0" fmla="*/ 10484469 w 10484469"/>
              <a:gd name="connsiteY0" fmla="*/ 13623262 h 15841248"/>
              <a:gd name="connsiteX1" fmla="*/ 8266483 w 10484469"/>
              <a:gd name="connsiteY1" fmla="*/ 15841248 h 15841248"/>
              <a:gd name="connsiteX2" fmla="*/ 10484469 w 10484469"/>
              <a:gd name="connsiteY2" fmla="*/ 15841248 h 15841248"/>
              <a:gd name="connsiteX3" fmla="*/ 5169239 w 10484469"/>
              <a:gd name="connsiteY3" fmla="*/ 0 h 15841248"/>
              <a:gd name="connsiteX4" fmla="*/ 0 w 10484469"/>
              <a:gd name="connsiteY4" fmla="*/ 5169239 h 15841248"/>
              <a:gd name="connsiteX5" fmla="*/ 0 w 10484469"/>
              <a:gd name="connsiteY5" fmla="*/ 15060993 h 15841248"/>
              <a:gd name="connsiteX6" fmla="*/ 10484469 w 10484469"/>
              <a:gd name="connsiteY6" fmla="*/ 4576524 h 15841248"/>
              <a:gd name="connsiteX7" fmla="*/ 10484469 w 10484469"/>
              <a:gd name="connsiteY7" fmla="*/ 3598762 h 15841248"/>
              <a:gd name="connsiteX8" fmla="*/ 6885707 w 10484469"/>
              <a:gd name="connsiteY8" fmla="*/ 0 h 15841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84469" h="15841248">
                <a:moveTo>
                  <a:pt x="10484469" y="13623262"/>
                </a:moveTo>
                <a:lnTo>
                  <a:pt x="8266483" y="15841248"/>
                </a:lnTo>
                <a:lnTo>
                  <a:pt x="10484469" y="15841248"/>
                </a:lnTo>
                <a:close/>
                <a:moveTo>
                  <a:pt x="5169239" y="0"/>
                </a:moveTo>
                <a:lnTo>
                  <a:pt x="0" y="5169239"/>
                </a:lnTo>
                <a:lnTo>
                  <a:pt x="0" y="15060993"/>
                </a:lnTo>
                <a:lnTo>
                  <a:pt x="10484469" y="4576524"/>
                </a:lnTo>
                <a:lnTo>
                  <a:pt x="10484469" y="3598762"/>
                </a:lnTo>
                <a:lnTo>
                  <a:pt x="6885707" y="0"/>
                </a:lnTo>
                <a:close/>
              </a:path>
            </a:pathLst>
          </a:custGeom>
        </p:spPr>
      </p:pic>
      <p:pic>
        <p:nvPicPr>
          <p:cNvPr id="24" name="Picture 23"/>
          <p:cNvPicPr>
            <a:picLocks noChangeAspect="1"/>
          </p:cNvPicPr>
          <p:nvPr userDrawn="1"/>
        </p:nvPicPr>
        <p:blipFill rotWithShape="1">
          <a:blip r:embed="rId3">
            <a:extLst>
              <a:ext uri="{28A0092B-C50C-407E-A947-70E740481C1C}">
                <a14:useLocalDpi xmlns:a14="http://schemas.microsoft.com/office/drawing/2010/main" val="0"/>
              </a:ext>
            </a:extLst>
          </a:blip>
          <a:srcRect l="46433" t="50908"/>
          <a:stretch/>
        </p:blipFill>
        <p:spPr>
          <a:xfrm rot="7200000" flipH="1">
            <a:off x="9090350" y="4894829"/>
            <a:ext cx="2694727" cy="3731379"/>
          </a:xfrm>
          <a:custGeom>
            <a:avLst/>
            <a:gdLst>
              <a:gd name="connsiteX0" fmla="*/ 2694727 w 2694727"/>
              <a:gd name="connsiteY0" fmla="*/ 3731379 h 3731379"/>
              <a:gd name="connsiteX1" fmla="*/ 2694727 w 2694727"/>
              <a:gd name="connsiteY1" fmla="*/ 0 h 3731379"/>
              <a:gd name="connsiteX2" fmla="*/ 2154313 w 2694727"/>
              <a:gd name="connsiteY2" fmla="*/ 0 h 3731379"/>
              <a:gd name="connsiteX3" fmla="*/ 0 w 2694727"/>
              <a:gd name="connsiteY3" fmla="*/ 3731379 h 3731379"/>
            </a:gdLst>
            <a:ahLst/>
            <a:cxnLst>
              <a:cxn ang="0">
                <a:pos x="connsiteX0" y="connsiteY0"/>
              </a:cxn>
              <a:cxn ang="0">
                <a:pos x="connsiteX1" y="connsiteY1"/>
              </a:cxn>
              <a:cxn ang="0">
                <a:pos x="connsiteX2" y="connsiteY2"/>
              </a:cxn>
              <a:cxn ang="0">
                <a:pos x="connsiteX3" y="connsiteY3"/>
              </a:cxn>
            </a:cxnLst>
            <a:rect l="l" t="t" r="r" b="b"/>
            <a:pathLst>
              <a:path w="2694727" h="3731379">
                <a:moveTo>
                  <a:pt x="2694727" y="3731379"/>
                </a:moveTo>
                <a:lnTo>
                  <a:pt x="2694727" y="0"/>
                </a:lnTo>
                <a:lnTo>
                  <a:pt x="2154313" y="0"/>
                </a:lnTo>
                <a:lnTo>
                  <a:pt x="0" y="3731379"/>
                </a:lnTo>
                <a:close/>
              </a:path>
            </a:pathLst>
          </a:custGeom>
        </p:spPr>
      </p:pic>
      <p:sp>
        <p:nvSpPr>
          <p:cNvPr id="25" name="Rectangle 24"/>
          <p:cNvSpPr/>
          <p:nvPr userDrawn="1"/>
        </p:nvSpPr>
        <p:spPr bwMode="auto">
          <a:xfrm>
            <a:off x="274638" y="2125663"/>
            <a:ext cx="10058400" cy="3657600"/>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 name="Text Placeholder 4"/>
          <p:cNvSpPr>
            <a:spLocks noGrp="1"/>
          </p:cNvSpPr>
          <p:nvPr>
            <p:ph type="body" sz="quarter" idx="12" hasCustomPrompt="1"/>
          </p:nvPr>
        </p:nvSpPr>
        <p:spPr bwMode="white">
          <a:xfrm>
            <a:off x="276540" y="4269562"/>
            <a:ext cx="10056498" cy="1513702"/>
          </a:xfrm>
          <a:noFill/>
        </p:spPr>
        <p:txBody>
          <a:bodyPr lIns="182880" tIns="146304" rIns="182880" bIns="146304">
            <a:noAutofit/>
          </a:bodyPr>
          <a:lstStyle>
            <a:lvl1pPr marL="0" indent="0">
              <a:spcBef>
                <a:spcPts val="0"/>
              </a:spcBef>
              <a:buNone/>
              <a:defRPr sz="3600" spc="0" baseline="0">
                <a:gradFill>
                  <a:gsLst>
                    <a:gs pos="100000">
                      <a:schemeClr val="tx1"/>
                    </a:gs>
                    <a:gs pos="0">
                      <a:schemeClr val="tx1"/>
                    </a:gs>
                  </a:gsLst>
                  <a:lin ang="5400000" scaled="0"/>
                </a:gradFill>
                <a:latin typeface="+mj-lt"/>
              </a:defRPr>
            </a:lvl1pPr>
          </a:lstStyle>
          <a:p>
            <a:pPr lvl="0"/>
            <a:r>
              <a:rPr lang="en-US" dirty="0"/>
              <a:t>Speaker Name</a:t>
            </a:r>
          </a:p>
        </p:txBody>
      </p:sp>
      <p:sp>
        <p:nvSpPr>
          <p:cNvPr id="27" name="Title 1"/>
          <p:cNvSpPr>
            <a:spLocks noGrp="1"/>
          </p:cNvSpPr>
          <p:nvPr>
            <p:ph type="title" hasCustomPrompt="1"/>
          </p:nvPr>
        </p:nvSpPr>
        <p:spPr bwMode="white">
          <a:xfrm>
            <a:off x="274703" y="2140318"/>
            <a:ext cx="10058335" cy="2117357"/>
          </a:xfrm>
          <a:noFill/>
        </p:spPr>
        <p:txBody>
          <a:bodyPr lIns="146304" tIns="91440" rIns="146304" bIns="91440" anchor="t" anchorCtr="0"/>
          <a:lstStyle>
            <a:lvl1pPr>
              <a:defRPr sz="6000" spc="-100" baseline="0">
                <a:gradFill>
                  <a:gsLst>
                    <a:gs pos="100000">
                      <a:schemeClr val="tx1"/>
                    </a:gs>
                    <a:gs pos="0">
                      <a:schemeClr val="tx1"/>
                    </a:gs>
                  </a:gsLst>
                  <a:lin ang="5400000" scaled="0"/>
                </a:gradFill>
              </a:defRPr>
            </a:lvl1pPr>
          </a:lstStyle>
          <a:p>
            <a:r>
              <a:rPr lang="en-US" dirty="0"/>
              <a:t>Presentation title</a:t>
            </a:r>
          </a:p>
        </p:txBody>
      </p:sp>
      <p:pic>
        <p:nvPicPr>
          <p:cNvPr id="28" name="Picture 2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invGray">
          <a:xfrm>
            <a:off x="10333038" y="479425"/>
            <a:ext cx="1643341" cy="352027"/>
          </a:xfrm>
          <a:prstGeom prst="rect">
            <a:avLst/>
          </a:prstGeom>
        </p:spPr>
      </p:pic>
      <p:pic>
        <p:nvPicPr>
          <p:cNvPr id="29" name="Picture 28"/>
          <p:cNvPicPr>
            <a:picLocks noChangeAspect="1"/>
          </p:cNvPicPr>
          <p:nvPr userDrawn="1"/>
        </p:nvPicPr>
        <p:blipFill>
          <a:blip r:embed="rId5"/>
          <a:stretch>
            <a:fillRect/>
          </a:stretch>
        </p:blipFill>
        <p:spPr>
          <a:xfrm>
            <a:off x="274638" y="294094"/>
            <a:ext cx="1834337" cy="1834337"/>
          </a:xfrm>
          <a:prstGeom prst="rect">
            <a:avLst/>
          </a:prstGeom>
        </p:spPr>
      </p:pic>
    </p:spTree>
    <p:extLst>
      <p:ext uri="{BB962C8B-B14F-4D97-AF65-F5344CB8AC3E}">
        <p14:creationId xmlns:p14="http://schemas.microsoft.com/office/powerpoint/2010/main" val="14048005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tx1"/>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rot="12600000" flipH="1" flipV="1">
            <a:off x="4777352" y="2327495"/>
            <a:ext cx="7502204" cy="11335270"/>
          </a:xfrm>
          <a:custGeom>
            <a:avLst/>
            <a:gdLst>
              <a:gd name="connsiteX0" fmla="*/ 6557308 w 7502204"/>
              <a:gd name="connsiteY0" fmla="*/ 11335270 h 11335270"/>
              <a:gd name="connsiteX1" fmla="*/ 7502204 w 7502204"/>
              <a:gd name="connsiteY1" fmla="*/ 10789734 h 11335270"/>
              <a:gd name="connsiteX2" fmla="*/ 7502204 w 7502204"/>
              <a:gd name="connsiteY2" fmla="*/ 11335270 h 11335270"/>
              <a:gd name="connsiteX3" fmla="*/ 0 w 7502204"/>
              <a:gd name="connsiteY3" fmla="*/ 0 h 11335270"/>
              <a:gd name="connsiteX4" fmla="*/ 4991486 w 7502204"/>
              <a:gd name="connsiteY4" fmla="*/ 0 h 11335270"/>
              <a:gd name="connsiteX5" fmla="*/ 6635245 w 7502204"/>
              <a:gd name="connsiteY5" fmla="*/ 2847074 h 11335270"/>
              <a:gd name="connsiteX6" fmla="*/ 0 w 7502204"/>
              <a:gd name="connsiteY6" fmla="*/ 6677935 h 1133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02204" h="11335270">
                <a:moveTo>
                  <a:pt x="6557308" y="11335270"/>
                </a:moveTo>
                <a:lnTo>
                  <a:pt x="7502204" y="10789734"/>
                </a:lnTo>
                <a:lnTo>
                  <a:pt x="7502204" y="11335270"/>
                </a:lnTo>
                <a:close/>
                <a:moveTo>
                  <a:pt x="0" y="0"/>
                </a:moveTo>
                <a:lnTo>
                  <a:pt x="4991486" y="0"/>
                </a:lnTo>
                <a:lnTo>
                  <a:pt x="6635245" y="2847074"/>
                </a:lnTo>
                <a:lnTo>
                  <a:pt x="0" y="6677935"/>
                </a:lnTo>
                <a:close/>
              </a:path>
            </a:pathLst>
          </a:custGeom>
        </p:spPr>
      </p:pic>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rcRect b="24685"/>
          <a:stretch>
            <a:fillRect/>
          </a:stretch>
        </p:blipFill>
        <p:spPr>
          <a:xfrm rot="19800000" flipH="1" flipV="1">
            <a:off x="548613" y="-1373184"/>
            <a:ext cx="5264984" cy="5991282"/>
          </a:xfrm>
          <a:custGeom>
            <a:avLst/>
            <a:gdLst>
              <a:gd name="connsiteX0" fmla="*/ 4576182 w 5264984"/>
              <a:gd name="connsiteY0" fmla="*/ 5991282 h 5991282"/>
              <a:gd name="connsiteX1" fmla="*/ 0 w 5264984"/>
              <a:gd name="connsiteY1" fmla="*/ 3349222 h 5991282"/>
              <a:gd name="connsiteX2" fmla="*/ 0 w 5264984"/>
              <a:gd name="connsiteY2" fmla="*/ 0 h 5991282"/>
              <a:gd name="connsiteX3" fmla="*/ 5264984 w 5264984"/>
              <a:gd name="connsiteY3" fmla="*/ 0 h 5991282"/>
              <a:gd name="connsiteX4" fmla="*/ 5264984 w 5264984"/>
              <a:gd name="connsiteY4" fmla="*/ 4798241 h 59912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4984" h="5991282">
                <a:moveTo>
                  <a:pt x="4576182" y="5991282"/>
                </a:moveTo>
                <a:lnTo>
                  <a:pt x="0" y="3349222"/>
                </a:lnTo>
                <a:lnTo>
                  <a:pt x="0" y="0"/>
                </a:lnTo>
                <a:lnTo>
                  <a:pt x="5264984" y="0"/>
                </a:lnTo>
                <a:lnTo>
                  <a:pt x="5264984" y="4798241"/>
                </a:lnTo>
                <a:close/>
              </a:path>
            </a:pathLst>
          </a:custGeom>
        </p:spPr>
      </p:pic>
      <p:sp>
        <p:nvSpPr>
          <p:cNvPr id="13" name="Rectangle 12"/>
          <p:cNvSpPr/>
          <p:nvPr userDrawn="1"/>
        </p:nvSpPr>
        <p:spPr bwMode="auto">
          <a:xfrm>
            <a:off x="274638" y="1211263"/>
            <a:ext cx="7315200" cy="3657600"/>
          </a:xfrm>
          <a:prstGeom prst="rect">
            <a:avLst/>
          </a:prstGeom>
          <a:solidFill>
            <a:srgbClr val="006EB9"/>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tx1">
                      <a:lumMod val="50000"/>
                    </a:schemeClr>
                  </a:gs>
                  <a:gs pos="100000">
                    <a:schemeClr val="tx1">
                      <a:lumMod val="50000"/>
                    </a:schemeClr>
                  </a:gs>
                </a:gsLst>
                <a:lin ang="5400000" scaled="0"/>
              </a:gradFill>
            </a:endParaRPr>
          </a:p>
        </p:txBody>
      </p:sp>
      <p:sp>
        <p:nvSpPr>
          <p:cNvPr id="14" name="Title 1"/>
          <p:cNvSpPr>
            <a:spLocks noGrp="1"/>
          </p:cNvSpPr>
          <p:nvPr>
            <p:ph type="title" hasCustomPrompt="1"/>
          </p:nvPr>
        </p:nvSpPr>
        <p:spPr>
          <a:xfrm>
            <a:off x="274638" y="1211287"/>
            <a:ext cx="7315200" cy="2309599"/>
          </a:xfrm>
          <a:noFill/>
        </p:spPr>
        <p:txBody>
          <a:bodyPr tIns="91440" bIns="91440" anchor="t" anchorCtr="0"/>
          <a:lstStyle>
            <a:lvl1pPr>
              <a:defRPr sz="5399" spc="-75" baseline="0">
                <a:gradFill>
                  <a:gsLst>
                    <a:gs pos="100000">
                      <a:schemeClr val="tx1"/>
                    </a:gs>
                    <a:gs pos="0">
                      <a:schemeClr val="tx1"/>
                    </a:gs>
                  </a:gsLst>
                  <a:lin ang="5400000" scaled="0"/>
                </a:gradFill>
              </a:defRPr>
            </a:lvl1pPr>
          </a:lstStyle>
          <a:p>
            <a:r>
              <a:rPr lang="en-US" dirty="0"/>
              <a:t>Demo title</a:t>
            </a:r>
          </a:p>
        </p:txBody>
      </p:sp>
      <p:sp>
        <p:nvSpPr>
          <p:cNvPr id="15" name="Text Placeholder 4"/>
          <p:cNvSpPr>
            <a:spLocks noGrp="1"/>
          </p:cNvSpPr>
          <p:nvPr>
            <p:ph type="body" sz="quarter" idx="12" hasCustomPrompt="1"/>
          </p:nvPr>
        </p:nvSpPr>
        <p:spPr>
          <a:xfrm>
            <a:off x="274637" y="3520886"/>
            <a:ext cx="7315201" cy="1347977"/>
          </a:xfrm>
          <a:noFill/>
        </p:spPr>
        <p:txBody>
          <a:bodyPr lIns="182880" tIns="146304" rIns="182880" bIns="146304">
            <a:noAutofit/>
          </a:bodyPr>
          <a:lstStyle>
            <a:lvl1pPr marL="0" indent="0">
              <a:spcBef>
                <a:spcPts val="0"/>
              </a:spcBef>
              <a:buNone/>
              <a:defRPr sz="3200" spc="0" baseline="0">
                <a:gradFill>
                  <a:gsLst>
                    <a:gs pos="100000">
                      <a:schemeClr val="tx1"/>
                    </a:gs>
                    <a:gs pos="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1948428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rgbClr val="006EB9"/>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rcRect t="11922" r="9441" b="11244"/>
          <a:stretch>
            <a:fillRect/>
          </a:stretch>
        </p:blipFill>
        <p:spPr>
          <a:xfrm rot="10800000" flipH="1" flipV="1">
            <a:off x="6980238" y="-1"/>
            <a:ext cx="5456236" cy="6994526"/>
          </a:xfrm>
          <a:custGeom>
            <a:avLst/>
            <a:gdLst>
              <a:gd name="connsiteX0" fmla="*/ 0 w 5456236"/>
              <a:gd name="connsiteY0" fmla="*/ 0 h 6994526"/>
              <a:gd name="connsiteX1" fmla="*/ 5456236 w 5456236"/>
              <a:gd name="connsiteY1" fmla="*/ 0 h 6994526"/>
              <a:gd name="connsiteX2" fmla="*/ 5456236 w 5456236"/>
              <a:gd name="connsiteY2" fmla="*/ 6994526 h 6994526"/>
              <a:gd name="connsiteX3" fmla="*/ 0 w 5456236"/>
              <a:gd name="connsiteY3" fmla="*/ 6994526 h 6994526"/>
            </a:gdLst>
            <a:ahLst/>
            <a:cxnLst>
              <a:cxn ang="0">
                <a:pos x="connsiteX0" y="connsiteY0"/>
              </a:cxn>
              <a:cxn ang="0">
                <a:pos x="connsiteX1" y="connsiteY1"/>
              </a:cxn>
              <a:cxn ang="0">
                <a:pos x="connsiteX2" y="connsiteY2"/>
              </a:cxn>
              <a:cxn ang="0">
                <a:pos x="connsiteX3" y="connsiteY3"/>
              </a:cxn>
            </a:cxnLst>
            <a:rect l="l" t="t" r="r" b="b"/>
            <a:pathLst>
              <a:path w="5456236" h="6994526">
                <a:moveTo>
                  <a:pt x="0" y="0"/>
                </a:moveTo>
                <a:lnTo>
                  <a:pt x="5456236" y="0"/>
                </a:lnTo>
                <a:lnTo>
                  <a:pt x="5456236" y="6994526"/>
                </a:lnTo>
                <a:lnTo>
                  <a:pt x="0" y="6994526"/>
                </a:lnTo>
                <a:close/>
              </a:path>
            </a:pathLst>
          </a:custGeom>
        </p:spPr>
      </p:pic>
      <p:sp>
        <p:nvSpPr>
          <p:cNvPr id="6" name="Rectangle 5"/>
          <p:cNvSpPr/>
          <p:nvPr userDrawn="1"/>
        </p:nvSpPr>
        <p:spPr bwMode="auto">
          <a:xfrm>
            <a:off x="274638" y="1209973"/>
            <a:ext cx="7315200" cy="2751698"/>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Title 1"/>
          <p:cNvSpPr>
            <a:spLocks noGrp="1"/>
          </p:cNvSpPr>
          <p:nvPr>
            <p:ph type="title" hasCustomPrompt="1"/>
          </p:nvPr>
        </p:nvSpPr>
        <p:spPr>
          <a:xfrm>
            <a:off x="274639" y="1209973"/>
            <a:ext cx="7315199" cy="2751698"/>
          </a:xfrm>
          <a:noFill/>
        </p:spPr>
        <p:txBody>
          <a:bodyPr tIns="91440" bIns="91440" anchor="t" anchorCtr="0"/>
          <a:lstStyle>
            <a:lvl1pPr>
              <a:defRPr sz="7200" spc="-100" baseline="0">
                <a:gradFill>
                  <a:gsLst>
                    <a:gs pos="100000">
                      <a:schemeClr val="bg1">
                        <a:lumMod val="50000"/>
                      </a:schemeClr>
                    </a:gs>
                    <a:gs pos="0">
                      <a:schemeClr val="bg1">
                        <a:lumMod val="50000"/>
                      </a:schemeClr>
                    </a:gs>
                  </a:gsLst>
                  <a:lin ang="5400000" scaled="0"/>
                </a:gradFill>
              </a:defRPr>
            </a:lvl1pPr>
          </a:lstStyle>
          <a:p>
            <a:r>
              <a:rPr lang="en-US" dirty="0"/>
              <a:t>Video title</a:t>
            </a:r>
          </a:p>
        </p:txBody>
      </p:sp>
    </p:spTree>
    <p:extLst>
      <p:ext uri="{BB962C8B-B14F-4D97-AF65-F5344CB8AC3E}">
        <p14:creationId xmlns:p14="http://schemas.microsoft.com/office/powerpoint/2010/main" val="28250041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2">
                        <a:lumMod val="50000"/>
                      </a:schemeClr>
                    </a:gs>
                    <a:gs pos="0">
                      <a:schemeClr val="bg2">
                        <a:lumMod val="50000"/>
                      </a:schemeClr>
                    </a:gs>
                  </a:gsLst>
                  <a:lin ang="5400000" scaled="0"/>
                </a:gradFill>
              </a:defRPr>
            </a:lvl1pPr>
          </a:lstStyle>
          <a:p>
            <a:r>
              <a:rPr lang="en-US" dirty="0"/>
              <a:t>Section title</a:t>
            </a:r>
          </a:p>
        </p:txBody>
      </p:sp>
    </p:spTree>
    <p:extLst>
      <p:ext uri="{BB962C8B-B14F-4D97-AF65-F5344CB8AC3E}">
        <p14:creationId xmlns:p14="http://schemas.microsoft.com/office/powerpoint/2010/main" val="416964299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2">
                        <a:lumMod val="50000"/>
                      </a:schemeClr>
                    </a:gs>
                    <a:gs pos="0">
                      <a:schemeClr val="bg2">
                        <a:lumMod val="50000"/>
                      </a:schemeClr>
                    </a:gs>
                  </a:gsLst>
                  <a:lin ang="5400000" scaled="0"/>
                </a:gradFill>
              </a:defRPr>
            </a:lvl1pPr>
          </a:lstStyle>
          <a:p>
            <a:r>
              <a:rPr lang="en-US" dirty="0"/>
              <a:t>Section title</a:t>
            </a:r>
          </a:p>
        </p:txBody>
      </p:sp>
    </p:spTree>
    <p:extLst>
      <p:ext uri="{BB962C8B-B14F-4D97-AF65-F5344CB8AC3E}">
        <p14:creationId xmlns:p14="http://schemas.microsoft.com/office/powerpoint/2010/main" val="81991397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2">
                        <a:lumMod val="50000"/>
                      </a:schemeClr>
                    </a:gs>
                    <a:gs pos="0">
                      <a:schemeClr val="bg2">
                        <a:lumMod val="50000"/>
                      </a:schemeClr>
                    </a:gs>
                  </a:gsLst>
                  <a:lin ang="5400000" scaled="0"/>
                </a:gradFill>
              </a:defRPr>
            </a:lvl1pPr>
          </a:lstStyle>
          <a:p>
            <a:r>
              <a:rPr lang="en-US" dirty="0"/>
              <a:t>Section title</a:t>
            </a:r>
          </a:p>
        </p:txBody>
      </p:sp>
    </p:spTree>
    <p:extLst>
      <p:ext uri="{BB962C8B-B14F-4D97-AF65-F5344CB8AC3E}">
        <p14:creationId xmlns:p14="http://schemas.microsoft.com/office/powerpoint/2010/main" val="266849291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8736639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Slide 3">
    <p:bg>
      <p:bgPr>
        <a:solidFill>
          <a:schemeClr val="tx1"/>
        </a:solidFill>
        <a:effectLst/>
      </p:bgPr>
    </p:bg>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rcRect b="37788"/>
          <a:stretch>
            <a:fillRect/>
          </a:stretch>
        </p:blipFill>
        <p:spPr>
          <a:xfrm rot="9927899" flipH="1" flipV="1">
            <a:off x="6515047" y="4066404"/>
            <a:ext cx="3815534" cy="3462323"/>
          </a:xfrm>
          <a:custGeom>
            <a:avLst/>
            <a:gdLst>
              <a:gd name="connsiteX0" fmla="*/ 3815534 w 3815534"/>
              <a:gd name="connsiteY0" fmla="*/ 0 h 3462323"/>
              <a:gd name="connsiteX1" fmla="*/ 3815534 w 3815534"/>
              <a:gd name="connsiteY1" fmla="*/ 3462323 h 3462323"/>
              <a:gd name="connsiteX2" fmla="*/ 0 w 3815534"/>
              <a:gd name="connsiteY2" fmla="*/ 2473071 h 3462323"/>
              <a:gd name="connsiteX3" fmla="*/ 1 w 3815534"/>
              <a:gd name="connsiteY3" fmla="*/ 0 h 3462323"/>
            </a:gdLst>
            <a:ahLst/>
            <a:cxnLst>
              <a:cxn ang="0">
                <a:pos x="connsiteX0" y="connsiteY0"/>
              </a:cxn>
              <a:cxn ang="0">
                <a:pos x="connsiteX1" y="connsiteY1"/>
              </a:cxn>
              <a:cxn ang="0">
                <a:pos x="connsiteX2" y="connsiteY2"/>
              </a:cxn>
              <a:cxn ang="0">
                <a:pos x="connsiteX3" y="connsiteY3"/>
              </a:cxn>
            </a:cxnLst>
            <a:rect l="l" t="t" r="r" b="b"/>
            <a:pathLst>
              <a:path w="3815534" h="3462323">
                <a:moveTo>
                  <a:pt x="3815534" y="0"/>
                </a:moveTo>
                <a:lnTo>
                  <a:pt x="3815534" y="3462323"/>
                </a:lnTo>
                <a:lnTo>
                  <a:pt x="0" y="2473071"/>
                </a:lnTo>
                <a:lnTo>
                  <a:pt x="1" y="0"/>
                </a:lnTo>
                <a:close/>
              </a:path>
            </a:pathLst>
          </a:custGeom>
        </p:spPr>
      </p:pic>
      <p:sp>
        <p:nvSpPr>
          <p:cNvPr id="15" name="Freeform 14"/>
          <p:cNvSpPr/>
          <p:nvPr userDrawn="1"/>
        </p:nvSpPr>
        <p:spPr bwMode="auto">
          <a:xfrm rot="17875525">
            <a:off x="5519284" y="-347037"/>
            <a:ext cx="36576" cy="1244657"/>
          </a:xfrm>
          <a:custGeom>
            <a:avLst/>
            <a:gdLst>
              <a:gd name="connsiteX0" fmla="*/ 0 w 36576"/>
              <a:gd name="connsiteY0" fmla="*/ 0 h 1244657"/>
              <a:gd name="connsiteX1" fmla="*/ 36576 w 36576"/>
              <a:gd name="connsiteY1" fmla="*/ 69006 h 1244657"/>
              <a:gd name="connsiteX2" fmla="*/ 36576 w 36576"/>
              <a:gd name="connsiteY2" fmla="*/ 1244657 h 1244657"/>
              <a:gd name="connsiteX3" fmla="*/ 0 w 36576"/>
              <a:gd name="connsiteY3" fmla="*/ 1244657 h 1244657"/>
            </a:gdLst>
            <a:ahLst/>
            <a:cxnLst>
              <a:cxn ang="0">
                <a:pos x="connsiteX0" y="connsiteY0"/>
              </a:cxn>
              <a:cxn ang="0">
                <a:pos x="connsiteX1" y="connsiteY1"/>
              </a:cxn>
              <a:cxn ang="0">
                <a:pos x="connsiteX2" y="connsiteY2"/>
              </a:cxn>
              <a:cxn ang="0">
                <a:pos x="connsiteX3" y="connsiteY3"/>
              </a:cxn>
            </a:cxnLst>
            <a:rect l="l" t="t" r="r" b="b"/>
            <a:pathLst>
              <a:path w="36576" h="1244657">
                <a:moveTo>
                  <a:pt x="0" y="0"/>
                </a:moveTo>
                <a:lnTo>
                  <a:pt x="36576" y="69006"/>
                </a:lnTo>
                <a:lnTo>
                  <a:pt x="36576" y="1244657"/>
                </a:lnTo>
                <a:lnTo>
                  <a:pt x="0" y="1244657"/>
                </a:lnTo>
                <a:close/>
              </a:path>
            </a:pathLst>
          </a:custGeom>
          <a:solidFill>
            <a:srgbClr val="306CB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noAutofit/>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rcRect b="1344"/>
          <a:stretch>
            <a:fillRect/>
          </a:stretch>
        </p:blipFill>
        <p:spPr>
          <a:xfrm rot="20396706" flipH="1" flipV="1">
            <a:off x="2081368" y="-1125216"/>
            <a:ext cx="5313572" cy="7063492"/>
          </a:xfrm>
          <a:custGeom>
            <a:avLst/>
            <a:gdLst>
              <a:gd name="connsiteX0" fmla="*/ 5313572 w 5313572"/>
              <a:gd name="connsiteY0" fmla="*/ 7063492 h 7063492"/>
              <a:gd name="connsiteX1" fmla="*/ 0 w 5313572"/>
              <a:gd name="connsiteY1" fmla="*/ 5123742 h 7063492"/>
              <a:gd name="connsiteX2" fmla="*/ 0 w 5313572"/>
              <a:gd name="connsiteY2" fmla="*/ 0 h 7063492"/>
              <a:gd name="connsiteX3" fmla="*/ 5313572 w 5313572"/>
              <a:gd name="connsiteY3" fmla="*/ 0 h 7063492"/>
            </a:gdLst>
            <a:ahLst/>
            <a:cxnLst>
              <a:cxn ang="0">
                <a:pos x="connsiteX0" y="connsiteY0"/>
              </a:cxn>
              <a:cxn ang="0">
                <a:pos x="connsiteX1" y="connsiteY1"/>
              </a:cxn>
              <a:cxn ang="0">
                <a:pos x="connsiteX2" y="connsiteY2"/>
              </a:cxn>
              <a:cxn ang="0">
                <a:pos x="connsiteX3" y="connsiteY3"/>
              </a:cxn>
            </a:cxnLst>
            <a:rect l="l" t="t" r="r" b="b"/>
            <a:pathLst>
              <a:path w="5313572" h="7063492">
                <a:moveTo>
                  <a:pt x="5313572" y="7063492"/>
                </a:moveTo>
                <a:lnTo>
                  <a:pt x="0" y="5123742"/>
                </a:lnTo>
                <a:lnTo>
                  <a:pt x="0" y="0"/>
                </a:lnTo>
                <a:lnTo>
                  <a:pt x="5313572" y="0"/>
                </a:lnTo>
                <a:close/>
              </a:path>
            </a:pathLst>
          </a:custGeom>
        </p:spPr>
      </p:pic>
      <p:sp>
        <p:nvSpPr>
          <p:cNvPr id="22" name="Rectangle 21"/>
          <p:cNvSpPr/>
          <p:nvPr userDrawn="1"/>
        </p:nvSpPr>
        <p:spPr bwMode="auto">
          <a:xfrm>
            <a:off x="274638" y="2124081"/>
            <a:ext cx="8229600" cy="3659182"/>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bg1"/>
                  </a:gs>
                  <a:gs pos="100000">
                    <a:schemeClr val="bg1"/>
                  </a:gs>
                </a:gsLst>
                <a:lin ang="5400000" scaled="0"/>
              </a:gradFill>
            </a:endParaRPr>
          </a:p>
        </p:txBody>
      </p:sp>
      <p:sp>
        <p:nvSpPr>
          <p:cNvPr id="23" name="Text Placeholder 4"/>
          <p:cNvSpPr>
            <a:spLocks noGrp="1"/>
          </p:cNvSpPr>
          <p:nvPr userDrawn="1">
            <p:ph type="body" sz="quarter" idx="12" hasCustomPrompt="1"/>
          </p:nvPr>
        </p:nvSpPr>
        <p:spPr bwMode="white">
          <a:xfrm>
            <a:off x="274638" y="3954457"/>
            <a:ext cx="8229600" cy="1830388"/>
          </a:xfrm>
          <a:noFill/>
        </p:spPr>
        <p:txBody>
          <a:bodyPr lIns="182880" tIns="146304" rIns="182880" bIns="146304">
            <a:noAutofit/>
          </a:bodyPr>
          <a:lstStyle>
            <a:lvl1pPr marL="0" indent="0">
              <a:spcBef>
                <a:spcPts val="0"/>
              </a:spcBef>
              <a:buNone/>
              <a:defRPr sz="3200" spc="0" baseline="0">
                <a:gradFill>
                  <a:gsLst>
                    <a:gs pos="100000">
                      <a:schemeClr val="tx1"/>
                    </a:gs>
                    <a:gs pos="0">
                      <a:schemeClr val="tx1"/>
                    </a:gs>
                  </a:gsLst>
                  <a:lin ang="5400000" scaled="0"/>
                </a:gradFill>
                <a:latin typeface="+mj-lt"/>
              </a:defRPr>
            </a:lvl1pPr>
          </a:lstStyle>
          <a:p>
            <a:pPr lvl="0"/>
            <a:r>
              <a:rPr lang="en-US" dirty="0"/>
              <a:t>Speaker Name</a:t>
            </a:r>
          </a:p>
        </p:txBody>
      </p:sp>
      <p:sp>
        <p:nvSpPr>
          <p:cNvPr id="24" name="Title 1"/>
          <p:cNvSpPr>
            <a:spLocks noGrp="1"/>
          </p:cNvSpPr>
          <p:nvPr userDrawn="1">
            <p:ph type="title" hasCustomPrompt="1"/>
          </p:nvPr>
        </p:nvSpPr>
        <p:spPr bwMode="white">
          <a:xfrm>
            <a:off x="274638" y="2125677"/>
            <a:ext cx="8229600" cy="1828800"/>
          </a:xfrm>
          <a:noFill/>
        </p:spPr>
        <p:txBody>
          <a:bodyPr lIns="146304" tIns="91440" rIns="146304" bIns="91440" anchor="t" anchorCtr="0"/>
          <a:lstStyle>
            <a:lvl1pPr>
              <a:defRPr sz="5400" spc="-75" baseline="0">
                <a:gradFill>
                  <a:gsLst>
                    <a:gs pos="100000">
                      <a:schemeClr val="tx1"/>
                    </a:gs>
                    <a:gs pos="0">
                      <a:schemeClr val="tx1"/>
                    </a:gs>
                  </a:gsLst>
                  <a:lin ang="5400000" scaled="0"/>
                </a:gradFill>
              </a:defRPr>
            </a:lvl1pPr>
          </a:lstStyle>
          <a:p>
            <a:r>
              <a:rPr lang="en-US" dirty="0"/>
              <a:t>Presentation title</a:t>
            </a:r>
          </a:p>
        </p:txBody>
      </p:sp>
    </p:spTree>
    <p:extLst>
      <p:ext uri="{BB962C8B-B14F-4D97-AF65-F5344CB8AC3E}">
        <p14:creationId xmlns:p14="http://schemas.microsoft.com/office/powerpoint/2010/main" val="5816935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userDrawn="1">
          <p15:clr>
            <a:srgbClr val="C35EA4"/>
          </p15:clr>
        </p15:guide>
        <p15:guide id="2" orient="horz" pos="4104" userDrawn="1">
          <p15:clr>
            <a:srgbClr val="C35EA4"/>
          </p15:clr>
        </p15:guide>
        <p15:guide id="3" pos="288" userDrawn="1">
          <p15:clr>
            <a:srgbClr val="C35EA4"/>
          </p15:clr>
        </p15:guide>
        <p15:guide id="4" pos="7546" userDrawn="1">
          <p15:clr>
            <a:srgbClr val="C35EA4"/>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98512795"/>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014996"/>
        </a:soli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7" name="Content Placeholder 6"/>
          <p:cNvSpPr>
            <a:spLocks noGrp="1"/>
          </p:cNvSpPr>
          <p:nvPr>
            <p:ph sz="quarter" idx="10"/>
          </p:nvPr>
        </p:nvSpPr>
        <p:spPr>
          <a:xfrm>
            <a:off x="274638" y="1214438"/>
            <a:ext cx="11887200" cy="54832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2329015"/>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014996"/>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32121932"/>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0466458"/>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8330908"/>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000"/>
            </a:lvl2pPr>
            <a:lvl3pPr marL="699585" indent="-168419">
              <a:tabLst/>
              <a:defRPr sz="2000"/>
            </a:lvl3pPr>
            <a:lvl4pPr marL="880958" indent="-181374">
              <a:defRPr sz="1800"/>
            </a:lvl4pPr>
            <a:lvl5pPr marL="1049377" indent="-168419">
              <a:tabLst/>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000"/>
            </a:lvl2pPr>
            <a:lvl3pPr marL="699585" indent="-168419">
              <a:tabLst/>
              <a:defRPr sz="2000"/>
            </a:lvl3pPr>
            <a:lvl4pPr marL="880958" indent="-181374">
              <a:defRPr sz="1800"/>
            </a:lvl4pPr>
            <a:lvl5pPr marL="1049377" indent="-168419">
              <a:tabLst/>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34195933"/>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09004109"/>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29119525"/>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p:bg>
      <p:bgPr>
        <a:solidFill>
          <a:srgbClr val="01499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2271579"/>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52977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srcRect t="3852" r="1218"/>
          <a:stretch/>
        </p:blipFill>
        <p:spPr>
          <a:xfrm>
            <a:off x="0" y="0"/>
            <a:ext cx="12436475" cy="6994525"/>
          </a:xfrm>
          <a:prstGeom prst="rect">
            <a:avLst/>
          </a:prstGeom>
        </p:spPr>
      </p:pic>
      <p:sp>
        <p:nvSpPr>
          <p:cNvPr id="16" name="Text Placeholder 4"/>
          <p:cNvSpPr>
            <a:spLocks noGrp="1"/>
          </p:cNvSpPr>
          <p:nvPr>
            <p:ph type="body" sz="quarter" idx="12" hasCustomPrompt="1"/>
          </p:nvPr>
        </p:nvSpPr>
        <p:spPr bwMode="white">
          <a:xfrm>
            <a:off x="274637" y="3954457"/>
            <a:ext cx="8206489" cy="2136160"/>
          </a:xfrm>
          <a:noFill/>
        </p:spPr>
        <p:txBody>
          <a:bodyPr lIns="182880" tIns="146304" rIns="182880" bIns="146304">
            <a:noAutofit/>
          </a:bodyPr>
          <a:lstStyle>
            <a:lvl1pPr marL="0" indent="0">
              <a:spcBef>
                <a:spcPts val="0"/>
              </a:spcBef>
              <a:buNone/>
              <a:defRPr sz="3200" spc="0" baseline="0">
                <a:solidFill>
                  <a:srgbClr val="797979"/>
                </a:solidFill>
                <a:latin typeface="+mj-lt"/>
              </a:defRPr>
            </a:lvl1pPr>
          </a:lstStyle>
          <a:p>
            <a:pPr lvl="0"/>
            <a:r>
              <a:rPr lang="en-US" dirty="0"/>
              <a:t>Speaker Name</a:t>
            </a:r>
          </a:p>
        </p:txBody>
      </p:sp>
      <p:sp>
        <p:nvSpPr>
          <p:cNvPr id="18" name="Title 1"/>
          <p:cNvSpPr>
            <a:spLocks noGrp="1"/>
          </p:cNvSpPr>
          <p:nvPr>
            <p:ph type="title" hasCustomPrompt="1"/>
          </p:nvPr>
        </p:nvSpPr>
        <p:spPr bwMode="white">
          <a:xfrm>
            <a:off x="274637" y="2259769"/>
            <a:ext cx="8184963" cy="1694707"/>
          </a:xfrm>
          <a:noFill/>
        </p:spPr>
        <p:txBody>
          <a:bodyPr lIns="146304" tIns="91440" rIns="146304" bIns="91440" anchor="t" anchorCtr="0"/>
          <a:lstStyle>
            <a:lvl1pPr>
              <a:defRPr sz="5400" spc="-75" baseline="0">
                <a:solidFill>
                  <a:schemeClr val="tx2">
                    <a:lumMod val="75000"/>
                  </a:schemeClr>
                </a:solidFill>
              </a:defRPr>
            </a:lvl1pPr>
          </a:lstStyle>
          <a:p>
            <a:r>
              <a:rPr lang="en-US" dirty="0"/>
              <a:t>Title slide option A: </a:t>
            </a:r>
            <a:br>
              <a:rPr lang="en-US" dirty="0"/>
            </a:br>
            <a:r>
              <a:rPr lang="en-US" dirty="0"/>
              <a:t>Presentation title goes here</a:t>
            </a:r>
          </a:p>
        </p:txBody>
      </p:sp>
      <p:pic>
        <p:nvPicPr>
          <p:cNvPr id="15" name="Picture 14"/>
          <p:cNvPicPr>
            <a:picLocks noChangeAspect="1"/>
          </p:cNvPicPr>
          <p:nvPr userDrawn="1"/>
        </p:nvPicPr>
        <p:blipFill>
          <a:blip r:embed="rId3"/>
          <a:stretch>
            <a:fillRect/>
          </a:stretch>
        </p:blipFill>
        <p:spPr>
          <a:xfrm>
            <a:off x="236121" y="230322"/>
            <a:ext cx="1996730" cy="1993293"/>
          </a:xfrm>
          <a:prstGeom prst="rect">
            <a:avLst/>
          </a:prstGeom>
        </p:spPr>
      </p:pic>
      <p:pic>
        <p:nvPicPr>
          <p:cNvPr id="22" name="Picture 21"/>
          <p:cNvPicPr>
            <a:picLocks noChangeAspect="1"/>
          </p:cNvPicPr>
          <p:nvPr userDrawn="1"/>
        </p:nvPicPr>
        <p:blipFill>
          <a:blip r:embed="rId4"/>
          <a:stretch>
            <a:fillRect/>
          </a:stretch>
        </p:blipFill>
        <p:spPr>
          <a:xfrm>
            <a:off x="10533201" y="6376028"/>
            <a:ext cx="1319210" cy="281431"/>
          </a:xfrm>
          <a:prstGeom prst="rect">
            <a:avLst/>
          </a:prstGeom>
        </p:spPr>
      </p:pic>
    </p:spTree>
    <p:extLst>
      <p:ext uri="{BB962C8B-B14F-4D97-AF65-F5344CB8AC3E}">
        <p14:creationId xmlns:p14="http://schemas.microsoft.com/office/powerpoint/2010/main" val="29934169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213200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16194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16152"/>
            <a:ext cx="11887199" cy="2131353"/>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31127753"/>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417696214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Slide 3">
    <p:bg>
      <p:bgPr>
        <a:solidFill>
          <a:srgbClr val="006EB9"/>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srcRect t="3561"/>
          <a:stretch/>
        </p:blipFill>
        <p:spPr>
          <a:xfrm>
            <a:off x="-21526" y="-1"/>
            <a:ext cx="12551912" cy="6994525"/>
          </a:xfrm>
          <a:prstGeom prst="rect">
            <a:avLst/>
          </a:prstGeom>
        </p:spPr>
      </p:pic>
      <p:pic>
        <p:nvPicPr>
          <p:cNvPr id="10" name="Picture 9"/>
          <p:cNvPicPr>
            <a:picLocks noChangeAspect="1"/>
          </p:cNvPicPr>
          <p:nvPr userDrawn="1"/>
        </p:nvPicPr>
        <p:blipFill>
          <a:blip r:embed="rId3"/>
          <a:stretch>
            <a:fillRect/>
          </a:stretch>
        </p:blipFill>
        <p:spPr>
          <a:xfrm>
            <a:off x="236121" y="230322"/>
            <a:ext cx="1996730" cy="1993293"/>
          </a:xfrm>
          <a:prstGeom prst="rect">
            <a:avLst/>
          </a:prstGeom>
        </p:spPr>
      </p:pic>
      <p:sp>
        <p:nvSpPr>
          <p:cNvPr id="5" name="Text Placeholder 4"/>
          <p:cNvSpPr>
            <a:spLocks noGrp="1"/>
          </p:cNvSpPr>
          <p:nvPr>
            <p:ph type="body" sz="quarter" idx="12" hasCustomPrompt="1"/>
          </p:nvPr>
        </p:nvSpPr>
        <p:spPr bwMode="white">
          <a:xfrm>
            <a:off x="276540" y="4238625"/>
            <a:ext cx="9905118" cy="1938079"/>
          </a:xfrm>
          <a:noFill/>
        </p:spPr>
        <p:txBody>
          <a:bodyPr lIns="182880" tIns="146304" rIns="182880" bIns="146304">
            <a:noAutofit/>
          </a:bodyPr>
          <a:lstStyle>
            <a:lvl1pPr marL="0" indent="0">
              <a:spcBef>
                <a:spcPts val="0"/>
              </a:spcBef>
              <a:buNone/>
              <a:defRPr sz="3600" spc="0" baseline="0">
                <a:solidFill>
                  <a:srgbClr val="797979"/>
                </a:solidFill>
                <a:latin typeface="+mj-lt"/>
              </a:defRPr>
            </a:lvl1pPr>
          </a:lstStyle>
          <a:p>
            <a:pPr lvl="0"/>
            <a:r>
              <a:rPr lang="en-US" dirty="0"/>
              <a:t>Speaker Name</a:t>
            </a:r>
          </a:p>
        </p:txBody>
      </p:sp>
      <p:sp>
        <p:nvSpPr>
          <p:cNvPr id="9" name="Title 1"/>
          <p:cNvSpPr>
            <a:spLocks noGrp="1"/>
          </p:cNvSpPr>
          <p:nvPr>
            <p:ph type="title" hasCustomPrompt="1"/>
          </p:nvPr>
        </p:nvSpPr>
        <p:spPr bwMode="white">
          <a:xfrm>
            <a:off x="274703" y="2259770"/>
            <a:ext cx="9885429" cy="1978855"/>
          </a:xfrm>
          <a:noFill/>
        </p:spPr>
        <p:txBody>
          <a:bodyPr lIns="146304" tIns="91440" rIns="146304" bIns="91440" anchor="t" anchorCtr="0"/>
          <a:lstStyle>
            <a:lvl1pPr>
              <a:defRPr sz="6000" spc="-100" baseline="0">
                <a:solidFill>
                  <a:srgbClr val="797979"/>
                </a:solidFill>
              </a:defRPr>
            </a:lvl1pPr>
          </a:lstStyle>
          <a:p>
            <a:r>
              <a:rPr lang="en-US" dirty="0"/>
              <a:t>Title slide option B: </a:t>
            </a:r>
            <a:br>
              <a:rPr lang="en-US" dirty="0"/>
            </a:br>
            <a:r>
              <a:rPr lang="en-US" dirty="0"/>
              <a:t>Presentation title goes here</a:t>
            </a:r>
          </a:p>
        </p:txBody>
      </p:sp>
      <p:pic>
        <p:nvPicPr>
          <p:cNvPr id="12" name="Picture 11"/>
          <p:cNvPicPr>
            <a:picLocks noChangeAspect="1"/>
          </p:cNvPicPr>
          <p:nvPr userDrawn="1"/>
        </p:nvPicPr>
        <p:blipFill>
          <a:blip r:embed="rId4"/>
          <a:stretch>
            <a:fillRect/>
          </a:stretch>
        </p:blipFill>
        <p:spPr>
          <a:xfrm>
            <a:off x="10748458" y="6289942"/>
            <a:ext cx="1319210" cy="281431"/>
          </a:xfrm>
          <a:prstGeom prst="rect">
            <a:avLst/>
          </a:prstGeom>
        </p:spPr>
      </p:pic>
    </p:spTree>
    <p:extLst>
      <p:ext uri="{BB962C8B-B14F-4D97-AF65-F5344CB8AC3E}">
        <p14:creationId xmlns:p14="http://schemas.microsoft.com/office/powerpoint/2010/main" val="8692425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36880" r="6878"/>
          <a:stretch/>
        </p:blipFill>
        <p:spPr>
          <a:xfrm rot="16200000" flipH="1" flipV="1">
            <a:off x="2720976" y="-2720976"/>
            <a:ext cx="6994524" cy="12436475"/>
          </a:xfrm>
          <a:prstGeom prst="rect">
            <a:avLst/>
          </a:prstGeom>
        </p:spPr>
      </p:pic>
      <p:sp>
        <p:nvSpPr>
          <p:cNvPr id="6" name="Rectangle 5"/>
          <p:cNvSpPr/>
          <p:nvPr userDrawn="1"/>
        </p:nvSpPr>
        <p:spPr bwMode="auto">
          <a:xfrm>
            <a:off x="274638" y="2128431"/>
            <a:ext cx="9144000" cy="4569232"/>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4"/>
          <p:cNvSpPr>
            <a:spLocks noGrp="1"/>
          </p:cNvSpPr>
          <p:nvPr>
            <p:ph type="body" sz="quarter" idx="12" hasCustomPrompt="1"/>
          </p:nvPr>
        </p:nvSpPr>
        <p:spPr bwMode="white">
          <a:xfrm>
            <a:off x="276540" y="4546765"/>
            <a:ext cx="9142098" cy="2150898"/>
          </a:xfrm>
          <a:noFill/>
        </p:spPr>
        <p:txBody>
          <a:bodyPr lIns="182880" tIns="146304" rIns="182880" bIns="146304">
            <a:noAutofit/>
          </a:bodyPr>
          <a:lstStyle>
            <a:lvl1pPr marL="0" indent="0">
              <a:spcBef>
                <a:spcPts val="0"/>
              </a:spcBef>
              <a:buNone/>
              <a:defRPr sz="3600" spc="0" baseline="0">
                <a:gradFill>
                  <a:gsLst>
                    <a:gs pos="100000">
                      <a:schemeClr val="tx1"/>
                    </a:gs>
                    <a:gs pos="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bwMode="white">
          <a:xfrm>
            <a:off x="274703" y="2140318"/>
            <a:ext cx="9143935" cy="2390775"/>
          </a:xfrm>
          <a:noFill/>
        </p:spPr>
        <p:txBody>
          <a:bodyPr lIns="146304" tIns="91440" rIns="146304" bIns="91440" anchor="t" anchorCtr="0"/>
          <a:lstStyle>
            <a:lvl1pPr>
              <a:defRPr sz="6000" spc="-100" baseline="0">
                <a:gradFill>
                  <a:gsLst>
                    <a:gs pos="100000">
                      <a:schemeClr val="tx1"/>
                    </a:gs>
                    <a:gs pos="0">
                      <a:schemeClr val="tx1"/>
                    </a:gs>
                  </a:gsLst>
                  <a:lin ang="5400000" scaled="0"/>
                </a:gradFill>
              </a:defRPr>
            </a:lvl1pPr>
          </a:lstStyle>
          <a:p>
            <a:r>
              <a:rPr lang="en-US" dirty="0"/>
              <a:t>Presentation title</a:t>
            </a: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white">
          <a:xfrm>
            <a:off x="10333038" y="479425"/>
            <a:ext cx="1643341" cy="352027"/>
          </a:xfrm>
          <a:prstGeom prst="rect">
            <a:avLst/>
          </a:prstGeom>
        </p:spPr>
      </p:pic>
      <p:pic>
        <p:nvPicPr>
          <p:cNvPr id="11" name="Picture 10"/>
          <p:cNvPicPr>
            <a:picLocks noChangeAspect="1"/>
          </p:cNvPicPr>
          <p:nvPr userDrawn="1"/>
        </p:nvPicPr>
        <p:blipFill>
          <a:blip r:embed="rId4"/>
          <a:stretch>
            <a:fillRect/>
          </a:stretch>
        </p:blipFill>
        <p:spPr>
          <a:xfrm>
            <a:off x="274638" y="294094"/>
            <a:ext cx="1834337" cy="1834337"/>
          </a:xfrm>
          <a:prstGeom prst="rect">
            <a:avLst/>
          </a:prstGeom>
        </p:spPr>
      </p:pic>
    </p:spTree>
    <p:extLst>
      <p:ext uri="{BB962C8B-B14F-4D97-AF65-F5344CB8AC3E}">
        <p14:creationId xmlns:p14="http://schemas.microsoft.com/office/powerpoint/2010/main" val="41413094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tx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srcRect b="23163"/>
          <a:stretch/>
        </p:blipFill>
        <p:spPr>
          <a:xfrm>
            <a:off x="0" y="486412"/>
            <a:ext cx="12436475" cy="6508113"/>
          </a:xfrm>
          <a:prstGeom prst="rect">
            <a:avLst/>
          </a:prstGeom>
        </p:spPr>
      </p:pic>
      <p:pic>
        <p:nvPicPr>
          <p:cNvPr id="12" name="Picture 11"/>
          <p:cNvPicPr>
            <a:picLocks noChangeAspect="1"/>
          </p:cNvPicPr>
          <p:nvPr userDrawn="1"/>
        </p:nvPicPr>
        <p:blipFill>
          <a:blip r:embed="rId3"/>
          <a:stretch>
            <a:fillRect/>
          </a:stretch>
        </p:blipFill>
        <p:spPr>
          <a:xfrm>
            <a:off x="254013" y="1206105"/>
            <a:ext cx="7366085" cy="3669957"/>
          </a:xfrm>
          <a:prstGeom prst="rect">
            <a:avLst/>
          </a:prstGeom>
          <a:solidFill>
            <a:srgbClr val="90FF00"/>
          </a:solidFill>
        </p:spPr>
      </p:pic>
      <p:sp>
        <p:nvSpPr>
          <p:cNvPr id="8" name="Title 1"/>
          <p:cNvSpPr>
            <a:spLocks noGrp="1"/>
          </p:cNvSpPr>
          <p:nvPr>
            <p:ph type="title" hasCustomPrompt="1"/>
          </p:nvPr>
        </p:nvSpPr>
        <p:spPr>
          <a:xfrm>
            <a:off x="274638" y="1211287"/>
            <a:ext cx="7315200" cy="2309599"/>
          </a:xfrm>
          <a:noFill/>
        </p:spPr>
        <p:txBody>
          <a:bodyPr tIns="91440" bIns="91440" anchor="t" anchorCtr="0"/>
          <a:lstStyle>
            <a:lvl1pPr>
              <a:defRPr sz="7200" spc="-75" baseline="0">
                <a:gradFill>
                  <a:gsLst>
                    <a:gs pos="100000">
                      <a:schemeClr val="tx1"/>
                    </a:gs>
                    <a:gs pos="0">
                      <a:schemeClr val="tx1"/>
                    </a:gs>
                  </a:gsLst>
                  <a:lin ang="5400000" scaled="0"/>
                </a:gradFill>
              </a:defRPr>
            </a:lvl1pPr>
          </a:lstStyle>
          <a:p>
            <a:r>
              <a:rPr lang="en-US" dirty="0"/>
              <a:t>Demo title</a:t>
            </a:r>
          </a:p>
        </p:txBody>
      </p:sp>
    </p:spTree>
    <p:extLst>
      <p:ext uri="{BB962C8B-B14F-4D97-AF65-F5344CB8AC3E}">
        <p14:creationId xmlns:p14="http://schemas.microsoft.com/office/powerpoint/2010/main" val="17061196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rgbClr val="006EB9"/>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srcRect l="6613" b="43969"/>
          <a:stretch/>
        </p:blipFill>
        <p:spPr>
          <a:xfrm>
            <a:off x="-1" y="0"/>
            <a:ext cx="12436475" cy="6994526"/>
          </a:xfrm>
          <a:prstGeom prst="rect">
            <a:avLst/>
          </a:prstGeom>
        </p:spPr>
      </p:pic>
      <p:sp>
        <p:nvSpPr>
          <p:cNvPr id="5" name="Rectangle 4"/>
          <p:cNvSpPr/>
          <p:nvPr userDrawn="1"/>
        </p:nvSpPr>
        <p:spPr bwMode="auto">
          <a:xfrm>
            <a:off x="274638" y="1209973"/>
            <a:ext cx="7315200" cy="2751698"/>
          </a:xfrm>
          <a:prstGeom prst="rect">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a:xfrm>
            <a:off x="274639" y="1209973"/>
            <a:ext cx="7315199" cy="2751698"/>
          </a:xfrm>
          <a:noFill/>
        </p:spPr>
        <p:txBody>
          <a:bodyPr tIns="91440" bIns="91440" anchor="t" anchorCtr="0"/>
          <a:lstStyle>
            <a:lvl1pPr>
              <a:defRPr sz="7200" spc="-100" baseline="0">
                <a:gradFill>
                  <a:gsLst>
                    <a:gs pos="100000">
                      <a:schemeClr val="bg1">
                        <a:lumMod val="50000"/>
                      </a:schemeClr>
                    </a:gs>
                    <a:gs pos="0">
                      <a:schemeClr val="bg1">
                        <a:lumMod val="50000"/>
                      </a:schemeClr>
                    </a:gs>
                  </a:gsLst>
                  <a:lin ang="5400000" scaled="0"/>
                </a:gradFill>
              </a:defRPr>
            </a:lvl1pPr>
          </a:lstStyle>
          <a:p>
            <a:r>
              <a:rPr lang="en-US" dirty="0"/>
              <a:t>Video title</a:t>
            </a:r>
          </a:p>
        </p:txBody>
      </p:sp>
    </p:spTree>
    <p:extLst>
      <p:ext uri="{BB962C8B-B14F-4D97-AF65-F5344CB8AC3E}">
        <p14:creationId xmlns:p14="http://schemas.microsoft.com/office/powerpoint/2010/main" val="28279268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slideLayout" Target="../slideLayouts/slideLayout45.xml"/><Relationship Id="rId26" Type="http://schemas.openxmlformats.org/officeDocument/2006/relationships/slideLayout" Target="../slideLayouts/slideLayout53.xml"/><Relationship Id="rId3" Type="http://schemas.openxmlformats.org/officeDocument/2006/relationships/slideLayout" Target="../slideLayouts/slideLayout30.xml"/><Relationship Id="rId21" Type="http://schemas.openxmlformats.org/officeDocument/2006/relationships/slideLayout" Target="../slideLayouts/slideLayout48.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5" Type="http://schemas.openxmlformats.org/officeDocument/2006/relationships/slideLayout" Target="../slideLayouts/slideLayout52.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20" Type="http://schemas.openxmlformats.org/officeDocument/2006/relationships/slideLayout" Target="../slideLayouts/slideLayout47.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24" Type="http://schemas.openxmlformats.org/officeDocument/2006/relationships/slideLayout" Target="../slideLayouts/slideLayout51.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23" Type="http://schemas.openxmlformats.org/officeDocument/2006/relationships/slideLayout" Target="../slideLayouts/slideLayout50.xml"/><Relationship Id="rId10" Type="http://schemas.openxmlformats.org/officeDocument/2006/relationships/slideLayout" Target="../slideLayouts/slideLayout37.xml"/><Relationship Id="rId19" Type="http://schemas.openxmlformats.org/officeDocument/2006/relationships/slideLayout" Target="../slideLayouts/slideLayout46.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 Id="rId22" Type="http://schemas.openxmlformats.org/officeDocument/2006/relationships/slideLayout" Target="../slideLayouts/slideLayout49.xml"/><Relationship Id="rId2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0" y="296897"/>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83" r:id="rId1"/>
    <p:sldLayoutId id="2147484279" r:id="rId2"/>
    <p:sldLayoutId id="2147484184" r:id="rId3"/>
    <p:sldLayoutId id="2147484282" r:id="rId4"/>
    <p:sldLayoutId id="2147484280" r:id="rId5"/>
    <p:sldLayoutId id="2147484274" r:id="rId6"/>
    <p:sldLayoutId id="2147484272" r:id="rId7"/>
    <p:sldLayoutId id="2147484185" r:id="rId8"/>
    <p:sldLayoutId id="2147484186" r:id="rId9"/>
    <p:sldLayoutId id="2147484130" r:id="rId10"/>
    <p:sldLayoutId id="2147484101" r:id="rId11"/>
    <p:sldLayoutId id="2147484102" r:id="rId12"/>
    <p:sldLayoutId id="2147484087" r:id="rId13"/>
    <p:sldLayoutId id="2147484098" r:id="rId14"/>
    <p:sldLayoutId id="2147484086" r:id="rId15"/>
    <p:sldLayoutId id="2147484107" r:id="rId16"/>
    <p:sldLayoutId id="2147484099" r:id="rId17"/>
    <p:sldLayoutId id="2147484100" r:id="rId18"/>
    <p:sldLayoutId id="2147484089" r:id="rId19"/>
    <p:sldLayoutId id="2147484106" r:id="rId20"/>
    <p:sldLayoutId id="2147484092" r:id="rId21"/>
    <p:sldLayoutId id="2147484093" r:id="rId22"/>
    <p:sldLayoutId id="2147484127" r:id="rId23"/>
    <p:sldLayoutId id="2147484128" r:id="rId24"/>
    <p:sldLayoutId id="2147484129" r:id="rId25"/>
    <p:sldLayoutId id="2147484094" r:id="rId26"/>
    <p:sldLayoutId id="2147484096" r:id="rId27"/>
  </p:sldLayoutIdLst>
  <p:transition>
    <p:fade/>
  </p:transition>
  <p:hf hdr="0" dt="0"/>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orient="horz" pos="763" userDrawn="1">
          <p15:clr>
            <a:srgbClr val="A4A3A4"/>
          </p15:clr>
        </p15:guide>
        <p15:guide id="4" orient="horz" pos="1339" userDrawn="1">
          <p15:clr>
            <a:srgbClr val="A4A3A4"/>
          </p15:clr>
        </p15:guide>
        <p15:guide id="5" orient="horz" pos="1915" userDrawn="1">
          <p15:clr>
            <a:srgbClr val="A4A3A4"/>
          </p15:clr>
        </p15:guide>
        <p15:guide id="6" orient="horz" pos="2491" userDrawn="1">
          <p15:clr>
            <a:srgbClr val="A4A3A4"/>
          </p15:clr>
        </p15:guide>
        <p15:guide id="7" orient="horz" pos="3067" userDrawn="1">
          <p15:clr>
            <a:srgbClr val="A4A3A4"/>
          </p15:clr>
        </p15:guide>
        <p15:guide id="8" orient="horz" pos="3643" userDrawn="1">
          <p15:clr>
            <a:srgbClr val="A4A3A4"/>
          </p15:clr>
        </p15:guide>
        <p15:guide id="9" orient="horz" pos="4219" userDrawn="1">
          <p15:clr>
            <a:srgbClr val="5ACBF0"/>
          </p15:clr>
        </p15:guide>
        <p15:guide id="10" pos="749" userDrawn="1">
          <p15:clr>
            <a:srgbClr val="A4A3A4"/>
          </p15:clr>
        </p15:guide>
        <p15:guide id="11" pos="1325" userDrawn="1">
          <p15:clr>
            <a:srgbClr val="A4A3A4"/>
          </p15:clr>
        </p15:guide>
        <p15:guide id="12" pos="1901" userDrawn="1">
          <p15:clr>
            <a:srgbClr val="A4A3A4"/>
          </p15:clr>
        </p15:guide>
        <p15:guide id="13" pos="2477" userDrawn="1">
          <p15:clr>
            <a:srgbClr val="A4A3A4"/>
          </p15:clr>
        </p15:guide>
        <p15:guide id="14" pos="3053" userDrawn="1">
          <p15:clr>
            <a:srgbClr val="A4A3A4"/>
          </p15:clr>
        </p15:guide>
        <p15:guide id="15" pos="3629" userDrawn="1">
          <p15:clr>
            <a:srgbClr val="A4A3A4"/>
          </p15:clr>
        </p15:guide>
        <p15:guide id="16" pos="4205" userDrawn="1">
          <p15:clr>
            <a:srgbClr val="A4A3A4"/>
          </p15:clr>
        </p15:guide>
        <p15:guide id="17" pos="4781" userDrawn="1">
          <p15:clr>
            <a:srgbClr val="A4A3A4"/>
          </p15:clr>
        </p15:guide>
        <p15:guide id="18" pos="5357" userDrawn="1">
          <p15:clr>
            <a:srgbClr val="A4A3A4"/>
          </p15:clr>
        </p15:guide>
        <p15:guide id="19" pos="5933" userDrawn="1">
          <p15:clr>
            <a:srgbClr val="A4A3A4"/>
          </p15:clr>
        </p15:guide>
        <p15:guide id="20" pos="6509" userDrawn="1">
          <p15:clr>
            <a:srgbClr val="A4A3A4"/>
          </p15:clr>
        </p15:guide>
        <p15:guide id="21" pos="7085" userDrawn="1">
          <p15:clr>
            <a:srgbClr val="A4A3A4"/>
          </p15:clr>
        </p15:guide>
        <p15:guide id="22" pos="7661"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0" y="296897"/>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62260113"/>
      </p:ext>
    </p:extLst>
  </p:cSld>
  <p:clrMap bg1="dk1" tx1="lt1" bg2="dk2" tx2="lt2" accent1="accent1" accent2="accent2" accent3="accent3" accent4="accent4" accent5="accent5" accent6="accent6" hlink="hlink" folHlink="folHlink"/>
  <p:sldLayoutIdLst>
    <p:sldLayoutId id="2147484244" r:id="rId1"/>
    <p:sldLayoutId id="2147484275" r:id="rId2"/>
    <p:sldLayoutId id="2147484247" r:id="rId3"/>
    <p:sldLayoutId id="2147484281" r:id="rId4"/>
    <p:sldLayoutId id="2147484277" r:id="rId5"/>
    <p:sldLayoutId id="2147484278" r:id="rId6"/>
    <p:sldLayoutId id="2147484249" r:id="rId7"/>
    <p:sldLayoutId id="2147484251" r:id="rId8"/>
    <p:sldLayoutId id="2147484253" r:id="rId9"/>
    <p:sldLayoutId id="2147484254" r:id="rId10"/>
    <p:sldLayoutId id="2147484255" r:id="rId11"/>
    <p:sldLayoutId id="2147484256" r:id="rId12"/>
    <p:sldLayoutId id="2147484257" r:id="rId13"/>
    <p:sldLayoutId id="2147484258" r:id="rId14"/>
    <p:sldLayoutId id="2147484259" r:id="rId15"/>
    <p:sldLayoutId id="2147484260" r:id="rId16"/>
    <p:sldLayoutId id="2147484261" r:id="rId17"/>
    <p:sldLayoutId id="2147484262" r:id="rId18"/>
    <p:sldLayoutId id="2147484263" r:id="rId19"/>
    <p:sldLayoutId id="2147484264" r:id="rId20"/>
    <p:sldLayoutId id="2147484265" r:id="rId21"/>
    <p:sldLayoutId id="2147484266" r:id="rId22"/>
    <p:sldLayoutId id="2147484267" r:id="rId23"/>
    <p:sldLayoutId id="2147484268" r:id="rId24"/>
    <p:sldLayoutId id="2147484269" r:id="rId25"/>
    <p:sldLayoutId id="2147484270" r:id="rId26"/>
  </p:sldLayoutIdLst>
  <p:transition>
    <p:fade/>
  </p:transition>
  <p:hf hdr="0" dt="0"/>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24.wmf"/><Relationship Id="rId2" Type="http://schemas.openxmlformats.org/officeDocument/2006/relationships/slideLayout" Target="../slideLayouts/slideLayout15.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23.wmf"/><Relationship Id="rId4" Type="http://schemas.openxmlformats.org/officeDocument/2006/relationships/oleObject" Target="../embeddings/oleObject3.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13.xml"/><Relationship Id="rId1" Type="http://schemas.openxmlformats.org/officeDocument/2006/relationships/slideLayout" Target="../slideLayouts/slideLayout15.xml"/><Relationship Id="rId4" Type="http://schemas.openxmlformats.org/officeDocument/2006/relationships/image" Target="../media/image26.w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5.xml"/><Relationship Id="rId1" Type="http://schemas.openxmlformats.org/officeDocument/2006/relationships/vmlDrawing" Target="../drawings/vmlDrawing3.vml"/><Relationship Id="rId5" Type="http://schemas.openxmlformats.org/officeDocument/2006/relationships/image" Target="../media/image30.wmf"/><Relationship Id="rId4" Type="http://schemas.openxmlformats.org/officeDocument/2006/relationships/oleObject" Target="../embeddings/oleObject5.bin"/></Relationships>
</file>

<file path=ppt/slides/_rels/slide21.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5.xml"/><Relationship Id="rId1" Type="http://schemas.openxmlformats.org/officeDocument/2006/relationships/vmlDrawing" Target="../drawings/vmlDrawing4.vml"/><Relationship Id="rId5" Type="http://schemas.openxmlformats.org/officeDocument/2006/relationships/image" Target="../media/image33.wmf"/><Relationship Id="rId4" Type="http://schemas.openxmlformats.org/officeDocument/2006/relationships/oleObject" Target="../embeddings/oleObject6.bin"/></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5.xml"/><Relationship Id="rId1" Type="http://schemas.openxmlformats.org/officeDocument/2006/relationships/slideLayout" Target="../slideLayouts/slideLayout15.xml"/><Relationship Id="rId4" Type="http://schemas.openxmlformats.org/officeDocument/2006/relationships/image" Target="../media/image35.png"/></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3" Type="http://schemas.openxmlformats.org/officeDocument/2006/relationships/hyperlink" Target="http://www.wired.com/wired/archive/12.10/tail.html" TargetMode="External"/><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8.xml"/><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3" Type="http://schemas.openxmlformats.org/officeDocument/2006/relationships/hyperlink" Target="https://www.quantamagazine.org/scant-evidence-of-power-laws-found-in-real-world-networks-20180215/" TargetMode="External"/><Relationship Id="rId2" Type="http://schemas.openxmlformats.org/officeDocument/2006/relationships/notesSlide" Target="../notesSlides/notesSlide40.xml"/><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21.wmf"/><Relationship Id="rId2" Type="http://schemas.openxmlformats.org/officeDocument/2006/relationships/slideLayout" Target="../slideLayouts/slideLayout15.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0.w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274638" y="3946631"/>
            <a:ext cx="8229600" cy="1837250"/>
          </a:xfrm>
          <a:ln w="3175" cmpd="sng">
            <a:solidFill>
              <a:srgbClr val="FFFFFF"/>
            </a:solidFill>
            <a:prstDash val="sysDash"/>
          </a:ln>
        </p:spPr>
        <p:txBody>
          <a:bodyPr/>
          <a:lstStyle/>
          <a:p>
            <a:r>
              <a:rPr lang="en-US" sz="2800" dirty="0"/>
              <a:t>Ceren Budak</a:t>
            </a:r>
          </a:p>
          <a:p>
            <a:endParaRPr lang="en-US" sz="2400" dirty="0"/>
          </a:p>
          <a:p>
            <a:endParaRPr lang="en-US" sz="2400" dirty="0"/>
          </a:p>
        </p:txBody>
      </p:sp>
      <p:sp>
        <p:nvSpPr>
          <p:cNvPr id="3" name="Title 2"/>
          <p:cNvSpPr>
            <a:spLocks noGrp="1"/>
          </p:cNvSpPr>
          <p:nvPr>
            <p:ph type="title"/>
          </p:nvPr>
        </p:nvSpPr>
        <p:spPr>
          <a:xfrm>
            <a:off x="274638" y="2125677"/>
            <a:ext cx="8229600" cy="1820954"/>
          </a:xfrm>
          <a:ln w="3175" cmpd="sng">
            <a:solidFill>
              <a:schemeClr val="tx1"/>
            </a:solidFill>
            <a:prstDash val="sysDash"/>
          </a:ln>
        </p:spPr>
        <p:txBody>
          <a:bodyPr/>
          <a:lstStyle/>
          <a:p>
            <a:r>
              <a:rPr lang="en-US" sz="3800" dirty="0"/>
              <a:t>SI 608 </a:t>
            </a:r>
            <a:br>
              <a:rPr lang="en-US" sz="3800" dirty="0"/>
            </a:br>
            <a:r>
              <a:rPr lang="en-US" sz="3800" dirty="0"/>
              <a:t>Week 5 – Scale Free Networks</a:t>
            </a:r>
            <a:br>
              <a:rPr lang="en-US" sz="2000" dirty="0"/>
            </a:br>
            <a:endParaRPr lang="en-US" sz="2800" dirty="0"/>
          </a:p>
        </p:txBody>
      </p:sp>
    </p:spTree>
    <p:extLst>
      <p:ext uri="{BB962C8B-B14F-4D97-AF65-F5344CB8AC3E}">
        <p14:creationId xmlns:p14="http://schemas.microsoft.com/office/powerpoint/2010/main" val="34223919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sz="5000" dirty="0">
                <a:ea typeface="ＭＳ Ｐゴシック" pitchFamily="-109" charset="-128"/>
              </a:rPr>
              <a:t>Logarithmic Axes</a:t>
            </a:r>
          </a:p>
        </p:txBody>
      </p:sp>
      <p:sp>
        <p:nvSpPr>
          <p:cNvPr id="27651" name="Rectangle 3"/>
          <p:cNvSpPr>
            <a:spLocks noGrp="1" noChangeArrowheads="1"/>
          </p:cNvSpPr>
          <p:nvPr>
            <p:ph type="body" idx="4294967295"/>
          </p:nvPr>
        </p:nvSpPr>
        <p:spPr>
          <a:xfrm>
            <a:off x="334684" y="1592980"/>
            <a:ext cx="11192828" cy="621736"/>
          </a:xfrm>
          <a:prstGeom prst="rect">
            <a:avLst/>
          </a:prstGeom>
        </p:spPr>
        <p:txBody>
          <a:bodyPr lIns="111026" tIns="55513" rIns="111026" bIns="55513"/>
          <a:lstStyle/>
          <a:p>
            <a:pPr eaLnBrk="1" hangingPunct="1"/>
            <a:r>
              <a:rPr lang="en-US" sz="2900" dirty="0">
                <a:ea typeface="ＭＳ Ｐゴシック" pitchFamily="-109" charset="-128"/>
              </a:rPr>
              <a:t>Powers of a number will be uniformly spaced</a:t>
            </a:r>
          </a:p>
          <a:p>
            <a:pPr eaLnBrk="1" hangingPunct="1"/>
            <a:endParaRPr lang="en-US" sz="2900" dirty="0">
              <a:ea typeface="ＭＳ Ｐゴシック" pitchFamily="-109" charset="-128"/>
            </a:endParaRPr>
          </a:p>
          <a:p>
            <a:pPr eaLnBrk="1" hangingPunct="1"/>
            <a:endParaRPr lang="en-US" sz="2900" dirty="0">
              <a:ea typeface="ＭＳ Ｐゴシック" pitchFamily="-109" charset="-128"/>
            </a:endParaRPr>
          </a:p>
          <a:p>
            <a:pPr eaLnBrk="1" hangingPunct="1"/>
            <a:endParaRPr lang="en-US" sz="2900" dirty="0">
              <a:ea typeface="ＭＳ Ｐゴシック" pitchFamily="-109" charset="-128"/>
            </a:endParaRPr>
          </a:p>
          <a:p>
            <a:pPr eaLnBrk="1" hangingPunct="1"/>
            <a:endParaRPr lang="en-US" sz="2900" dirty="0">
              <a:ea typeface="ＭＳ Ｐゴシック" pitchFamily="-109" charset="-128"/>
            </a:endParaRPr>
          </a:p>
          <a:p>
            <a:r>
              <a:rPr lang="en-US" sz="3200" dirty="0"/>
              <a:t>2</a:t>
            </a:r>
            <a:r>
              <a:rPr lang="en-US" sz="3200" baseline="30000" dirty="0"/>
              <a:t>0</a:t>
            </a:r>
            <a:r>
              <a:rPr lang="en-US" sz="3200" dirty="0"/>
              <a:t>=1, 2</a:t>
            </a:r>
            <a:r>
              <a:rPr lang="en-US" sz="3200" baseline="30000" dirty="0"/>
              <a:t>1</a:t>
            </a:r>
            <a:r>
              <a:rPr lang="en-US" sz="3200" dirty="0"/>
              <a:t>=2, 2</a:t>
            </a:r>
            <a:r>
              <a:rPr lang="en-US" sz="3200" baseline="30000" dirty="0"/>
              <a:t>2</a:t>
            </a:r>
            <a:r>
              <a:rPr lang="en-US" sz="3200" dirty="0"/>
              <a:t>=4, 2</a:t>
            </a:r>
            <a:r>
              <a:rPr lang="en-US" sz="3200" baseline="30000" dirty="0"/>
              <a:t>3</a:t>
            </a:r>
            <a:r>
              <a:rPr lang="en-US" sz="3200" dirty="0"/>
              <a:t>=8, 2</a:t>
            </a:r>
            <a:r>
              <a:rPr lang="en-US" sz="3200" baseline="30000" dirty="0"/>
              <a:t>4</a:t>
            </a:r>
            <a:r>
              <a:rPr lang="en-US" sz="3200" dirty="0"/>
              <a:t>=16, 2</a:t>
            </a:r>
            <a:r>
              <a:rPr lang="en-US" sz="3200" baseline="30000" dirty="0"/>
              <a:t>5</a:t>
            </a:r>
            <a:r>
              <a:rPr lang="en-US" sz="3200" dirty="0"/>
              <a:t>=32, 2</a:t>
            </a:r>
            <a:r>
              <a:rPr lang="en-US" sz="3200" baseline="30000" dirty="0"/>
              <a:t>6</a:t>
            </a:r>
            <a:r>
              <a:rPr lang="en-US" sz="3200" dirty="0"/>
              <a:t>=64,….</a:t>
            </a:r>
          </a:p>
          <a:p>
            <a:pPr eaLnBrk="1" hangingPunct="1"/>
            <a:endParaRPr lang="en-US" sz="2900" dirty="0">
              <a:ea typeface="ＭＳ Ｐゴシック" pitchFamily="-109" charset="-128"/>
            </a:endParaRPr>
          </a:p>
        </p:txBody>
      </p:sp>
      <p:grpSp>
        <p:nvGrpSpPr>
          <p:cNvPr id="2" name="Group 11"/>
          <p:cNvGrpSpPr>
            <a:grpSpLocks/>
          </p:cNvGrpSpPr>
          <p:nvPr/>
        </p:nvGrpSpPr>
        <p:grpSpPr bwMode="auto">
          <a:xfrm>
            <a:off x="694034" y="2661482"/>
            <a:ext cx="11659195" cy="539162"/>
            <a:chOff x="144" y="2640"/>
            <a:chExt cx="5400" cy="333"/>
          </a:xfrm>
        </p:grpSpPr>
        <p:pic>
          <p:nvPicPr>
            <p:cNvPr id="27664" name="Picture 12" descr="asse-logaritimo"/>
            <p:cNvPicPr>
              <a:picLocks noChangeAspect="1" noChangeArrowheads="1"/>
            </p:cNvPicPr>
            <p:nvPr/>
          </p:nvPicPr>
          <p:blipFill>
            <a:blip r:embed="rId3"/>
            <a:srcRect/>
            <a:stretch>
              <a:fillRect/>
            </a:stretch>
          </p:blipFill>
          <p:spPr bwMode="auto">
            <a:xfrm>
              <a:off x="215" y="2640"/>
              <a:ext cx="5329" cy="120"/>
            </a:xfrm>
            <a:prstGeom prst="rect">
              <a:avLst/>
            </a:prstGeom>
            <a:noFill/>
            <a:ln w="9525">
              <a:noFill/>
              <a:miter lim="800000"/>
              <a:headEnd/>
              <a:tailEnd/>
            </a:ln>
          </p:spPr>
        </p:pic>
        <p:sp>
          <p:nvSpPr>
            <p:cNvPr id="27665" name="Text Box 13"/>
            <p:cNvSpPr txBox="1">
              <a:spLocks noChangeArrowheads="1"/>
            </p:cNvSpPr>
            <p:nvPr/>
          </p:nvSpPr>
          <p:spPr bwMode="auto">
            <a:xfrm>
              <a:off x="144" y="2745"/>
              <a:ext cx="145" cy="228"/>
            </a:xfrm>
            <a:prstGeom prst="rect">
              <a:avLst/>
            </a:prstGeom>
            <a:noFill/>
            <a:ln w="9525">
              <a:noFill/>
              <a:miter lim="800000"/>
              <a:headEnd/>
              <a:tailEnd/>
            </a:ln>
          </p:spPr>
          <p:txBody>
            <a:bodyPr wrap="none">
              <a:spAutoFit/>
            </a:bodyPr>
            <a:lstStyle/>
            <a:p>
              <a:pPr>
                <a:spcBef>
                  <a:spcPct val="0"/>
                </a:spcBef>
                <a:buFontTx/>
                <a:buNone/>
              </a:pPr>
              <a:r>
                <a:rPr lang="en-US" b="1">
                  <a:solidFill>
                    <a:srgbClr val="000066"/>
                  </a:solidFill>
                </a:rPr>
                <a:t>1</a:t>
              </a:r>
            </a:p>
          </p:txBody>
        </p:sp>
        <p:sp>
          <p:nvSpPr>
            <p:cNvPr id="27666" name="Text Box 14"/>
            <p:cNvSpPr txBox="1">
              <a:spLocks noChangeArrowheads="1"/>
            </p:cNvSpPr>
            <p:nvPr/>
          </p:nvSpPr>
          <p:spPr bwMode="auto">
            <a:xfrm>
              <a:off x="672" y="2745"/>
              <a:ext cx="145" cy="228"/>
            </a:xfrm>
            <a:prstGeom prst="rect">
              <a:avLst/>
            </a:prstGeom>
            <a:noFill/>
            <a:ln w="9525">
              <a:noFill/>
              <a:miter lim="800000"/>
              <a:headEnd/>
              <a:tailEnd/>
            </a:ln>
          </p:spPr>
          <p:txBody>
            <a:bodyPr wrap="none">
              <a:spAutoFit/>
            </a:bodyPr>
            <a:lstStyle/>
            <a:p>
              <a:pPr>
                <a:spcBef>
                  <a:spcPct val="0"/>
                </a:spcBef>
                <a:buFontTx/>
                <a:buNone/>
              </a:pPr>
              <a:r>
                <a:rPr lang="en-US" b="1">
                  <a:solidFill>
                    <a:srgbClr val="000066"/>
                  </a:solidFill>
                </a:rPr>
                <a:t>2</a:t>
              </a:r>
            </a:p>
          </p:txBody>
        </p:sp>
        <p:sp>
          <p:nvSpPr>
            <p:cNvPr id="27667" name="Text Box 15"/>
            <p:cNvSpPr txBox="1">
              <a:spLocks noChangeArrowheads="1"/>
            </p:cNvSpPr>
            <p:nvPr/>
          </p:nvSpPr>
          <p:spPr bwMode="auto">
            <a:xfrm>
              <a:off x="960" y="2745"/>
              <a:ext cx="145" cy="228"/>
            </a:xfrm>
            <a:prstGeom prst="rect">
              <a:avLst/>
            </a:prstGeom>
            <a:noFill/>
            <a:ln w="9525">
              <a:noFill/>
              <a:miter lim="800000"/>
              <a:headEnd/>
              <a:tailEnd/>
            </a:ln>
          </p:spPr>
          <p:txBody>
            <a:bodyPr wrap="none">
              <a:spAutoFit/>
            </a:bodyPr>
            <a:lstStyle/>
            <a:p>
              <a:pPr>
                <a:spcBef>
                  <a:spcPct val="0"/>
                </a:spcBef>
                <a:buFontTx/>
                <a:buNone/>
              </a:pPr>
              <a:r>
                <a:rPr lang="en-US" b="1" dirty="0">
                  <a:solidFill>
                    <a:srgbClr val="000066"/>
                  </a:solidFill>
                </a:rPr>
                <a:t>3</a:t>
              </a:r>
            </a:p>
          </p:txBody>
        </p:sp>
        <p:sp>
          <p:nvSpPr>
            <p:cNvPr id="27668" name="Text Box 16"/>
            <p:cNvSpPr txBox="1">
              <a:spLocks noChangeArrowheads="1"/>
            </p:cNvSpPr>
            <p:nvPr/>
          </p:nvSpPr>
          <p:spPr bwMode="auto">
            <a:xfrm>
              <a:off x="1920" y="2745"/>
              <a:ext cx="204" cy="228"/>
            </a:xfrm>
            <a:prstGeom prst="rect">
              <a:avLst/>
            </a:prstGeom>
            <a:noFill/>
            <a:ln w="9525">
              <a:noFill/>
              <a:miter lim="800000"/>
              <a:headEnd/>
              <a:tailEnd/>
            </a:ln>
          </p:spPr>
          <p:txBody>
            <a:bodyPr wrap="none">
              <a:spAutoFit/>
            </a:bodyPr>
            <a:lstStyle/>
            <a:p>
              <a:pPr>
                <a:spcBef>
                  <a:spcPct val="0"/>
                </a:spcBef>
                <a:buFontTx/>
                <a:buNone/>
              </a:pPr>
              <a:r>
                <a:rPr lang="en-US" b="1" dirty="0">
                  <a:solidFill>
                    <a:srgbClr val="000066"/>
                  </a:solidFill>
                </a:rPr>
                <a:t>10</a:t>
              </a:r>
            </a:p>
          </p:txBody>
        </p:sp>
        <p:sp>
          <p:nvSpPr>
            <p:cNvPr id="27669" name="Text Box 17"/>
            <p:cNvSpPr txBox="1">
              <a:spLocks noChangeArrowheads="1"/>
            </p:cNvSpPr>
            <p:nvPr/>
          </p:nvSpPr>
          <p:spPr bwMode="auto">
            <a:xfrm>
              <a:off x="2400" y="2745"/>
              <a:ext cx="204" cy="228"/>
            </a:xfrm>
            <a:prstGeom prst="rect">
              <a:avLst/>
            </a:prstGeom>
            <a:noFill/>
            <a:ln w="9525">
              <a:noFill/>
              <a:miter lim="800000"/>
              <a:headEnd/>
              <a:tailEnd/>
            </a:ln>
          </p:spPr>
          <p:txBody>
            <a:bodyPr wrap="none">
              <a:spAutoFit/>
            </a:bodyPr>
            <a:lstStyle/>
            <a:p>
              <a:pPr>
                <a:spcBef>
                  <a:spcPct val="0"/>
                </a:spcBef>
                <a:buFontTx/>
                <a:buNone/>
              </a:pPr>
              <a:r>
                <a:rPr lang="en-US" b="1">
                  <a:solidFill>
                    <a:srgbClr val="000066"/>
                  </a:solidFill>
                </a:rPr>
                <a:t>20</a:t>
              </a:r>
            </a:p>
          </p:txBody>
        </p:sp>
        <p:sp>
          <p:nvSpPr>
            <p:cNvPr id="27670" name="Text Box 18"/>
            <p:cNvSpPr txBox="1">
              <a:spLocks noChangeArrowheads="1"/>
            </p:cNvSpPr>
            <p:nvPr/>
          </p:nvSpPr>
          <p:spPr bwMode="auto">
            <a:xfrm>
              <a:off x="2736" y="2745"/>
              <a:ext cx="204" cy="228"/>
            </a:xfrm>
            <a:prstGeom prst="rect">
              <a:avLst/>
            </a:prstGeom>
            <a:noFill/>
            <a:ln w="9525">
              <a:noFill/>
              <a:miter lim="800000"/>
              <a:headEnd/>
              <a:tailEnd/>
            </a:ln>
          </p:spPr>
          <p:txBody>
            <a:bodyPr wrap="none">
              <a:spAutoFit/>
            </a:bodyPr>
            <a:lstStyle/>
            <a:p>
              <a:pPr>
                <a:spcBef>
                  <a:spcPct val="0"/>
                </a:spcBef>
                <a:buFontTx/>
                <a:buNone/>
              </a:pPr>
              <a:r>
                <a:rPr lang="en-US" b="1">
                  <a:solidFill>
                    <a:srgbClr val="000066"/>
                  </a:solidFill>
                </a:rPr>
                <a:t>30</a:t>
              </a:r>
            </a:p>
          </p:txBody>
        </p:sp>
        <p:sp>
          <p:nvSpPr>
            <p:cNvPr id="27671" name="Text Box 19"/>
            <p:cNvSpPr txBox="1">
              <a:spLocks noChangeArrowheads="1"/>
            </p:cNvSpPr>
            <p:nvPr/>
          </p:nvSpPr>
          <p:spPr bwMode="auto">
            <a:xfrm>
              <a:off x="3600" y="2745"/>
              <a:ext cx="264" cy="228"/>
            </a:xfrm>
            <a:prstGeom prst="rect">
              <a:avLst/>
            </a:prstGeom>
            <a:noFill/>
            <a:ln w="9525">
              <a:noFill/>
              <a:miter lim="800000"/>
              <a:headEnd/>
              <a:tailEnd/>
            </a:ln>
          </p:spPr>
          <p:txBody>
            <a:bodyPr wrap="none">
              <a:spAutoFit/>
            </a:bodyPr>
            <a:lstStyle/>
            <a:p>
              <a:pPr>
                <a:spcBef>
                  <a:spcPct val="0"/>
                </a:spcBef>
                <a:buFontTx/>
                <a:buNone/>
              </a:pPr>
              <a:r>
                <a:rPr lang="en-US" b="1">
                  <a:solidFill>
                    <a:srgbClr val="000066"/>
                  </a:solidFill>
                </a:rPr>
                <a:t>100</a:t>
              </a:r>
            </a:p>
          </p:txBody>
        </p:sp>
        <p:sp>
          <p:nvSpPr>
            <p:cNvPr id="27672" name="Text Box 20"/>
            <p:cNvSpPr txBox="1">
              <a:spLocks noChangeArrowheads="1"/>
            </p:cNvSpPr>
            <p:nvPr/>
          </p:nvSpPr>
          <p:spPr bwMode="auto">
            <a:xfrm>
              <a:off x="4108" y="2745"/>
              <a:ext cx="264" cy="228"/>
            </a:xfrm>
            <a:prstGeom prst="rect">
              <a:avLst/>
            </a:prstGeom>
            <a:noFill/>
            <a:ln w="9525">
              <a:noFill/>
              <a:miter lim="800000"/>
              <a:headEnd/>
              <a:tailEnd/>
            </a:ln>
          </p:spPr>
          <p:txBody>
            <a:bodyPr wrap="none">
              <a:spAutoFit/>
            </a:bodyPr>
            <a:lstStyle/>
            <a:p>
              <a:pPr>
                <a:spcBef>
                  <a:spcPct val="0"/>
                </a:spcBef>
                <a:buFontTx/>
                <a:buNone/>
              </a:pPr>
              <a:r>
                <a:rPr lang="en-US" b="1">
                  <a:solidFill>
                    <a:srgbClr val="000066"/>
                  </a:solidFill>
                </a:rPr>
                <a:t>200</a:t>
              </a:r>
            </a:p>
          </p:txBody>
        </p:sp>
      </p:grpSp>
      <p:grpSp>
        <p:nvGrpSpPr>
          <p:cNvPr id="3" name="Group 37"/>
          <p:cNvGrpSpPr>
            <a:grpSpLocks/>
          </p:cNvGrpSpPr>
          <p:nvPr/>
        </p:nvGrpSpPr>
        <p:grpSpPr bwMode="auto">
          <a:xfrm>
            <a:off x="847223" y="2519215"/>
            <a:ext cx="9310084" cy="545639"/>
            <a:chOff x="320" y="1424"/>
            <a:chExt cx="4312" cy="337"/>
          </a:xfrm>
        </p:grpSpPr>
        <p:sp>
          <p:nvSpPr>
            <p:cNvPr id="27655" name="Oval 27"/>
            <p:cNvSpPr>
              <a:spLocks noChangeArrowheads="1"/>
            </p:cNvSpPr>
            <p:nvPr/>
          </p:nvSpPr>
          <p:spPr bwMode="auto">
            <a:xfrm>
              <a:off x="320" y="1424"/>
              <a:ext cx="120" cy="321"/>
            </a:xfrm>
            <a:prstGeom prst="ellipse">
              <a:avLst/>
            </a:prstGeom>
            <a:noFill/>
            <a:ln w="38100">
              <a:solidFill>
                <a:srgbClr val="C00000"/>
              </a:solidFill>
              <a:round/>
              <a:headEnd/>
              <a:tailEnd/>
            </a:ln>
          </p:spPr>
          <p:txBody>
            <a:bodyPr wrap="none" anchor="ctr">
              <a:spAutoFit/>
            </a:bodyPr>
            <a:lstStyle/>
            <a:p>
              <a:endParaRPr lang="en-US"/>
            </a:p>
          </p:txBody>
        </p:sp>
        <p:sp>
          <p:nvSpPr>
            <p:cNvPr id="27656" name="Oval 29"/>
            <p:cNvSpPr>
              <a:spLocks noChangeArrowheads="1"/>
            </p:cNvSpPr>
            <p:nvPr/>
          </p:nvSpPr>
          <p:spPr bwMode="auto">
            <a:xfrm>
              <a:off x="832" y="1424"/>
              <a:ext cx="120" cy="321"/>
            </a:xfrm>
            <a:prstGeom prst="ellipse">
              <a:avLst/>
            </a:prstGeom>
            <a:noFill/>
            <a:ln w="38100">
              <a:solidFill>
                <a:srgbClr val="C00000"/>
              </a:solidFill>
              <a:round/>
              <a:headEnd/>
              <a:tailEnd/>
            </a:ln>
          </p:spPr>
          <p:txBody>
            <a:bodyPr wrap="none" anchor="ctr">
              <a:spAutoFit/>
            </a:bodyPr>
            <a:lstStyle/>
            <a:p>
              <a:endParaRPr lang="en-US"/>
            </a:p>
          </p:txBody>
        </p:sp>
        <p:sp>
          <p:nvSpPr>
            <p:cNvPr id="27657" name="Oval 30"/>
            <p:cNvSpPr>
              <a:spLocks noChangeArrowheads="1"/>
            </p:cNvSpPr>
            <p:nvPr/>
          </p:nvSpPr>
          <p:spPr bwMode="auto">
            <a:xfrm>
              <a:off x="1360" y="1432"/>
              <a:ext cx="120" cy="321"/>
            </a:xfrm>
            <a:prstGeom prst="ellipse">
              <a:avLst/>
            </a:prstGeom>
            <a:noFill/>
            <a:ln w="38100">
              <a:solidFill>
                <a:srgbClr val="C00000"/>
              </a:solidFill>
              <a:round/>
              <a:headEnd/>
              <a:tailEnd/>
            </a:ln>
          </p:spPr>
          <p:txBody>
            <a:bodyPr wrap="none" anchor="ctr">
              <a:spAutoFit/>
            </a:bodyPr>
            <a:lstStyle/>
            <a:p>
              <a:endParaRPr lang="en-US"/>
            </a:p>
          </p:txBody>
        </p:sp>
        <p:sp>
          <p:nvSpPr>
            <p:cNvPr id="27658" name="Oval 31"/>
            <p:cNvSpPr>
              <a:spLocks noChangeArrowheads="1"/>
            </p:cNvSpPr>
            <p:nvPr/>
          </p:nvSpPr>
          <p:spPr bwMode="auto">
            <a:xfrm>
              <a:off x="1880" y="1440"/>
              <a:ext cx="120" cy="321"/>
            </a:xfrm>
            <a:prstGeom prst="ellipse">
              <a:avLst/>
            </a:prstGeom>
            <a:noFill/>
            <a:ln w="38100">
              <a:solidFill>
                <a:srgbClr val="C00000"/>
              </a:solidFill>
              <a:round/>
              <a:headEnd/>
              <a:tailEnd/>
            </a:ln>
          </p:spPr>
          <p:txBody>
            <a:bodyPr wrap="none" anchor="ctr">
              <a:spAutoFit/>
            </a:bodyPr>
            <a:lstStyle/>
            <a:p>
              <a:endParaRPr lang="en-US"/>
            </a:p>
          </p:txBody>
        </p:sp>
        <p:sp>
          <p:nvSpPr>
            <p:cNvPr id="27659" name="Oval 32"/>
            <p:cNvSpPr>
              <a:spLocks noChangeArrowheads="1"/>
            </p:cNvSpPr>
            <p:nvPr/>
          </p:nvSpPr>
          <p:spPr bwMode="auto">
            <a:xfrm>
              <a:off x="2408" y="1432"/>
              <a:ext cx="120" cy="321"/>
            </a:xfrm>
            <a:prstGeom prst="ellipse">
              <a:avLst/>
            </a:prstGeom>
            <a:noFill/>
            <a:ln w="38100">
              <a:solidFill>
                <a:srgbClr val="C00000"/>
              </a:solidFill>
              <a:round/>
              <a:headEnd/>
              <a:tailEnd/>
            </a:ln>
          </p:spPr>
          <p:txBody>
            <a:bodyPr wrap="none" anchor="ctr">
              <a:spAutoFit/>
            </a:bodyPr>
            <a:lstStyle/>
            <a:p>
              <a:endParaRPr lang="en-US"/>
            </a:p>
          </p:txBody>
        </p:sp>
        <p:sp>
          <p:nvSpPr>
            <p:cNvPr id="27660" name="Oval 33"/>
            <p:cNvSpPr>
              <a:spLocks noChangeArrowheads="1"/>
            </p:cNvSpPr>
            <p:nvPr/>
          </p:nvSpPr>
          <p:spPr bwMode="auto">
            <a:xfrm>
              <a:off x="2960" y="1440"/>
              <a:ext cx="120" cy="321"/>
            </a:xfrm>
            <a:prstGeom prst="ellipse">
              <a:avLst/>
            </a:prstGeom>
            <a:noFill/>
            <a:ln w="38100">
              <a:solidFill>
                <a:srgbClr val="C00000"/>
              </a:solidFill>
              <a:round/>
              <a:headEnd/>
              <a:tailEnd/>
            </a:ln>
          </p:spPr>
          <p:txBody>
            <a:bodyPr wrap="none" anchor="ctr">
              <a:spAutoFit/>
            </a:bodyPr>
            <a:lstStyle/>
            <a:p>
              <a:endParaRPr lang="en-US"/>
            </a:p>
          </p:txBody>
        </p:sp>
        <p:sp>
          <p:nvSpPr>
            <p:cNvPr id="27661" name="Oval 34"/>
            <p:cNvSpPr>
              <a:spLocks noChangeArrowheads="1"/>
            </p:cNvSpPr>
            <p:nvPr/>
          </p:nvSpPr>
          <p:spPr bwMode="auto">
            <a:xfrm>
              <a:off x="3432" y="1440"/>
              <a:ext cx="120" cy="321"/>
            </a:xfrm>
            <a:prstGeom prst="ellipse">
              <a:avLst/>
            </a:prstGeom>
            <a:noFill/>
            <a:ln w="38100">
              <a:solidFill>
                <a:srgbClr val="C00000"/>
              </a:solidFill>
              <a:round/>
              <a:headEnd/>
              <a:tailEnd/>
            </a:ln>
          </p:spPr>
          <p:txBody>
            <a:bodyPr wrap="none" anchor="ctr">
              <a:spAutoFit/>
            </a:bodyPr>
            <a:lstStyle/>
            <a:p>
              <a:endParaRPr lang="en-US"/>
            </a:p>
          </p:txBody>
        </p:sp>
        <p:sp>
          <p:nvSpPr>
            <p:cNvPr id="27662" name="Oval 35"/>
            <p:cNvSpPr>
              <a:spLocks noChangeArrowheads="1"/>
            </p:cNvSpPr>
            <p:nvPr/>
          </p:nvSpPr>
          <p:spPr bwMode="auto">
            <a:xfrm>
              <a:off x="3984" y="1424"/>
              <a:ext cx="120" cy="321"/>
            </a:xfrm>
            <a:prstGeom prst="ellipse">
              <a:avLst/>
            </a:prstGeom>
            <a:noFill/>
            <a:ln w="38100">
              <a:solidFill>
                <a:srgbClr val="C00000"/>
              </a:solidFill>
              <a:round/>
              <a:headEnd/>
              <a:tailEnd/>
            </a:ln>
          </p:spPr>
          <p:txBody>
            <a:bodyPr wrap="none" anchor="ctr">
              <a:spAutoFit/>
            </a:bodyPr>
            <a:lstStyle/>
            <a:p>
              <a:endParaRPr lang="en-US"/>
            </a:p>
          </p:txBody>
        </p:sp>
        <p:sp>
          <p:nvSpPr>
            <p:cNvPr id="27663" name="Oval 36"/>
            <p:cNvSpPr>
              <a:spLocks noChangeArrowheads="1"/>
            </p:cNvSpPr>
            <p:nvPr/>
          </p:nvSpPr>
          <p:spPr bwMode="auto">
            <a:xfrm>
              <a:off x="4512" y="1424"/>
              <a:ext cx="120" cy="321"/>
            </a:xfrm>
            <a:prstGeom prst="ellipse">
              <a:avLst/>
            </a:prstGeom>
            <a:noFill/>
            <a:ln w="38100">
              <a:solidFill>
                <a:srgbClr val="C00000"/>
              </a:solidFill>
              <a:round/>
              <a:headEnd/>
              <a:tailEnd/>
            </a:ln>
          </p:spPr>
          <p:txBody>
            <a:bodyPr wrap="none" anchor="ctr">
              <a:spAutoFit/>
            </a:bodyPr>
            <a:lstStyle/>
            <a:p>
              <a:endParaRPr lang="en-US"/>
            </a:p>
          </p:txBody>
        </p:sp>
      </p:grpSp>
      <p:sp>
        <p:nvSpPr>
          <p:cNvPr id="4" name="Slide Number Placeholder 3"/>
          <p:cNvSpPr>
            <a:spLocks noGrp="1"/>
          </p:cNvSpPr>
          <p:nvPr>
            <p:ph type="sldNum" sz="quarter" idx="4294967295"/>
          </p:nvPr>
        </p:nvSpPr>
        <p:spPr>
          <a:xfrm>
            <a:off x="10778278" y="6508794"/>
            <a:ext cx="1036373" cy="485731"/>
          </a:xfrm>
          <a:prstGeom prst="rect">
            <a:avLst/>
          </a:prstGeom>
        </p:spPr>
        <p:txBody>
          <a:bodyPr lIns="111026" tIns="55513" rIns="111026" bIns="55513"/>
          <a:lstStyle/>
          <a:p>
            <a:pPr>
              <a:defRPr/>
            </a:pPr>
            <a:fld id="{61B0E70C-1690-4F58-92A9-490466CB17A3}" type="slidenum">
              <a:rPr lang="en-US" smtClean="0"/>
              <a:pPr>
                <a:defRPr/>
              </a:pPr>
              <a:t>10</a:t>
            </a:fld>
            <a:endParaRPr lang="en-US"/>
          </a:p>
        </p:txBody>
      </p:sp>
    </p:spTree>
    <p:extLst>
      <p:ext uri="{BB962C8B-B14F-4D97-AF65-F5344CB8AC3E}">
        <p14:creationId xmlns:p14="http://schemas.microsoft.com/office/powerpoint/2010/main" val="40009485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Properties of Power Law</a:t>
            </a:r>
          </a:p>
        </p:txBody>
      </p:sp>
      <p:sp>
        <p:nvSpPr>
          <p:cNvPr id="3" name="Content Placeholder 2"/>
          <p:cNvSpPr>
            <a:spLocks noGrp="1"/>
          </p:cNvSpPr>
          <p:nvPr>
            <p:ph idx="4294967295"/>
          </p:nvPr>
        </p:nvSpPr>
        <p:spPr>
          <a:xfrm>
            <a:off x="621824" y="1632056"/>
            <a:ext cx="11192828" cy="4740734"/>
          </a:xfrm>
          <a:prstGeom prst="rect">
            <a:avLst/>
          </a:prstGeom>
        </p:spPr>
        <p:txBody>
          <a:bodyPr lIns="111026" tIns="55513" rIns="111026" bIns="55513"/>
          <a:lstStyle/>
          <a:p>
            <a:r>
              <a:rPr lang="en-US" sz="2900" dirty="0"/>
              <a:t>The (complementary) cumulative distribution is still power law </a:t>
            </a:r>
          </a:p>
          <a:p>
            <a:endParaRPr lang="en-US" sz="2900" dirty="0"/>
          </a:p>
          <a:p>
            <a:endParaRPr lang="en-US" sz="2900" dirty="0"/>
          </a:p>
          <a:p>
            <a:pPr lvl="1"/>
            <a:r>
              <a:rPr lang="en-US" dirty="0"/>
              <a:t>with a smaller scaling exponent (</a:t>
            </a:r>
            <a:r>
              <a:rPr lang="el-GR" dirty="0"/>
              <a:t>α</a:t>
            </a:r>
            <a:r>
              <a:rPr lang="en-US" dirty="0"/>
              <a:t> - 1)</a:t>
            </a:r>
          </a:p>
          <a:p>
            <a:r>
              <a:rPr lang="en-US" sz="2900" dirty="0"/>
              <a:t>The cumulative distribution also presents a straight line on a log-log plot. </a:t>
            </a:r>
          </a:p>
          <a:p>
            <a:endParaRPr lang="en-US" sz="2900" dirty="0"/>
          </a:p>
        </p:txBody>
      </p:sp>
      <p:sp>
        <p:nvSpPr>
          <p:cNvPr id="4" name="Slide Number Placeholder 3"/>
          <p:cNvSpPr>
            <a:spLocks noGrp="1"/>
          </p:cNvSpPr>
          <p:nvPr>
            <p:ph type="sldNum" sz="quarter" idx="4294967295"/>
          </p:nvPr>
        </p:nvSpPr>
        <p:spPr>
          <a:xfrm>
            <a:off x="10778278" y="6508794"/>
            <a:ext cx="1036373" cy="485731"/>
          </a:xfrm>
          <a:prstGeom prst="rect">
            <a:avLst/>
          </a:prstGeom>
        </p:spPr>
        <p:txBody>
          <a:bodyPr lIns="111026" tIns="55513" rIns="111026" bIns="55513"/>
          <a:lstStyle/>
          <a:p>
            <a:pPr>
              <a:defRPr/>
            </a:pPr>
            <a:fld id="{61B0E70C-1690-4F58-92A9-490466CB17A3}" type="slidenum">
              <a:rPr lang="en-US" smtClean="0"/>
              <a:pPr>
                <a:defRPr/>
              </a:pPr>
              <a:t>11</a:t>
            </a:fld>
            <a:endParaRPr lang="en-US"/>
          </a:p>
        </p:txBody>
      </p:sp>
      <p:graphicFrame>
        <p:nvGraphicFramePr>
          <p:cNvPr id="5" name="Object 4"/>
          <p:cNvGraphicFramePr>
            <a:graphicFrameLocks noChangeAspect="1"/>
          </p:cNvGraphicFramePr>
          <p:nvPr/>
        </p:nvGraphicFramePr>
        <p:xfrm>
          <a:off x="5596414" y="3387164"/>
          <a:ext cx="1243648" cy="220198"/>
        </p:xfrm>
        <a:graphic>
          <a:graphicData uri="http://schemas.openxmlformats.org/presentationml/2006/ole">
            <mc:AlternateContent xmlns:mc="http://schemas.openxmlformats.org/markup-compatibility/2006">
              <mc:Choice xmlns:v="urn:schemas-microsoft-com:vml" Requires="v">
                <p:oleObj spid="_x0000_s43397" name="Equation" r:id="rId4" imgW="914400" imgH="215640" progId="Equation.3">
                  <p:embed/>
                </p:oleObj>
              </mc:Choice>
              <mc:Fallback>
                <p:oleObj name="Equation" r:id="rId4" imgW="914400" imgH="215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96414" y="3387164"/>
                        <a:ext cx="1243648" cy="220198"/>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153058335"/>
              </p:ext>
            </p:extLst>
          </p:nvPr>
        </p:nvGraphicFramePr>
        <p:xfrm>
          <a:off x="1156128" y="2232950"/>
          <a:ext cx="6424944" cy="699453"/>
        </p:xfrm>
        <a:graphic>
          <a:graphicData uri="http://schemas.openxmlformats.org/presentationml/2006/ole">
            <mc:AlternateContent xmlns:mc="http://schemas.openxmlformats.org/markup-compatibility/2006">
              <mc:Choice xmlns:v="urn:schemas-microsoft-com:vml" Requires="v">
                <p:oleObj spid="_x0000_s43398" name="Equation" r:id="rId6" imgW="2793960" imgH="330120" progId="Equation.3">
                  <p:embed/>
                </p:oleObj>
              </mc:Choice>
              <mc:Fallback>
                <p:oleObj name="Equation" r:id="rId6" imgW="2793960" imgH="33012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6128" y="2232950"/>
                        <a:ext cx="6424944" cy="699453"/>
                      </a:xfrm>
                      <a:prstGeom prst="rect">
                        <a:avLst/>
                      </a:prstGeom>
                      <a:noFill/>
                      <a:extLst/>
                    </p:spPr>
                  </p:pic>
                </p:oleObj>
              </mc:Fallback>
            </mc:AlternateContent>
          </a:graphicData>
        </a:graphic>
      </p:graphicFrame>
    </p:spTree>
    <p:extLst>
      <p:ext uri="{BB962C8B-B14F-4D97-AF65-F5344CB8AC3E}">
        <p14:creationId xmlns:p14="http://schemas.microsoft.com/office/powerpoint/2010/main" val="166732456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ＭＳ Ｐゴシック" pitchFamily="-109" charset="-128"/>
              </a:rPr>
              <a:t>Fitting Power-law Distributions</a:t>
            </a:r>
            <a:endParaRPr lang="en-US" dirty="0"/>
          </a:p>
        </p:txBody>
      </p:sp>
      <p:sp>
        <p:nvSpPr>
          <p:cNvPr id="3" name="Content Placeholder 2"/>
          <p:cNvSpPr>
            <a:spLocks noGrp="1"/>
          </p:cNvSpPr>
          <p:nvPr>
            <p:ph idx="4294967295"/>
          </p:nvPr>
        </p:nvSpPr>
        <p:spPr>
          <a:xfrm>
            <a:off x="427861" y="1491266"/>
            <a:ext cx="11192828" cy="4740734"/>
          </a:xfrm>
          <a:prstGeom prst="rect">
            <a:avLst/>
          </a:prstGeom>
        </p:spPr>
        <p:txBody>
          <a:bodyPr lIns="111026" tIns="55513" rIns="111026" bIns="55513"/>
          <a:lstStyle/>
          <a:p>
            <a:r>
              <a:rPr lang="en-US" sz="2900" dirty="0"/>
              <a:t>Assume we know a distribution is power-law</a:t>
            </a:r>
          </a:p>
          <a:p>
            <a:r>
              <a:rPr lang="en-US" sz="2900" dirty="0"/>
              <a:t>How can we find the scale exponent </a:t>
            </a:r>
            <a:r>
              <a:rPr lang="el-GR" sz="2900" dirty="0"/>
              <a:t>α</a:t>
            </a:r>
            <a:r>
              <a:rPr lang="en-US" sz="2900" dirty="0"/>
              <a:t> ?</a:t>
            </a:r>
          </a:p>
          <a:p>
            <a:endParaRPr lang="en-US" sz="2900" dirty="0"/>
          </a:p>
        </p:txBody>
      </p:sp>
      <p:sp>
        <p:nvSpPr>
          <p:cNvPr id="4" name="Slide Number Placeholder 3"/>
          <p:cNvSpPr>
            <a:spLocks noGrp="1"/>
          </p:cNvSpPr>
          <p:nvPr>
            <p:ph type="sldNum" sz="quarter" idx="4294967295"/>
          </p:nvPr>
        </p:nvSpPr>
        <p:spPr>
          <a:xfrm>
            <a:off x="10778278" y="6508794"/>
            <a:ext cx="1036373" cy="485731"/>
          </a:xfrm>
          <a:prstGeom prst="rect">
            <a:avLst/>
          </a:prstGeom>
        </p:spPr>
        <p:txBody>
          <a:bodyPr lIns="111026" tIns="55513" rIns="111026" bIns="55513"/>
          <a:lstStyle/>
          <a:p>
            <a:pPr>
              <a:defRPr/>
            </a:pPr>
            <a:fld id="{61B0E70C-1690-4F58-92A9-490466CB17A3}" type="slidenum">
              <a:rPr lang="en-US" smtClean="0"/>
              <a:pPr>
                <a:defRPr/>
              </a:pPr>
              <a:t>12</a:t>
            </a:fld>
            <a:endParaRPr lang="en-US"/>
          </a:p>
        </p:txBody>
      </p:sp>
    </p:spTree>
    <p:extLst>
      <p:ext uri="{BB962C8B-B14F-4D97-AF65-F5344CB8AC3E}">
        <p14:creationId xmlns:p14="http://schemas.microsoft.com/office/powerpoint/2010/main" val="19280522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dirty="0">
                <a:ea typeface="ＭＳ Ｐゴシック" pitchFamily="-109" charset="-128"/>
              </a:rPr>
              <a:t>Linear Scale Plot – Difficult to fit</a:t>
            </a:r>
          </a:p>
        </p:txBody>
      </p:sp>
      <p:pic>
        <p:nvPicPr>
          <p:cNvPr id="30723" name="Picture 4"/>
          <p:cNvPicPr>
            <a:picLocks noGrp="1" noChangeAspect="1" noChangeArrowheads="1"/>
          </p:cNvPicPr>
          <p:nvPr>
            <p:ph type="body" idx="4294967295"/>
          </p:nvPr>
        </p:nvPicPr>
        <p:blipFill>
          <a:blip r:embed="rId3"/>
          <a:srcRect/>
          <a:stretch>
            <a:fillRect/>
          </a:stretch>
        </p:blipFill>
        <p:spPr>
          <a:xfrm>
            <a:off x="6545514" y="2708405"/>
            <a:ext cx="6067211" cy="3412004"/>
          </a:xfrm>
          <a:prstGeom prst="rect">
            <a:avLst/>
          </a:prstGeom>
          <a:noFill/>
        </p:spPr>
      </p:pic>
      <p:sp>
        <p:nvSpPr>
          <p:cNvPr id="30724" name="Rectangle 5"/>
          <p:cNvSpPr>
            <a:spLocks noChangeArrowheads="1"/>
          </p:cNvSpPr>
          <p:nvPr/>
        </p:nvSpPr>
        <p:spPr bwMode="auto">
          <a:xfrm>
            <a:off x="393301" y="1321623"/>
            <a:ext cx="11711014" cy="5362469"/>
          </a:xfrm>
          <a:prstGeom prst="rect">
            <a:avLst/>
          </a:prstGeom>
          <a:noFill/>
          <a:ln w="9525">
            <a:noFill/>
            <a:miter lim="800000"/>
            <a:headEnd/>
            <a:tailEnd/>
          </a:ln>
        </p:spPr>
        <p:txBody>
          <a:bodyPr lIns="111026" tIns="55513" rIns="111026" bIns="55513"/>
          <a:lstStyle/>
          <a:p>
            <a:pPr marL="457200" indent="-457200">
              <a:buClr>
                <a:schemeClr val="bg2"/>
              </a:buClr>
              <a:buSzPct val="90000"/>
              <a:buFont typeface="Arial"/>
              <a:buChar char="•"/>
            </a:pPr>
            <a:r>
              <a:rPr lang="en-US" sz="2900" dirty="0"/>
              <a:t>The shape of the curve depends on the range of the value</a:t>
            </a:r>
          </a:p>
          <a:p>
            <a:pPr marL="457200" indent="-457200">
              <a:buClr>
                <a:schemeClr val="bg2"/>
              </a:buClr>
              <a:buSzPct val="90000"/>
              <a:buFont typeface="Arial"/>
              <a:buChar char="•"/>
            </a:pPr>
            <a:r>
              <a:rPr lang="en-US" sz="2900" dirty="0"/>
              <a:t>Requires a deeper look at the smallest bins</a:t>
            </a:r>
          </a:p>
        </p:txBody>
      </p:sp>
      <p:pic>
        <p:nvPicPr>
          <p:cNvPr id="30725" name="Picture 6"/>
          <p:cNvPicPr>
            <a:picLocks noChangeAspect="1" noChangeArrowheads="1"/>
          </p:cNvPicPr>
          <p:nvPr/>
        </p:nvPicPr>
        <p:blipFill>
          <a:blip r:embed="rId4"/>
          <a:srcRect/>
          <a:stretch>
            <a:fillRect/>
          </a:stretch>
        </p:blipFill>
        <p:spPr bwMode="auto">
          <a:xfrm>
            <a:off x="316373" y="2670463"/>
            <a:ext cx="5975132" cy="3360073"/>
          </a:xfrm>
          <a:prstGeom prst="rect">
            <a:avLst/>
          </a:prstGeom>
          <a:noFill/>
          <a:ln w="38100">
            <a:noFill/>
            <a:miter lim="800000"/>
            <a:headEnd/>
            <a:tailEnd/>
          </a:ln>
        </p:spPr>
      </p:pic>
      <p:sp>
        <p:nvSpPr>
          <p:cNvPr id="30726" name="Text Box 7"/>
          <p:cNvSpPr txBox="1">
            <a:spLocks noChangeArrowheads="1"/>
          </p:cNvSpPr>
          <p:nvPr/>
        </p:nvSpPr>
        <p:spPr bwMode="auto">
          <a:xfrm>
            <a:off x="2533439" y="6063125"/>
            <a:ext cx="1494675" cy="389109"/>
          </a:xfrm>
          <a:prstGeom prst="rect">
            <a:avLst/>
          </a:prstGeom>
          <a:noFill/>
          <a:ln w="38100">
            <a:noFill/>
            <a:miter lim="800000"/>
            <a:headEnd/>
            <a:tailEnd/>
          </a:ln>
        </p:spPr>
        <p:txBody>
          <a:bodyPr wrap="none" lIns="111026" tIns="55513" rIns="111026" bIns="55513">
            <a:spAutoFit/>
          </a:bodyPr>
          <a:lstStyle/>
          <a:p>
            <a:r>
              <a:rPr lang="en-US" dirty="0"/>
              <a:t>whole range</a:t>
            </a:r>
          </a:p>
        </p:txBody>
      </p:sp>
      <p:sp>
        <p:nvSpPr>
          <p:cNvPr id="30727" name="Text Box 8"/>
          <p:cNvSpPr txBox="1">
            <a:spLocks noChangeArrowheads="1"/>
          </p:cNvSpPr>
          <p:nvPr/>
        </p:nvSpPr>
        <p:spPr bwMode="auto">
          <a:xfrm>
            <a:off x="8223900" y="6097434"/>
            <a:ext cx="2495012" cy="389109"/>
          </a:xfrm>
          <a:prstGeom prst="rect">
            <a:avLst/>
          </a:prstGeom>
          <a:noFill/>
          <a:ln w="38100">
            <a:noFill/>
            <a:miter lim="800000"/>
            <a:headEnd/>
            <a:tailEnd/>
          </a:ln>
        </p:spPr>
        <p:txBody>
          <a:bodyPr wrap="none" lIns="111026" tIns="55513" rIns="111026" bIns="55513">
            <a:spAutoFit/>
          </a:bodyPr>
          <a:lstStyle/>
          <a:p>
            <a:r>
              <a:rPr lang="en-US" dirty="0"/>
              <a:t>first few bins of values</a:t>
            </a:r>
          </a:p>
        </p:txBody>
      </p:sp>
      <p:sp>
        <p:nvSpPr>
          <p:cNvPr id="2" name="Slide Number Placeholder 1"/>
          <p:cNvSpPr>
            <a:spLocks noGrp="1"/>
          </p:cNvSpPr>
          <p:nvPr>
            <p:ph type="sldNum" sz="quarter" idx="4294967295"/>
          </p:nvPr>
        </p:nvSpPr>
        <p:spPr>
          <a:xfrm>
            <a:off x="10778278" y="6508794"/>
            <a:ext cx="1036373" cy="485731"/>
          </a:xfrm>
          <a:prstGeom prst="rect">
            <a:avLst/>
          </a:prstGeom>
        </p:spPr>
        <p:txBody>
          <a:bodyPr lIns="111026" tIns="55513" rIns="111026" bIns="55513"/>
          <a:lstStyle/>
          <a:p>
            <a:pPr>
              <a:defRPr/>
            </a:pPr>
            <a:fld id="{61B0E70C-1690-4F58-92A9-490466CB17A3}" type="slidenum">
              <a:rPr lang="en-US" smtClean="0"/>
              <a:pPr>
                <a:defRPr/>
              </a:pPr>
              <a:t>13</a:t>
            </a:fld>
            <a:endParaRPr lang="en-US"/>
          </a:p>
        </p:txBody>
      </p:sp>
    </p:spTree>
    <p:extLst>
      <p:ext uri="{BB962C8B-B14F-4D97-AF65-F5344CB8AC3E}">
        <p14:creationId xmlns:p14="http://schemas.microsoft.com/office/powerpoint/2010/main" val="337049351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dirty="0">
                <a:ea typeface="ＭＳ Ｐゴシック" pitchFamily="-109" charset="-128"/>
              </a:rPr>
              <a:t>Log-log Plot – Find the Slope</a:t>
            </a:r>
          </a:p>
        </p:txBody>
      </p:sp>
      <p:sp>
        <p:nvSpPr>
          <p:cNvPr id="28675" name="Rectangle 3"/>
          <p:cNvSpPr>
            <a:spLocks noGrp="1" noChangeArrowheads="1"/>
          </p:cNvSpPr>
          <p:nvPr>
            <p:ph type="body" idx="4294967295"/>
          </p:nvPr>
        </p:nvSpPr>
        <p:spPr>
          <a:xfrm>
            <a:off x="270125" y="1436678"/>
            <a:ext cx="11192828" cy="4740734"/>
          </a:xfrm>
          <a:prstGeom prst="rect">
            <a:avLst/>
          </a:prstGeom>
        </p:spPr>
        <p:txBody>
          <a:bodyPr lIns="111026" tIns="55513" rIns="111026" bIns="55513"/>
          <a:lstStyle/>
          <a:p>
            <a:r>
              <a:rPr lang="en-US" sz="2900" dirty="0">
                <a:ea typeface="ＭＳ Ｐゴシック" pitchFamily="-109" charset="-128"/>
              </a:rPr>
              <a:t>Bin the different values of x and create a frequency histogram in log-log scale; find a straight line to fit</a:t>
            </a:r>
          </a:p>
        </p:txBody>
      </p:sp>
      <p:sp>
        <p:nvSpPr>
          <p:cNvPr id="28676" name="Line 4"/>
          <p:cNvSpPr>
            <a:spLocks noChangeShapeType="1"/>
          </p:cNvSpPr>
          <p:nvPr/>
        </p:nvSpPr>
        <p:spPr bwMode="auto">
          <a:xfrm flipV="1">
            <a:off x="2309732" y="2603735"/>
            <a:ext cx="0" cy="2953244"/>
          </a:xfrm>
          <a:prstGeom prst="line">
            <a:avLst/>
          </a:prstGeom>
          <a:noFill/>
          <a:ln w="38100">
            <a:solidFill>
              <a:schemeClr val="tx1"/>
            </a:solidFill>
            <a:round/>
            <a:headEnd/>
            <a:tailEnd type="triangle" w="med" len="med"/>
          </a:ln>
        </p:spPr>
        <p:txBody>
          <a:bodyPr wrap="none" lIns="111026" tIns="55513" rIns="111026" bIns="55513">
            <a:spAutoFit/>
          </a:bodyPr>
          <a:lstStyle/>
          <a:p>
            <a:endParaRPr lang="en-US"/>
          </a:p>
        </p:txBody>
      </p:sp>
      <p:sp>
        <p:nvSpPr>
          <p:cNvPr id="28677" name="Line 5"/>
          <p:cNvSpPr>
            <a:spLocks noChangeShapeType="1"/>
          </p:cNvSpPr>
          <p:nvPr/>
        </p:nvSpPr>
        <p:spPr bwMode="auto">
          <a:xfrm>
            <a:off x="1895183" y="5416117"/>
            <a:ext cx="5596414" cy="0"/>
          </a:xfrm>
          <a:prstGeom prst="line">
            <a:avLst/>
          </a:prstGeom>
          <a:noFill/>
          <a:ln w="38100">
            <a:solidFill>
              <a:schemeClr val="tx1"/>
            </a:solidFill>
            <a:round/>
            <a:headEnd/>
            <a:tailEnd type="triangle" w="med" len="med"/>
          </a:ln>
        </p:spPr>
        <p:txBody>
          <a:bodyPr wrap="none" lIns="111026" tIns="55513" rIns="111026" bIns="55513">
            <a:spAutoFit/>
          </a:bodyPr>
          <a:lstStyle/>
          <a:p>
            <a:endParaRPr lang="en-US"/>
          </a:p>
        </p:txBody>
      </p:sp>
      <p:sp>
        <p:nvSpPr>
          <p:cNvPr id="28678" name="Text Box 6"/>
          <p:cNvSpPr txBox="1">
            <a:spLocks noChangeArrowheads="1"/>
          </p:cNvSpPr>
          <p:nvPr/>
        </p:nvSpPr>
        <p:spPr bwMode="auto">
          <a:xfrm>
            <a:off x="7077047" y="5493834"/>
            <a:ext cx="673036" cy="389109"/>
          </a:xfrm>
          <a:prstGeom prst="rect">
            <a:avLst/>
          </a:prstGeom>
          <a:noFill/>
          <a:ln w="38100">
            <a:noFill/>
            <a:miter lim="800000"/>
            <a:headEnd/>
            <a:tailEnd/>
          </a:ln>
        </p:spPr>
        <p:txBody>
          <a:bodyPr wrap="none" lIns="111026" tIns="55513" rIns="111026" bIns="55513">
            <a:spAutoFit/>
          </a:bodyPr>
          <a:lstStyle/>
          <a:p>
            <a:r>
              <a:rPr lang="en-US"/>
              <a:t>ln(x)</a:t>
            </a:r>
          </a:p>
        </p:txBody>
      </p:sp>
      <p:sp>
        <p:nvSpPr>
          <p:cNvPr id="28679" name="Text Box 7"/>
          <p:cNvSpPr txBox="1">
            <a:spLocks noChangeArrowheads="1"/>
          </p:cNvSpPr>
          <p:nvPr/>
        </p:nvSpPr>
        <p:spPr bwMode="auto">
          <a:xfrm>
            <a:off x="699976" y="2635674"/>
            <a:ext cx="1481401" cy="666108"/>
          </a:xfrm>
          <a:prstGeom prst="rect">
            <a:avLst/>
          </a:prstGeom>
          <a:noFill/>
          <a:ln w="38100">
            <a:noFill/>
            <a:miter lim="800000"/>
            <a:headEnd/>
            <a:tailEnd/>
          </a:ln>
        </p:spPr>
        <p:txBody>
          <a:bodyPr wrap="none" lIns="111026" tIns="55513" rIns="111026" bIns="55513">
            <a:spAutoFit/>
          </a:bodyPr>
          <a:lstStyle/>
          <a:p>
            <a:r>
              <a:rPr lang="en-US" dirty="0"/>
              <a:t>ln(# of times</a:t>
            </a:r>
            <a:br>
              <a:rPr lang="en-US" dirty="0"/>
            </a:br>
            <a:r>
              <a:rPr lang="en-US" dirty="0"/>
              <a:t>x occurred)</a:t>
            </a:r>
          </a:p>
        </p:txBody>
      </p:sp>
      <p:sp>
        <p:nvSpPr>
          <p:cNvPr id="28680" name="Text Box 8"/>
          <p:cNvSpPr txBox="1">
            <a:spLocks noChangeArrowheads="1"/>
          </p:cNvSpPr>
          <p:nvPr/>
        </p:nvSpPr>
        <p:spPr bwMode="auto">
          <a:xfrm>
            <a:off x="807508" y="5828771"/>
            <a:ext cx="10799869" cy="666108"/>
          </a:xfrm>
          <a:prstGeom prst="rect">
            <a:avLst/>
          </a:prstGeom>
          <a:noFill/>
          <a:ln w="38100">
            <a:noFill/>
            <a:miter lim="800000"/>
            <a:headEnd/>
            <a:tailEnd/>
          </a:ln>
        </p:spPr>
        <p:txBody>
          <a:bodyPr lIns="111026" tIns="55513" rIns="111026" bIns="55513">
            <a:spAutoFit/>
          </a:bodyPr>
          <a:lstStyle/>
          <a:p>
            <a:r>
              <a:rPr lang="en-US" dirty="0"/>
              <a:t>x can represent various quantities, the in-degree of a node, the magnitude of an earthquake, the frequency of a word in text, etc.</a:t>
            </a:r>
          </a:p>
        </p:txBody>
      </p:sp>
      <p:sp>
        <p:nvSpPr>
          <p:cNvPr id="28682" name="Oval 10"/>
          <p:cNvSpPr>
            <a:spLocks noChangeArrowheads="1"/>
          </p:cNvSpPr>
          <p:nvPr/>
        </p:nvSpPr>
        <p:spPr bwMode="auto">
          <a:xfrm>
            <a:off x="2501894" y="2751121"/>
            <a:ext cx="315296" cy="547161"/>
          </a:xfrm>
          <a:prstGeom prst="ellipse">
            <a:avLst/>
          </a:prstGeom>
          <a:noFill/>
          <a:ln w="28575">
            <a:solidFill>
              <a:schemeClr val="tx1"/>
            </a:solidFill>
            <a:round/>
            <a:headEnd/>
            <a:tailEnd/>
          </a:ln>
        </p:spPr>
        <p:txBody>
          <a:bodyPr wrap="none" lIns="111026" tIns="55513" rIns="111026" bIns="55513" anchor="ctr">
            <a:spAutoFit/>
          </a:bodyPr>
          <a:lstStyle/>
          <a:p>
            <a:endParaRPr lang="en-US"/>
          </a:p>
        </p:txBody>
      </p:sp>
      <p:sp>
        <p:nvSpPr>
          <p:cNvPr id="28683" name="Oval 11"/>
          <p:cNvSpPr>
            <a:spLocks noChangeArrowheads="1"/>
          </p:cNvSpPr>
          <p:nvPr/>
        </p:nvSpPr>
        <p:spPr bwMode="auto">
          <a:xfrm>
            <a:off x="2724281" y="2895221"/>
            <a:ext cx="315296" cy="547161"/>
          </a:xfrm>
          <a:prstGeom prst="ellipse">
            <a:avLst/>
          </a:prstGeom>
          <a:noFill/>
          <a:ln w="28575">
            <a:solidFill>
              <a:schemeClr val="tx1"/>
            </a:solidFill>
            <a:round/>
            <a:headEnd/>
            <a:tailEnd/>
          </a:ln>
        </p:spPr>
        <p:txBody>
          <a:bodyPr wrap="none" lIns="111026" tIns="55513" rIns="111026" bIns="55513" anchor="ctr">
            <a:spAutoFit/>
          </a:bodyPr>
          <a:lstStyle/>
          <a:p>
            <a:endParaRPr lang="en-US"/>
          </a:p>
        </p:txBody>
      </p:sp>
      <p:sp>
        <p:nvSpPr>
          <p:cNvPr id="28684" name="Oval 12"/>
          <p:cNvSpPr>
            <a:spLocks noChangeArrowheads="1"/>
          </p:cNvSpPr>
          <p:nvPr/>
        </p:nvSpPr>
        <p:spPr bwMode="auto">
          <a:xfrm>
            <a:off x="2933716" y="2938937"/>
            <a:ext cx="315296" cy="547161"/>
          </a:xfrm>
          <a:prstGeom prst="ellipse">
            <a:avLst/>
          </a:prstGeom>
          <a:noFill/>
          <a:ln w="28575">
            <a:solidFill>
              <a:schemeClr val="tx1"/>
            </a:solidFill>
            <a:round/>
            <a:headEnd/>
            <a:tailEnd/>
          </a:ln>
        </p:spPr>
        <p:txBody>
          <a:bodyPr wrap="none" lIns="111026" tIns="55513" rIns="111026" bIns="55513" anchor="ctr">
            <a:spAutoFit/>
          </a:bodyPr>
          <a:lstStyle/>
          <a:p>
            <a:endParaRPr lang="en-US"/>
          </a:p>
        </p:txBody>
      </p:sp>
      <p:sp>
        <p:nvSpPr>
          <p:cNvPr id="28685" name="Oval 13"/>
          <p:cNvSpPr>
            <a:spLocks noChangeArrowheads="1"/>
          </p:cNvSpPr>
          <p:nvPr/>
        </p:nvSpPr>
        <p:spPr bwMode="auto">
          <a:xfrm>
            <a:off x="3138830" y="3160754"/>
            <a:ext cx="315296" cy="547161"/>
          </a:xfrm>
          <a:prstGeom prst="ellipse">
            <a:avLst/>
          </a:prstGeom>
          <a:noFill/>
          <a:ln w="28575">
            <a:solidFill>
              <a:schemeClr val="tx1"/>
            </a:solidFill>
            <a:round/>
            <a:headEnd/>
            <a:tailEnd/>
          </a:ln>
        </p:spPr>
        <p:txBody>
          <a:bodyPr wrap="none" lIns="111026" tIns="55513" rIns="111026" bIns="55513" anchor="ctr">
            <a:spAutoFit/>
          </a:bodyPr>
          <a:lstStyle/>
          <a:p>
            <a:endParaRPr lang="en-US"/>
          </a:p>
        </p:txBody>
      </p:sp>
      <p:sp>
        <p:nvSpPr>
          <p:cNvPr id="28686" name="Oval 14"/>
          <p:cNvSpPr>
            <a:spLocks noChangeArrowheads="1"/>
          </p:cNvSpPr>
          <p:nvPr/>
        </p:nvSpPr>
        <p:spPr bwMode="auto">
          <a:xfrm>
            <a:off x="3346105" y="3316188"/>
            <a:ext cx="315296" cy="547161"/>
          </a:xfrm>
          <a:prstGeom prst="ellipse">
            <a:avLst/>
          </a:prstGeom>
          <a:noFill/>
          <a:ln w="28575">
            <a:solidFill>
              <a:schemeClr val="tx1"/>
            </a:solidFill>
            <a:round/>
            <a:headEnd/>
            <a:tailEnd/>
          </a:ln>
        </p:spPr>
        <p:txBody>
          <a:bodyPr wrap="none" lIns="111026" tIns="55513" rIns="111026" bIns="55513" anchor="ctr">
            <a:spAutoFit/>
          </a:bodyPr>
          <a:lstStyle/>
          <a:p>
            <a:endParaRPr lang="en-US"/>
          </a:p>
        </p:txBody>
      </p:sp>
      <p:sp>
        <p:nvSpPr>
          <p:cNvPr id="28687" name="Oval 15"/>
          <p:cNvSpPr>
            <a:spLocks noChangeArrowheads="1"/>
          </p:cNvSpPr>
          <p:nvPr/>
        </p:nvSpPr>
        <p:spPr bwMode="auto">
          <a:xfrm>
            <a:off x="3553380" y="3427907"/>
            <a:ext cx="315296" cy="547161"/>
          </a:xfrm>
          <a:prstGeom prst="ellipse">
            <a:avLst/>
          </a:prstGeom>
          <a:noFill/>
          <a:ln w="28575">
            <a:solidFill>
              <a:schemeClr val="tx1"/>
            </a:solidFill>
            <a:round/>
            <a:headEnd/>
            <a:tailEnd/>
          </a:ln>
        </p:spPr>
        <p:txBody>
          <a:bodyPr wrap="none" lIns="111026" tIns="55513" rIns="111026" bIns="55513" anchor="ctr">
            <a:spAutoFit/>
          </a:bodyPr>
          <a:lstStyle/>
          <a:p>
            <a:endParaRPr lang="en-US"/>
          </a:p>
        </p:txBody>
      </p:sp>
      <p:sp>
        <p:nvSpPr>
          <p:cNvPr id="28688" name="Oval 16"/>
          <p:cNvSpPr>
            <a:spLocks noChangeArrowheads="1"/>
          </p:cNvSpPr>
          <p:nvPr/>
        </p:nvSpPr>
        <p:spPr bwMode="auto">
          <a:xfrm>
            <a:off x="3760654" y="3615722"/>
            <a:ext cx="315296" cy="547161"/>
          </a:xfrm>
          <a:prstGeom prst="ellipse">
            <a:avLst/>
          </a:prstGeom>
          <a:noFill/>
          <a:ln w="28575">
            <a:solidFill>
              <a:schemeClr val="tx1"/>
            </a:solidFill>
            <a:round/>
            <a:headEnd/>
            <a:tailEnd/>
          </a:ln>
        </p:spPr>
        <p:txBody>
          <a:bodyPr wrap="none" lIns="111026" tIns="55513" rIns="111026" bIns="55513" anchor="ctr">
            <a:spAutoFit/>
          </a:bodyPr>
          <a:lstStyle/>
          <a:p>
            <a:endParaRPr lang="en-US"/>
          </a:p>
        </p:txBody>
      </p:sp>
      <p:sp>
        <p:nvSpPr>
          <p:cNvPr id="28689" name="Oval 17"/>
          <p:cNvSpPr>
            <a:spLocks noChangeArrowheads="1"/>
          </p:cNvSpPr>
          <p:nvPr/>
        </p:nvSpPr>
        <p:spPr bwMode="auto">
          <a:xfrm>
            <a:off x="3967929" y="3782490"/>
            <a:ext cx="315296" cy="547161"/>
          </a:xfrm>
          <a:prstGeom prst="ellipse">
            <a:avLst/>
          </a:prstGeom>
          <a:noFill/>
          <a:ln w="28575">
            <a:solidFill>
              <a:schemeClr val="tx1"/>
            </a:solidFill>
            <a:round/>
            <a:headEnd/>
            <a:tailEnd/>
          </a:ln>
        </p:spPr>
        <p:txBody>
          <a:bodyPr wrap="none" lIns="111026" tIns="55513" rIns="111026" bIns="55513" anchor="ctr">
            <a:spAutoFit/>
          </a:bodyPr>
          <a:lstStyle/>
          <a:p>
            <a:endParaRPr lang="en-US"/>
          </a:p>
        </p:txBody>
      </p:sp>
      <p:sp>
        <p:nvSpPr>
          <p:cNvPr id="28690" name="Oval 18"/>
          <p:cNvSpPr>
            <a:spLocks noChangeArrowheads="1"/>
          </p:cNvSpPr>
          <p:nvPr/>
        </p:nvSpPr>
        <p:spPr bwMode="auto">
          <a:xfrm>
            <a:off x="4190318" y="3936305"/>
            <a:ext cx="315296" cy="547161"/>
          </a:xfrm>
          <a:prstGeom prst="ellipse">
            <a:avLst/>
          </a:prstGeom>
          <a:noFill/>
          <a:ln w="28575">
            <a:solidFill>
              <a:schemeClr val="tx1"/>
            </a:solidFill>
            <a:round/>
            <a:headEnd/>
            <a:tailEnd/>
          </a:ln>
        </p:spPr>
        <p:txBody>
          <a:bodyPr wrap="none" lIns="111026" tIns="55513" rIns="111026" bIns="55513" anchor="ctr">
            <a:spAutoFit/>
          </a:bodyPr>
          <a:lstStyle/>
          <a:p>
            <a:endParaRPr lang="en-US"/>
          </a:p>
        </p:txBody>
      </p:sp>
      <p:sp>
        <p:nvSpPr>
          <p:cNvPr id="28691" name="Oval 19"/>
          <p:cNvSpPr>
            <a:spLocks noChangeArrowheads="1"/>
          </p:cNvSpPr>
          <p:nvPr/>
        </p:nvSpPr>
        <p:spPr bwMode="auto">
          <a:xfrm>
            <a:off x="4382478" y="4093357"/>
            <a:ext cx="315296" cy="547161"/>
          </a:xfrm>
          <a:prstGeom prst="ellipse">
            <a:avLst/>
          </a:prstGeom>
          <a:noFill/>
          <a:ln w="28575">
            <a:solidFill>
              <a:schemeClr val="tx1"/>
            </a:solidFill>
            <a:round/>
            <a:headEnd/>
            <a:tailEnd/>
          </a:ln>
        </p:spPr>
        <p:txBody>
          <a:bodyPr wrap="none" lIns="111026" tIns="55513" rIns="111026" bIns="55513" anchor="ctr">
            <a:spAutoFit/>
          </a:bodyPr>
          <a:lstStyle/>
          <a:p>
            <a:endParaRPr lang="en-US"/>
          </a:p>
        </p:txBody>
      </p:sp>
      <p:sp>
        <p:nvSpPr>
          <p:cNvPr id="28692" name="Oval 20"/>
          <p:cNvSpPr>
            <a:spLocks noChangeArrowheads="1"/>
          </p:cNvSpPr>
          <p:nvPr/>
        </p:nvSpPr>
        <p:spPr bwMode="auto">
          <a:xfrm>
            <a:off x="4589752" y="4248791"/>
            <a:ext cx="315296" cy="547161"/>
          </a:xfrm>
          <a:prstGeom prst="ellipse">
            <a:avLst/>
          </a:prstGeom>
          <a:noFill/>
          <a:ln w="28575">
            <a:solidFill>
              <a:schemeClr val="tx1"/>
            </a:solidFill>
            <a:round/>
            <a:headEnd/>
            <a:tailEnd/>
          </a:ln>
        </p:spPr>
        <p:txBody>
          <a:bodyPr wrap="none" lIns="111026" tIns="55513" rIns="111026" bIns="55513" anchor="ctr">
            <a:spAutoFit/>
          </a:bodyPr>
          <a:lstStyle/>
          <a:p>
            <a:endParaRPr lang="en-US"/>
          </a:p>
        </p:txBody>
      </p:sp>
      <p:sp>
        <p:nvSpPr>
          <p:cNvPr id="28693" name="Oval 21"/>
          <p:cNvSpPr>
            <a:spLocks noChangeArrowheads="1"/>
          </p:cNvSpPr>
          <p:nvPr/>
        </p:nvSpPr>
        <p:spPr bwMode="auto">
          <a:xfrm>
            <a:off x="4766799" y="4438227"/>
            <a:ext cx="315296" cy="547161"/>
          </a:xfrm>
          <a:prstGeom prst="ellipse">
            <a:avLst/>
          </a:prstGeom>
          <a:noFill/>
          <a:ln w="28575">
            <a:solidFill>
              <a:schemeClr val="tx1"/>
            </a:solidFill>
            <a:round/>
            <a:headEnd/>
            <a:tailEnd/>
          </a:ln>
        </p:spPr>
        <p:txBody>
          <a:bodyPr wrap="none" lIns="111026" tIns="55513" rIns="111026" bIns="55513" anchor="ctr">
            <a:spAutoFit/>
          </a:bodyPr>
          <a:lstStyle/>
          <a:p>
            <a:endParaRPr lang="en-US"/>
          </a:p>
        </p:txBody>
      </p:sp>
      <p:sp>
        <p:nvSpPr>
          <p:cNvPr id="28694" name="Oval 22"/>
          <p:cNvSpPr>
            <a:spLocks noChangeArrowheads="1"/>
          </p:cNvSpPr>
          <p:nvPr/>
        </p:nvSpPr>
        <p:spPr bwMode="auto">
          <a:xfrm>
            <a:off x="4943847" y="4582326"/>
            <a:ext cx="315296" cy="547161"/>
          </a:xfrm>
          <a:prstGeom prst="ellipse">
            <a:avLst/>
          </a:prstGeom>
          <a:noFill/>
          <a:ln w="28575">
            <a:solidFill>
              <a:schemeClr val="tx1"/>
            </a:solidFill>
            <a:round/>
            <a:headEnd/>
            <a:tailEnd/>
          </a:ln>
        </p:spPr>
        <p:txBody>
          <a:bodyPr wrap="none" lIns="111026" tIns="55513" rIns="111026" bIns="55513" anchor="ctr">
            <a:spAutoFit/>
          </a:bodyPr>
          <a:lstStyle/>
          <a:p>
            <a:endParaRPr lang="en-US"/>
          </a:p>
        </p:txBody>
      </p:sp>
      <p:sp>
        <p:nvSpPr>
          <p:cNvPr id="28695" name="Oval 23"/>
          <p:cNvSpPr>
            <a:spLocks noChangeArrowheads="1"/>
          </p:cNvSpPr>
          <p:nvPr/>
        </p:nvSpPr>
        <p:spPr bwMode="auto">
          <a:xfrm>
            <a:off x="5211576" y="4715093"/>
            <a:ext cx="315296" cy="547161"/>
          </a:xfrm>
          <a:prstGeom prst="ellipse">
            <a:avLst/>
          </a:prstGeom>
          <a:noFill/>
          <a:ln w="28575">
            <a:solidFill>
              <a:schemeClr val="tx1"/>
            </a:solidFill>
            <a:round/>
            <a:headEnd/>
            <a:tailEnd/>
          </a:ln>
        </p:spPr>
        <p:txBody>
          <a:bodyPr wrap="none" lIns="111026" tIns="55513" rIns="111026" bIns="55513" anchor="ctr">
            <a:spAutoFit/>
          </a:bodyPr>
          <a:lstStyle/>
          <a:p>
            <a:endParaRPr lang="en-US"/>
          </a:p>
        </p:txBody>
      </p:sp>
      <p:sp>
        <p:nvSpPr>
          <p:cNvPr id="28696" name="Oval 24"/>
          <p:cNvSpPr>
            <a:spLocks noChangeArrowheads="1"/>
          </p:cNvSpPr>
          <p:nvPr/>
        </p:nvSpPr>
        <p:spPr bwMode="auto">
          <a:xfrm>
            <a:off x="5464193" y="4825192"/>
            <a:ext cx="315296" cy="547161"/>
          </a:xfrm>
          <a:prstGeom prst="ellipse">
            <a:avLst/>
          </a:prstGeom>
          <a:noFill/>
          <a:ln w="28575">
            <a:solidFill>
              <a:schemeClr val="tx1"/>
            </a:solidFill>
            <a:round/>
            <a:headEnd/>
            <a:tailEnd/>
          </a:ln>
        </p:spPr>
        <p:txBody>
          <a:bodyPr wrap="none" lIns="111026" tIns="55513" rIns="111026" bIns="55513" anchor="ctr">
            <a:spAutoFit/>
          </a:bodyPr>
          <a:lstStyle/>
          <a:p>
            <a:endParaRPr lang="en-US"/>
          </a:p>
        </p:txBody>
      </p:sp>
      <p:sp>
        <p:nvSpPr>
          <p:cNvPr id="28697" name="Oval 25"/>
          <p:cNvSpPr>
            <a:spLocks noChangeArrowheads="1"/>
          </p:cNvSpPr>
          <p:nvPr/>
        </p:nvSpPr>
        <p:spPr bwMode="auto">
          <a:xfrm>
            <a:off x="5626125" y="5025961"/>
            <a:ext cx="315296" cy="547161"/>
          </a:xfrm>
          <a:prstGeom prst="ellipse">
            <a:avLst/>
          </a:prstGeom>
          <a:noFill/>
          <a:ln w="28575">
            <a:solidFill>
              <a:schemeClr val="tx1"/>
            </a:solidFill>
            <a:round/>
            <a:headEnd/>
            <a:tailEnd/>
          </a:ln>
        </p:spPr>
        <p:txBody>
          <a:bodyPr wrap="none" lIns="111026" tIns="55513" rIns="111026" bIns="55513" anchor="ctr">
            <a:spAutoFit/>
          </a:bodyPr>
          <a:lstStyle/>
          <a:p>
            <a:endParaRPr lang="en-US"/>
          </a:p>
        </p:txBody>
      </p:sp>
      <p:sp>
        <p:nvSpPr>
          <p:cNvPr id="28698" name="Line 27"/>
          <p:cNvSpPr>
            <a:spLocks noChangeShapeType="1"/>
          </p:cNvSpPr>
          <p:nvPr/>
        </p:nvSpPr>
        <p:spPr bwMode="auto">
          <a:xfrm>
            <a:off x="1998820" y="2696024"/>
            <a:ext cx="4145492" cy="2875527"/>
          </a:xfrm>
          <a:prstGeom prst="line">
            <a:avLst/>
          </a:prstGeom>
          <a:noFill/>
          <a:ln w="28575">
            <a:solidFill>
              <a:srgbClr val="0033CC"/>
            </a:solidFill>
            <a:prstDash val="dash"/>
            <a:round/>
            <a:headEnd/>
            <a:tailEnd/>
          </a:ln>
        </p:spPr>
        <p:txBody>
          <a:bodyPr wrap="none" lIns="111026" tIns="55513" rIns="111026" bIns="55513">
            <a:spAutoFit/>
          </a:bodyPr>
          <a:lstStyle/>
          <a:p>
            <a:endParaRPr lang="en-US"/>
          </a:p>
        </p:txBody>
      </p:sp>
      <p:sp>
        <p:nvSpPr>
          <p:cNvPr id="27" name="Rectangle 26"/>
          <p:cNvSpPr/>
          <p:nvPr/>
        </p:nvSpPr>
        <p:spPr>
          <a:xfrm>
            <a:off x="3657017" y="2836886"/>
            <a:ext cx="3000860" cy="389109"/>
          </a:xfrm>
          <a:prstGeom prst="rect">
            <a:avLst/>
          </a:prstGeom>
        </p:spPr>
        <p:txBody>
          <a:bodyPr wrap="none" lIns="111026" tIns="55513" rIns="111026" bIns="55513">
            <a:spAutoFit/>
          </a:bodyPr>
          <a:lstStyle/>
          <a:p>
            <a:r>
              <a:rPr lang="en-US" dirty="0"/>
              <a:t>-</a:t>
            </a:r>
            <a:r>
              <a:rPr lang="el-GR" dirty="0"/>
              <a:t>α</a:t>
            </a:r>
            <a:r>
              <a:rPr lang="en-US" dirty="0"/>
              <a:t>: slope of the straight line</a:t>
            </a:r>
          </a:p>
        </p:txBody>
      </p:sp>
      <p:cxnSp>
        <p:nvCxnSpPr>
          <p:cNvPr id="29" name="Straight Arrow Connector 28"/>
          <p:cNvCxnSpPr/>
          <p:nvPr/>
        </p:nvCxnSpPr>
        <p:spPr>
          <a:xfrm rot="5400000">
            <a:off x="4227066" y="3251325"/>
            <a:ext cx="621736" cy="725461"/>
          </a:xfrm>
          <a:prstGeom prst="straightConnector1">
            <a:avLst/>
          </a:prstGeom>
          <a:ln w="28575">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4294967295"/>
          </p:nvPr>
        </p:nvSpPr>
        <p:spPr>
          <a:xfrm>
            <a:off x="10778278" y="6508794"/>
            <a:ext cx="1036373" cy="485731"/>
          </a:xfrm>
          <a:prstGeom prst="rect">
            <a:avLst/>
          </a:prstGeom>
        </p:spPr>
        <p:txBody>
          <a:bodyPr lIns="111026" tIns="55513" rIns="111026" bIns="55513"/>
          <a:lstStyle/>
          <a:p>
            <a:pPr>
              <a:defRPr/>
            </a:pPr>
            <a:fld id="{61B0E70C-1690-4F58-92A9-490466CB17A3}" type="slidenum">
              <a:rPr lang="en-US" smtClean="0"/>
              <a:pPr>
                <a:defRPr/>
              </a:pPr>
              <a:t>14</a:t>
            </a:fld>
            <a:endParaRPr lang="en-US"/>
          </a:p>
        </p:txBody>
      </p:sp>
    </p:spTree>
    <p:extLst>
      <p:ext uri="{BB962C8B-B14F-4D97-AF65-F5344CB8AC3E}">
        <p14:creationId xmlns:p14="http://schemas.microsoft.com/office/powerpoint/2010/main" val="423562836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dirty="0">
                <a:ea typeface="ＭＳ Ｐゴシック" pitchFamily="-109" charset="-128"/>
              </a:rPr>
              <a:t>Log-log Plot – Find the Slope</a:t>
            </a:r>
          </a:p>
        </p:txBody>
      </p:sp>
      <p:sp>
        <p:nvSpPr>
          <p:cNvPr id="28675" name="Rectangle 3"/>
          <p:cNvSpPr>
            <a:spLocks noGrp="1" noChangeArrowheads="1"/>
          </p:cNvSpPr>
          <p:nvPr>
            <p:ph type="body" idx="4294967295"/>
          </p:nvPr>
        </p:nvSpPr>
        <p:spPr>
          <a:xfrm>
            <a:off x="270125" y="1436678"/>
            <a:ext cx="11192828" cy="4740734"/>
          </a:xfrm>
          <a:prstGeom prst="rect">
            <a:avLst/>
          </a:prstGeom>
        </p:spPr>
        <p:txBody>
          <a:bodyPr lIns="111026" tIns="55513" rIns="111026" bIns="55513"/>
          <a:lstStyle/>
          <a:p>
            <a:r>
              <a:rPr lang="en-US" sz="2900" dirty="0">
                <a:ea typeface="ＭＳ Ｐゴシック" pitchFamily="-109" charset="-128"/>
              </a:rPr>
              <a:t>Bin the different values of x and create a frequency histogram in log-log scale; find a straight line to fit</a:t>
            </a:r>
          </a:p>
        </p:txBody>
      </p:sp>
      <p:sp>
        <p:nvSpPr>
          <p:cNvPr id="28676" name="Line 4"/>
          <p:cNvSpPr>
            <a:spLocks noChangeShapeType="1"/>
          </p:cNvSpPr>
          <p:nvPr/>
        </p:nvSpPr>
        <p:spPr bwMode="auto">
          <a:xfrm flipV="1">
            <a:off x="2309732" y="2603735"/>
            <a:ext cx="0" cy="2953244"/>
          </a:xfrm>
          <a:prstGeom prst="line">
            <a:avLst/>
          </a:prstGeom>
          <a:noFill/>
          <a:ln w="38100">
            <a:solidFill>
              <a:schemeClr val="tx1"/>
            </a:solidFill>
            <a:round/>
            <a:headEnd/>
            <a:tailEnd type="triangle" w="med" len="med"/>
          </a:ln>
        </p:spPr>
        <p:txBody>
          <a:bodyPr wrap="none" lIns="111026" tIns="55513" rIns="111026" bIns="55513">
            <a:spAutoFit/>
          </a:bodyPr>
          <a:lstStyle/>
          <a:p>
            <a:endParaRPr lang="en-US"/>
          </a:p>
        </p:txBody>
      </p:sp>
      <p:sp>
        <p:nvSpPr>
          <p:cNvPr id="28677" name="Line 5"/>
          <p:cNvSpPr>
            <a:spLocks noChangeShapeType="1"/>
          </p:cNvSpPr>
          <p:nvPr/>
        </p:nvSpPr>
        <p:spPr bwMode="auto">
          <a:xfrm>
            <a:off x="1895183" y="5416117"/>
            <a:ext cx="5596414" cy="0"/>
          </a:xfrm>
          <a:prstGeom prst="line">
            <a:avLst/>
          </a:prstGeom>
          <a:noFill/>
          <a:ln w="38100">
            <a:solidFill>
              <a:schemeClr val="tx1"/>
            </a:solidFill>
            <a:round/>
            <a:headEnd/>
            <a:tailEnd type="triangle" w="med" len="med"/>
          </a:ln>
        </p:spPr>
        <p:txBody>
          <a:bodyPr wrap="none" lIns="111026" tIns="55513" rIns="111026" bIns="55513">
            <a:spAutoFit/>
          </a:bodyPr>
          <a:lstStyle/>
          <a:p>
            <a:endParaRPr lang="en-US"/>
          </a:p>
        </p:txBody>
      </p:sp>
      <p:sp>
        <p:nvSpPr>
          <p:cNvPr id="28678" name="Text Box 6"/>
          <p:cNvSpPr txBox="1">
            <a:spLocks noChangeArrowheads="1"/>
          </p:cNvSpPr>
          <p:nvPr/>
        </p:nvSpPr>
        <p:spPr bwMode="auto">
          <a:xfrm>
            <a:off x="7077047" y="5493834"/>
            <a:ext cx="673036" cy="389109"/>
          </a:xfrm>
          <a:prstGeom prst="rect">
            <a:avLst/>
          </a:prstGeom>
          <a:noFill/>
          <a:ln w="38100">
            <a:noFill/>
            <a:miter lim="800000"/>
            <a:headEnd/>
            <a:tailEnd/>
          </a:ln>
        </p:spPr>
        <p:txBody>
          <a:bodyPr wrap="none" lIns="111026" tIns="55513" rIns="111026" bIns="55513">
            <a:spAutoFit/>
          </a:bodyPr>
          <a:lstStyle/>
          <a:p>
            <a:r>
              <a:rPr lang="en-US"/>
              <a:t>ln(x)</a:t>
            </a:r>
          </a:p>
        </p:txBody>
      </p:sp>
      <p:sp>
        <p:nvSpPr>
          <p:cNvPr id="28679" name="Text Box 7"/>
          <p:cNvSpPr txBox="1">
            <a:spLocks noChangeArrowheads="1"/>
          </p:cNvSpPr>
          <p:nvPr/>
        </p:nvSpPr>
        <p:spPr bwMode="auto">
          <a:xfrm>
            <a:off x="699976" y="2635674"/>
            <a:ext cx="1481401" cy="666108"/>
          </a:xfrm>
          <a:prstGeom prst="rect">
            <a:avLst/>
          </a:prstGeom>
          <a:noFill/>
          <a:ln w="38100">
            <a:noFill/>
            <a:miter lim="800000"/>
            <a:headEnd/>
            <a:tailEnd/>
          </a:ln>
        </p:spPr>
        <p:txBody>
          <a:bodyPr wrap="none" lIns="111026" tIns="55513" rIns="111026" bIns="55513">
            <a:spAutoFit/>
          </a:bodyPr>
          <a:lstStyle/>
          <a:p>
            <a:r>
              <a:rPr lang="en-US" dirty="0"/>
              <a:t>ln(# of times</a:t>
            </a:r>
            <a:br>
              <a:rPr lang="en-US" dirty="0"/>
            </a:br>
            <a:r>
              <a:rPr lang="en-US" dirty="0"/>
              <a:t>x occurred)</a:t>
            </a:r>
          </a:p>
        </p:txBody>
      </p:sp>
      <p:sp>
        <p:nvSpPr>
          <p:cNvPr id="28680" name="Text Box 8"/>
          <p:cNvSpPr txBox="1">
            <a:spLocks noChangeArrowheads="1"/>
          </p:cNvSpPr>
          <p:nvPr/>
        </p:nvSpPr>
        <p:spPr bwMode="auto">
          <a:xfrm>
            <a:off x="807508" y="5828771"/>
            <a:ext cx="10799869" cy="666108"/>
          </a:xfrm>
          <a:prstGeom prst="rect">
            <a:avLst/>
          </a:prstGeom>
          <a:noFill/>
          <a:ln w="38100">
            <a:noFill/>
            <a:miter lim="800000"/>
            <a:headEnd/>
            <a:tailEnd/>
          </a:ln>
        </p:spPr>
        <p:txBody>
          <a:bodyPr lIns="111026" tIns="55513" rIns="111026" bIns="55513">
            <a:spAutoFit/>
          </a:bodyPr>
          <a:lstStyle/>
          <a:p>
            <a:r>
              <a:rPr lang="en-US" dirty="0"/>
              <a:t>x can represent various quantities, the in-degree of a node, the magnitude of an earthquake, the frequency of a word in text, etc.</a:t>
            </a:r>
          </a:p>
        </p:txBody>
      </p:sp>
      <p:sp>
        <p:nvSpPr>
          <p:cNvPr id="28682" name="Oval 10"/>
          <p:cNvSpPr>
            <a:spLocks noChangeArrowheads="1"/>
          </p:cNvSpPr>
          <p:nvPr/>
        </p:nvSpPr>
        <p:spPr bwMode="auto">
          <a:xfrm>
            <a:off x="2501894" y="2751121"/>
            <a:ext cx="315296" cy="547161"/>
          </a:xfrm>
          <a:prstGeom prst="ellipse">
            <a:avLst/>
          </a:prstGeom>
          <a:noFill/>
          <a:ln w="28575">
            <a:solidFill>
              <a:schemeClr val="tx1"/>
            </a:solidFill>
            <a:round/>
            <a:headEnd/>
            <a:tailEnd/>
          </a:ln>
        </p:spPr>
        <p:txBody>
          <a:bodyPr wrap="none" lIns="111026" tIns="55513" rIns="111026" bIns="55513" anchor="ctr">
            <a:spAutoFit/>
          </a:bodyPr>
          <a:lstStyle/>
          <a:p>
            <a:endParaRPr lang="en-US"/>
          </a:p>
        </p:txBody>
      </p:sp>
      <p:sp>
        <p:nvSpPr>
          <p:cNvPr id="28683" name="Oval 11"/>
          <p:cNvSpPr>
            <a:spLocks noChangeArrowheads="1"/>
          </p:cNvSpPr>
          <p:nvPr/>
        </p:nvSpPr>
        <p:spPr bwMode="auto">
          <a:xfrm>
            <a:off x="2724281" y="2895221"/>
            <a:ext cx="315296" cy="547161"/>
          </a:xfrm>
          <a:prstGeom prst="ellipse">
            <a:avLst/>
          </a:prstGeom>
          <a:noFill/>
          <a:ln w="28575">
            <a:solidFill>
              <a:schemeClr val="tx1"/>
            </a:solidFill>
            <a:round/>
            <a:headEnd/>
            <a:tailEnd/>
          </a:ln>
        </p:spPr>
        <p:txBody>
          <a:bodyPr wrap="none" lIns="111026" tIns="55513" rIns="111026" bIns="55513" anchor="ctr">
            <a:spAutoFit/>
          </a:bodyPr>
          <a:lstStyle/>
          <a:p>
            <a:endParaRPr lang="en-US"/>
          </a:p>
        </p:txBody>
      </p:sp>
      <p:sp>
        <p:nvSpPr>
          <p:cNvPr id="28684" name="Oval 12"/>
          <p:cNvSpPr>
            <a:spLocks noChangeArrowheads="1"/>
          </p:cNvSpPr>
          <p:nvPr/>
        </p:nvSpPr>
        <p:spPr bwMode="auto">
          <a:xfrm>
            <a:off x="2933716" y="2938937"/>
            <a:ext cx="315296" cy="547161"/>
          </a:xfrm>
          <a:prstGeom prst="ellipse">
            <a:avLst/>
          </a:prstGeom>
          <a:noFill/>
          <a:ln w="28575">
            <a:solidFill>
              <a:schemeClr val="tx1"/>
            </a:solidFill>
            <a:round/>
            <a:headEnd/>
            <a:tailEnd/>
          </a:ln>
        </p:spPr>
        <p:txBody>
          <a:bodyPr wrap="none" lIns="111026" tIns="55513" rIns="111026" bIns="55513" anchor="ctr">
            <a:spAutoFit/>
          </a:bodyPr>
          <a:lstStyle/>
          <a:p>
            <a:endParaRPr lang="en-US"/>
          </a:p>
        </p:txBody>
      </p:sp>
      <p:sp>
        <p:nvSpPr>
          <p:cNvPr id="28685" name="Oval 13"/>
          <p:cNvSpPr>
            <a:spLocks noChangeArrowheads="1"/>
          </p:cNvSpPr>
          <p:nvPr/>
        </p:nvSpPr>
        <p:spPr bwMode="auto">
          <a:xfrm>
            <a:off x="3138830" y="3160754"/>
            <a:ext cx="315296" cy="547161"/>
          </a:xfrm>
          <a:prstGeom prst="ellipse">
            <a:avLst/>
          </a:prstGeom>
          <a:noFill/>
          <a:ln w="28575">
            <a:solidFill>
              <a:schemeClr val="tx1"/>
            </a:solidFill>
            <a:round/>
            <a:headEnd/>
            <a:tailEnd/>
          </a:ln>
        </p:spPr>
        <p:txBody>
          <a:bodyPr wrap="none" lIns="111026" tIns="55513" rIns="111026" bIns="55513" anchor="ctr">
            <a:spAutoFit/>
          </a:bodyPr>
          <a:lstStyle/>
          <a:p>
            <a:endParaRPr lang="en-US"/>
          </a:p>
        </p:txBody>
      </p:sp>
      <p:sp>
        <p:nvSpPr>
          <p:cNvPr id="28686" name="Oval 14"/>
          <p:cNvSpPr>
            <a:spLocks noChangeArrowheads="1"/>
          </p:cNvSpPr>
          <p:nvPr/>
        </p:nvSpPr>
        <p:spPr bwMode="auto">
          <a:xfrm>
            <a:off x="3346105" y="3316188"/>
            <a:ext cx="315296" cy="547161"/>
          </a:xfrm>
          <a:prstGeom prst="ellipse">
            <a:avLst/>
          </a:prstGeom>
          <a:noFill/>
          <a:ln w="28575">
            <a:solidFill>
              <a:schemeClr val="tx1"/>
            </a:solidFill>
            <a:round/>
            <a:headEnd/>
            <a:tailEnd/>
          </a:ln>
        </p:spPr>
        <p:txBody>
          <a:bodyPr wrap="none" lIns="111026" tIns="55513" rIns="111026" bIns="55513" anchor="ctr">
            <a:spAutoFit/>
          </a:bodyPr>
          <a:lstStyle/>
          <a:p>
            <a:endParaRPr lang="en-US"/>
          </a:p>
        </p:txBody>
      </p:sp>
      <p:sp>
        <p:nvSpPr>
          <p:cNvPr id="28687" name="Oval 15"/>
          <p:cNvSpPr>
            <a:spLocks noChangeArrowheads="1"/>
          </p:cNvSpPr>
          <p:nvPr/>
        </p:nvSpPr>
        <p:spPr bwMode="auto">
          <a:xfrm>
            <a:off x="3553380" y="3427907"/>
            <a:ext cx="315296" cy="547161"/>
          </a:xfrm>
          <a:prstGeom prst="ellipse">
            <a:avLst/>
          </a:prstGeom>
          <a:noFill/>
          <a:ln w="28575">
            <a:solidFill>
              <a:schemeClr val="tx1"/>
            </a:solidFill>
            <a:round/>
            <a:headEnd/>
            <a:tailEnd/>
          </a:ln>
        </p:spPr>
        <p:txBody>
          <a:bodyPr wrap="none" lIns="111026" tIns="55513" rIns="111026" bIns="55513" anchor="ctr">
            <a:spAutoFit/>
          </a:bodyPr>
          <a:lstStyle/>
          <a:p>
            <a:endParaRPr lang="en-US"/>
          </a:p>
        </p:txBody>
      </p:sp>
      <p:sp>
        <p:nvSpPr>
          <p:cNvPr id="28688" name="Oval 16"/>
          <p:cNvSpPr>
            <a:spLocks noChangeArrowheads="1"/>
          </p:cNvSpPr>
          <p:nvPr/>
        </p:nvSpPr>
        <p:spPr bwMode="auto">
          <a:xfrm>
            <a:off x="3760654" y="3615722"/>
            <a:ext cx="315296" cy="547161"/>
          </a:xfrm>
          <a:prstGeom prst="ellipse">
            <a:avLst/>
          </a:prstGeom>
          <a:noFill/>
          <a:ln w="28575">
            <a:solidFill>
              <a:schemeClr val="tx1"/>
            </a:solidFill>
            <a:round/>
            <a:headEnd/>
            <a:tailEnd/>
          </a:ln>
        </p:spPr>
        <p:txBody>
          <a:bodyPr wrap="none" lIns="111026" tIns="55513" rIns="111026" bIns="55513" anchor="ctr">
            <a:spAutoFit/>
          </a:bodyPr>
          <a:lstStyle/>
          <a:p>
            <a:endParaRPr lang="en-US"/>
          </a:p>
        </p:txBody>
      </p:sp>
      <p:sp>
        <p:nvSpPr>
          <p:cNvPr id="28689" name="Oval 17"/>
          <p:cNvSpPr>
            <a:spLocks noChangeArrowheads="1"/>
          </p:cNvSpPr>
          <p:nvPr/>
        </p:nvSpPr>
        <p:spPr bwMode="auto">
          <a:xfrm>
            <a:off x="3967929" y="3782490"/>
            <a:ext cx="315296" cy="547161"/>
          </a:xfrm>
          <a:prstGeom prst="ellipse">
            <a:avLst/>
          </a:prstGeom>
          <a:noFill/>
          <a:ln w="28575">
            <a:solidFill>
              <a:schemeClr val="tx1"/>
            </a:solidFill>
            <a:round/>
            <a:headEnd/>
            <a:tailEnd/>
          </a:ln>
        </p:spPr>
        <p:txBody>
          <a:bodyPr wrap="none" lIns="111026" tIns="55513" rIns="111026" bIns="55513" anchor="ctr">
            <a:spAutoFit/>
          </a:bodyPr>
          <a:lstStyle/>
          <a:p>
            <a:endParaRPr lang="en-US"/>
          </a:p>
        </p:txBody>
      </p:sp>
      <p:sp>
        <p:nvSpPr>
          <p:cNvPr id="28690" name="Oval 18"/>
          <p:cNvSpPr>
            <a:spLocks noChangeArrowheads="1"/>
          </p:cNvSpPr>
          <p:nvPr/>
        </p:nvSpPr>
        <p:spPr bwMode="auto">
          <a:xfrm>
            <a:off x="4190318" y="3936305"/>
            <a:ext cx="315296" cy="547161"/>
          </a:xfrm>
          <a:prstGeom prst="ellipse">
            <a:avLst/>
          </a:prstGeom>
          <a:noFill/>
          <a:ln w="28575">
            <a:solidFill>
              <a:schemeClr val="tx1"/>
            </a:solidFill>
            <a:round/>
            <a:headEnd/>
            <a:tailEnd/>
          </a:ln>
        </p:spPr>
        <p:txBody>
          <a:bodyPr wrap="none" lIns="111026" tIns="55513" rIns="111026" bIns="55513" anchor="ctr">
            <a:spAutoFit/>
          </a:bodyPr>
          <a:lstStyle/>
          <a:p>
            <a:endParaRPr lang="en-US"/>
          </a:p>
        </p:txBody>
      </p:sp>
      <p:sp>
        <p:nvSpPr>
          <p:cNvPr id="28691" name="Oval 19"/>
          <p:cNvSpPr>
            <a:spLocks noChangeArrowheads="1"/>
          </p:cNvSpPr>
          <p:nvPr/>
        </p:nvSpPr>
        <p:spPr bwMode="auto">
          <a:xfrm>
            <a:off x="4382478" y="4093357"/>
            <a:ext cx="315296" cy="547161"/>
          </a:xfrm>
          <a:prstGeom prst="ellipse">
            <a:avLst/>
          </a:prstGeom>
          <a:noFill/>
          <a:ln w="28575">
            <a:solidFill>
              <a:schemeClr val="tx1"/>
            </a:solidFill>
            <a:round/>
            <a:headEnd/>
            <a:tailEnd/>
          </a:ln>
        </p:spPr>
        <p:txBody>
          <a:bodyPr wrap="none" lIns="111026" tIns="55513" rIns="111026" bIns="55513" anchor="ctr">
            <a:spAutoFit/>
          </a:bodyPr>
          <a:lstStyle/>
          <a:p>
            <a:endParaRPr lang="en-US"/>
          </a:p>
        </p:txBody>
      </p:sp>
      <p:sp>
        <p:nvSpPr>
          <p:cNvPr id="28692" name="Oval 20"/>
          <p:cNvSpPr>
            <a:spLocks noChangeArrowheads="1"/>
          </p:cNvSpPr>
          <p:nvPr/>
        </p:nvSpPr>
        <p:spPr bwMode="auto">
          <a:xfrm>
            <a:off x="4589752" y="4248791"/>
            <a:ext cx="315296" cy="547161"/>
          </a:xfrm>
          <a:prstGeom prst="ellipse">
            <a:avLst/>
          </a:prstGeom>
          <a:noFill/>
          <a:ln w="28575">
            <a:solidFill>
              <a:schemeClr val="tx1"/>
            </a:solidFill>
            <a:round/>
            <a:headEnd/>
            <a:tailEnd/>
          </a:ln>
        </p:spPr>
        <p:txBody>
          <a:bodyPr wrap="none" lIns="111026" tIns="55513" rIns="111026" bIns="55513" anchor="ctr">
            <a:spAutoFit/>
          </a:bodyPr>
          <a:lstStyle/>
          <a:p>
            <a:endParaRPr lang="en-US"/>
          </a:p>
        </p:txBody>
      </p:sp>
      <p:sp>
        <p:nvSpPr>
          <p:cNvPr id="28693" name="Oval 21"/>
          <p:cNvSpPr>
            <a:spLocks noChangeArrowheads="1"/>
          </p:cNvSpPr>
          <p:nvPr/>
        </p:nvSpPr>
        <p:spPr bwMode="auto">
          <a:xfrm>
            <a:off x="4766799" y="4438227"/>
            <a:ext cx="315296" cy="547161"/>
          </a:xfrm>
          <a:prstGeom prst="ellipse">
            <a:avLst/>
          </a:prstGeom>
          <a:noFill/>
          <a:ln w="28575">
            <a:solidFill>
              <a:schemeClr val="tx1"/>
            </a:solidFill>
            <a:round/>
            <a:headEnd/>
            <a:tailEnd/>
          </a:ln>
        </p:spPr>
        <p:txBody>
          <a:bodyPr wrap="none" lIns="111026" tIns="55513" rIns="111026" bIns="55513" anchor="ctr">
            <a:spAutoFit/>
          </a:bodyPr>
          <a:lstStyle/>
          <a:p>
            <a:endParaRPr lang="en-US"/>
          </a:p>
        </p:txBody>
      </p:sp>
      <p:sp>
        <p:nvSpPr>
          <p:cNvPr id="28694" name="Oval 22"/>
          <p:cNvSpPr>
            <a:spLocks noChangeArrowheads="1"/>
          </p:cNvSpPr>
          <p:nvPr/>
        </p:nvSpPr>
        <p:spPr bwMode="auto">
          <a:xfrm>
            <a:off x="4943847" y="4582326"/>
            <a:ext cx="315296" cy="547161"/>
          </a:xfrm>
          <a:prstGeom prst="ellipse">
            <a:avLst/>
          </a:prstGeom>
          <a:noFill/>
          <a:ln w="28575">
            <a:solidFill>
              <a:schemeClr val="tx1"/>
            </a:solidFill>
            <a:round/>
            <a:headEnd/>
            <a:tailEnd/>
          </a:ln>
        </p:spPr>
        <p:txBody>
          <a:bodyPr wrap="none" lIns="111026" tIns="55513" rIns="111026" bIns="55513" anchor="ctr">
            <a:spAutoFit/>
          </a:bodyPr>
          <a:lstStyle/>
          <a:p>
            <a:endParaRPr lang="en-US"/>
          </a:p>
        </p:txBody>
      </p:sp>
      <p:sp>
        <p:nvSpPr>
          <p:cNvPr id="28695" name="Oval 23"/>
          <p:cNvSpPr>
            <a:spLocks noChangeArrowheads="1"/>
          </p:cNvSpPr>
          <p:nvPr/>
        </p:nvSpPr>
        <p:spPr bwMode="auto">
          <a:xfrm>
            <a:off x="5211576" y="4715093"/>
            <a:ext cx="315296" cy="547161"/>
          </a:xfrm>
          <a:prstGeom prst="ellipse">
            <a:avLst/>
          </a:prstGeom>
          <a:noFill/>
          <a:ln w="28575">
            <a:solidFill>
              <a:schemeClr val="tx1"/>
            </a:solidFill>
            <a:round/>
            <a:headEnd/>
            <a:tailEnd/>
          </a:ln>
        </p:spPr>
        <p:txBody>
          <a:bodyPr wrap="none" lIns="111026" tIns="55513" rIns="111026" bIns="55513" anchor="ctr">
            <a:spAutoFit/>
          </a:bodyPr>
          <a:lstStyle/>
          <a:p>
            <a:endParaRPr lang="en-US"/>
          </a:p>
        </p:txBody>
      </p:sp>
      <p:sp>
        <p:nvSpPr>
          <p:cNvPr id="28696" name="Oval 24"/>
          <p:cNvSpPr>
            <a:spLocks noChangeArrowheads="1"/>
          </p:cNvSpPr>
          <p:nvPr/>
        </p:nvSpPr>
        <p:spPr bwMode="auto">
          <a:xfrm>
            <a:off x="5464193" y="4825192"/>
            <a:ext cx="315296" cy="547161"/>
          </a:xfrm>
          <a:prstGeom prst="ellipse">
            <a:avLst/>
          </a:prstGeom>
          <a:noFill/>
          <a:ln w="28575">
            <a:solidFill>
              <a:schemeClr val="tx1"/>
            </a:solidFill>
            <a:round/>
            <a:headEnd/>
            <a:tailEnd/>
          </a:ln>
        </p:spPr>
        <p:txBody>
          <a:bodyPr wrap="none" lIns="111026" tIns="55513" rIns="111026" bIns="55513" anchor="ctr">
            <a:spAutoFit/>
          </a:bodyPr>
          <a:lstStyle/>
          <a:p>
            <a:endParaRPr lang="en-US"/>
          </a:p>
        </p:txBody>
      </p:sp>
      <p:sp>
        <p:nvSpPr>
          <p:cNvPr id="28697" name="Oval 25"/>
          <p:cNvSpPr>
            <a:spLocks noChangeArrowheads="1"/>
          </p:cNvSpPr>
          <p:nvPr/>
        </p:nvSpPr>
        <p:spPr bwMode="auto">
          <a:xfrm>
            <a:off x="5626125" y="5025961"/>
            <a:ext cx="315296" cy="547161"/>
          </a:xfrm>
          <a:prstGeom prst="ellipse">
            <a:avLst/>
          </a:prstGeom>
          <a:noFill/>
          <a:ln w="28575">
            <a:solidFill>
              <a:schemeClr val="tx1"/>
            </a:solidFill>
            <a:round/>
            <a:headEnd/>
            <a:tailEnd/>
          </a:ln>
        </p:spPr>
        <p:txBody>
          <a:bodyPr wrap="none" lIns="111026" tIns="55513" rIns="111026" bIns="55513" anchor="ctr">
            <a:spAutoFit/>
          </a:bodyPr>
          <a:lstStyle/>
          <a:p>
            <a:endParaRPr lang="en-US"/>
          </a:p>
        </p:txBody>
      </p:sp>
      <p:sp>
        <p:nvSpPr>
          <p:cNvPr id="28698" name="Line 27"/>
          <p:cNvSpPr>
            <a:spLocks noChangeShapeType="1"/>
          </p:cNvSpPr>
          <p:nvPr/>
        </p:nvSpPr>
        <p:spPr bwMode="auto">
          <a:xfrm>
            <a:off x="1998820" y="2696024"/>
            <a:ext cx="4145492" cy="2875527"/>
          </a:xfrm>
          <a:prstGeom prst="line">
            <a:avLst/>
          </a:prstGeom>
          <a:noFill/>
          <a:ln w="28575">
            <a:solidFill>
              <a:srgbClr val="0033CC"/>
            </a:solidFill>
            <a:prstDash val="dash"/>
            <a:round/>
            <a:headEnd/>
            <a:tailEnd/>
          </a:ln>
        </p:spPr>
        <p:txBody>
          <a:bodyPr wrap="none" lIns="111026" tIns="55513" rIns="111026" bIns="55513">
            <a:spAutoFit/>
          </a:bodyPr>
          <a:lstStyle/>
          <a:p>
            <a:endParaRPr lang="en-US"/>
          </a:p>
        </p:txBody>
      </p:sp>
      <p:sp>
        <p:nvSpPr>
          <p:cNvPr id="27" name="Rectangle 26"/>
          <p:cNvSpPr/>
          <p:nvPr/>
        </p:nvSpPr>
        <p:spPr>
          <a:xfrm>
            <a:off x="3657017" y="2836886"/>
            <a:ext cx="3000860" cy="389109"/>
          </a:xfrm>
          <a:prstGeom prst="rect">
            <a:avLst/>
          </a:prstGeom>
        </p:spPr>
        <p:txBody>
          <a:bodyPr wrap="none" lIns="111026" tIns="55513" rIns="111026" bIns="55513">
            <a:spAutoFit/>
          </a:bodyPr>
          <a:lstStyle/>
          <a:p>
            <a:r>
              <a:rPr lang="en-US" dirty="0"/>
              <a:t>-</a:t>
            </a:r>
            <a:r>
              <a:rPr lang="el-GR" dirty="0"/>
              <a:t>α</a:t>
            </a:r>
            <a:r>
              <a:rPr lang="en-US" dirty="0"/>
              <a:t>: slope of the straight line</a:t>
            </a:r>
          </a:p>
        </p:txBody>
      </p:sp>
      <p:cxnSp>
        <p:nvCxnSpPr>
          <p:cNvPr id="29" name="Straight Arrow Connector 28"/>
          <p:cNvCxnSpPr/>
          <p:nvPr/>
        </p:nvCxnSpPr>
        <p:spPr>
          <a:xfrm rot="5400000">
            <a:off x="4227066" y="3251325"/>
            <a:ext cx="621736" cy="725461"/>
          </a:xfrm>
          <a:prstGeom prst="straightConnector1">
            <a:avLst/>
          </a:prstGeom>
          <a:ln w="28575">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4294967295"/>
          </p:nvPr>
        </p:nvSpPr>
        <p:spPr>
          <a:xfrm>
            <a:off x="10778278" y="6508794"/>
            <a:ext cx="1036373" cy="485731"/>
          </a:xfrm>
          <a:prstGeom prst="rect">
            <a:avLst/>
          </a:prstGeom>
        </p:spPr>
        <p:txBody>
          <a:bodyPr lIns="111026" tIns="55513" rIns="111026" bIns="55513"/>
          <a:lstStyle/>
          <a:p>
            <a:pPr>
              <a:defRPr/>
            </a:pPr>
            <a:fld id="{61B0E70C-1690-4F58-92A9-490466CB17A3}" type="slidenum">
              <a:rPr lang="en-US" smtClean="0"/>
              <a:pPr>
                <a:defRPr/>
              </a:pPr>
              <a:t>15</a:t>
            </a:fld>
            <a:endParaRPr lang="en-US"/>
          </a:p>
        </p:txBody>
      </p:sp>
    </p:spTree>
    <p:extLst>
      <p:ext uri="{BB962C8B-B14F-4D97-AF65-F5344CB8AC3E}">
        <p14:creationId xmlns:p14="http://schemas.microsoft.com/office/powerpoint/2010/main" val="187016773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sz="5000" dirty="0">
                <a:ea typeface="ＭＳ Ｐゴシック" pitchFamily="-109" charset="-128"/>
              </a:rPr>
              <a:t>Problem of Log-log Plot: Noise in the Tail</a:t>
            </a:r>
          </a:p>
        </p:txBody>
      </p:sp>
      <p:pic>
        <p:nvPicPr>
          <p:cNvPr id="31748" name="Picture 10"/>
          <p:cNvPicPr>
            <a:picLocks noChangeAspect="1" noChangeArrowheads="1"/>
          </p:cNvPicPr>
          <p:nvPr/>
        </p:nvPicPr>
        <p:blipFill>
          <a:blip r:embed="rId3"/>
          <a:srcRect/>
          <a:stretch>
            <a:fillRect/>
          </a:stretch>
        </p:blipFill>
        <p:spPr bwMode="auto">
          <a:xfrm>
            <a:off x="1658197" y="1243471"/>
            <a:ext cx="8809170" cy="4954455"/>
          </a:xfrm>
          <a:prstGeom prst="rect">
            <a:avLst/>
          </a:prstGeom>
          <a:noFill/>
          <a:ln w="38100">
            <a:noFill/>
            <a:miter lim="800000"/>
            <a:headEnd/>
            <a:tailEnd/>
          </a:ln>
        </p:spPr>
      </p:pic>
      <p:sp>
        <p:nvSpPr>
          <p:cNvPr id="31750" name="Text Box 14"/>
          <p:cNvSpPr txBox="1">
            <a:spLocks noChangeArrowheads="1"/>
          </p:cNvSpPr>
          <p:nvPr/>
        </p:nvSpPr>
        <p:spPr bwMode="auto">
          <a:xfrm>
            <a:off x="7734615" y="4297878"/>
            <a:ext cx="3932417" cy="943107"/>
          </a:xfrm>
          <a:prstGeom prst="rect">
            <a:avLst/>
          </a:prstGeom>
          <a:solidFill>
            <a:schemeClr val="bg1"/>
          </a:solidFill>
          <a:ln w="38100">
            <a:noFill/>
            <a:miter lim="800000"/>
            <a:headEnd/>
            <a:tailEnd/>
          </a:ln>
        </p:spPr>
        <p:txBody>
          <a:bodyPr wrap="none" lIns="111026" tIns="55513" rIns="111026" bIns="55513">
            <a:spAutoFit/>
          </a:bodyPr>
          <a:lstStyle/>
          <a:p>
            <a:r>
              <a:rPr lang="en-US" b="1" dirty="0"/>
              <a:t>Noise in the tail:</a:t>
            </a:r>
          </a:p>
          <a:p>
            <a:r>
              <a:rPr lang="en-US" dirty="0"/>
              <a:t>Here we have 0, 1 or 2 observations</a:t>
            </a:r>
          </a:p>
          <a:p>
            <a:r>
              <a:rPr lang="en-US" dirty="0"/>
              <a:t>of values of x when x &gt; 500</a:t>
            </a:r>
          </a:p>
        </p:txBody>
      </p:sp>
      <p:sp>
        <p:nvSpPr>
          <p:cNvPr id="31751" name="Line 16"/>
          <p:cNvSpPr>
            <a:spLocks noChangeShapeType="1"/>
          </p:cNvSpPr>
          <p:nvPr/>
        </p:nvSpPr>
        <p:spPr bwMode="auto">
          <a:xfrm flipH="1">
            <a:off x="3730941" y="2012391"/>
            <a:ext cx="1075614" cy="163684"/>
          </a:xfrm>
          <a:prstGeom prst="line">
            <a:avLst/>
          </a:prstGeom>
          <a:noFill/>
          <a:ln w="38100">
            <a:solidFill>
              <a:srgbClr val="800000"/>
            </a:solidFill>
            <a:round/>
            <a:headEnd/>
            <a:tailEnd type="triangle" w="med" len="med"/>
          </a:ln>
        </p:spPr>
        <p:txBody>
          <a:bodyPr wrap="square" lIns="111026" tIns="55513" rIns="111026" bIns="55513">
            <a:spAutoFit/>
          </a:bodyPr>
          <a:lstStyle/>
          <a:p>
            <a:endParaRPr lang="en-US"/>
          </a:p>
        </p:txBody>
      </p:sp>
      <p:sp>
        <p:nvSpPr>
          <p:cNvPr id="31752" name="Text Box 17"/>
          <p:cNvSpPr txBox="1">
            <a:spLocks noChangeArrowheads="1"/>
          </p:cNvSpPr>
          <p:nvPr/>
        </p:nvSpPr>
        <p:spPr bwMode="auto">
          <a:xfrm>
            <a:off x="4745724" y="1728345"/>
            <a:ext cx="4281223" cy="666108"/>
          </a:xfrm>
          <a:prstGeom prst="rect">
            <a:avLst/>
          </a:prstGeom>
          <a:solidFill>
            <a:schemeClr val="bg1"/>
          </a:solidFill>
          <a:ln w="38100">
            <a:noFill/>
            <a:miter lim="800000"/>
            <a:headEnd/>
            <a:tailEnd/>
          </a:ln>
        </p:spPr>
        <p:txBody>
          <a:bodyPr wrap="square" lIns="111026" tIns="55513" rIns="111026" bIns="55513">
            <a:spAutoFit/>
          </a:bodyPr>
          <a:lstStyle/>
          <a:p>
            <a:r>
              <a:rPr lang="en-US" dirty="0"/>
              <a:t>Here we have tens of thousands of observations when x &lt; 10</a:t>
            </a:r>
          </a:p>
        </p:txBody>
      </p:sp>
      <p:sp>
        <p:nvSpPr>
          <p:cNvPr id="31753" name="Line 18"/>
          <p:cNvSpPr>
            <a:spLocks noChangeShapeType="1"/>
          </p:cNvSpPr>
          <p:nvPr/>
        </p:nvSpPr>
        <p:spPr bwMode="auto">
          <a:xfrm flipH="1" flipV="1">
            <a:off x="8705533" y="5991994"/>
            <a:ext cx="829098" cy="466302"/>
          </a:xfrm>
          <a:prstGeom prst="line">
            <a:avLst/>
          </a:prstGeom>
          <a:noFill/>
          <a:ln w="38100">
            <a:solidFill>
              <a:srgbClr val="800000"/>
            </a:solidFill>
            <a:round/>
            <a:headEnd/>
            <a:tailEnd type="triangle" w="med" len="med"/>
          </a:ln>
        </p:spPr>
        <p:txBody>
          <a:bodyPr lIns="111026" tIns="55513" rIns="111026" bIns="55513">
            <a:spAutoFit/>
          </a:bodyPr>
          <a:lstStyle/>
          <a:p>
            <a:endParaRPr lang="en-US"/>
          </a:p>
        </p:txBody>
      </p:sp>
      <p:sp>
        <p:nvSpPr>
          <p:cNvPr id="31754" name="Text Box 19"/>
          <p:cNvSpPr txBox="1">
            <a:spLocks noChangeArrowheads="1"/>
          </p:cNvSpPr>
          <p:nvPr/>
        </p:nvSpPr>
        <p:spPr bwMode="auto">
          <a:xfrm>
            <a:off x="7625977" y="6291529"/>
            <a:ext cx="3432180" cy="666108"/>
          </a:xfrm>
          <a:prstGeom prst="rect">
            <a:avLst/>
          </a:prstGeom>
          <a:noFill/>
          <a:ln w="38100">
            <a:noFill/>
            <a:miter lim="800000"/>
            <a:headEnd/>
            <a:tailEnd/>
          </a:ln>
        </p:spPr>
        <p:txBody>
          <a:bodyPr wrap="none" lIns="111026" tIns="55513" rIns="111026" bIns="55513">
            <a:spAutoFit/>
          </a:bodyPr>
          <a:lstStyle/>
          <a:p>
            <a:r>
              <a:rPr lang="en-US" dirty="0"/>
              <a:t>Actually don’t see all the zero</a:t>
            </a:r>
          </a:p>
          <a:p>
            <a:r>
              <a:rPr lang="en-US" dirty="0"/>
              <a:t>values because log(0) is </a:t>
            </a:r>
            <a:r>
              <a:rPr lang="en-US" dirty="0" err="1"/>
              <a:t>undef</a:t>
            </a:r>
            <a:r>
              <a:rPr lang="en-US" dirty="0"/>
              <a:t>.</a:t>
            </a:r>
            <a:endParaRPr lang="en-US" dirty="0">
              <a:sym typeface="Symbol" pitchFamily="-109" charset="2"/>
            </a:endParaRPr>
          </a:p>
        </p:txBody>
      </p:sp>
      <p:sp>
        <p:nvSpPr>
          <p:cNvPr id="2" name="Slide Number Placeholder 1"/>
          <p:cNvSpPr>
            <a:spLocks noGrp="1"/>
          </p:cNvSpPr>
          <p:nvPr>
            <p:ph type="sldNum" sz="quarter" idx="4294967295"/>
          </p:nvPr>
        </p:nvSpPr>
        <p:spPr>
          <a:xfrm>
            <a:off x="10778278" y="6508794"/>
            <a:ext cx="1036373" cy="485731"/>
          </a:xfrm>
          <a:prstGeom prst="rect">
            <a:avLst/>
          </a:prstGeom>
        </p:spPr>
        <p:txBody>
          <a:bodyPr lIns="111026" tIns="55513" rIns="111026" bIns="55513"/>
          <a:lstStyle/>
          <a:p>
            <a:pPr>
              <a:defRPr/>
            </a:pPr>
            <a:fld id="{61B0E70C-1690-4F58-92A9-490466CB17A3}" type="slidenum">
              <a:rPr lang="en-US" smtClean="0"/>
              <a:pPr>
                <a:defRPr/>
              </a:pPr>
              <a:t>16</a:t>
            </a:fld>
            <a:endParaRPr lang="en-US"/>
          </a:p>
        </p:txBody>
      </p:sp>
    </p:spTree>
    <p:extLst>
      <p:ext uri="{BB962C8B-B14F-4D97-AF65-F5344CB8AC3E}">
        <p14:creationId xmlns:p14="http://schemas.microsoft.com/office/powerpoint/2010/main" val="5767362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75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75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175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75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7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0" grpId="0" animBg="1"/>
      <p:bldP spid="31751" grpId="0" animBg="1"/>
      <p:bldP spid="31752" grpId="0" animBg="1"/>
      <p:bldP spid="31753" grpId="0" animBg="1"/>
      <p:bldP spid="3175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sz="5000" dirty="0">
                <a:ea typeface="ＭＳ Ｐゴシック" pitchFamily="-109" charset="-128"/>
              </a:rPr>
              <a:t>Effect of the Noise in the Tail</a:t>
            </a:r>
          </a:p>
        </p:txBody>
      </p:sp>
      <p:sp>
        <p:nvSpPr>
          <p:cNvPr id="32771" name="Rectangle 3"/>
          <p:cNvSpPr>
            <a:spLocks noChangeArrowheads="1"/>
          </p:cNvSpPr>
          <p:nvPr/>
        </p:nvSpPr>
        <p:spPr bwMode="auto">
          <a:xfrm>
            <a:off x="412839" y="1184857"/>
            <a:ext cx="11296465" cy="5051601"/>
          </a:xfrm>
          <a:prstGeom prst="rect">
            <a:avLst/>
          </a:prstGeom>
          <a:noFill/>
          <a:ln w="9525">
            <a:noFill/>
            <a:miter lim="800000"/>
            <a:headEnd/>
            <a:tailEnd/>
          </a:ln>
        </p:spPr>
        <p:txBody>
          <a:bodyPr lIns="111026" tIns="55513" rIns="111026" bIns="55513"/>
          <a:lstStyle/>
          <a:p>
            <a:pPr marL="457200" indent="-457200">
              <a:buClr>
                <a:schemeClr val="bg2"/>
              </a:buClr>
              <a:buSzPct val="90000"/>
              <a:buFont typeface="Arial"/>
              <a:buChar char="•"/>
            </a:pPr>
            <a:r>
              <a:rPr lang="en-US" sz="2800" dirty="0">
                <a:latin typeface="+mj-lt"/>
              </a:rPr>
              <a:t>Fitting a straight line to it via least squares regression will give values of the exponent a that are too low </a:t>
            </a:r>
          </a:p>
        </p:txBody>
      </p:sp>
      <p:pic>
        <p:nvPicPr>
          <p:cNvPr id="32772" name="Picture 4"/>
          <p:cNvPicPr>
            <a:picLocks noChangeAspect="1" noChangeArrowheads="1"/>
          </p:cNvPicPr>
          <p:nvPr/>
        </p:nvPicPr>
        <p:blipFill>
          <a:blip r:embed="rId3"/>
          <a:srcRect/>
          <a:stretch>
            <a:fillRect/>
          </a:stretch>
        </p:blipFill>
        <p:spPr bwMode="auto">
          <a:xfrm>
            <a:off x="519001" y="1942380"/>
            <a:ext cx="8809170" cy="4954455"/>
          </a:xfrm>
          <a:prstGeom prst="rect">
            <a:avLst/>
          </a:prstGeom>
          <a:noFill/>
          <a:ln w="38100">
            <a:noFill/>
            <a:miter lim="800000"/>
            <a:headEnd/>
            <a:tailEnd/>
          </a:ln>
        </p:spPr>
      </p:pic>
      <p:sp>
        <p:nvSpPr>
          <p:cNvPr id="32773" name="Line 5"/>
          <p:cNvSpPr>
            <a:spLocks noChangeShapeType="1"/>
          </p:cNvSpPr>
          <p:nvPr/>
        </p:nvSpPr>
        <p:spPr bwMode="auto">
          <a:xfrm>
            <a:off x="1659012" y="2544686"/>
            <a:ext cx="6010963" cy="3885847"/>
          </a:xfrm>
          <a:prstGeom prst="line">
            <a:avLst/>
          </a:prstGeom>
          <a:noFill/>
          <a:ln w="38100">
            <a:solidFill>
              <a:srgbClr val="00B050"/>
            </a:solidFill>
            <a:round/>
            <a:headEnd/>
            <a:tailEnd/>
          </a:ln>
        </p:spPr>
        <p:txBody>
          <a:bodyPr wrap="square" lIns="111026" tIns="55513" rIns="111026" bIns="55513">
            <a:spAutoFit/>
          </a:bodyPr>
          <a:lstStyle/>
          <a:p>
            <a:endParaRPr lang="en-US"/>
          </a:p>
        </p:txBody>
      </p:sp>
      <p:sp>
        <p:nvSpPr>
          <p:cNvPr id="32774" name="Line 6"/>
          <p:cNvSpPr>
            <a:spLocks noChangeShapeType="1"/>
          </p:cNvSpPr>
          <p:nvPr/>
        </p:nvSpPr>
        <p:spPr bwMode="auto">
          <a:xfrm>
            <a:off x="1969924" y="2466969"/>
            <a:ext cx="3938217" cy="3963564"/>
          </a:xfrm>
          <a:prstGeom prst="line">
            <a:avLst/>
          </a:prstGeom>
          <a:noFill/>
          <a:ln w="38100">
            <a:solidFill>
              <a:srgbClr val="CC0066"/>
            </a:solidFill>
            <a:round/>
            <a:headEnd/>
            <a:tailEnd/>
          </a:ln>
        </p:spPr>
        <p:txBody>
          <a:bodyPr wrap="square" lIns="111026" tIns="55513" rIns="111026" bIns="55513">
            <a:spAutoFit/>
          </a:bodyPr>
          <a:lstStyle/>
          <a:p>
            <a:endParaRPr lang="en-US"/>
          </a:p>
        </p:txBody>
      </p:sp>
      <p:sp>
        <p:nvSpPr>
          <p:cNvPr id="32775" name="Line 7"/>
          <p:cNvSpPr>
            <a:spLocks noChangeShapeType="1"/>
          </p:cNvSpPr>
          <p:nvPr/>
        </p:nvSpPr>
        <p:spPr bwMode="auto">
          <a:xfrm>
            <a:off x="5286317" y="2641832"/>
            <a:ext cx="932736" cy="0"/>
          </a:xfrm>
          <a:prstGeom prst="line">
            <a:avLst/>
          </a:prstGeom>
          <a:noFill/>
          <a:ln w="38100">
            <a:solidFill>
              <a:srgbClr val="00B050"/>
            </a:solidFill>
            <a:round/>
            <a:headEnd/>
            <a:tailEnd/>
          </a:ln>
        </p:spPr>
        <p:txBody>
          <a:bodyPr wrap="none" lIns="111026" tIns="55513" rIns="111026" bIns="55513">
            <a:spAutoFit/>
          </a:bodyPr>
          <a:lstStyle/>
          <a:p>
            <a:endParaRPr lang="en-US"/>
          </a:p>
        </p:txBody>
      </p:sp>
      <p:sp>
        <p:nvSpPr>
          <p:cNvPr id="32776" name="Line 8"/>
          <p:cNvSpPr>
            <a:spLocks noChangeShapeType="1"/>
          </p:cNvSpPr>
          <p:nvPr/>
        </p:nvSpPr>
        <p:spPr bwMode="auto">
          <a:xfrm>
            <a:off x="5286317" y="2874983"/>
            <a:ext cx="932736" cy="0"/>
          </a:xfrm>
          <a:prstGeom prst="line">
            <a:avLst/>
          </a:prstGeom>
          <a:noFill/>
          <a:ln w="38100">
            <a:solidFill>
              <a:srgbClr val="CC0066"/>
            </a:solidFill>
            <a:round/>
            <a:headEnd/>
            <a:tailEnd/>
          </a:ln>
        </p:spPr>
        <p:txBody>
          <a:bodyPr wrap="none" lIns="111026" tIns="55513" rIns="111026" bIns="55513">
            <a:spAutoFit/>
          </a:bodyPr>
          <a:lstStyle/>
          <a:p>
            <a:endParaRPr lang="en-US"/>
          </a:p>
        </p:txBody>
      </p:sp>
      <p:sp>
        <p:nvSpPr>
          <p:cNvPr id="32777" name="Text Box 9"/>
          <p:cNvSpPr txBox="1">
            <a:spLocks noChangeArrowheads="1"/>
          </p:cNvSpPr>
          <p:nvPr/>
        </p:nvSpPr>
        <p:spPr bwMode="auto">
          <a:xfrm>
            <a:off x="6322691" y="2408682"/>
            <a:ext cx="934413" cy="389109"/>
          </a:xfrm>
          <a:prstGeom prst="rect">
            <a:avLst/>
          </a:prstGeom>
          <a:noFill/>
          <a:ln w="38100">
            <a:noFill/>
            <a:miter lim="800000"/>
            <a:headEnd/>
            <a:tailEnd/>
          </a:ln>
        </p:spPr>
        <p:txBody>
          <a:bodyPr wrap="none" lIns="111026" tIns="55513" rIns="111026" bIns="55513">
            <a:spAutoFit/>
          </a:bodyPr>
          <a:lstStyle/>
          <a:p>
            <a:r>
              <a:rPr lang="en-US"/>
              <a:t>fitted </a:t>
            </a:r>
            <a:r>
              <a:rPr lang="en-US">
                <a:latin typeface="Symbol" pitchFamily="-109" charset="2"/>
              </a:rPr>
              <a:t>a</a:t>
            </a:r>
          </a:p>
        </p:txBody>
      </p:sp>
      <p:sp>
        <p:nvSpPr>
          <p:cNvPr id="32778" name="Text Box 10"/>
          <p:cNvSpPr txBox="1">
            <a:spLocks noChangeArrowheads="1"/>
          </p:cNvSpPr>
          <p:nvPr/>
        </p:nvSpPr>
        <p:spPr bwMode="auto">
          <a:xfrm>
            <a:off x="6322691" y="2716312"/>
            <a:ext cx="831734" cy="389109"/>
          </a:xfrm>
          <a:prstGeom prst="rect">
            <a:avLst/>
          </a:prstGeom>
          <a:noFill/>
          <a:ln w="38100">
            <a:noFill/>
            <a:miter lim="800000"/>
            <a:headEnd/>
            <a:tailEnd/>
          </a:ln>
        </p:spPr>
        <p:txBody>
          <a:bodyPr wrap="none" lIns="111026" tIns="55513" rIns="111026" bIns="55513">
            <a:spAutoFit/>
          </a:bodyPr>
          <a:lstStyle/>
          <a:p>
            <a:r>
              <a:rPr lang="en-US"/>
              <a:t>true </a:t>
            </a:r>
            <a:r>
              <a:rPr lang="en-US">
                <a:latin typeface="Symbol" pitchFamily="-109" charset="2"/>
              </a:rPr>
              <a:t>a</a:t>
            </a:r>
          </a:p>
        </p:txBody>
      </p:sp>
      <p:sp>
        <p:nvSpPr>
          <p:cNvPr id="2" name="Slide Number Placeholder 1"/>
          <p:cNvSpPr>
            <a:spLocks noGrp="1"/>
          </p:cNvSpPr>
          <p:nvPr>
            <p:ph type="sldNum" sz="quarter" idx="4294967295"/>
          </p:nvPr>
        </p:nvSpPr>
        <p:spPr>
          <a:xfrm>
            <a:off x="10778278" y="6508794"/>
            <a:ext cx="1036373" cy="485731"/>
          </a:xfrm>
          <a:prstGeom prst="rect">
            <a:avLst/>
          </a:prstGeom>
        </p:spPr>
        <p:txBody>
          <a:bodyPr lIns="111026" tIns="55513" rIns="111026" bIns="55513"/>
          <a:lstStyle/>
          <a:p>
            <a:pPr>
              <a:defRPr/>
            </a:pPr>
            <a:fld id="{61B0E70C-1690-4F58-92A9-490466CB17A3}" type="slidenum">
              <a:rPr lang="en-US" smtClean="0"/>
              <a:pPr>
                <a:defRPr/>
              </a:pPr>
              <a:t>17</a:t>
            </a:fld>
            <a:endParaRPr lang="en-US"/>
          </a:p>
        </p:txBody>
      </p:sp>
    </p:spTree>
    <p:extLst>
      <p:ext uri="{BB962C8B-B14F-4D97-AF65-F5344CB8AC3E}">
        <p14:creationId xmlns:p14="http://schemas.microsoft.com/office/powerpoint/2010/main" val="66083313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dirty="0">
                <a:ea typeface="ＭＳ Ｐゴシック" pitchFamily="-109" charset="-128"/>
              </a:rPr>
              <a:t>What Goes Wrong ?</a:t>
            </a:r>
          </a:p>
        </p:txBody>
      </p:sp>
      <p:sp>
        <p:nvSpPr>
          <p:cNvPr id="4" name="Slide Number Placeholder 3"/>
          <p:cNvSpPr>
            <a:spLocks noGrp="1"/>
          </p:cNvSpPr>
          <p:nvPr>
            <p:ph type="sldNum" sz="quarter" idx="4294967295"/>
          </p:nvPr>
        </p:nvSpPr>
        <p:spPr>
          <a:xfrm>
            <a:off x="10778278" y="6508794"/>
            <a:ext cx="1036373" cy="485731"/>
          </a:xfrm>
          <a:prstGeom prst="rect">
            <a:avLst/>
          </a:prstGeom>
        </p:spPr>
        <p:txBody>
          <a:bodyPr lIns="111026" tIns="55513" rIns="111026" bIns="55513"/>
          <a:lstStyle/>
          <a:p>
            <a:pPr>
              <a:defRPr/>
            </a:pPr>
            <a:fld id="{61B0E70C-1690-4F58-92A9-490466CB17A3}" type="slidenum">
              <a:rPr lang="en-US" smtClean="0"/>
              <a:pPr>
                <a:defRPr/>
              </a:pPr>
              <a:t>18</a:t>
            </a:fld>
            <a:endParaRPr lang="en-US"/>
          </a:p>
        </p:txBody>
      </p:sp>
      <p:pic>
        <p:nvPicPr>
          <p:cNvPr id="12" name="Picture 4"/>
          <p:cNvPicPr>
            <a:picLocks noChangeAspect="1" noChangeArrowheads="1"/>
          </p:cNvPicPr>
          <p:nvPr/>
        </p:nvPicPr>
        <p:blipFill>
          <a:blip r:embed="rId3"/>
          <a:srcRect/>
          <a:stretch>
            <a:fillRect/>
          </a:stretch>
        </p:blipFill>
        <p:spPr bwMode="auto">
          <a:xfrm>
            <a:off x="83990" y="1783847"/>
            <a:ext cx="8688952" cy="4924425"/>
          </a:xfrm>
          <a:prstGeom prst="rect">
            <a:avLst/>
          </a:prstGeom>
          <a:noFill/>
          <a:ln w="38100">
            <a:noFill/>
            <a:miter lim="800000"/>
            <a:headEnd/>
            <a:tailEnd/>
          </a:ln>
        </p:spPr>
      </p:pic>
      <p:grpSp>
        <p:nvGrpSpPr>
          <p:cNvPr id="13" name="Group 10"/>
          <p:cNvGrpSpPr>
            <a:grpSpLocks/>
          </p:cNvGrpSpPr>
          <p:nvPr/>
        </p:nvGrpSpPr>
        <p:grpSpPr bwMode="auto">
          <a:xfrm>
            <a:off x="3773854" y="4448284"/>
            <a:ext cx="5065715" cy="2173287"/>
            <a:chOff x="2328" y="2519"/>
            <a:chExt cx="3191" cy="1369"/>
          </a:xfrm>
        </p:grpSpPr>
        <p:sp>
          <p:nvSpPr>
            <p:cNvPr id="14" name="Oval 5"/>
            <p:cNvSpPr>
              <a:spLocks noChangeArrowheads="1"/>
            </p:cNvSpPr>
            <p:nvPr/>
          </p:nvSpPr>
          <p:spPr bwMode="auto">
            <a:xfrm>
              <a:off x="2328" y="2832"/>
              <a:ext cx="2807" cy="1056"/>
            </a:xfrm>
            <a:prstGeom prst="ellipse">
              <a:avLst/>
            </a:prstGeom>
            <a:noFill/>
            <a:ln w="38100">
              <a:solidFill>
                <a:srgbClr val="C00000"/>
              </a:solidFill>
              <a:round/>
              <a:headEnd/>
              <a:tailEnd/>
            </a:ln>
          </p:spPr>
          <p:txBody>
            <a:bodyPr wrap="square" anchor="ctr">
              <a:spAutoFit/>
            </a:bodyPr>
            <a:lstStyle/>
            <a:p>
              <a:endParaRPr lang="en-US"/>
            </a:p>
          </p:txBody>
        </p:sp>
        <p:sp>
          <p:nvSpPr>
            <p:cNvPr id="15" name="Text Box 6"/>
            <p:cNvSpPr txBox="1">
              <a:spLocks noChangeArrowheads="1"/>
            </p:cNvSpPr>
            <p:nvPr/>
          </p:nvSpPr>
          <p:spPr bwMode="auto">
            <a:xfrm>
              <a:off x="3398" y="2519"/>
              <a:ext cx="2121" cy="233"/>
            </a:xfrm>
            <a:prstGeom prst="rect">
              <a:avLst/>
            </a:prstGeom>
            <a:solidFill>
              <a:schemeClr val="bg1"/>
            </a:solidFill>
            <a:ln w="38100">
              <a:noFill/>
              <a:miter lim="800000"/>
              <a:headEnd/>
              <a:tailEnd/>
            </a:ln>
          </p:spPr>
          <p:txBody>
            <a:bodyPr wrap="none">
              <a:spAutoFit/>
            </a:bodyPr>
            <a:lstStyle/>
            <a:p>
              <a:r>
                <a:rPr lang="en-US" b="1" dirty="0"/>
                <a:t>Have many more values here</a:t>
              </a:r>
            </a:p>
          </p:txBody>
        </p:sp>
      </p:grpSp>
      <p:grpSp>
        <p:nvGrpSpPr>
          <p:cNvPr id="16" name="Group 9"/>
          <p:cNvGrpSpPr>
            <a:grpSpLocks/>
          </p:cNvGrpSpPr>
          <p:nvPr/>
        </p:nvGrpSpPr>
        <p:grpSpPr bwMode="auto">
          <a:xfrm>
            <a:off x="769790" y="1936247"/>
            <a:ext cx="3684590" cy="1524000"/>
            <a:chOff x="1248" y="912"/>
            <a:chExt cx="2321" cy="960"/>
          </a:xfrm>
        </p:grpSpPr>
        <p:sp>
          <p:nvSpPr>
            <p:cNvPr id="17" name="Oval 7"/>
            <p:cNvSpPr>
              <a:spLocks noChangeArrowheads="1"/>
            </p:cNvSpPr>
            <p:nvPr/>
          </p:nvSpPr>
          <p:spPr bwMode="auto">
            <a:xfrm>
              <a:off x="1248" y="912"/>
              <a:ext cx="1296" cy="960"/>
            </a:xfrm>
            <a:prstGeom prst="ellipse">
              <a:avLst/>
            </a:prstGeom>
            <a:noFill/>
            <a:ln w="38100">
              <a:solidFill>
                <a:srgbClr val="C00000"/>
              </a:solidFill>
              <a:round/>
              <a:headEnd/>
              <a:tailEnd/>
            </a:ln>
          </p:spPr>
          <p:txBody>
            <a:bodyPr wrap="none" anchor="ctr">
              <a:spAutoFit/>
            </a:bodyPr>
            <a:lstStyle/>
            <a:p>
              <a:endParaRPr lang="en-US"/>
            </a:p>
          </p:txBody>
        </p:sp>
        <p:sp>
          <p:nvSpPr>
            <p:cNvPr id="18" name="Text Box 8"/>
            <p:cNvSpPr txBox="1">
              <a:spLocks noChangeArrowheads="1"/>
            </p:cNvSpPr>
            <p:nvPr/>
          </p:nvSpPr>
          <p:spPr bwMode="auto">
            <a:xfrm>
              <a:off x="2582" y="1127"/>
              <a:ext cx="987" cy="407"/>
            </a:xfrm>
            <a:prstGeom prst="rect">
              <a:avLst/>
            </a:prstGeom>
            <a:noFill/>
            <a:ln w="38100">
              <a:noFill/>
              <a:miter lim="800000"/>
              <a:headEnd/>
              <a:tailEnd/>
            </a:ln>
          </p:spPr>
          <p:txBody>
            <a:bodyPr wrap="square">
              <a:spAutoFit/>
            </a:bodyPr>
            <a:lstStyle/>
            <a:p>
              <a:r>
                <a:rPr lang="en-US" b="1" dirty="0"/>
                <a:t>Have few values here</a:t>
              </a:r>
            </a:p>
          </p:txBody>
        </p:sp>
      </p:grpSp>
    </p:spTree>
    <p:extLst>
      <p:ext uri="{BB962C8B-B14F-4D97-AF65-F5344CB8AC3E}">
        <p14:creationId xmlns:p14="http://schemas.microsoft.com/office/powerpoint/2010/main" val="32298434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dirty="0">
                <a:ea typeface="ＭＳ Ｐゴシック" pitchFamily="-109" charset="-128"/>
              </a:rPr>
              <a:t>First Solution: Binning the Data</a:t>
            </a:r>
          </a:p>
        </p:txBody>
      </p:sp>
      <p:sp>
        <p:nvSpPr>
          <p:cNvPr id="34819" name="Rectangle 3"/>
          <p:cNvSpPr>
            <a:spLocks noGrp="1" noChangeArrowheads="1"/>
          </p:cNvSpPr>
          <p:nvPr>
            <p:ph type="body" idx="4294967295"/>
          </p:nvPr>
        </p:nvSpPr>
        <p:spPr>
          <a:xfrm>
            <a:off x="414549" y="1321188"/>
            <a:ext cx="11192828" cy="1088037"/>
          </a:xfrm>
          <a:prstGeom prst="rect">
            <a:avLst/>
          </a:prstGeom>
        </p:spPr>
        <p:txBody>
          <a:bodyPr lIns="111026" tIns="55513" rIns="111026" bIns="55513"/>
          <a:lstStyle/>
          <a:p>
            <a:pPr eaLnBrk="1" hangingPunct="1">
              <a:lnSpc>
                <a:spcPct val="90000"/>
              </a:lnSpc>
            </a:pPr>
            <a:r>
              <a:rPr lang="en-US" sz="2400" dirty="0">
                <a:ea typeface="ＭＳ Ｐゴシック" pitchFamily="-109" charset="-128"/>
              </a:rPr>
              <a:t>Bin data into exponentially wider bins: </a:t>
            </a:r>
            <a:r>
              <a:rPr lang="en-US" sz="2200" dirty="0">
                <a:ea typeface="ＭＳ Ｐゴシック" pitchFamily="-109" charset="-128"/>
              </a:rPr>
              <a:t>1, 2, 4,  8, 16, 32, …</a:t>
            </a:r>
          </a:p>
          <a:p>
            <a:pPr eaLnBrk="1" hangingPunct="1">
              <a:lnSpc>
                <a:spcPct val="90000"/>
              </a:lnSpc>
            </a:pPr>
            <a:r>
              <a:rPr lang="en-US" sz="2400" dirty="0">
                <a:ea typeface="ＭＳ Ｐゴシック" pitchFamily="-109" charset="-128"/>
              </a:rPr>
              <a:t>Normalize by the width of the bin</a:t>
            </a:r>
          </a:p>
        </p:txBody>
      </p:sp>
      <p:pic>
        <p:nvPicPr>
          <p:cNvPr id="34820" name="Picture 4"/>
          <p:cNvPicPr>
            <a:picLocks noChangeAspect="1" noChangeArrowheads="1"/>
          </p:cNvPicPr>
          <p:nvPr/>
        </p:nvPicPr>
        <p:blipFill>
          <a:blip r:embed="rId3"/>
          <a:srcRect/>
          <a:stretch>
            <a:fillRect/>
          </a:stretch>
        </p:blipFill>
        <p:spPr bwMode="auto">
          <a:xfrm>
            <a:off x="1523949" y="2305457"/>
            <a:ext cx="7498135" cy="4216723"/>
          </a:xfrm>
          <a:prstGeom prst="rect">
            <a:avLst/>
          </a:prstGeom>
          <a:noFill/>
          <a:ln w="9525">
            <a:noFill/>
            <a:miter lim="800000"/>
            <a:headEnd/>
            <a:tailEnd/>
          </a:ln>
        </p:spPr>
      </p:pic>
      <p:sp>
        <p:nvSpPr>
          <p:cNvPr id="34822" name="Text Box 6"/>
          <p:cNvSpPr txBox="1">
            <a:spLocks noChangeArrowheads="1"/>
          </p:cNvSpPr>
          <p:nvPr/>
        </p:nvSpPr>
        <p:spPr bwMode="auto">
          <a:xfrm>
            <a:off x="807507" y="2912767"/>
            <a:ext cx="1289454" cy="943107"/>
          </a:xfrm>
          <a:prstGeom prst="rect">
            <a:avLst/>
          </a:prstGeom>
          <a:noFill/>
          <a:ln w="38100">
            <a:noFill/>
            <a:miter lim="800000"/>
            <a:headEnd/>
            <a:tailEnd/>
          </a:ln>
        </p:spPr>
        <p:txBody>
          <a:bodyPr wrap="none" lIns="111026" tIns="55513" rIns="111026" bIns="55513">
            <a:spAutoFit/>
          </a:bodyPr>
          <a:lstStyle/>
          <a:p>
            <a:r>
              <a:rPr lang="en-US" dirty="0"/>
              <a:t>evenly</a:t>
            </a:r>
          </a:p>
          <a:p>
            <a:r>
              <a:rPr lang="en-US" dirty="0"/>
              <a:t>spaced</a:t>
            </a:r>
          </a:p>
          <a:p>
            <a:r>
              <a:rPr lang="en-US" dirty="0"/>
              <a:t>datapoints</a:t>
            </a:r>
          </a:p>
        </p:txBody>
      </p:sp>
      <p:sp>
        <p:nvSpPr>
          <p:cNvPr id="34824" name="Text Box 8"/>
          <p:cNvSpPr txBox="1">
            <a:spLocks noChangeArrowheads="1"/>
          </p:cNvSpPr>
          <p:nvPr/>
        </p:nvSpPr>
        <p:spPr bwMode="auto">
          <a:xfrm>
            <a:off x="8618487" y="4703296"/>
            <a:ext cx="1340512" cy="1220106"/>
          </a:xfrm>
          <a:prstGeom prst="rect">
            <a:avLst/>
          </a:prstGeom>
          <a:noFill/>
          <a:ln w="38100">
            <a:noFill/>
            <a:miter lim="800000"/>
            <a:headEnd/>
            <a:tailEnd/>
          </a:ln>
        </p:spPr>
        <p:txBody>
          <a:bodyPr wrap="none" lIns="111026" tIns="55513" rIns="111026" bIns="55513">
            <a:spAutoFit/>
          </a:bodyPr>
          <a:lstStyle/>
          <a:p>
            <a:r>
              <a:rPr lang="en-US" dirty="0"/>
              <a:t>less noise</a:t>
            </a:r>
          </a:p>
          <a:p>
            <a:r>
              <a:rPr lang="en-US" dirty="0"/>
              <a:t>in the tail</a:t>
            </a:r>
          </a:p>
          <a:p>
            <a:r>
              <a:rPr lang="en-US" dirty="0"/>
              <a:t>of the</a:t>
            </a:r>
          </a:p>
          <a:p>
            <a:r>
              <a:rPr lang="en-US" dirty="0"/>
              <a:t>distribution</a:t>
            </a:r>
          </a:p>
        </p:txBody>
      </p:sp>
      <p:sp>
        <p:nvSpPr>
          <p:cNvPr id="34825" name="Rectangle 9"/>
          <p:cNvSpPr>
            <a:spLocks noChangeArrowheads="1"/>
          </p:cNvSpPr>
          <p:nvPr/>
        </p:nvSpPr>
        <p:spPr bwMode="auto">
          <a:xfrm>
            <a:off x="1048257" y="6410995"/>
            <a:ext cx="11192828" cy="466302"/>
          </a:xfrm>
          <a:prstGeom prst="rect">
            <a:avLst/>
          </a:prstGeom>
          <a:noFill/>
          <a:ln w="9525">
            <a:noFill/>
            <a:miter lim="800000"/>
            <a:headEnd/>
            <a:tailEnd/>
          </a:ln>
        </p:spPr>
        <p:txBody>
          <a:bodyPr lIns="111026" tIns="55513" rIns="111026" bIns="55513"/>
          <a:lstStyle/>
          <a:p>
            <a:pPr>
              <a:lnSpc>
                <a:spcPct val="90000"/>
              </a:lnSpc>
              <a:buClr>
                <a:schemeClr val="bg2"/>
              </a:buClr>
              <a:buSzPct val="90000"/>
            </a:pPr>
            <a:r>
              <a:rPr lang="en-US" sz="2400" dirty="0"/>
              <a:t>Disadvantage: binning smoothes out data but also loses information</a:t>
            </a:r>
          </a:p>
        </p:txBody>
      </p:sp>
      <p:sp>
        <p:nvSpPr>
          <p:cNvPr id="2" name="Slide Number Placeholder 1"/>
          <p:cNvSpPr>
            <a:spLocks noGrp="1"/>
          </p:cNvSpPr>
          <p:nvPr>
            <p:ph type="sldNum" sz="quarter" idx="4294967295"/>
          </p:nvPr>
        </p:nvSpPr>
        <p:spPr>
          <a:xfrm>
            <a:off x="10778278" y="6508794"/>
            <a:ext cx="1036373" cy="485731"/>
          </a:xfrm>
          <a:prstGeom prst="rect">
            <a:avLst/>
          </a:prstGeom>
        </p:spPr>
        <p:txBody>
          <a:bodyPr lIns="111026" tIns="55513" rIns="111026" bIns="55513"/>
          <a:lstStyle/>
          <a:p>
            <a:pPr>
              <a:defRPr/>
            </a:pPr>
            <a:fld id="{61B0E70C-1690-4F58-92A9-490466CB17A3}" type="slidenum">
              <a:rPr lang="en-US" smtClean="0"/>
              <a:pPr>
                <a:defRPr/>
              </a:pPr>
              <a:t>19</a:t>
            </a:fld>
            <a:endParaRPr lang="en-US"/>
          </a:p>
        </p:txBody>
      </p:sp>
      <p:cxnSp>
        <p:nvCxnSpPr>
          <p:cNvPr id="4" name="Straight Arrow Connector 3"/>
          <p:cNvCxnSpPr/>
          <p:nvPr/>
        </p:nvCxnSpPr>
        <p:spPr>
          <a:xfrm flipV="1">
            <a:off x="1914807" y="3223735"/>
            <a:ext cx="1484952" cy="136763"/>
          </a:xfrm>
          <a:prstGeom prst="straightConnector1">
            <a:avLst/>
          </a:prstGeom>
          <a:ln w="28575" cmpd="sng">
            <a:solidFill>
              <a:srgbClr val="800000"/>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7561533" y="5157975"/>
            <a:ext cx="1016020" cy="195377"/>
          </a:xfrm>
          <a:prstGeom prst="straightConnector1">
            <a:avLst/>
          </a:prstGeom>
          <a:ln w="28575" cmpd="sng">
            <a:solidFill>
              <a:srgbClr val="800000"/>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999032" y="6369313"/>
            <a:ext cx="7483378" cy="634020"/>
          </a:xfrm>
          <a:prstGeom prst="rect">
            <a:avLst/>
          </a:prstGeom>
          <a:solidFill>
            <a:srgbClr val="FFFCCC"/>
          </a:solid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                        </a:t>
            </a:r>
          </a:p>
        </p:txBody>
      </p:sp>
    </p:spTree>
    <p:extLst>
      <p:ext uri="{BB962C8B-B14F-4D97-AF65-F5344CB8AC3E}">
        <p14:creationId xmlns:p14="http://schemas.microsoft.com/office/powerpoint/2010/main" val="12483131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a:latin typeface="Calibri"/>
                <a:ea typeface="ＭＳ Ｐゴシック" charset="0"/>
                <a:cs typeface="ＭＳ Ｐゴシック" charset="0"/>
              </a:rPr>
              <a:t>Outline</a:t>
            </a:r>
          </a:p>
        </p:txBody>
      </p:sp>
      <p:sp>
        <p:nvSpPr>
          <p:cNvPr id="18435" name="Rectangle 3"/>
          <p:cNvSpPr>
            <a:spLocks noGrp="1" noChangeArrowheads="1"/>
          </p:cNvSpPr>
          <p:nvPr>
            <p:ph type="body" idx="4294967295"/>
          </p:nvPr>
        </p:nvSpPr>
        <p:spPr>
          <a:xfrm>
            <a:off x="372442" y="897765"/>
            <a:ext cx="11192828" cy="3374542"/>
          </a:xfrm>
          <a:prstGeom prst="rect">
            <a:avLst/>
          </a:prstGeom>
        </p:spPr>
        <p:txBody>
          <a:bodyPr lIns="111026" tIns="55513" rIns="111026" bIns="55513"/>
          <a:lstStyle/>
          <a:p>
            <a:pPr eaLnBrk="1" hangingPunct="1">
              <a:buFont typeface="Wingdings" charset="0"/>
              <a:buNone/>
            </a:pPr>
            <a:endParaRPr lang="en-US" dirty="0">
              <a:latin typeface="Calibri"/>
              <a:ea typeface="ＭＳ Ｐゴシック" charset="0"/>
              <a:cs typeface="ＭＳ Ｐゴシック" charset="0"/>
            </a:endParaRPr>
          </a:p>
          <a:p>
            <a:pPr eaLnBrk="1" hangingPunct="1"/>
            <a:r>
              <a:rPr lang="en-US" dirty="0">
                <a:latin typeface="Calibri"/>
                <a:ea typeface="ＭＳ Ｐゴシック" charset="0"/>
                <a:cs typeface="ＭＳ Ｐゴシック" charset="0"/>
              </a:rPr>
              <a:t>Power law distributions</a:t>
            </a:r>
          </a:p>
          <a:p>
            <a:pPr eaLnBrk="1" hangingPunct="1"/>
            <a:r>
              <a:rPr lang="en-US" dirty="0">
                <a:latin typeface="Calibri"/>
                <a:ea typeface="ＭＳ Ｐゴシック" charset="0"/>
                <a:cs typeface="ＭＳ Ｐゴシック" charset="0"/>
              </a:rPr>
              <a:t>Fitting</a:t>
            </a:r>
          </a:p>
          <a:p>
            <a:pPr eaLnBrk="1" hangingPunct="1"/>
            <a:r>
              <a:rPr lang="en-US" dirty="0">
                <a:latin typeface="Calibri"/>
                <a:ea typeface="ＭＳ Ｐゴシック" charset="0"/>
                <a:cs typeface="ＭＳ Ｐゴシック" charset="0"/>
              </a:rPr>
              <a:t>What kinds of processes generate power laws?</a:t>
            </a:r>
          </a:p>
          <a:p>
            <a:pPr eaLnBrk="1" hangingPunct="1"/>
            <a:r>
              <a:rPr lang="en-US" dirty="0" err="1">
                <a:latin typeface="Calibri"/>
                <a:ea typeface="ＭＳ Ｐゴシック" charset="0"/>
                <a:cs typeface="ＭＳ Ｐゴシック" charset="0"/>
              </a:rPr>
              <a:t>Barabasi</a:t>
            </a:r>
            <a:r>
              <a:rPr lang="en-US" dirty="0">
                <a:latin typeface="Calibri"/>
                <a:ea typeface="ＭＳ Ｐゴシック" charset="0"/>
                <a:cs typeface="ＭＳ Ｐゴシック" charset="0"/>
              </a:rPr>
              <a:t>-Albert model for scale-free graphs</a:t>
            </a:r>
          </a:p>
        </p:txBody>
      </p:sp>
      <p:sp>
        <p:nvSpPr>
          <p:cNvPr id="2" name="Slide Number Placeholder 1"/>
          <p:cNvSpPr>
            <a:spLocks noGrp="1"/>
          </p:cNvSpPr>
          <p:nvPr>
            <p:ph type="sldNum" sz="quarter" idx="4294967295"/>
          </p:nvPr>
        </p:nvSpPr>
        <p:spPr>
          <a:xfrm>
            <a:off x="10778278" y="6508794"/>
            <a:ext cx="1036373" cy="485731"/>
          </a:xfrm>
          <a:prstGeom prst="rect">
            <a:avLst/>
          </a:prstGeom>
        </p:spPr>
        <p:txBody>
          <a:bodyPr lIns="111026" tIns="55513" rIns="111026" bIns="55513"/>
          <a:lstStyle/>
          <a:p>
            <a:pPr>
              <a:defRPr/>
            </a:pPr>
            <a:fld id="{61B0E70C-1690-4F58-92A9-490466CB17A3}" type="slidenum">
              <a:rPr lang="en-US" smtClean="0"/>
              <a:pPr>
                <a:defRPr/>
              </a:pPr>
              <a:t>2</a:t>
            </a:fld>
            <a:endParaRPr lang="en-US"/>
          </a:p>
        </p:txBody>
      </p:sp>
    </p:spTree>
    <p:extLst>
      <p:ext uri="{BB962C8B-B14F-4D97-AF65-F5344CB8AC3E}">
        <p14:creationId xmlns:p14="http://schemas.microsoft.com/office/powerpoint/2010/main" val="300411811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pPr eaLnBrk="1" hangingPunct="1"/>
            <a:r>
              <a:rPr lang="en-US" dirty="0">
                <a:ea typeface="ＭＳ Ｐゴシック" pitchFamily="-109" charset="-128"/>
              </a:rPr>
              <a:t>Better Solution: Cumulative Distribution</a:t>
            </a:r>
          </a:p>
        </p:txBody>
      </p:sp>
      <p:sp>
        <p:nvSpPr>
          <p:cNvPr id="35844" name="Rectangle 3"/>
          <p:cNvSpPr>
            <a:spLocks noGrp="1" noChangeArrowheads="1"/>
          </p:cNvSpPr>
          <p:nvPr>
            <p:ph type="body" idx="4294967295"/>
          </p:nvPr>
        </p:nvSpPr>
        <p:spPr>
          <a:xfrm>
            <a:off x="427860" y="1491266"/>
            <a:ext cx="11192828" cy="4740734"/>
          </a:xfrm>
          <a:prstGeom prst="rect">
            <a:avLst/>
          </a:prstGeom>
        </p:spPr>
        <p:txBody>
          <a:bodyPr lIns="111026" tIns="55513" rIns="111026" bIns="55513"/>
          <a:lstStyle/>
          <a:p>
            <a:pPr eaLnBrk="1" hangingPunct="1"/>
            <a:r>
              <a:rPr lang="en-US" sz="2900" dirty="0">
                <a:ea typeface="ＭＳ Ｐゴシック" pitchFamily="-109" charset="-128"/>
              </a:rPr>
              <a:t>No loss of information</a:t>
            </a:r>
          </a:p>
          <a:p>
            <a:pPr lvl="1" eaLnBrk="1" hangingPunct="1"/>
            <a:r>
              <a:rPr lang="en-US" dirty="0">
                <a:ea typeface="ＭＳ Ｐゴシック" pitchFamily="-109" charset="-128"/>
              </a:rPr>
              <a:t>No need to bin, has value at each observed value of x</a:t>
            </a:r>
          </a:p>
          <a:p>
            <a:pPr eaLnBrk="1" hangingPunct="1"/>
            <a:r>
              <a:rPr lang="en-US" sz="2900" dirty="0">
                <a:ea typeface="ＭＳ Ｐゴシック" pitchFamily="-109" charset="-128"/>
              </a:rPr>
              <a:t>But now have cumulative distribution</a:t>
            </a:r>
          </a:p>
          <a:p>
            <a:pPr lvl="1" eaLnBrk="1" hangingPunct="1"/>
            <a:r>
              <a:rPr lang="en-US" dirty="0">
                <a:ea typeface="ＭＳ Ｐゴシック" pitchFamily="-109" charset="-128"/>
              </a:rPr>
              <a:t>i.e. how many of the values of x are at least X</a:t>
            </a:r>
          </a:p>
          <a:p>
            <a:pPr lvl="1" eaLnBrk="1" hangingPunct="1"/>
            <a:endParaRPr lang="en-US" dirty="0">
              <a:ea typeface="ＭＳ Ｐゴシック" pitchFamily="-109" charset="-128"/>
            </a:endParaRPr>
          </a:p>
          <a:p>
            <a:pPr lvl="1" eaLnBrk="1" hangingPunct="1"/>
            <a:r>
              <a:rPr lang="en-US" dirty="0">
                <a:ea typeface="ＭＳ Ｐゴシック" pitchFamily="-109" charset="-128"/>
              </a:rPr>
              <a:t>The cumulative probability of a power law probability distribution is also power law but with an exponent  </a:t>
            </a:r>
            <a:r>
              <a:rPr lang="en-US" b="1" dirty="0">
                <a:latin typeface="Symbol" pitchFamily="-109" charset="2"/>
                <a:ea typeface="ＭＳ Ｐゴシック" pitchFamily="-109" charset="-128"/>
              </a:rPr>
              <a:t>a</a:t>
            </a:r>
            <a:r>
              <a:rPr lang="en-US" b="1" dirty="0">
                <a:ea typeface="ＭＳ Ｐゴシック" pitchFamily="-109" charset="-128"/>
              </a:rPr>
              <a:t> - 1</a:t>
            </a:r>
          </a:p>
        </p:txBody>
      </p:sp>
      <p:graphicFrame>
        <p:nvGraphicFramePr>
          <p:cNvPr id="35842" name="Object 2"/>
          <p:cNvGraphicFramePr>
            <a:graphicFrameLocks noChangeAspect="1"/>
          </p:cNvGraphicFramePr>
          <p:nvPr>
            <p:extLst>
              <p:ext uri="{D42A27DB-BD31-4B8C-83A1-F6EECF244321}">
                <p14:modId xmlns:p14="http://schemas.microsoft.com/office/powerpoint/2010/main" val="170570992"/>
              </p:ext>
            </p:extLst>
          </p:nvPr>
        </p:nvGraphicFramePr>
        <p:xfrm>
          <a:off x="1348180" y="4763213"/>
          <a:ext cx="3700553" cy="851509"/>
        </p:xfrm>
        <a:graphic>
          <a:graphicData uri="http://schemas.openxmlformats.org/presentationml/2006/ole">
            <mc:AlternateContent xmlns:mc="http://schemas.openxmlformats.org/markup-compatibility/2006">
              <mc:Choice xmlns:v="urn:schemas-microsoft-com:vml" Requires="v">
                <p:oleObj spid="_x0000_s44230" name="Equation" r:id="rId4" imgW="1282680" imgH="393480" progId="Equation.3">
                  <p:embed/>
                </p:oleObj>
              </mc:Choice>
              <mc:Fallback>
                <p:oleObj name="Equation" r:id="rId4" imgW="1282680" imgH="3934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48180" y="4763213"/>
                        <a:ext cx="3700553" cy="851509"/>
                      </a:xfrm>
                      <a:prstGeom prst="rect">
                        <a:avLst/>
                      </a:prstGeom>
                      <a:noFill/>
                      <a:extLst/>
                    </p:spPr>
                  </p:pic>
                </p:oleObj>
              </mc:Fallback>
            </mc:AlternateContent>
          </a:graphicData>
        </a:graphic>
      </p:graphicFrame>
      <p:sp>
        <p:nvSpPr>
          <p:cNvPr id="2" name="Slide Number Placeholder 1"/>
          <p:cNvSpPr>
            <a:spLocks noGrp="1"/>
          </p:cNvSpPr>
          <p:nvPr>
            <p:ph type="sldNum" sz="quarter" idx="4294967295"/>
          </p:nvPr>
        </p:nvSpPr>
        <p:spPr>
          <a:xfrm>
            <a:off x="10778278" y="6508794"/>
            <a:ext cx="1036373" cy="485731"/>
          </a:xfrm>
          <a:prstGeom prst="rect">
            <a:avLst/>
          </a:prstGeom>
        </p:spPr>
        <p:txBody>
          <a:bodyPr lIns="111026" tIns="55513" rIns="111026" bIns="55513"/>
          <a:lstStyle/>
          <a:p>
            <a:pPr>
              <a:defRPr/>
            </a:pPr>
            <a:fld id="{61B0E70C-1690-4F58-92A9-490466CB17A3}" type="slidenum">
              <a:rPr lang="en-US" smtClean="0"/>
              <a:pPr>
                <a:defRPr/>
              </a:pPr>
              <a:t>20</a:t>
            </a:fld>
            <a:endParaRPr lang="en-US"/>
          </a:p>
        </p:txBody>
      </p:sp>
    </p:spTree>
    <p:extLst>
      <p:ext uri="{BB962C8B-B14F-4D97-AF65-F5344CB8AC3E}">
        <p14:creationId xmlns:p14="http://schemas.microsoft.com/office/powerpoint/2010/main" val="3301402171"/>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315145" y="233151"/>
            <a:ext cx="12121329" cy="1165754"/>
          </a:xfrm>
        </p:spPr>
        <p:txBody>
          <a:bodyPr/>
          <a:lstStyle/>
          <a:p>
            <a:pPr eaLnBrk="1" hangingPunct="1"/>
            <a:r>
              <a:rPr lang="en-US" sz="4600" dirty="0">
                <a:ea typeface="ＭＳ Ｐゴシック" pitchFamily="-109" charset="-128"/>
              </a:rPr>
              <a:t>Fitting Via Regression to the Cumulative Distribution</a:t>
            </a:r>
          </a:p>
        </p:txBody>
      </p:sp>
      <p:sp>
        <p:nvSpPr>
          <p:cNvPr id="36867" name="Rectangle 3"/>
          <p:cNvSpPr>
            <a:spLocks noGrp="1" noChangeArrowheads="1"/>
          </p:cNvSpPr>
          <p:nvPr>
            <p:ph type="body" idx="4294967295"/>
          </p:nvPr>
        </p:nvSpPr>
        <p:spPr>
          <a:xfrm>
            <a:off x="432378" y="1789227"/>
            <a:ext cx="11192828" cy="5051601"/>
          </a:xfrm>
          <a:prstGeom prst="rect">
            <a:avLst/>
          </a:prstGeom>
        </p:spPr>
        <p:txBody>
          <a:bodyPr lIns="111026" tIns="55513" rIns="111026" bIns="55513"/>
          <a:lstStyle/>
          <a:p>
            <a:r>
              <a:rPr lang="en-US" sz="2900" dirty="0">
                <a:ea typeface="ＭＳ Ｐゴシック" pitchFamily="-109" charset="-128"/>
              </a:rPr>
              <a:t>Cumulative distribution smoothes the noise out</a:t>
            </a:r>
          </a:p>
        </p:txBody>
      </p:sp>
      <p:pic>
        <p:nvPicPr>
          <p:cNvPr id="36868" name="Picture 5"/>
          <p:cNvPicPr>
            <a:picLocks noChangeAspect="1" noChangeArrowheads="1"/>
          </p:cNvPicPr>
          <p:nvPr/>
        </p:nvPicPr>
        <p:blipFill>
          <a:blip r:embed="rId3"/>
          <a:srcRect/>
          <a:stretch>
            <a:fillRect/>
          </a:stretch>
        </p:blipFill>
        <p:spPr bwMode="auto">
          <a:xfrm>
            <a:off x="339731" y="2364071"/>
            <a:ext cx="7977681" cy="4485712"/>
          </a:xfrm>
          <a:prstGeom prst="rect">
            <a:avLst/>
          </a:prstGeom>
          <a:noFill/>
          <a:ln w="38100">
            <a:noFill/>
            <a:miter lim="800000"/>
            <a:headEnd/>
            <a:tailEnd/>
          </a:ln>
        </p:spPr>
      </p:pic>
      <p:sp>
        <p:nvSpPr>
          <p:cNvPr id="5" name="Oval 4"/>
          <p:cNvSpPr/>
          <p:nvPr/>
        </p:nvSpPr>
        <p:spPr>
          <a:xfrm>
            <a:off x="5123166" y="4936546"/>
            <a:ext cx="3420031" cy="1632056"/>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111026" tIns="55513" rIns="111026" bIns="55513" rtlCol="0" anchor="ctr"/>
          <a:lstStyle/>
          <a:p>
            <a:pPr algn="ctr"/>
            <a:endParaRPr lang="en-US"/>
          </a:p>
        </p:txBody>
      </p:sp>
      <p:sp>
        <p:nvSpPr>
          <p:cNvPr id="6" name="Rectangle 5"/>
          <p:cNvSpPr/>
          <p:nvPr/>
        </p:nvSpPr>
        <p:spPr>
          <a:xfrm>
            <a:off x="8437561" y="3419546"/>
            <a:ext cx="2978130" cy="850774"/>
          </a:xfrm>
          <a:prstGeom prst="rect">
            <a:avLst/>
          </a:prstGeom>
        </p:spPr>
        <p:txBody>
          <a:bodyPr wrap="none" lIns="111026" tIns="55513" rIns="111026" bIns="55513">
            <a:spAutoFit/>
          </a:bodyPr>
          <a:lstStyle/>
          <a:p>
            <a:r>
              <a:rPr lang="en-US" sz="2400" dirty="0">
                <a:ea typeface="ＭＳ Ｐゴシック" pitchFamily="-109" charset="-128"/>
              </a:rPr>
              <a:t>Now the tail is much</a:t>
            </a:r>
          </a:p>
          <a:p>
            <a:r>
              <a:rPr lang="en-US" sz="2400" dirty="0">
                <a:ea typeface="ＭＳ Ｐゴシック" pitchFamily="-109" charset="-128"/>
              </a:rPr>
              <a:t>smoother</a:t>
            </a:r>
            <a:endParaRPr lang="en-US" sz="2400" dirty="0"/>
          </a:p>
        </p:txBody>
      </p:sp>
      <p:cxnSp>
        <p:nvCxnSpPr>
          <p:cNvPr id="8" name="Straight Arrow Connector 7"/>
          <p:cNvCxnSpPr>
            <a:endCxn id="5" idx="7"/>
          </p:cNvCxnSpPr>
          <p:nvPr/>
        </p:nvCxnSpPr>
        <p:spPr>
          <a:xfrm flipH="1">
            <a:off x="8042345" y="4278774"/>
            <a:ext cx="906446" cy="896781"/>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505224" y="5073744"/>
            <a:ext cx="3371019" cy="850774"/>
          </a:xfrm>
          <a:prstGeom prst="rect">
            <a:avLst/>
          </a:prstGeom>
        </p:spPr>
        <p:txBody>
          <a:bodyPr wrap="square" lIns="111026" tIns="55513" rIns="111026" bIns="55513">
            <a:spAutoFit/>
          </a:bodyPr>
          <a:lstStyle/>
          <a:p>
            <a:r>
              <a:rPr lang="en-US" sz="2400" dirty="0">
                <a:ea typeface="ＭＳ Ｐゴシック" pitchFamily="-109" charset="-128"/>
              </a:rPr>
              <a:t>Now the slope is</a:t>
            </a:r>
          </a:p>
          <a:p>
            <a:r>
              <a:rPr lang="en-US" sz="2400" b="1" dirty="0">
                <a:ea typeface="ＭＳ Ｐゴシック" pitchFamily="-109" charset="-128"/>
              </a:rPr>
              <a:t>1 - </a:t>
            </a:r>
            <a:r>
              <a:rPr lang="en-US" sz="2400" b="1" dirty="0">
                <a:latin typeface="Symbol" pitchFamily="-109" charset="2"/>
                <a:ea typeface="ＭＳ Ｐゴシック" pitchFamily="-109" charset="-128"/>
              </a:rPr>
              <a:t>a</a:t>
            </a:r>
            <a:endParaRPr lang="en-US" sz="2400" dirty="0"/>
          </a:p>
        </p:txBody>
      </p:sp>
      <p:cxnSp>
        <p:nvCxnSpPr>
          <p:cNvPr id="10" name="Straight Arrow Connector 9"/>
          <p:cNvCxnSpPr/>
          <p:nvPr/>
        </p:nvCxnSpPr>
        <p:spPr>
          <a:xfrm rot="5400000" flipH="1" flipV="1">
            <a:off x="3033929" y="4270632"/>
            <a:ext cx="777169" cy="518186"/>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4294967295"/>
          </p:nvPr>
        </p:nvSpPr>
        <p:spPr>
          <a:xfrm>
            <a:off x="10778278" y="6508794"/>
            <a:ext cx="1036373" cy="485731"/>
          </a:xfrm>
          <a:prstGeom prst="rect">
            <a:avLst/>
          </a:prstGeom>
        </p:spPr>
        <p:txBody>
          <a:bodyPr lIns="111026" tIns="55513" rIns="111026" bIns="55513"/>
          <a:lstStyle/>
          <a:p>
            <a:pPr>
              <a:defRPr/>
            </a:pPr>
            <a:fld id="{61B0E70C-1690-4F58-92A9-490466CB17A3}" type="slidenum">
              <a:rPr lang="en-US" smtClean="0"/>
              <a:pPr>
                <a:defRPr/>
              </a:pPr>
              <a:t>21</a:t>
            </a:fld>
            <a:endParaRPr lang="en-US"/>
          </a:p>
        </p:txBody>
      </p:sp>
    </p:spTree>
    <p:extLst>
      <p:ext uri="{BB962C8B-B14F-4D97-AF65-F5344CB8AC3E}">
        <p14:creationId xmlns:p14="http://schemas.microsoft.com/office/powerpoint/2010/main" val="413399498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354224" y="310868"/>
            <a:ext cx="11192828" cy="1321188"/>
          </a:xfrm>
        </p:spPr>
        <p:txBody>
          <a:bodyPr/>
          <a:lstStyle/>
          <a:p>
            <a:pPr eaLnBrk="1" hangingPunct="1"/>
            <a:r>
              <a:rPr lang="en-US" sz="5000" dirty="0">
                <a:ea typeface="ＭＳ Ｐゴシック" pitchFamily="-109" charset="-128"/>
              </a:rPr>
              <a:t>Where to Start Fitting?</a:t>
            </a:r>
          </a:p>
        </p:txBody>
      </p:sp>
      <p:sp>
        <p:nvSpPr>
          <p:cNvPr id="37891" name="Rectangle 3"/>
          <p:cNvSpPr>
            <a:spLocks noGrp="1" noChangeArrowheads="1"/>
          </p:cNvSpPr>
          <p:nvPr>
            <p:ph type="body" idx="4294967295"/>
          </p:nvPr>
        </p:nvSpPr>
        <p:spPr>
          <a:xfrm>
            <a:off x="471456" y="1651160"/>
            <a:ext cx="11192828" cy="4818451"/>
          </a:xfrm>
          <a:prstGeom prst="rect">
            <a:avLst/>
          </a:prstGeom>
        </p:spPr>
        <p:txBody>
          <a:bodyPr lIns="111026" tIns="55513" rIns="111026" bIns="55513"/>
          <a:lstStyle/>
          <a:p>
            <a:pPr eaLnBrk="1" hangingPunct="1"/>
            <a:r>
              <a:rPr lang="en-US" sz="2900" dirty="0">
                <a:ea typeface="ＭＳ Ｐゴシック" pitchFamily="-109" charset="-128"/>
              </a:rPr>
              <a:t>Some data exhibit a power law only in the tail</a:t>
            </a:r>
          </a:p>
          <a:p>
            <a:pPr eaLnBrk="1" hangingPunct="1"/>
            <a:r>
              <a:rPr lang="en-US" sz="2900" dirty="0">
                <a:ea typeface="ＭＳ Ｐゴシック" pitchFamily="-109" charset="-128"/>
              </a:rPr>
              <a:t>After binning or taking the cumulative distribution you can fit to the tail</a:t>
            </a:r>
          </a:p>
          <a:p>
            <a:pPr eaLnBrk="1" hangingPunct="1"/>
            <a:r>
              <a:rPr lang="en-US" sz="2900" dirty="0">
                <a:ea typeface="ＭＳ Ｐゴシック" pitchFamily="-109" charset="-128"/>
              </a:rPr>
              <a:t>So need to select an x</a:t>
            </a:r>
            <a:r>
              <a:rPr lang="en-US" sz="2900" baseline="-25000" dirty="0">
                <a:ea typeface="ＭＳ Ｐゴシック" pitchFamily="-109" charset="-128"/>
              </a:rPr>
              <a:t>min </a:t>
            </a:r>
            <a:r>
              <a:rPr lang="en-US" sz="2900" dirty="0">
                <a:ea typeface="ＭＳ Ｐゴシック" pitchFamily="-109" charset="-128"/>
              </a:rPr>
              <a:t>the value of x where you think the power-law starts</a:t>
            </a:r>
          </a:p>
          <a:p>
            <a:pPr eaLnBrk="1" hangingPunct="1"/>
            <a:r>
              <a:rPr lang="en-US" sz="2900" dirty="0">
                <a:ea typeface="ＭＳ Ｐゴシック" pitchFamily="-109" charset="-128"/>
              </a:rPr>
              <a:t>Certainly x</a:t>
            </a:r>
            <a:r>
              <a:rPr lang="en-US" sz="2900" baseline="-25000" dirty="0">
                <a:ea typeface="ＭＳ Ｐゴシック" pitchFamily="-109" charset="-128"/>
              </a:rPr>
              <a:t>min</a:t>
            </a:r>
            <a:r>
              <a:rPr lang="en-US" sz="2900" dirty="0">
                <a:ea typeface="ＭＳ Ｐゴシック" pitchFamily="-109" charset="-128"/>
              </a:rPr>
              <a:t> needs to be greater than 0, because x</a:t>
            </a:r>
            <a:r>
              <a:rPr lang="en-US" sz="2900" baseline="30000" dirty="0">
                <a:latin typeface="Symbol" pitchFamily="-109" charset="2"/>
                <a:ea typeface="ＭＳ Ｐゴシック" pitchFamily="-109" charset="-128"/>
              </a:rPr>
              <a:t>-a</a:t>
            </a:r>
            <a:r>
              <a:rPr lang="en-US" sz="2900" dirty="0">
                <a:ea typeface="ＭＳ Ｐゴシック" pitchFamily="-109" charset="-128"/>
              </a:rPr>
              <a:t> is infinite at x = 0</a:t>
            </a:r>
          </a:p>
        </p:txBody>
      </p:sp>
      <p:sp>
        <p:nvSpPr>
          <p:cNvPr id="2" name="Slide Number Placeholder 1"/>
          <p:cNvSpPr>
            <a:spLocks noGrp="1"/>
          </p:cNvSpPr>
          <p:nvPr>
            <p:ph type="sldNum" sz="quarter" idx="4294967295"/>
          </p:nvPr>
        </p:nvSpPr>
        <p:spPr>
          <a:xfrm>
            <a:off x="10778278" y="6508794"/>
            <a:ext cx="1036373" cy="485731"/>
          </a:xfrm>
          <a:prstGeom prst="rect">
            <a:avLst/>
          </a:prstGeom>
        </p:spPr>
        <p:txBody>
          <a:bodyPr lIns="111026" tIns="55513" rIns="111026" bIns="55513"/>
          <a:lstStyle/>
          <a:p>
            <a:pPr>
              <a:defRPr/>
            </a:pPr>
            <a:fld id="{61B0E70C-1690-4F58-92A9-490466CB17A3}" type="slidenum">
              <a:rPr lang="en-US" smtClean="0"/>
              <a:pPr>
                <a:defRPr/>
              </a:pPr>
              <a:t>22</a:t>
            </a:fld>
            <a:endParaRPr lang="en-US"/>
          </a:p>
        </p:txBody>
      </p:sp>
    </p:spTree>
    <p:extLst>
      <p:ext uri="{BB962C8B-B14F-4D97-AF65-F5344CB8AC3E}">
        <p14:creationId xmlns:p14="http://schemas.microsoft.com/office/powerpoint/2010/main" val="3239294549"/>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sz="5000" dirty="0">
                <a:ea typeface="ＭＳ Ｐゴシック" pitchFamily="-109" charset="-128"/>
              </a:rPr>
              <a:t>Example</a:t>
            </a:r>
          </a:p>
        </p:txBody>
      </p:sp>
      <p:sp>
        <p:nvSpPr>
          <p:cNvPr id="38915" name="Rectangle 3"/>
          <p:cNvSpPr>
            <a:spLocks noGrp="1" noChangeArrowheads="1"/>
          </p:cNvSpPr>
          <p:nvPr>
            <p:ph type="body" idx="4294967295"/>
          </p:nvPr>
        </p:nvSpPr>
        <p:spPr>
          <a:xfrm>
            <a:off x="426435" y="1553907"/>
            <a:ext cx="11192828" cy="4740734"/>
          </a:xfrm>
          <a:prstGeom prst="rect">
            <a:avLst/>
          </a:prstGeom>
        </p:spPr>
        <p:txBody>
          <a:bodyPr lIns="111026" tIns="55513" rIns="111026" bIns="55513"/>
          <a:lstStyle/>
          <a:p>
            <a:pPr eaLnBrk="1" hangingPunct="1"/>
            <a:r>
              <a:rPr lang="en-US" sz="2900" dirty="0">
                <a:ea typeface="ＭＳ Ｐゴシック" pitchFamily="-109" charset="-128"/>
              </a:rPr>
              <a:t>Distribution of citations to papers</a:t>
            </a:r>
          </a:p>
          <a:p>
            <a:pPr eaLnBrk="1" hangingPunct="1"/>
            <a:r>
              <a:rPr lang="en-US" sz="2900" dirty="0">
                <a:ea typeface="ＭＳ Ｐゴシック" pitchFamily="-109" charset="-128"/>
              </a:rPr>
              <a:t>Power law is evident only in the tail (x</a:t>
            </a:r>
            <a:r>
              <a:rPr lang="en-US" sz="2900" baseline="-25000" dirty="0">
                <a:ea typeface="ＭＳ Ｐゴシック" pitchFamily="-109" charset="-128"/>
              </a:rPr>
              <a:t>min</a:t>
            </a:r>
            <a:r>
              <a:rPr lang="en-US" sz="2900" dirty="0">
                <a:ea typeface="ＭＳ Ｐゴシック" pitchFamily="-109" charset="-128"/>
              </a:rPr>
              <a:t> &gt; 100 citations)</a:t>
            </a:r>
          </a:p>
        </p:txBody>
      </p:sp>
      <p:grpSp>
        <p:nvGrpSpPr>
          <p:cNvPr id="2" name="Group 7"/>
          <p:cNvGrpSpPr>
            <a:grpSpLocks/>
          </p:cNvGrpSpPr>
          <p:nvPr/>
        </p:nvGrpSpPr>
        <p:grpSpPr bwMode="auto">
          <a:xfrm>
            <a:off x="4145492" y="3341829"/>
            <a:ext cx="4145492" cy="2642376"/>
            <a:chOff x="1680" y="1383"/>
            <a:chExt cx="3002" cy="2937"/>
          </a:xfrm>
        </p:grpSpPr>
        <p:pic>
          <p:nvPicPr>
            <p:cNvPr id="38920" name="Picture 5"/>
            <p:cNvPicPr>
              <a:picLocks noChangeAspect="1" noChangeArrowheads="1"/>
            </p:cNvPicPr>
            <p:nvPr/>
          </p:nvPicPr>
          <p:blipFill>
            <a:blip r:embed="rId3"/>
            <a:srcRect/>
            <a:stretch>
              <a:fillRect/>
            </a:stretch>
          </p:blipFill>
          <p:spPr bwMode="auto">
            <a:xfrm>
              <a:off x="1680" y="1383"/>
              <a:ext cx="3002" cy="2937"/>
            </a:xfrm>
            <a:prstGeom prst="rect">
              <a:avLst/>
            </a:prstGeom>
            <a:noFill/>
            <a:ln w="38100">
              <a:noFill/>
              <a:miter lim="800000"/>
              <a:headEnd/>
              <a:tailEnd/>
            </a:ln>
          </p:spPr>
        </p:pic>
        <p:sp>
          <p:nvSpPr>
            <p:cNvPr id="38921" name="Rectangle 6"/>
            <p:cNvSpPr>
              <a:spLocks noChangeArrowheads="1"/>
            </p:cNvSpPr>
            <p:nvPr/>
          </p:nvSpPr>
          <p:spPr bwMode="auto">
            <a:xfrm>
              <a:off x="3984" y="1547"/>
              <a:ext cx="134" cy="411"/>
            </a:xfrm>
            <a:prstGeom prst="rect">
              <a:avLst/>
            </a:prstGeom>
            <a:solidFill>
              <a:schemeClr val="bg1"/>
            </a:solidFill>
            <a:ln w="38100">
              <a:solidFill>
                <a:schemeClr val="bg1"/>
              </a:solidFill>
              <a:miter lim="800000"/>
              <a:headEnd/>
              <a:tailEnd/>
            </a:ln>
          </p:spPr>
          <p:txBody>
            <a:bodyPr wrap="none" anchor="ctr">
              <a:spAutoFit/>
            </a:bodyPr>
            <a:lstStyle/>
            <a:p>
              <a:endParaRPr lang="en-US"/>
            </a:p>
          </p:txBody>
        </p:sp>
      </p:grpSp>
      <p:sp>
        <p:nvSpPr>
          <p:cNvPr id="38917" name="Line 8"/>
          <p:cNvSpPr>
            <a:spLocks noChangeShapeType="1"/>
          </p:cNvSpPr>
          <p:nvPr/>
        </p:nvSpPr>
        <p:spPr bwMode="auto">
          <a:xfrm>
            <a:off x="6373693" y="2883623"/>
            <a:ext cx="0" cy="2556563"/>
          </a:xfrm>
          <a:prstGeom prst="line">
            <a:avLst/>
          </a:prstGeom>
          <a:noFill/>
          <a:ln w="38100">
            <a:solidFill>
              <a:srgbClr val="C00000"/>
            </a:solidFill>
            <a:round/>
            <a:headEnd/>
            <a:tailEnd/>
          </a:ln>
        </p:spPr>
        <p:txBody>
          <a:bodyPr lIns="111026" tIns="55513" rIns="111026" bIns="55513">
            <a:spAutoFit/>
          </a:bodyPr>
          <a:lstStyle/>
          <a:p>
            <a:endParaRPr lang="en-US"/>
          </a:p>
        </p:txBody>
      </p:sp>
      <p:sp>
        <p:nvSpPr>
          <p:cNvPr id="38918" name="Text Box 9"/>
          <p:cNvSpPr txBox="1">
            <a:spLocks noChangeArrowheads="1"/>
          </p:cNvSpPr>
          <p:nvPr/>
        </p:nvSpPr>
        <p:spPr bwMode="auto">
          <a:xfrm>
            <a:off x="6529150" y="2875527"/>
            <a:ext cx="809667" cy="558386"/>
          </a:xfrm>
          <a:prstGeom prst="rect">
            <a:avLst/>
          </a:prstGeom>
          <a:noFill/>
          <a:ln w="38100">
            <a:noFill/>
            <a:miter lim="800000"/>
            <a:headEnd/>
            <a:tailEnd/>
          </a:ln>
        </p:spPr>
        <p:txBody>
          <a:bodyPr wrap="none" lIns="111026" tIns="55513" rIns="111026" bIns="55513">
            <a:spAutoFit/>
          </a:bodyPr>
          <a:lstStyle/>
          <a:p>
            <a:r>
              <a:rPr lang="en-US" sz="2900" dirty="0">
                <a:solidFill>
                  <a:srgbClr val="C00000"/>
                </a:solidFill>
              </a:rPr>
              <a:t>x</a:t>
            </a:r>
            <a:r>
              <a:rPr lang="en-US" sz="2900" baseline="-25000" dirty="0">
                <a:solidFill>
                  <a:srgbClr val="C00000"/>
                </a:solidFill>
              </a:rPr>
              <a:t>min</a:t>
            </a:r>
          </a:p>
        </p:txBody>
      </p:sp>
      <p:sp>
        <p:nvSpPr>
          <p:cNvPr id="38919" name="Rectangle 14"/>
          <p:cNvSpPr>
            <a:spLocks noChangeArrowheads="1"/>
          </p:cNvSpPr>
          <p:nvPr/>
        </p:nvSpPr>
        <p:spPr bwMode="auto">
          <a:xfrm>
            <a:off x="518186" y="6295073"/>
            <a:ext cx="11918289" cy="342943"/>
          </a:xfrm>
          <a:prstGeom prst="rect">
            <a:avLst/>
          </a:prstGeom>
          <a:noFill/>
          <a:ln w="9525">
            <a:noFill/>
            <a:miter lim="800000"/>
            <a:headEnd/>
            <a:tailEnd/>
          </a:ln>
        </p:spPr>
        <p:txBody>
          <a:bodyPr lIns="111026" tIns="55513" rIns="111026" bIns="55513">
            <a:spAutoFit/>
          </a:bodyPr>
          <a:lstStyle/>
          <a:p>
            <a:r>
              <a:rPr lang="en-US" sz="1500" b="1" dirty="0"/>
              <a:t>Source: MEJ Newman, ’Power laws, Pareto distributions and Zipf’s law’, </a:t>
            </a:r>
            <a:r>
              <a:rPr lang="en-US" sz="1500" i="1" dirty="0"/>
              <a:t>Contemporary Physics</a:t>
            </a:r>
            <a:r>
              <a:rPr lang="en-US" sz="1500" dirty="0"/>
              <a:t> </a:t>
            </a:r>
            <a:r>
              <a:rPr lang="en-US" sz="1500" b="1" dirty="0"/>
              <a:t>46</a:t>
            </a:r>
            <a:r>
              <a:rPr lang="en-US" sz="1500" dirty="0"/>
              <a:t>, 323–351 (2005)</a:t>
            </a:r>
            <a:endParaRPr lang="en-US" sz="1500" b="1" dirty="0"/>
          </a:p>
        </p:txBody>
      </p:sp>
      <p:sp>
        <p:nvSpPr>
          <p:cNvPr id="3" name="Slide Number Placeholder 2"/>
          <p:cNvSpPr>
            <a:spLocks noGrp="1"/>
          </p:cNvSpPr>
          <p:nvPr>
            <p:ph type="sldNum" sz="quarter" idx="4294967295"/>
          </p:nvPr>
        </p:nvSpPr>
        <p:spPr>
          <a:xfrm>
            <a:off x="10778278" y="6508794"/>
            <a:ext cx="1036373" cy="485731"/>
          </a:xfrm>
          <a:prstGeom prst="rect">
            <a:avLst/>
          </a:prstGeom>
        </p:spPr>
        <p:txBody>
          <a:bodyPr lIns="111026" tIns="55513" rIns="111026" bIns="55513"/>
          <a:lstStyle/>
          <a:p>
            <a:pPr>
              <a:defRPr/>
            </a:pPr>
            <a:fld id="{61B0E70C-1690-4F58-92A9-490466CB17A3}" type="slidenum">
              <a:rPr lang="en-US" smtClean="0"/>
              <a:pPr>
                <a:defRPr/>
              </a:pPr>
              <a:t>23</a:t>
            </a:fld>
            <a:endParaRPr lang="en-US"/>
          </a:p>
        </p:txBody>
      </p:sp>
    </p:spTree>
    <p:extLst>
      <p:ext uri="{BB962C8B-B14F-4D97-AF65-F5344CB8AC3E}">
        <p14:creationId xmlns:p14="http://schemas.microsoft.com/office/powerpoint/2010/main" val="2604738781"/>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pPr eaLnBrk="1" hangingPunct="1"/>
            <a:r>
              <a:rPr lang="en-US" sz="5000" dirty="0">
                <a:ea typeface="ＭＳ Ｐゴシック" pitchFamily="-109" charset="-128"/>
              </a:rPr>
              <a:t>Maximum Likelihood Fitting – Best</a:t>
            </a:r>
          </a:p>
        </p:txBody>
      </p:sp>
      <p:sp>
        <p:nvSpPr>
          <p:cNvPr id="39940" name="Rectangle 3"/>
          <p:cNvSpPr>
            <a:spLocks noGrp="1" noChangeArrowheads="1"/>
          </p:cNvSpPr>
          <p:nvPr>
            <p:ph type="body" idx="4294967295"/>
          </p:nvPr>
        </p:nvSpPr>
        <p:spPr>
          <a:xfrm>
            <a:off x="387358" y="1457085"/>
            <a:ext cx="11192828" cy="7349219"/>
          </a:xfrm>
          <a:prstGeom prst="rect">
            <a:avLst/>
          </a:prstGeom>
        </p:spPr>
        <p:txBody>
          <a:bodyPr lIns="111026" tIns="55513" rIns="111026" bIns="55513"/>
          <a:lstStyle/>
          <a:p>
            <a:pPr eaLnBrk="1" hangingPunct="1"/>
            <a:r>
              <a:rPr lang="en-US" sz="2900" dirty="0">
                <a:ea typeface="ＭＳ Ｐゴシック" pitchFamily="-109" charset="-128"/>
              </a:rPr>
              <a:t>You have to be sure you have a power-law distribution</a:t>
            </a:r>
          </a:p>
          <a:p>
            <a:r>
              <a:rPr lang="en-US" sz="2900" dirty="0">
                <a:ea typeface="ＭＳ Ｐゴシック" pitchFamily="-109" charset="-128"/>
              </a:rPr>
              <a:t>Without looking at the shape, compute </a:t>
            </a:r>
            <a:r>
              <a:rPr lang="en-US" sz="2900" b="1" dirty="0">
                <a:latin typeface="Symbol" pitchFamily="-109" charset="2"/>
                <a:ea typeface="ＭＳ Ｐゴシック" pitchFamily="-109" charset="-128"/>
              </a:rPr>
              <a:t>a </a:t>
            </a:r>
            <a:r>
              <a:rPr lang="en-US" sz="2900" dirty="0">
                <a:ea typeface="ＭＳ Ｐゴシック" pitchFamily="-109" charset="-128"/>
              </a:rPr>
              <a:t>directly</a:t>
            </a:r>
          </a:p>
          <a:p>
            <a:endParaRPr lang="en-US" sz="2900" dirty="0">
              <a:ea typeface="ＭＳ Ｐゴシック" pitchFamily="-109" charset="-128"/>
            </a:endParaRPr>
          </a:p>
          <a:p>
            <a:endParaRPr lang="en-US" sz="2900" dirty="0">
              <a:ea typeface="ＭＳ Ｐゴシック" pitchFamily="-109" charset="-128"/>
            </a:endParaRPr>
          </a:p>
          <a:p>
            <a:endParaRPr lang="en-US" sz="2900" dirty="0">
              <a:ea typeface="ＭＳ Ｐゴシック" pitchFamily="-109" charset="-128"/>
            </a:endParaRPr>
          </a:p>
          <a:p>
            <a:endParaRPr lang="en-US" sz="2900" dirty="0">
              <a:ea typeface="ＭＳ Ｐゴシック" pitchFamily="-109" charset="-128"/>
            </a:endParaRPr>
          </a:p>
          <a:p>
            <a:endParaRPr lang="en-US" sz="2900" dirty="0">
              <a:ea typeface="ＭＳ Ｐゴシック" pitchFamily="-109" charset="-128"/>
            </a:endParaRPr>
          </a:p>
          <a:p>
            <a:r>
              <a:rPr lang="en-US" sz="2900" i="1" dirty="0"/>
              <a:t>x</a:t>
            </a:r>
            <a:r>
              <a:rPr lang="en-US" sz="2900" i="1" baseline="-25000" dirty="0"/>
              <a:t>i</a:t>
            </a:r>
            <a:r>
              <a:rPr lang="en-US" sz="2900" dirty="0"/>
              <a:t> are all your data points, and you have </a:t>
            </a:r>
            <a:r>
              <a:rPr lang="en-US" sz="2900" i="1" dirty="0"/>
              <a:t>n</a:t>
            </a:r>
            <a:r>
              <a:rPr lang="en-US" sz="2900" dirty="0"/>
              <a:t> of them</a:t>
            </a:r>
          </a:p>
          <a:p>
            <a:r>
              <a:rPr lang="en-US" sz="2900" dirty="0"/>
              <a:t>Want to know how to derive alpha? Check out </a:t>
            </a:r>
            <a:r>
              <a:rPr lang="en-US" sz="2600" b="1" dirty="0"/>
              <a:t>MEJ Newman, ’Power laws, Pareto distributions and </a:t>
            </a:r>
            <a:r>
              <a:rPr lang="en-US" sz="2600" b="1" dirty="0" err="1"/>
              <a:t>Zipf’s</a:t>
            </a:r>
            <a:r>
              <a:rPr lang="en-US" sz="2600" b="1" dirty="0"/>
              <a:t> law’, </a:t>
            </a:r>
            <a:r>
              <a:rPr lang="en-US" sz="2600" i="1" dirty="0"/>
              <a:t>Contemporary Physics</a:t>
            </a:r>
            <a:r>
              <a:rPr lang="en-US" sz="2600" dirty="0"/>
              <a:t> </a:t>
            </a:r>
            <a:r>
              <a:rPr lang="en-US" sz="2600" b="1" dirty="0"/>
              <a:t>46</a:t>
            </a:r>
            <a:r>
              <a:rPr lang="en-US" sz="2600" dirty="0"/>
              <a:t>, 323–351 (2005)</a:t>
            </a:r>
            <a:endParaRPr lang="en-US" sz="2600" b="1" dirty="0"/>
          </a:p>
          <a:p>
            <a:r>
              <a:rPr lang="en-US" sz="2900" dirty="0"/>
              <a:t> </a:t>
            </a:r>
          </a:p>
          <a:p>
            <a:endParaRPr lang="en-US" sz="2900" dirty="0"/>
          </a:p>
          <a:p>
            <a:endParaRPr lang="en-US" sz="2900" dirty="0">
              <a:ea typeface="ＭＳ Ｐゴシック" pitchFamily="-109" charset="-128"/>
            </a:endParaRPr>
          </a:p>
          <a:p>
            <a:pPr eaLnBrk="1" hangingPunct="1"/>
            <a:endParaRPr lang="en-US" sz="2900" b="1" dirty="0">
              <a:ea typeface="ＭＳ Ｐゴシック" pitchFamily="-109" charset="-128"/>
            </a:endParaRPr>
          </a:p>
        </p:txBody>
      </p:sp>
      <p:graphicFrame>
        <p:nvGraphicFramePr>
          <p:cNvPr id="39938" name="Object 2"/>
          <p:cNvGraphicFramePr>
            <a:graphicFrameLocks noChangeAspect="1"/>
          </p:cNvGraphicFramePr>
          <p:nvPr>
            <p:extLst>
              <p:ext uri="{D42A27DB-BD31-4B8C-83A1-F6EECF244321}">
                <p14:modId xmlns:p14="http://schemas.microsoft.com/office/powerpoint/2010/main" val="2039601269"/>
              </p:ext>
            </p:extLst>
          </p:nvPr>
        </p:nvGraphicFramePr>
        <p:xfrm>
          <a:off x="910591" y="2758465"/>
          <a:ext cx="4814290" cy="1337531"/>
        </p:xfrm>
        <a:graphic>
          <a:graphicData uri="http://schemas.openxmlformats.org/presentationml/2006/ole">
            <mc:AlternateContent xmlns:mc="http://schemas.openxmlformats.org/markup-compatibility/2006">
              <mc:Choice xmlns:v="urn:schemas-microsoft-com:vml" Requires="v">
                <p:oleObj spid="_x0000_s45254" name="Equation" r:id="rId4" imgW="1371600" imgH="507960" progId="Equation.3">
                  <p:embed/>
                </p:oleObj>
              </mc:Choice>
              <mc:Fallback>
                <p:oleObj name="Equation" r:id="rId4" imgW="1371600" imgH="50796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0591" y="2758465"/>
                        <a:ext cx="4814290" cy="1337531"/>
                      </a:xfrm>
                      <a:prstGeom prst="rect">
                        <a:avLst/>
                      </a:prstGeom>
                      <a:noFill/>
                      <a:extLst/>
                    </p:spPr>
                  </p:pic>
                </p:oleObj>
              </mc:Fallback>
            </mc:AlternateContent>
          </a:graphicData>
        </a:graphic>
      </p:graphicFrame>
      <p:sp>
        <p:nvSpPr>
          <p:cNvPr id="2" name="Slide Number Placeholder 1"/>
          <p:cNvSpPr>
            <a:spLocks noGrp="1"/>
          </p:cNvSpPr>
          <p:nvPr>
            <p:ph type="sldNum" sz="quarter" idx="4294967295"/>
          </p:nvPr>
        </p:nvSpPr>
        <p:spPr>
          <a:xfrm>
            <a:off x="10778278" y="6508794"/>
            <a:ext cx="1036373" cy="485731"/>
          </a:xfrm>
          <a:prstGeom prst="rect">
            <a:avLst/>
          </a:prstGeom>
        </p:spPr>
        <p:txBody>
          <a:bodyPr lIns="111026" tIns="55513" rIns="111026" bIns="55513"/>
          <a:lstStyle/>
          <a:p>
            <a:pPr>
              <a:defRPr/>
            </a:pPr>
            <a:fld id="{61B0E70C-1690-4F58-92A9-490466CB17A3}" type="slidenum">
              <a:rPr lang="en-US" smtClean="0"/>
              <a:pPr>
                <a:defRPr/>
              </a:pPr>
              <a:t>24</a:t>
            </a:fld>
            <a:endParaRPr lang="en-US"/>
          </a:p>
        </p:txBody>
      </p:sp>
    </p:spTree>
    <p:extLst>
      <p:ext uri="{BB962C8B-B14F-4D97-AF65-F5344CB8AC3E}">
        <p14:creationId xmlns:p14="http://schemas.microsoft.com/office/powerpoint/2010/main" val="19658642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94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217451" y="309130"/>
            <a:ext cx="11192828" cy="466302"/>
          </a:xfrm>
        </p:spPr>
        <p:txBody>
          <a:bodyPr/>
          <a:lstStyle/>
          <a:p>
            <a:pPr eaLnBrk="1" hangingPunct="1"/>
            <a:r>
              <a:rPr lang="en-US" sz="4600" dirty="0">
                <a:ea typeface="ＭＳ Ｐゴシック" pitchFamily="-109" charset="-128"/>
              </a:rPr>
              <a:t>Example on a Real Data set: Number of AOL Visitors to Different Websites in 1997</a:t>
            </a:r>
          </a:p>
        </p:txBody>
      </p:sp>
      <p:pic>
        <p:nvPicPr>
          <p:cNvPr id="45059" name="Picture 4"/>
          <p:cNvPicPr>
            <a:picLocks noChangeAspect="1" noChangeArrowheads="1"/>
          </p:cNvPicPr>
          <p:nvPr/>
        </p:nvPicPr>
        <p:blipFill>
          <a:blip r:embed="rId3"/>
          <a:srcRect/>
          <a:stretch>
            <a:fillRect/>
          </a:stretch>
        </p:blipFill>
        <p:spPr bwMode="auto">
          <a:xfrm>
            <a:off x="301550" y="2118331"/>
            <a:ext cx="5181865" cy="2914385"/>
          </a:xfrm>
          <a:prstGeom prst="rect">
            <a:avLst/>
          </a:prstGeom>
          <a:noFill/>
          <a:ln w="38100">
            <a:noFill/>
            <a:miter lim="800000"/>
            <a:headEnd/>
            <a:tailEnd/>
          </a:ln>
        </p:spPr>
      </p:pic>
      <p:pic>
        <p:nvPicPr>
          <p:cNvPr id="45060" name="Picture 5"/>
          <p:cNvPicPr>
            <a:picLocks noChangeAspect="1" noChangeArrowheads="1"/>
          </p:cNvPicPr>
          <p:nvPr/>
        </p:nvPicPr>
        <p:blipFill>
          <a:blip r:embed="rId4"/>
          <a:srcRect/>
          <a:stretch>
            <a:fillRect/>
          </a:stretch>
        </p:blipFill>
        <p:spPr bwMode="auto">
          <a:xfrm>
            <a:off x="5587052" y="2118331"/>
            <a:ext cx="5181865" cy="2914385"/>
          </a:xfrm>
          <a:prstGeom prst="rect">
            <a:avLst/>
          </a:prstGeom>
          <a:noFill/>
          <a:ln w="38100">
            <a:noFill/>
            <a:miter lim="800000"/>
            <a:headEnd/>
            <a:tailEnd/>
          </a:ln>
        </p:spPr>
      </p:pic>
      <p:sp>
        <p:nvSpPr>
          <p:cNvPr id="45061" name="Text Box 6"/>
          <p:cNvSpPr txBox="1">
            <a:spLocks noChangeArrowheads="1"/>
          </p:cNvSpPr>
          <p:nvPr/>
        </p:nvSpPr>
        <p:spPr bwMode="auto">
          <a:xfrm>
            <a:off x="1234286" y="5382443"/>
            <a:ext cx="2841937" cy="666108"/>
          </a:xfrm>
          <a:prstGeom prst="rect">
            <a:avLst/>
          </a:prstGeom>
          <a:noFill/>
          <a:ln w="38100">
            <a:noFill/>
            <a:miter lim="800000"/>
            <a:headEnd/>
            <a:tailEnd/>
          </a:ln>
        </p:spPr>
        <p:txBody>
          <a:bodyPr wrap="none" lIns="111026" tIns="55513" rIns="111026" bIns="55513">
            <a:spAutoFit/>
          </a:bodyPr>
          <a:lstStyle/>
          <a:p>
            <a:r>
              <a:rPr lang="en-US"/>
              <a:t>simple binning on a linear</a:t>
            </a:r>
          </a:p>
          <a:p>
            <a:r>
              <a:rPr lang="en-US"/>
              <a:t>scale</a:t>
            </a:r>
          </a:p>
        </p:txBody>
      </p:sp>
      <p:sp>
        <p:nvSpPr>
          <p:cNvPr id="45062" name="Text Box 7"/>
          <p:cNvSpPr txBox="1">
            <a:spLocks noChangeArrowheads="1"/>
          </p:cNvSpPr>
          <p:nvPr/>
        </p:nvSpPr>
        <p:spPr bwMode="auto">
          <a:xfrm>
            <a:off x="6208876" y="5460160"/>
            <a:ext cx="3573319" cy="389109"/>
          </a:xfrm>
          <a:prstGeom prst="rect">
            <a:avLst/>
          </a:prstGeom>
          <a:noFill/>
          <a:ln w="38100">
            <a:noFill/>
            <a:miter lim="800000"/>
            <a:headEnd/>
            <a:tailEnd/>
          </a:ln>
        </p:spPr>
        <p:txBody>
          <a:bodyPr wrap="none" lIns="111026" tIns="55513" rIns="111026" bIns="55513">
            <a:spAutoFit/>
          </a:bodyPr>
          <a:lstStyle/>
          <a:p>
            <a:r>
              <a:rPr lang="en-US"/>
              <a:t>simple binning on a log-log scale</a:t>
            </a:r>
          </a:p>
        </p:txBody>
      </p:sp>
      <p:sp>
        <p:nvSpPr>
          <p:cNvPr id="2" name="Slide Number Placeholder 1"/>
          <p:cNvSpPr>
            <a:spLocks noGrp="1"/>
          </p:cNvSpPr>
          <p:nvPr>
            <p:ph type="sldNum" sz="quarter" idx="4294967295"/>
          </p:nvPr>
        </p:nvSpPr>
        <p:spPr>
          <a:xfrm>
            <a:off x="10778278" y="6508794"/>
            <a:ext cx="1036373" cy="485731"/>
          </a:xfrm>
          <a:prstGeom prst="rect">
            <a:avLst/>
          </a:prstGeom>
        </p:spPr>
        <p:txBody>
          <a:bodyPr lIns="111026" tIns="55513" rIns="111026" bIns="55513"/>
          <a:lstStyle/>
          <a:p>
            <a:pPr>
              <a:defRPr/>
            </a:pPr>
            <a:fld id="{61B0E70C-1690-4F58-92A9-490466CB17A3}" type="slidenum">
              <a:rPr lang="en-US" smtClean="0"/>
              <a:pPr>
                <a:defRPr/>
              </a:pPr>
              <a:t>25</a:t>
            </a:fld>
            <a:endParaRPr lang="en-US"/>
          </a:p>
        </p:txBody>
      </p:sp>
    </p:spTree>
    <p:extLst>
      <p:ext uri="{BB962C8B-B14F-4D97-AF65-F5344CB8AC3E}">
        <p14:creationId xmlns:p14="http://schemas.microsoft.com/office/powerpoint/2010/main" val="295295342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sz="5000" dirty="0">
                <a:ea typeface="ＭＳ Ｐゴシック" pitchFamily="-109" charset="-128"/>
              </a:rPr>
              <a:t>Trying to Fit Directly…</a:t>
            </a:r>
          </a:p>
        </p:txBody>
      </p:sp>
      <p:sp>
        <p:nvSpPr>
          <p:cNvPr id="46083" name="Rectangle 3"/>
          <p:cNvSpPr>
            <a:spLocks noGrp="1" noChangeArrowheads="1"/>
          </p:cNvSpPr>
          <p:nvPr>
            <p:ph type="body" idx="4294967295"/>
          </p:nvPr>
        </p:nvSpPr>
        <p:spPr>
          <a:xfrm>
            <a:off x="477398" y="1592981"/>
            <a:ext cx="11192828" cy="699453"/>
          </a:xfrm>
          <a:prstGeom prst="rect">
            <a:avLst/>
          </a:prstGeom>
        </p:spPr>
        <p:txBody>
          <a:bodyPr lIns="111026" tIns="55513" rIns="111026" bIns="55513"/>
          <a:lstStyle/>
          <a:p>
            <a:pPr eaLnBrk="1" hangingPunct="1"/>
            <a:r>
              <a:rPr lang="en-US" sz="2900" dirty="0">
                <a:ea typeface="ＭＳ Ｐゴシック" pitchFamily="-109" charset="-128"/>
              </a:rPr>
              <a:t>Direct fit is too shallow: </a:t>
            </a:r>
            <a:r>
              <a:rPr lang="en-US" sz="2900" dirty="0">
                <a:latin typeface="Symbol" pitchFamily="-109" charset="2"/>
                <a:ea typeface="ＭＳ Ｐゴシック" pitchFamily="-109" charset="-128"/>
              </a:rPr>
              <a:t>a</a:t>
            </a:r>
            <a:r>
              <a:rPr lang="en-US" sz="2900" dirty="0">
                <a:ea typeface="ＭＳ Ｐゴシック" pitchFamily="-109" charset="-128"/>
              </a:rPr>
              <a:t> = 1.17…</a:t>
            </a:r>
          </a:p>
        </p:txBody>
      </p:sp>
      <p:pic>
        <p:nvPicPr>
          <p:cNvPr id="46084" name="Picture 4"/>
          <p:cNvPicPr>
            <a:picLocks noChangeAspect="1" noChangeArrowheads="1"/>
          </p:cNvPicPr>
          <p:nvPr/>
        </p:nvPicPr>
        <p:blipFill>
          <a:blip r:embed="rId3"/>
          <a:srcRect/>
          <a:stretch>
            <a:fillRect/>
          </a:stretch>
        </p:blipFill>
        <p:spPr bwMode="auto">
          <a:xfrm>
            <a:off x="854499" y="2410310"/>
            <a:ext cx="5181865" cy="2914385"/>
          </a:xfrm>
          <a:prstGeom prst="rect">
            <a:avLst/>
          </a:prstGeom>
          <a:noFill/>
          <a:ln w="38100">
            <a:noFill/>
            <a:miter lim="800000"/>
            <a:headEnd/>
            <a:tailEnd/>
          </a:ln>
        </p:spPr>
      </p:pic>
      <p:sp>
        <p:nvSpPr>
          <p:cNvPr id="46085" name="Line 5"/>
          <p:cNvSpPr>
            <a:spLocks noChangeShapeType="1"/>
          </p:cNvSpPr>
          <p:nvPr/>
        </p:nvSpPr>
        <p:spPr bwMode="auto">
          <a:xfrm>
            <a:off x="958137" y="2565744"/>
            <a:ext cx="3938217" cy="2642376"/>
          </a:xfrm>
          <a:prstGeom prst="line">
            <a:avLst/>
          </a:prstGeom>
          <a:noFill/>
          <a:ln w="38100">
            <a:solidFill>
              <a:schemeClr val="accent1"/>
            </a:solidFill>
            <a:round/>
            <a:headEnd/>
            <a:tailEnd/>
          </a:ln>
        </p:spPr>
        <p:txBody>
          <a:bodyPr wrap="none" lIns="111026" tIns="55513" rIns="111026" bIns="55513">
            <a:spAutoFit/>
          </a:bodyPr>
          <a:lstStyle/>
          <a:p>
            <a:endParaRPr lang="en-US"/>
          </a:p>
        </p:txBody>
      </p:sp>
      <p:sp>
        <p:nvSpPr>
          <p:cNvPr id="2" name="Slide Number Placeholder 1"/>
          <p:cNvSpPr>
            <a:spLocks noGrp="1"/>
          </p:cNvSpPr>
          <p:nvPr>
            <p:ph type="sldNum" sz="quarter" idx="4294967295"/>
          </p:nvPr>
        </p:nvSpPr>
        <p:spPr>
          <a:xfrm>
            <a:off x="10778278" y="6508794"/>
            <a:ext cx="1036373" cy="485731"/>
          </a:xfrm>
          <a:prstGeom prst="rect">
            <a:avLst/>
          </a:prstGeom>
        </p:spPr>
        <p:txBody>
          <a:bodyPr lIns="111026" tIns="55513" rIns="111026" bIns="55513"/>
          <a:lstStyle/>
          <a:p>
            <a:pPr>
              <a:defRPr/>
            </a:pPr>
            <a:fld id="{61B0E70C-1690-4F58-92A9-490466CB17A3}" type="slidenum">
              <a:rPr lang="en-US" smtClean="0"/>
              <a:pPr>
                <a:defRPr/>
              </a:pPr>
              <a:t>26</a:t>
            </a:fld>
            <a:endParaRPr lang="en-US"/>
          </a:p>
        </p:txBody>
      </p:sp>
    </p:spTree>
    <p:extLst>
      <p:ext uri="{BB962C8B-B14F-4D97-AF65-F5344CB8AC3E}">
        <p14:creationId xmlns:p14="http://schemas.microsoft.com/office/powerpoint/2010/main" val="4062347330"/>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sz="5000" dirty="0">
                <a:ea typeface="ＭＳ Ｐゴシック" pitchFamily="-109" charset="-128"/>
              </a:rPr>
              <a:t>Binning the Data Logarithmically Helps</a:t>
            </a:r>
          </a:p>
        </p:txBody>
      </p:sp>
      <p:sp>
        <p:nvSpPr>
          <p:cNvPr id="47107" name="Rectangle 3"/>
          <p:cNvSpPr>
            <a:spLocks noGrp="1" noChangeArrowheads="1"/>
          </p:cNvSpPr>
          <p:nvPr>
            <p:ph type="body" idx="4294967295"/>
          </p:nvPr>
        </p:nvSpPr>
        <p:spPr>
          <a:xfrm>
            <a:off x="451917" y="1591678"/>
            <a:ext cx="11192828" cy="1165754"/>
          </a:xfrm>
          <a:prstGeom prst="rect">
            <a:avLst/>
          </a:prstGeom>
        </p:spPr>
        <p:txBody>
          <a:bodyPr lIns="111026" tIns="55513" rIns="111026" bIns="55513"/>
          <a:lstStyle/>
          <a:p>
            <a:pPr eaLnBrk="1" hangingPunct="1"/>
            <a:r>
              <a:rPr lang="en-US" sz="2900" dirty="0">
                <a:ea typeface="ＭＳ Ｐゴシック" pitchFamily="-109" charset="-128"/>
              </a:rPr>
              <a:t>Select exponentially wider bins</a:t>
            </a:r>
          </a:p>
          <a:p>
            <a:pPr lvl="1" eaLnBrk="1" hangingPunct="1"/>
            <a:r>
              <a:rPr lang="en-US" dirty="0">
                <a:ea typeface="ＭＳ Ｐゴシック" pitchFamily="-109" charset="-128"/>
              </a:rPr>
              <a:t>1, 2, 4, 8, 16, 32, ….</a:t>
            </a:r>
          </a:p>
        </p:txBody>
      </p:sp>
      <p:pic>
        <p:nvPicPr>
          <p:cNvPr id="47108" name="Picture 4"/>
          <p:cNvPicPr>
            <a:picLocks noChangeAspect="1" noChangeArrowheads="1"/>
          </p:cNvPicPr>
          <p:nvPr/>
        </p:nvPicPr>
        <p:blipFill>
          <a:blip r:embed="rId3"/>
          <a:srcRect/>
          <a:stretch>
            <a:fillRect/>
          </a:stretch>
        </p:blipFill>
        <p:spPr bwMode="auto">
          <a:xfrm>
            <a:off x="704131" y="2874877"/>
            <a:ext cx="5181865" cy="2914385"/>
          </a:xfrm>
          <a:prstGeom prst="rect">
            <a:avLst/>
          </a:prstGeom>
          <a:noFill/>
          <a:ln w="38100">
            <a:noFill/>
            <a:miter lim="800000"/>
            <a:headEnd/>
            <a:tailEnd/>
          </a:ln>
        </p:spPr>
      </p:pic>
      <p:sp>
        <p:nvSpPr>
          <p:cNvPr id="2" name="Slide Number Placeholder 1"/>
          <p:cNvSpPr>
            <a:spLocks noGrp="1"/>
          </p:cNvSpPr>
          <p:nvPr>
            <p:ph type="sldNum" sz="quarter" idx="4294967295"/>
          </p:nvPr>
        </p:nvSpPr>
        <p:spPr>
          <a:xfrm>
            <a:off x="10778278" y="6508794"/>
            <a:ext cx="1036373" cy="485731"/>
          </a:xfrm>
          <a:prstGeom prst="rect">
            <a:avLst/>
          </a:prstGeom>
        </p:spPr>
        <p:txBody>
          <a:bodyPr lIns="111026" tIns="55513" rIns="111026" bIns="55513"/>
          <a:lstStyle/>
          <a:p>
            <a:pPr>
              <a:defRPr/>
            </a:pPr>
            <a:fld id="{61B0E70C-1690-4F58-92A9-490466CB17A3}" type="slidenum">
              <a:rPr lang="en-US" smtClean="0"/>
              <a:pPr>
                <a:defRPr/>
              </a:pPr>
              <a:t>27</a:t>
            </a:fld>
            <a:endParaRPr lang="en-US"/>
          </a:p>
        </p:txBody>
      </p:sp>
    </p:spTree>
    <p:extLst>
      <p:ext uri="{BB962C8B-B14F-4D97-AF65-F5344CB8AC3E}">
        <p14:creationId xmlns:p14="http://schemas.microsoft.com/office/powerpoint/2010/main" val="229645777"/>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dirty="0">
                <a:ea typeface="ＭＳ Ｐゴシック" pitchFamily="-109" charset="-128"/>
              </a:rPr>
              <a:t>Fitting the Cumulative Distribution</a:t>
            </a:r>
          </a:p>
        </p:txBody>
      </p:sp>
      <p:sp>
        <p:nvSpPr>
          <p:cNvPr id="48131" name="Rectangle 3"/>
          <p:cNvSpPr>
            <a:spLocks noGrp="1" noChangeArrowheads="1"/>
          </p:cNvSpPr>
          <p:nvPr>
            <p:ph type="body" idx="4294967295"/>
          </p:nvPr>
        </p:nvSpPr>
        <p:spPr>
          <a:xfrm>
            <a:off x="367820" y="1495291"/>
            <a:ext cx="11192828" cy="1282687"/>
          </a:xfrm>
          <a:prstGeom prst="rect">
            <a:avLst/>
          </a:prstGeom>
        </p:spPr>
        <p:txBody>
          <a:bodyPr lIns="111026" tIns="55513" rIns="111026" bIns="55513"/>
          <a:lstStyle/>
          <a:p>
            <a:r>
              <a:rPr lang="en-US" sz="2800" dirty="0"/>
              <a:t>Fitting the cumulative distribution, we find an exponent of </a:t>
            </a:r>
            <a:r>
              <a:rPr lang="en-US" sz="2800" b="1" i="1" dirty="0"/>
              <a:t>a = 2.16</a:t>
            </a:r>
            <a:r>
              <a:rPr lang="en-US" sz="2800" dirty="0"/>
              <a:t>, quite close to the </a:t>
            </a:r>
            <a:r>
              <a:rPr lang="en-US" sz="2800" b="1" i="1" dirty="0"/>
              <a:t>a=2.07</a:t>
            </a:r>
            <a:r>
              <a:rPr lang="en-US" sz="2800" dirty="0"/>
              <a:t> found with the logarithmic binning procedure (both fits are shown in the Figure)</a:t>
            </a:r>
            <a:endParaRPr lang="en-US" sz="2800" dirty="0">
              <a:ea typeface="ＭＳ Ｐゴシック" pitchFamily="-109" charset="-128"/>
            </a:endParaRPr>
          </a:p>
        </p:txBody>
      </p:sp>
      <p:pic>
        <p:nvPicPr>
          <p:cNvPr id="48132" name="Picture 4"/>
          <p:cNvPicPr>
            <a:picLocks noChangeAspect="1" noChangeArrowheads="1"/>
          </p:cNvPicPr>
          <p:nvPr/>
        </p:nvPicPr>
        <p:blipFill>
          <a:blip r:embed="rId3"/>
          <a:srcRect/>
          <a:stretch>
            <a:fillRect/>
          </a:stretch>
        </p:blipFill>
        <p:spPr bwMode="auto">
          <a:xfrm>
            <a:off x="637861" y="3007330"/>
            <a:ext cx="6200734" cy="3475793"/>
          </a:xfrm>
          <a:prstGeom prst="rect">
            <a:avLst/>
          </a:prstGeom>
          <a:noFill/>
          <a:ln w="38100">
            <a:noFill/>
            <a:miter lim="800000"/>
            <a:headEnd/>
            <a:tailEnd/>
          </a:ln>
        </p:spPr>
      </p:pic>
      <p:sp>
        <p:nvSpPr>
          <p:cNvPr id="2" name="Slide Number Placeholder 1"/>
          <p:cNvSpPr>
            <a:spLocks noGrp="1"/>
          </p:cNvSpPr>
          <p:nvPr>
            <p:ph type="sldNum" sz="quarter" idx="4294967295"/>
          </p:nvPr>
        </p:nvSpPr>
        <p:spPr>
          <a:xfrm>
            <a:off x="10778278" y="6508794"/>
            <a:ext cx="1036373" cy="485731"/>
          </a:xfrm>
          <a:prstGeom prst="rect">
            <a:avLst/>
          </a:prstGeom>
        </p:spPr>
        <p:txBody>
          <a:bodyPr lIns="111026" tIns="55513" rIns="111026" bIns="55513"/>
          <a:lstStyle/>
          <a:p>
            <a:pPr>
              <a:defRPr/>
            </a:pPr>
            <a:fld id="{61B0E70C-1690-4F58-92A9-490466CB17A3}" type="slidenum">
              <a:rPr lang="en-US" smtClean="0"/>
              <a:pPr>
                <a:defRPr/>
              </a:pPr>
              <a:t>28</a:t>
            </a:fld>
            <a:endParaRPr lang="en-US"/>
          </a:p>
        </p:txBody>
      </p:sp>
    </p:spTree>
    <p:extLst>
      <p:ext uri="{BB962C8B-B14F-4D97-AF65-F5344CB8AC3E}">
        <p14:creationId xmlns:p14="http://schemas.microsoft.com/office/powerpoint/2010/main" val="345535241"/>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dirty="0">
                <a:ea typeface="ＭＳ Ｐゴシック" pitchFamily="-109" charset="-128"/>
              </a:rPr>
              <a:t>Some Exponents for Real World Data</a:t>
            </a:r>
          </a:p>
        </p:txBody>
      </p:sp>
      <p:graphicFrame>
        <p:nvGraphicFramePr>
          <p:cNvPr id="66753" name="Group 193"/>
          <p:cNvGraphicFramePr>
            <a:graphicFrameLocks noGrp="1"/>
          </p:cNvGraphicFramePr>
          <p:nvPr/>
        </p:nvGraphicFramePr>
        <p:xfrm>
          <a:off x="207275" y="1321188"/>
          <a:ext cx="12125564" cy="4849533"/>
        </p:xfrm>
        <a:graphic>
          <a:graphicData uri="http://schemas.openxmlformats.org/drawingml/2006/table">
            <a:tbl>
              <a:tblPr/>
              <a:tblGrid>
                <a:gridCol w="6321875">
                  <a:extLst>
                    <a:ext uri="{9D8B030D-6E8A-4147-A177-3AD203B41FA5}">
                      <a16:colId xmlns:a16="http://schemas.microsoft.com/office/drawing/2014/main" val="20000"/>
                    </a:ext>
                  </a:extLst>
                </a:gridCol>
                <a:gridCol w="2694570">
                  <a:extLst>
                    <a:ext uri="{9D8B030D-6E8A-4147-A177-3AD203B41FA5}">
                      <a16:colId xmlns:a16="http://schemas.microsoft.com/office/drawing/2014/main" val="20001"/>
                    </a:ext>
                  </a:extLst>
                </a:gridCol>
                <a:gridCol w="3109119">
                  <a:extLst>
                    <a:ext uri="{9D8B030D-6E8A-4147-A177-3AD203B41FA5}">
                      <a16:colId xmlns:a16="http://schemas.microsoft.com/office/drawing/2014/main" val="20002"/>
                    </a:ext>
                  </a:extLst>
                </a:gridCol>
              </a:tblGrid>
              <a:tr h="373041">
                <a:tc>
                  <a:txBody>
                    <a:bodyPr/>
                    <a:lstStyle/>
                    <a:p>
                      <a:pPr marL="0" marR="0" lvl="0" indent="0" algn="l" defTabSz="914400" rtl="0" eaLnBrk="1" fontAlgn="base" latinLnBrk="0" hangingPunct="1">
                        <a:lnSpc>
                          <a:spcPct val="100000"/>
                        </a:lnSpc>
                        <a:spcBef>
                          <a:spcPct val="20000"/>
                        </a:spcBef>
                        <a:spcAft>
                          <a:spcPct val="0"/>
                        </a:spcAft>
                        <a:buClr>
                          <a:schemeClr val="bg2"/>
                        </a:buClr>
                        <a:buSzPct val="90000"/>
                        <a:buFont typeface="Wingdings" pitchFamily="-109" charset="2"/>
                        <a:buNone/>
                        <a:tabLst/>
                      </a:pPr>
                      <a:endParaRPr kumimoji="0" lang="en-US" sz="1800" b="0" i="0" u="none" strike="noStrike" cap="none" normalizeH="0" baseline="0" dirty="0">
                        <a:ln>
                          <a:noFill/>
                        </a:ln>
                        <a:solidFill>
                          <a:schemeClr val="tx1"/>
                        </a:solidFill>
                        <a:effectLst/>
                        <a:latin typeface="Arial" charset="0"/>
                        <a:cs typeface="Arial" charset="0"/>
                      </a:endParaRPr>
                    </a:p>
                  </a:txBody>
                  <a:tcPr marL="124365" marR="124365" marT="46630" marB="46630"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90000"/>
                        <a:buFont typeface="Wingdings" pitchFamily="-109" charset="2"/>
                        <a:buNone/>
                        <a:tabLst/>
                      </a:pPr>
                      <a:r>
                        <a:rPr kumimoji="0" lang="en-US" sz="1800" b="0" i="0" u="none" strike="noStrike" cap="none" normalizeH="0" baseline="0" dirty="0">
                          <a:ln>
                            <a:noFill/>
                          </a:ln>
                          <a:solidFill>
                            <a:schemeClr val="tx1"/>
                          </a:solidFill>
                          <a:effectLst/>
                          <a:latin typeface="Arial" charset="0"/>
                          <a:cs typeface="Arial" charset="0"/>
                        </a:rPr>
                        <a:t>x</a:t>
                      </a:r>
                      <a:r>
                        <a:rPr kumimoji="0" lang="en-US" sz="1800" b="0" i="0" u="none" strike="noStrike" cap="none" normalizeH="0" baseline="-25000" dirty="0">
                          <a:ln>
                            <a:noFill/>
                          </a:ln>
                          <a:solidFill>
                            <a:schemeClr val="tx1"/>
                          </a:solidFill>
                          <a:effectLst/>
                          <a:latin typeface="Arial" charset="0"/>
                          <a:cs typeface="Arial" charset="0"/>
                        </a:rPr>
                        <a:t>min</a:t>
                      </a:r>
                    </a:p>
                  </a:txBody>
                  <a:tcPr marL="124365" marR="124365" marT="46630" marB="466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90000"/>
                        <a:buFont typeface="Wingdings" pitchFamily="-109" charset="2"/>
                        <a:buNone/>
                        <a:tabLst/>
                      </a:pPr>
                      <a:r>
                        <a:rPr kumimoji="0" lang="en-US" sz="1800" b="0" i="0" u="none" strike="noStrike" cap="none" normalizeH="0" baseline="0">
                          <a:ln>
                            <a:noFill/>
                          </a:ln>
                          <a:solidFill>
                            <a:schemeClr val="tx1"/>
                          </a:solidFill>
                          <a:effectLst/>
                          <a:latin typeface="Arial" charset="0"/>
                          <a:cs typeface="Arial" charset="0"/>
                        </a:rPr>
                        <a:t>exponent</a:t>
                      </a:r>
                      <a:r>
                        <a:rPr kumimoji="0" lang="en-US" sz="1800" b="0" i="0" u="none" strike="noStrike" cap="none" normalizeH="0" baseline="0">
                          <a:ln>
                            <a:noFill/>
                          </a:ln>
                          <a:solidFill>
                            <a:schemeClr val="tx1"/>
                          </a:solidFill>
                          <a:effectLst/>
                          <a:latin typeface="Symbol" pitchFamily="-109" charset="2"/>
                          <a:cs typeface="Arial" charset="0"/>
                        </a:rPr>
                        <a:t> a</a:t>
                      </a:r>
                    </a:p>
                  </a:txBody>
                  <a:tcPr marL="124365" marR="124365" marT="46630" marB="46630"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3041">
                <a:tc>
                  <a:txBody>
                    <a:bodyPr/>
                    <a:lstStyle/>
                    <a:p>
                      <a:pPr marL="0" marR="0" lvl="0" indent="0" algn="l" defTabSz="914400" rtl="0" eaLnBrk="1" fontAlgn="base" latinLnBrk="0" hangingPunct="1">
                        <a:lnSpc>
                          <a:spcPct val="100000"/>
                        </a:lnSpc>
                        <a:spcBef>
                          <a:spcPct val="20000"/>
                        </a:spcBef>
                        <a:spcAft>
                          <a:spcPct val="0"/>
                        </a:spcAft>
                        <a:buClr>
                          <a:schemeClr val="bg2"/>
                        </a:buClr>
                        <a:buSzPct val="90000"/>
                        <a:buFont typeface="Wingdings" pitchFamily="-109" charset="2"/>
                        <a:buNone/>
                        <a:tabLst/>
                      </a:pPr>
                      <a:r>
                        <a:rPr kumimoji="0" lang="en-US" sz="1800" b="0" i="0" u="none" strike="noStrike" cap="none" normalizeH="0" baseline="0">
                          <a:ln>
                            <a:noFill/>
                          </a:ln>
                          <a:solidFill>
                            <a:schemeClr val="tx1"/>
                          </a:solidFill>
                          <a:effectLst/>
                          <a:latin typeface="Arial" charset="0"/>
                          <a:cs typeface="Arial" charset="0"/>
                        </a:rPr>
                        <a:t>frequency of use of words</a:t>
                      </a:r>
                    </a:p>
                  </a:txBody>
                  <a:tcPr marL="124365" marR="124365" marT="46630" marB="46630"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90000"/>
                        <a:buFont typeface="Wingdings" pitchFamily="-109" charset="2"/>
                        <a:buNone/>
                        <a:tabLst/>
                      </a:pPr>
                      <a:r>
                        <a:rPr kumimoji="0" lang="en-US" sz="1800" b="0" i="0" u="none" strike="noStrike" cap="none" normalizeH="0" baseline="0" dirty="0">
                          <a:ln>
                            <a:noFill/>
                          </a:ln>
                          <a:solidFill>
                            <a:schemeClr val="tx1"/>
                          </a:solidFill>
                          <a:effectLst/>
                          <a:latin typeface="Arial" charset="0"/>
                          <a:cs typeface="Arial" charset="0"/>
                        </a:rPr>
                        <a:t>1</a:t>
                      </a:r>
                    </a:p>
                  </a:txBody>
                  <a:tcPr marL="124365" marR="124365" marT="46630" marB="466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90000"/>
                        <a:buFont typeface="Wingdings" pitchFamily="-109" charset="2"/>
                        <a:buNone/>
                        <a:tabLst/>
                      </a:pPr>
                      <a:r>
                        <a:rPr kumimoji="0" lang="en-US" sz="1800" b="0" i="0" u="none" strike="noStrike" cap="none" normalizeH="0" baseline="0">
                          <a:ln>
                            <a:noFill/>
                          </a:ln>
                          <a:solidFill>
                            <a:schemeClr val="tx1"/>
                          </a:solidFill>
                          <a:effectLst/>
                          <a:latin typeface="Arial" charset="0"/>
                          <a:cs typeface="Arial" charset="0"/>
                        </a:rPr>
                        <a:t>2.20</a:t>
                      </a:r>
                    </a:p>
                  </a:txBody>
                  <a:tcPr marL="124365" marR="124365" marT="46630" marB="46630"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3041">
                <a:tc>
                  <a:txBody>
                    <a:bodyPr/>
                    <a:lstStyle/>
                    <a:p>
                      <a:pPr marL="0" marR="0" lvl="0" indent="0" algn="l" defTabSz="914400" rtl="0" eaLnBrk="1" fontAlgn="base" latinLnBrk="0" hangingPunct="1">
                        <a:lnSpc>
                          <a:spcPct val="100000"/>
                        </a:lnSpc>
                        <a:spcBef>
                          <a:spcPct val="20000"/>
                        </a:spcBef>
                        <a:spcAft>
                          <a:spcPct val="0"/>
                        </a:spcAft>
                        <a:buClr>
                          <a:schemeClr val="bg2"/>
                        </a:buClr>
                        <a:buSzPct val="90000"/>
                        <a:buFont typeface="Wingdings" pitchFamily="-109" charset="2"/>
                        <a:buNone/>
                        <a:tabLst/>
                      </a:pPr>
                      <a:r>
                        <a:rPr kumimoji="0" lang="en-US" sz="1800" b="0" i="0" u="none" strike="noStrike" cap="none" normalizeH="0" baseline="0">
                          <a:ln>
                            <a:noFill/>
                          </a:ln>
                          <a:solidFill>
                            <a:schemeClr val="tx1"/>
                          </a:solidFill>
                          <a:effectLst/>
                          <a:latin typeface="Arial" charset="0"/>
                          <a:cs typeface="Arial" charset="0"/>
                        </a:rPr>
                        <a:t>number of citations to papers</a:t>
                      </a:r>
                    </a:p>
                  </a:txBody>
                  <a:tcPr marL="124365" marR="124365" marT="46630" marB="46630"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90000"/>
                        <a:buFont typeface="Wingdings" pitchFamily="-109" charset="2"/>
                        <a:buNone/>
                        <a:tabLst/>
                      </a:pPr>
                      <a:r>
                        <a:rPr kumimoji="0" lang="en-US" sz="1800" b="0" i="0" u="none" strike="noStrike" cap="none" normalizeH="0" baseline="0" dirty="0">
                          <a:ln>
                            <a:noFill/>
                          </a:ln>
                          <a:solidFill>
                            <a:schemeClr val="tx1"/>
                          </a:solidFill>
                          <a:effectLst/>
                          <a:latin typeface="Arial" charset="0"/>
                          <a:cs typeface="Arial" charset="0"/>
                        </a:rPr>
                        <a:t>100</a:t>
                      </a:r>
                    </a:p>
                  </a:txBody>
                  <a:tcPr marL="124365" marR="124365" marT="46630" marB="466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90000"/>
                        <a:buFont typeface="Wingdings" pitchFamily="-109" charset="2"/>
                        <a:buNone/>
                        <a:tabLst/>
                      </a:pPr>
                      <a:r>
                        <a:rPr kumimoji="0" lang="en-US" sz="1800" b="0" i="0" u="none" strike="noStrike" cap="none" normalizeH="0" baseline="0">
                          <a:ln>
                            <a:noFill/>
                          </a:ln>
                          <a:solidFill>
                            <a:schemeClr val="tx1"/>
                          </a:solidFill>
                          <a:effectLst/>
                          <a:latin typeface="Arial" charset="0"/>
                          <a:cs typeface="Arial" charset="0"/>
                        </a:rPr>
                        <a:t>3.04</a:t>
                      </a:r>
                    </a:p>
                  </a:txBody>
                  <a:tcPr marL="124365" marR="124365" marT="46630" marB="46630"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3041">
                <a:tc>
                  <a:txBody>
                    <a:bodyPr/>
                    <a:lstStyle/>
                    <a:p>
                      <a:pPr marL="0" marR="0" lvl="0" indent="0" algn="l" defTabSz="914400" rtl="0" eaLnBrk="1" fontAlgn="base" latinLnBrk="0" hangingPunct="1">
                        <a:lnSpc>
                          <a:spcPct val="100000"/>
                        </a:lnSpc>
                        <a:spcBef>
                          <a:spcPct val="20000"/>
                        </a:spcBef>
                        <a:spcAft>
                          <a:spcPct val="0"/>
                        </a:spcAft>
                        <a:buClr>
                          <a:schemeClr val="bg2"/>
                        </a:buClr>
                        <a:buSzPct val="90000"/>
                        <a:buFont typeface="Wingdings" pitchFamily="-109" charset="2"/>
                        <a:buNone/>
                        <a:tabLst/>
                      </a:pPr>
                      <a:r>
                        <a:rPr kumimoji="0" lang="en-US" sz="1800" b="0" i="0" u="none" strike="noStrike" cap="none" normalizeH="0" baseline="0">
                          <a:ln>
                            <a:noFill/>
                          </a:ln>
                          <a:solidFill>
                            <a:schemeClr val="tx1"/>
                          </a:solidFill>
                          <a:effectLst/>
                          <a:latin typeface="Arial" charset="0"/>
                          <a:cs typeface="Arial" charset="0"/>
                        </a:rPr>
                        <a:t>number of hits on web sites</a:t>
                      </a:r>
                    </a:p>
                  </a:txBody>
                  <a:tcPr marL="124365" marR="124365" marT="46630" marB="46630"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90000"/>
                        <a:buFont typeface="Wingdings" pitchFamily="-109" charset="2"/>
                        <a:buNone/>
                        <a:tabLst/>
                      </a:pPr>
                      <a:r>
                        <a:rPr kumimoji="0" lang="en-US" sz="1800" b="0" i="0" u="none" strike="noStrike" cap="none" normalizeH="0" baseline="0" dirty="0">
                          <a:ln>
                            <a:noFill/>
                          </a:ln>
                          <a:solidFill>
                            <a:schemeClr val="tx1"/>
                          </a:solidFill>
                          <a:effectLst/>
                          <a:latin typeface="Arial" charset="0"/>
                          <a:cs typeface="Arial" charset="0"/>
                        </a:rPr>
                        <a:t>1</a:t>
                      </a:r>
                    </a:p>
                  </a:txBody>
                  <a:tcPr marL="124365" marR="124365" marT="46630" marB="466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90000"/>
                        <a:buFont typeface="Wingdings" pitchFamily="-109" charset="2"/>
                        <a:buNone/>
                        <a:tabLst/>
                      </a:pPr>
                      <a:r>
                        <a:rPr kumimoji="0" lang="en-US" sz="1800" b="0" i="0" u="none" strike="noStrike" cap="none" normalizeH="0" baseline="0">
                          <a:ln>
                            <a:noFill/>
                          </a:ln>
                          <a:solidFill>
                            <a:schemeClr val="tx1"/>
                          </a:solidFill>
                          <a:effectLst/>
                          <a:latin typeface="Arial" charset="0"/>
                          <a:cs typeface="Arial" charset="0"/>
                        </a:rPr>
                        <a:t>2.40</a:t>
                      </a:r>
                    </a:p>
                  </a:txBody>
                  <a:tcPr marL="124365" marR="124365" marT="46630" marB="46630"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3041">
                <a:tc>
                  <a:txBody>
                    <a:bodyPr/>
                    <a:lstStyle/>
                    <a:p>
                      <a:pPr marL="0" marR="0" lvl="0" indent="0" algn="l" defTabSz="914400" rtl="0" eaLnBrk="1" fontAlgn="base" latinLnBrk="0" hangingPunct="1">
                        <a:lnSpc>
                          <a:spcPct val="100000"/>
                        </a:lnSpc>
                        <a:spcBef>
                          <a:spcPct val="20000"/>
                        </a:spcBef>
                        <a:spcAft>
                          <a:spcPct val="0"/>
                        </a:spcAft>
                        <a:buClr>
                          <a:schemeClr val="bg2"/>
                        </a:buClr>
                        <a:buSzPct val="90000"/>
                        <a:buFont typeface="Wingdings" pitchFamily="-109" charset="2"/>
                        <a:buNone/>
                        <a:tabLst/>
                      </a:pPr>
                      <a:r>
                        <a:rPr kumimoji="0" lang="en-US" sz="1800" b="0" i="0" u="none" strike="noStrike" cap="none" normalizeH="0" baseline="0">
                          <a:ln>
                            <a:noFill/>
                          </a:ln>
                          <a:solidFill>
                            <a:schemeClr val="tx1"/>
                          </a:solidFill>
                          <a:effectLst/>
                          <a:latin typeface="Arial" charset="0"/>
                          <a:cs typeface="Arial" charset="0"/>
                        </a:rPr>
                        <a:t>copies of books sold in the US</a:t>
                      </a:r>
                    </a:p>
                  </a:txBody>
                  <a:tcPr marL="124365" marR="124365" marT="46630" marB="46630"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90000"/>
                        <a:buFont typeface="Wingdings" pitchFamily="-109" charset="2"/>
                        <a:buNone/>
                        <a:tabLst/>
                      </a:pPr>
                      <a:r>
                        <a:rPr kumimoji="0" lang="en-US" sz="1800" b="0" i="0" u="none" strike="noStrike" cap="none" normalizeH="0" baseline="0">
                          <a:ln>
                            <a:noFill/>
                          </a:ln>
                          <a:solidFill>
                            <a:schemeClr val="tx1"/>
                          </a:solidFill>
                          <a:effectLst/>
                          <a:latin typeface="Arial" charset="0"/>
                          <a:cs typeface="Arial" charset="0"/>
                        </a:rPr>
                        <a:t>2 000 000</a:t>
                      </a:r>
                    </a:p>
                  </a:txBody>
                  <a:tcPr marL="124365" marR="124365" marT="46630" marB="466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90000"/>
                        <a:buFont typeface="Wingdings" pitchFamily="-109" charset="2"/>
                        <a:buNone/>
                        <a:tabLst/>
                      </a:pPr>
                      <a:r>
                        <a:rPr kumimoji="0" lang="en-US" sz="1800" b="0" i="0" u="none" strike="noStrike" cap="none" normalizeH="0" baseline="0" dirty="0">
                          <a:ln>
                            <a:noFill/>
                          </a:ln>
                          <a:solidFill>
                            <a:schemeClr val="tx1"/>
                          </a:solidFill>
                          <a:effectLst/>
                          <a:latin typeface="Arial" charset="0"/>
                          <a:cs typeface="Arial" charset="0"/>
                        </a:rPr>
                        <a:t>3.51</a:t>
                      </a:r>
                    </a:p>
                  </a:txBody>
                  <a:tcPr marL="124365" marR="124365" marT="46630" marB="46630"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3041">
                <a:tc>
                  <a:txBody>
                    <a:bodyPr/>
                    <a:lstStyle/>
                    <a:p>
                      <a:pPr marL="0" marR="0" lvl="0" indent="0" algn="l" defTabSz="914400" rtl="0" eaLnBrk="1" fontAlgn="base" latinLnBrk="0" hangingPunct="1">
                        <a:lnSpc>
                          <a:spcPct val="100000"/>
                        </a:lnSpc>
                        <a:spcBef>
                          <a:spcPct val="20000"/>
                        </a:spcBef>
                        <a:spcAft>
                          <a:spcPct val="0"/>
                        </a:spcAft>
                        <a:buClr>
                          <a:schemeClr val="bg2"/>
                        </a:buClr>
                        <a:buSzPct val="90000"/>
                        <a:buFont typeface="Wingdings" pitchFamily="-109" charset="2"/>
                        <a:buNone/>
                        <a:tabLst/>
                      </a:pPr>
                      <a:r>
                        <a:rPr kumimoji="0" lang="en-US" sz="1800" b="0" i="0" u="none" strike="noStrike" cap="none" normalizeH="0" baseline="0">
                          <a:ln>
                            <a:noFill/>
                          </a:ln>
                          <a:solidFill>
                            <a:schemeClr val="tx1"/>
                          </a:solidFill>
                          <a:effectLst/>
                          <a:latin typeface="Arial" charset="0"/>
                          <a:cs typeface="Arial" charset="0"/>
                        </a:rPr>
                        <a:t>telephone calls received</a:t>
                      </a:r>
                    </a:p>
                  </a:txBody>
                  <a:tcPr marL="124365" marR="124365" marT="46630" marB="46630"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90000"/>
                        <a:buFont typeface="Wingdings" pitchFamily="-109" charset="2"/>
                        <a:buNone/>
                        <a:tabLst/>
                      </a:pPr>
                      <a:r>
                        <a:rPr kumimoji="0" lang="en-US" sz="1800" b="0" i="0" u="none" strike="noStrike" cap="none" normalizeH="0" baseline="0">
                          <a:ln>
                            <a:noFill/>
                          </a:ln>
                          <a:solidFill>
                            <a:schemeClr val="tx1"/>
                          </a:solidFill>
                          <a:effectLst/>
                          <a:latin typeface="Arial" charset="0"/>
                          <a:cs typeface="Arial" charset="0"/>
                        </a:rPr>
                        <a:t>10</a:t>
                      </a:r>
                    </a:p>
                  </a:txBody>
                  <a:tcPr marL="124365" marR="124365" marT="46630" marB="466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90000"/>
                        <a:buFont typeface="Wingdings" pitchFamily="-109" charset="2"/>
                        <a:buNone/>
                        <a:tabLst/>
                      </a:pPr>
                      <a:r>
                        <a:rPr kumimoji="0" lang="en-US" sz="1800" b="0" i="0" u="none" strike="noStrike" cap="none" normalizeH="0" baseline="0">
                          <a:ln>
                            <a:noFill/>
                          </a:ln>
                          <a:solidFill>
                            <a:schemeClr val="tx1"/>
                          </a:solidFill>
                          <a:effectLst/>
                          <a:latin typeface="Arial" charset="0"/>
                          <a:cs typeface="Arial" charset="0"/>
                        </a:rPr>
                        <a:t>2.22</a:t>
                      </a:r>
                    </a:p>
                  </a:txBody>
                  <a:tcPr marL="124365" marR="124365" marT="46630" marB="46630"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73041">
                <a:tc>
                  <a:txBody>
                    <a:bodyPr/>
                    <a:lstStyle/>
                    <a:p>
                      <a:pPr marL="0" marR="0" lvl="0" indent="0" algn="l" defTabSz="914400" rtl="0" eaLnBrk="1" fontAlgn="base" latinLnBrk="0" hangingPunct="1">
                        <a:lnSpc>
                          <a:spcPct val="100000"/>
                        </a:lnSpc>
                        <a:spcBef>
                          <a:spcPct val="20000"/>
                        </a:spcBef>
                        <a:spcAft>
                          <a:spcPct val="0"/>
                        </a:spcAft>
                        <a:buClr>
                          <a:schemeClr val="bg2"/>
                        </a:buClr>
                        <a:buSzPct val="90000"/>
                        <a:buFont typeface="Wingdings" pitchFamily="-109" charset="2"/>
                        <a:buNone/>
                        <a:tabLst/>
                      </a:pPr>
                      <a:r>
                        <a:rPr kumimoji="0" lang="en-US" sz="1800" b="0" i="0" u="none" strike="noStrike" cap="none" normalizeH="0" baseline="0">
                          <a:ln>
                            <a:noFill/>
                          </a:ln>
                          <a:solidFill>
                            <a:schemeClr val="tx1"/>
                          </a:solidFill>
                          <a:effectLst/>
                          <a:latin typeface="Arial" charset="0"/>
                          <a:cs typeface="Arial" charset="0"/>
                        </a:rPr>
                        <a:t>magnitude of earthquakes</a:t>
                      </a:r>
                    </a:p>
                  </a:txBody>
                  <a:tcPr marL="124365" marR="124365" marT="46630" marB="46630"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90000"/>
                        <a:buFont typeface="Wingdings" pitchFamily="-109" charset="2"/>
                        <a:buNone/>
                        <a:tabLst/>
                      </a:pPr>
                      <a:r>
                        <a:rPr kumimoji="0" lang="en-US" sz="1800" b="0" i="0" u="none" strike="noStrike" cap="none" normalizeH="0" baseline="0">
                          <a:ln>
                            <a:noFill/>
                          </a:ln>
                          <a:solidFill>
                            <a:schemeClr val="tx1"/>
                          </a:solidFill>
                          <a:effectLst/>
                          <a:latin typeface="Arial" charset="0"/>
                          <a:cs typeface="Arial" charset="0"/>
                        </a:rPr>
                        <a:t>3.8</a:t>
                      </a:r>
                    </a:p>
                  </a:txBody>
                  <a:tcPr marL="124365" marR="124365" marT="46630" marB="466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90000"/>
                        <a:buFont typeface="Wingdings" pitchFamily="-109" charset="2"/>
                        <a:buNone/>
                        <a:tabLst/>
                      </a:pPr>
                      <a:r>
                        <a:rPr kumimoji="0" lang="en-US" sz="1800" b="0" i="0" u="none" strike="noStrike" cap="none" normalizeH="0" baseline="0">
                          <a:ln>
                            <a:noFill/>
                          </a:ln>
                          <a:solidFill>
                            <a:schemeClr val="tx1"/>
                          </a:solidFill>
                          <a:effectLst/>
                          <a:latin typeface="Arial" charset="0"/>
                          <a:cs typeface="Arial" charset="0"/>
                        </a:rPr>
                        <a:t>3.04</a:t>
                      </a:r>
                    </a:p>
                  </a:txBody>
                  <a:tcPr marL="124365" marR="124365" marT="46630" marB="46630"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73041">
                <a:tc>
                  <a:txBody>
                    <a:bodyPr/>
                    <a:lstStyle/>
                    <a:p>
                      <a:pPr marL="0" marR="0" lvl="0" indent="0" algn="l" defTabSz="914400" rtl="0" eaLnBrk="1" fontAlgn="base" latinLnBrk="0" hangingPunct="1">
                        <a:lnSpc>
                          <a:spcPct val="100000"/>
                        </a:lnSpc>
                        <a:spcBef>
                          <a:spcPct val="20000"/>
                        </a:spcBef>
                        <a:spcAft>
                          <a:spcPct val="0"/>
                        </a:spcAft>
                        <a:buClr>
                          <a:schemeClr val="bg2"/>
                        </a:buClr>
                        <a:buSzPct val="90000"/>
                        <a:buFont typeface="Wingdings" pitchFamily="-109" charset="2"/>
                        <a:buNone/>
                        <a:tabLst/>
                      </a:pPr>
                      <a:r>
                        <a:rPr kumimoji="0" lang="en-US" sz="1800" b="0" i="0" u="none" strike="noStrike" cap="none" normalizeH="0" baseline="0">
                          <a:ln>
                            <a:noFill/>
                          </a:ln>
                          <a:solidFill>
                            <a:schemeClr val="tx1"/>
                          </a:solidFill>
                          <a:effectLst/>
                          <a:latin typeface="Arial" charset="0"/>
                          <a:cs typeface="Arial" charset="0"/>
                        </a:rPr>
                        <a:t>diameter of moon craters</a:t>
                      </a:r>
                    </a:p>
                  </a:txBody>
                  <a:tcPr marL="124365" marR="124365" marT="46630" marB="46630"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90000"/>
                        <a:buFont typeface="Wingdings" pitchFamily="-109" charset="2"/>
                        <a:buNone/>
                        <a:tabLst/>
                      </a:pPr>
                      <a:r>
                        <a:rPr kumimoji="0" lang="en-US" sz="1800" b="0" i="0" u="none" strike="noStrike" cap="none" normalizeH="0" baseline="0">
                          <a:ln>
                            <a:noFill/>
                          </a:ln>
                          <a:solidFill>
                            <a:schemeClr val="tx1"/>
                          </a:solidFill>
                          <a:effectLst/>
                          <a:latin typeface="Arial" charset="0"/>
                          <a:cs typeface="Arial" charset="0"/>
                        </a:rPr>
                        <a:t>0.01</a:t>
                      </a:r>
                    </a:p>
                  </a:txBody>
                  <a:tcPr marL="124365" marR="124365" marT="46630" marB="466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90000"/>
                        <a:buFont typeface="Wingdings" pitchFamily="-109" charset="2"/>
                        <a:buNone/>
                        <a:tabLst/>
                      </a:pPr>
                      <a:r>
                        <a:rPr kumimoji="0" lang="en-US" sz="1800" b="0" i="0" u="none" strike="noStrike" cap="none" normalizeH="0" baseline="0">
                          <a:ln>
                            <a:noFill/>
                          </a:ln>
                          <a:solidFill>
                            <a:schemeClr val="tx1"/>
                          </a:solidFill>
                          <a:effectLst/>
                          <a:latin typeface="Arial" charset="0"/>
                          <a:cs typeface="Arial" charset="0"/>
                        </a:rPr>
                        <a:t>3.14</a:t>
                      </a:r>
                    </a:p>
                  </a:txBody>
                  <a:tcPr marL="124365" marR="124365" marT="46630" marB="46630"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73041">
                <a:tc>
                  <a:txBody>
                    <a:bodyPr/>
                    <a:lstStyle/>
                    <a:p>
                      <a:pPr marL="0" marR="0" lvl="0" indent="0" algn="l" defTabSz="914400" rtl="0" eaLnBrk="1" fontAlgn="base" latinLnBrk="0" hangingPunct="1">
                        <a:lnSpc>
                          <a:spcPct val="100000"/>
                        </a:lnSpc>
                        <a:spcBef>
                          <a:spcPct val="20000"/>
                        </a:spcBef>
                        <a:spcAft>
                          <a:spcPct val="0"/>
                        </a:spcAft>
                        <a:buClr>
                          <a:schemeClr val="bg2"/>
                        </a:buClr>
                        <a:buSzPct val="90000"/>
                        <a:buFont typeface="Wingdings" pitchFamily="-109" charset="2"/>
                        <a:buNone/>
                        <a:tabLst/>
                      </a:pPr>
                      <a:r>
                        <a:rPr kumimoji="0" lang="en-US" sz="1800" b="0" i="0" u="none" strike="noStrike" cap="none" normalizeH="0" baseline="0">
                          <a:ln>
                            <a:noFill/>
                          </a:ln>
                          <a:solidFill>
                            <a:schemeClr val="tx1"/>
                          </a:solidFill>
                          <a:effectLst/>
                          <a:latin typeface="Arial" charset="0"/>
                          <a:cs typeface="Arial" charset="0"/>
                        </a:rPr>
                        <a:t>intensity of solar flares</a:t>
                      </a:r>
                    </a:p>
                  </a:txBody>
                  <a:tcPr marL="124365" marR="124365" marT="46630" marB="46630"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90000"/>
                        <a:buFont typeface="Wingdings" pitchFamily="-109" charset="2"/>
                        <a:buNone/>
                        <a:tabLst/>
                      </a:pPr>
                      <a:r>
                        <a:rPr kumimoji="0" lang="en-US" sz="1800" b="0" i="0" u="none" strike="noStrike" cap="none" normalizeH="0" baseline="0">
                          <a:ln>
                            <a:noFill/>
                          </a:ln>
                          <a:solidFill>
                            <a:schemeClr val="tx1"/>
                          </a:solidFill>
                          <a:effectLst/>
                          <a:latin typeface="Arial" charset="0"/>
                          <a:cs typeface="Arial" charset="0"/>
                        </a:rPr>
                        <a:t>200</a:t>
                      </a:r>
                    </a:p>
                  </a:txBody>
                  <a:tcPr marL="124365" marR="124365" marT="46630" marB="466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90000"/>
                        <a:buFont typeface="Wingdings" pitchFamily="-109" charset="2"/>
                        <a:buNone/>
                        <a:tabLst/>
                      </a:pPr>
                      <a:r>
                        <a:rPr kumimoji="0" lang="en-US" sz="1800" b="0" i="0" u="none" strike="noStrike" cap="none" normalizeH="0" baseline="0">
                          <a:ln>
                            <a:noFill/>
                          </a:ln>
                          <a:solidFill>
                            <a:schemeClr val="tx1"/>
                          </a:solidFill>
                          <a:effectLst/>
                          <a:latin typeface="Arial" charset="0"/>
                          <a:cs typeface="Arial" charset="0"/>
                        </a:rPr>
                        <a:t>1.83</a:t>
                      </a:r>
                    </a:p>
                  </a:txBody>
                  <a:tcPr marL="124365" marR="124365" marT="46630" marB="46630"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73041">
                <a:tc>
                  <a:txBody>
                    <a:bodyPr/>
                    <a:lstStyle/>
                    <a:p>
                      <a:pPr marL="0" marR="0" lvl="0" indent="0" algn="l" defTabSz="914400" rtl="0" eaLnBrk="1" fontAlgn="base" latinLnBrk="0" hangingPunct="1">
                        <a:lnSpc>
                          <a:spcPct val="100000"/>
                        </a:lnSpc>
                        <a:spcBef>
                          <a:spcPct val="20000"/>
                        </a:spcBef>
                        <a:spcAft>
                          <a:spcPct val="0"/>
                        </a:spcAft>
                        <a:buClr>
                          <a:schemeClr val="bg2"/>
                        </a:buClr>
                        <a:buSzPct val="90000"/>
                        <a:buFont typeface="Wingdings" pitchFamily="-109" charset="2"/>
                        <a:buNone/>
                        <a:tabLst/>
                      </a:pPr>
                      <a:r>
                        <a:rPr kumimoji="0" lang="en-US" sz="1800" b="0" i="0" u="none" strike="noStrike" cap="none" normalizeH="0" baseline="0">
                          <a:ln>
                            <a:noFill/>
                          </a:ln>
                          <a:solidFill>
                            <a:schemeClr val="tx1"/>
                          </a:solidFill>
                          <a:effectLst/>
                          <a:latin typeface="Arial" charset="0"/>
                          <a:cs typeface="Arial" charset="0"/>
                        </a:rPr>
                        <a:t>intensity of wars</a:t>
                      </a:r>
                    </a:p>
                  </a:txBody>
                  <a:tcPr marL="124365" marR="124365" marT="46630" marB="46630"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90000"/>
                        <a:buFont typeface="Wingdings" pitchFamily="-109" charset="2"/>
                        <a:buNone/>
                        <a:tabLst/>
                      </a:pPr>
                      <a:r>
                        <a:rPr kumimoji="0" lang="en-US" sz="1800" b="0" i="0" u="none" strike="noStrike" cap="none" normalizeH="0" baseline="0">
                          <a:ln>
                            <a:noFill/>
                          </a:ln>
                          <a:solidFill>
                            <a:schemeClr val="tx1"/>
                          </a:solidFill>
                          <a:effectLst/>
                          <a:latin typeface="Arial" charset="0"/>
                          <a:cs typeface="Arial" charset="0"/>
                        </a:rPr>
                        <a:t>3</a:t>
                      </a:r>
                    </a:p>
                  </a:txBody>
                  <a:tcPr marL="124365" marR="124365" marT="46630" marB="466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90000"/>
                        <a:buFont typeface="Wingdings" pitchFamily="-109" charset="2"/>
                        <a:buNone/>
                        <a:tabLst/>
                      </a:pPr>
                      <a:r>
                        <a:rPr kumimoji="0" lang="en-US" sz="1800" b="0" i="0" u="none" strike="noStrike" cap="none" normalizeH="0" baseline="0">
                          <a:ln>
                            <a:noFill/>
                          </a:ln>
                          <a:solidFill>
                            <a:schemeClr val="tx1"/>
                          </a:solidFill>
                          <a:effectLst/>
                          <a:latin typeface="Arial" charset="0"/>
                          <a:cs typeface="Arial" charset="0"/>
                        </a:rPr>
                        <a:t>1.80</a:t>
                      </a:r>
                    </a:p>
                  </a:txBody>
                  <a:tcPr marL="124365" marR="124365" marT="46630" marB="46630"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73041">
                <a:tc>
                  <a:txBody>
                    <a:bodyPr/>
                    <a:lstStyle/>
                    <a:p>
                      <a:pPr marL="0" marR="0" lvl="0" indent="0" algn="l" defTabSz="914400" rtl="0" eaLnBrk="1" fontAlgn="base" latinLnBrk="0" hangingPunct="1">
                        <a:lnSpc>
                          <a:spcPct val="100000"/>
                        </a:lnSpc>
                        <a:spcBef>
                          <a:spcPct val="20000"/>
                        </a:spcBef>
                        <a:spcAft>
                          <a:spcPct val="0"/>
                        </a:spcAft>
                        <a:buClr>
                          <a:schemeClr val="bg2"/>
                        </a:buClr>
                        <a:buSzPct val="90000"/>
                        <a:buFont typeface="Wingdings" pitchFamily="-109" charset="2"/>
                        <a:buNone/>
                        <a:tabLst/>
                      </a:pPr>
                      <a:r>
                        <a:rPr kumimoji="0" lang="en-US" sz="1800" b="0" i="0" u="none" strike="noStrike" cap="none" normalizeH="0" baseline="0">
                          <a:ln>
                            <a:noFill/>
                          </a:ln>
                          <a:solidFill>
                            <a:schemeClr val="tx1"/>
                          </a:solidFill>
                          <a:effectLst/>
                          <a:latin typeface="Arial" charset="0"/>
                          <a:cs typeface="Arial" charset="0"/>
                        </a:rPr>
                        <a:t>net worth of Americans</a:t>
                      </a:r>
                    </a:p>
                  </a:txBody>
                  <a:tcPr marL="124365" marR="124365" marT="46630" marB="46630"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90000"/>
                        <a:buFont typeface="Wingdings" pitchFamily="-109" charset="2"/>
                        <a:buNone/>
                        <a:tabLst/>
                      </a:pPr>
                      <a:r>
                        <a:rPr kumimoji="0" lang="en-US" sz="1800" b="0" i="0" u="none" strike="noStrike" cap="none" normalizeH="0" baseline="0">
                          <a:ln>
                            <a:noFill/>
                          </a:ln>
                          <a:solidFill>
                            <a:schemeClr val="tx1"/>
                          </a:solidFill>
                          <a:effectLst/>
                          <a:latin typeface="Arial" charset="0"/>
                          <a:cs typeface="Arial" charset="0"/>
                        </a:rPr>
                        <a:t>$600m</a:t>
                      </a:r>
                    </a:p>
                  </a:txBody>
                  <a:tcPr marL="124365" marR="124365" marT="46630" marB="466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90000"/>
                        <a:buFont typeface="Wingdings" pitchFamily="-109" charset="2"/>
                        <a:buNone/>
                        <a:tabLst/>
                      </a:pPr>
                      <a:r>
                        <a:rPr kumimoji="0" lang="en-US" sz="1800" b="0" i="0" u="none" strike="noStrike" cap="none" normalizeH="0" baseline="0">
                          <a:ln>
                            <a:noFill/>
                          </a:ln>
                          <a:solidFill>
                            <a:schemeClr val="tx1"/>
                          </a:solidFill>
                          <a:effectLst/>
                          <a:latin typeface="Arial" charset="0"/>
                          <a:cs typeface="Arial" charset="0"/>
                        </a:rPr>
                        <a:t>2.09</a:t>
                      </a:r>
                    </a:p>
                  </a:txBody>
                  <a:tcPr marL="124365" marR="124365" marT="46630" marB="46630"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73041">
                <a:tc>
                  <a:txBody>
                    <a:bodyPr/>
                    <a:lstStyle/>
                    <a:p>
                      <a:pPr marL="0" marR="0" lvl="0" indent="0" algn="l" defTabSz="914400" rtl="0" eaLnBrk="1" fontAlgn="base" latinLnBrk="0" hangingPunct="1">
                        <a:lnSpc>
                          <a:spcPct val="100000"/>
                        </a:lnSpc>
                        <a:spcBef>
                          <a:spcPct val="20000"/>
                        </a:spcBef>
                        <a:spcAft>
                          <a:spcPct val="0"/>
                        </a:spcAft>
                        <a:buClr>
                          <a:schemeClr val="bg2"/>
                        </a:buClr>
                        <a:buSzPct val="90000"/>
                        <a:buFont typeface="Wingdings" pitchFamily="-109" charset="2"/>
                        <a:buNone/>
                        <a:tabLst/>
                      </a:pPr>
                      <a:r>
                        <a:rPr kumimoji="0" lang="en-US" sz="1800" b="0" i="0" u="none" strike="noStrike" cap="none" normalizeH="0" baseline="0">
                          <a:ln>
                            <a:noFill/>
                          </a:ln>
                          <a:solidFill>
                            <a:schemeClr val="tx1"/>
                          </a:solidFill>
                          <a:effectLst/>
                          <a:latin typeface="Arial" charset="0"/>
                          <a:cs typeface="Arial" charset="0"/>
                        </a:rPr>
                        <a:t>frequency of family names</a:t>
                      </a:r>
                    </a:p>
                  </a:txBody>
                  <a:tcPr marL="124365" marR="124365" marT="46630" marB="46630"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90000"/>
                        <a:buFont typeface="Wingdings" pitchFamily="-109" charset="2"/>
                        <a:buNone/>
                        <a:tabLst/>
                      </a:pPr>
                      <a:r>
                        <a:rPr kumimoji="0" lang="en-US" sz="1800" b="0" i="0" u="none" strike="noStrike" cap="none" normalizeH="0" baseline="0">
                          <a:ln>
                            <a:noFill/>
                          </a:ln>
                          <a:solidFill>
                            <a:schemeClr val="tx1"/>
                          </a:solidFill>
                          <a:effectLst/>
                          <a:latin typeface="Arial" charset="0"/>
                          <a:cs typeface="Arial" charset="0"/>
                        </a:rPr>
                        <a:t>10 000</a:t>
                      </a:r>
                    </a:p>
                  </a:txBody>
                  <a:tcPr marL="124365" marR="124365" marT="46630" marB="466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90000"/>
                        <a:buFont typeface="Wingdings" pitchFamily="-109" charset="2"/>
                        <a:buNone/>
                        <a:tabLst/>
                      </a:pPr>
                      <a:r>
                        <a:rPr kumimoji="0" lang="en-US" sz="1800" b="0" i="0" u="none" strike="noStrike" cap="none" normalizeH="0" baseline="0">
                          <a:ln>
                            <a:noFill/>
                          </a:ln>
                          <a:solidFill>
                            <a:schemeClr val="tx1"/>
                          </a:solidFill>
                          <a:effectLst/>
                          <a:latin typeface="Arial" charset="0"/>
                          <a:cs typeface="Arial" charset="0"/>
                        </a:rPr>
                        <a:t>1.94</a:t>
                      </a:r>
                    </a:p>
                  </a:txBody>
                  <a:tcPr marL="124365" marR="124365" marT="46630" marB="46630"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73041">
                <a:tc>
                  <a:txBody>
                    <a:bodyPr/>
                    <a:lstStyle/>
                    <a:p>
                      <a:pPr marL="0" marR="0" lvl="0" indent="0" algn="l" defTabSz="914400" rtl="0" eaLnBrk="1" fontAlgn="base" latinLnBrk="0" hangingPunct="1">
                        <a:lnSpc>
                          <a:spcPct val="100000"/>
                        </a:lnSpc>
                        <a:spcBef>
                          <a:spcPct val="20000"/>
                        </a:spcBef>
                        <a:spcAft>
                          <a:spcPct val="0"/>
                        </a:spcAft>
                        <a:buClr>
                          <a:schemeClr val="bg2"/>
                        </a:buClr>
                        <a:buSzPct val="90000"/>
                        <a:buFont typeface="Wingdings" pitchFamily="-109" charset="2"/>
                        <a:buNone/>
                        <a:tabLst/>
                      </a:pPr>
                      <a:r>
                        <a:rPr kumimoji="0" lang="en-US" sz="1800" b="0" i="0" u="none" strike="noStrike" cap="none" normalizeH="0" baseline="0">
                          <a:ln>
                            <a:noFill/>
                          </a:ln>
                          <a:solidFill>
                            <a:schemeClr val="tx1"/>
                          </a:solidFill>
                          <a:effectLst/>
                          <a:latin typeface="Arial" charset="0"/>
                          <a:cs typeface="Arial" charset="0"/>
                        </a:rPr>
                        <a:t>population of US cities</a:t>
                      </a:r>
                    </a:p>
                  </a:txBody>
                  <a:tcPr marL="124365" marR="124365" marT="46630" marB="46630"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90000"/>
                        <a:buFont typeface="Wingdings" pitchFamily="-109" charset="2"/>
                        <a:buNone/>
                        <a:tabLst/>
                      </a:pPr>
                      <a:r>
                        <a:rPr kumimoji="0" lang="en-US" sz="1800" b="0" i="0" u="none" strike="noStrike" cap="none" normalizeH="0" baseline="0">
                          <a:ln>
                            <a:noFill/>
                          </a:ln>
                          <a:solidFill>
                            <a:schemeClr val="tx1"/>
                          </a:solidFill>
                          <a:effectLst/>
                          <a:latin typeface="Arial" charset="0"/>
                          <a:cs typeface="Arial" charset="0"/>
                        </a:rPr>
                        <a:t>40 000</a:t>
                      </a:r>
                    </a:p>
                  </a:txBody>
                  <a:tcPr marL="124365" marR="124365" marT="46630" marB="466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90000"/>
                        <a:buFont typeface="Wingdings" pitchFamily="-109" charset="2"/>
                        <a:buNone/>
                        <a:tabLst/>
                      </a:pPr>
                      <a:r>
                        <a:rPr kumimoji="0" lang="en-US" sz="1800" b="0" i="0" u="none" strike="noStrike" cap="none" normalizeH="0" baseline="0" dirty="0">
                          <a:ln>
                            <a:noFill/>
                          </a:ln>
                          <a:solidFill>
                            <a:schemeClr val="tx1"/>
                          </a:solidFill>
                          <a:effectLst/>
                          <a:latin typeface="Arial" charset="0"/>
                          <a:cs typeface="Arial" charset="0"/>
                        </a:rPr>
                        <a:t>2.30</a:t>
                      </a:r>
                    </a:p>
                  </a:txBody>
                  <a:tcPr marL="124365" marR="124365" marT="46630" marB="46630"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12"/>
                  </a:ext>
                </a:extLst>
              </a:tr>
            </a:tbl>
          </a:graphicData>
        </a:graphic>
      </p:graphicFrame>
      <p:sp>
        <p:nvSpPr>
          <p:cNvPr id="2" name="Slide Number Placeholder 1"/>
          <p:cNvSpPr>
            <a:spLocks noGrp="1"/>
          </p:cNvSpPr>
          <p:nvPr>
            <p:ph type="sldNum" sz="quarter" idx="4294967295"/>
          </p:nvPr>
        </p:nvSpPr>
        <p:spPr>
          <a:xfrm>
            <a:off x="10778278" y="6508794"/>
            <a:ext cx="1036373" cy="485731"/>
          </a:xfrm>
          <a:prstGeom prst="rect">
            <a:avLst/>
          </a:prstGeom>
        </p:spPr>
        <p:txBody>
          <a:bodyPr lIns="111026" tIns="55513" rIns="111026" bIns="55513"/>
          <a:lstStyle/>
          <a:p>
            <a:pPr>
              <a:defRPr/>
            </a:pPr>
            <a:fld id="{61B0E70C-1690-4F58-92A9-490466CB17A3}" type="slidenum">
              <a:rPr lang="en-US" smtClean="0"/>
              <a:pPr>
                <a:defRPr/>
              </a:pPr>
              <a:t>29</a:t>
            </a:fld>
            <a:endParaRPr lang="en-US"/>
          </a:p>
        </p:txBody>
      </p:sp>
    </p:spTree>
    <p:extLst>
      <p:ext uri="{BB962C8B-B14F-4D97-AF65-F5344CB8AC3E}">
        <p14:creationId xmlns:p14="http://schemas.microsoft.com/office/powerpoint/2010/main" val="291659950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Law Distributions</a:t>
            </a:r>
          </a:p>
        </p:txBody>
      </p:sp>
    </p:spTree>
    <p:extLst>
      <p:ext uri="{BB962C8B-B14F-4D97-AF65-F5344CB8AC3E}">
        <p14:creationId xmlns:p14="http://schemas.microsoft.com/office/powerpoint/2010/main" val="284866752"/>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sz="5000" dirty="0">
                <a:ea typeface="ＭＳ Ｐゴシック" pitchFamily="-109" charset="-128"/>
              </a:rPr>
              <a:t>Hey, Not Everything is a Power Law</a:t>
            </a:r>
          </a:p>
        </p:txBody>
      </p:sp>
      <p:sp>
        <p:nvSpPr>
          <p:cNvPr id="43011" name="Rectangle 3"/>
          <p:cNvSpPr>
            <a:spLocks noGrp="1" noChangeArrowheads="1"/>
          </p:cNvSpPr>
          <p:nvPr>
            <p:ph type="body" idx="4294967295"/>
          </p:nvPr>
        </p:nvSpPr>
        <p:spPr>
          <a:xfrm>
            <a:off x="289663" y="1397603"/>
            <a:ext cx="11192828" cy="1010320"/>
          </a:xfrm>
          <a:prstGeom prst="rect">
            <a:avLst/>
          </a:prstGeom>
        </p:spPr>
        <p:txBody>
          <a:bodyPr lIns="111026" tIns="55513" rIns="111026" bIns="55513"/>
          <a:lstStyle/>
          <a:p>
            <a:pPr eaLnBrk="1" hangingPunct="1"/>
            <a:r>
              <a:rPr lang="en-US" sz="2900" dirty="0">
                <a:ea typeface="ＭＳ Ｐゴシック" pitchFamily="-109" charset="-128"/>
              </a:rPr>
              <a:t>Number of sightings of 591 bird species in the North American Bird survey in 2003. This distribution is log-normal</a:t>
            </a:r>
          </a:p>
          <a:p>
            <a:pPr eaLnBrk="1" hangingPunct="1"/>
            <a:endParaRPr lang="en-US" sz="2900" dirty="0">
              <a:ea typeface="ＭＳ Ｐゴシック" pitchFamily="-109" charset="-128"/>
            </a:endParaRPr>
          </a:p>
          <a:p>
            <a:pPr eaLnBrk="1" hangingPunct="1"/>
            <a:endParaRPr lang="en-US" sz="2900" dirty="0">
              <a:ea typeface="ＭＳ Ｐゴシック" pitchFamily="-109" charset="-128"/>
            </a:endParaRPr>
          </a:p>
          <a:p>
            <a:pPr eaLnBrk="1" hangingPunct="1"/>
            <a:endParaRPr lang="en-US" sz="2900" dirty="0">
              <a:ea typeface="ＭＳ Ｐゴシック" pitchFamily="-109" charset="-128"/>
            </a:endParaRPr>
          </a:p>
          <a:p>
            <a:pPr eaLnBrk="1" hangingPunct="1"/>
            <a:endParaRPr lang="en-US" sz="2900" dirty="0">
              <a:ea typeface="ＭＳ Ｐゴシック" pitchFamily="-109" charset="-128"/>
            </a:endParaRPr>
          </a:p>
          <a:p>
            <a:pPr eaLnBrk="1" hangingPunct="1"/>
            <a:endParaRPr lang="en-US" sz="2900" dirty="0">
              <a:ea typeface="ＭＳ Ｐゴシック" pitchFamily="-109" charset="-128"/>
            </a:endParaRPr>
          </a:p>
          <a:p>
            <a:pPr eaLnBrk="1" hangingPunct="1"/>
            <a:endParaRPr lang="en-US" sz="2900" dirty="0">
              <a:ea typeface="ＭＳ Ｐゴシック" pitchFamily="-109" charset="-128"/>
            </a:endParaRPr>
          </a:p>
          <a:p>
            <a:pPr eaLnBrk="1" hangingPunct="1"/>
            <a:endParaRPr lang="en-US" sz="2900" dirty="0">
              <a:ea typeface="ＭＳ Ｐゴシック" pitchFamily="-109" charset="-128"/>
            </a:endParaRPr>
          </a:p>
          <a:p>
            <a:r>
              <a:rPr lang="en-US" sz="2900" dirty="0"/>
              <a:t>Another example: </a:t>
            </a:r>
            <a:r>
              <a:rPr lang="en-US" sz="2600" dirty="0">
                <a:ea typeface="ＭＳ Ｐゴシック" pitchFamily="-109" charset="-128"/>
              </a:rPr>
              <a:t>size of wildfires (in acres). This distribution is power law with exponential cutoff</a:t>
            </a:r>
          </a:p>
          <a:p>
            <a:pPr eaLnBrk="1" hangingPunct="1"/>
            <a:endParaRPr lang="en-US" sz="2900" dirty="0">
              <a:ea typeface="ＭＳ Ｐゴシック" pitchFamily="-109" charset="-128"/>
            </a:endParaRPr>
          </a:p>
        </p:txBody>
      </p:sp>
      <p:grpSp>
        <p:nvGrpSpPr>
          <p:cNvPr id="2" name="Group 6"/>
          <p:cNvGrpSpPr>
            <a:grpSpLocks/>
          </p:cNvGrpSpPr>
          <p:nvPr/>
        </p:nvGrpSpPr>
        <p:grpSpPr bwMode="auto">
          <a:xfrm>
            <a:off x="2765887" y="2475826"/>
            <a:ext cx="3896859" cy="3033828"/>
            <a:chOff x="1824" y="1488"/>
            <a:chExt cx="2069" cy="2143"/>
          </a:xfrm>
        </p:grpSpPr>
        <p:pic>
          <p:nvPicPr>
            <p:cNvPr id="43016" name="Picture 4"/>
            <p:cNvPicPr>
              <a:picLocks noChangeAspect="1" noChangeArrowheads="1"/>
            </p:cNvPicPr>
            <p:nvPr/>
          </p:nvPicPr>
          <p:blipFill>
            <a:blip r:embed="rId3"/>
            <a:srcRect/>
            <a:stretch>
              <a:fillRect/>
            </a:stretch>
          </p:blipFill>
          <p:spPr bwMode="auto">
            <a:xfrm>
              <a:off x="1824" y="1488"/>
              <a:ext cx="2069" cy="2143"/>
            </a:xfrm>
            <a:prstGeom prst="rect">
              <a:avLst/>
            </a:prstGeom>
            <a:noFill/>
            <a:ln w="38100">
              <a:noFill/>
              <a:miter lim="800000"/>
              <a:headEnd/>
              <a:tailEnd/>
            </a:ln>
          </p:spPr>
        </p:pic>
        <p:sp>
          <p:nvSpPr>
            <p:cNvPr id="43017" name="Rectangle 5"/>
            <p:cNvSpPr>
              <a:spLocks noChangeArrowheads="1"/>
            </p:cNvSpPr>
            <p:nvPr/>
          </p:nvSpPr>
          <p:spPr bwMode="auto">
            <a:xfrm>
              <a:off x="3360" y="1614"/>
              <a:ext cx="86" cy="228"/>
            </a:xfrm>
            <a:prstGeom prst="rect">
              <a:avLst/>
            </a:prstGeom>
            <a:solidFill>
              <a:schemeClr val="bg1"/>
            </a:solidFill>
            <a:ln w="38100">
              <a:solidFill>
                <a:schemeClr val="bg1"/>
              </a:solidFill>
              <a:miter lim="800000"/>
              <a:headEnd/>
              <a:tailEnd/>
            </a:ln>
          </p:spPr>
          <p:txBody>
            <a:bodyPr wrap="none" anchor="ctr">
              <a:spAutoFit/>
            </a:bodyPr>
            <a:lstStyle/>
            <a:p>
              <a:endParaRPr lang="en-US"/>
            </a:p>
          </p:txBody>
        </p:sp>
      </p:grpSp>
      <p:sp>
        <p:nvSpPr>
          <p:cNvPr id="43013" name="Text Box 7"/>
          <p:cNvSpPr txBox="1">
            <a:spLocks noChangeArrowheads="1"/>
          </p:cNvSpPr>
          <p:nvPr/>
        </p:nvSpPr>
        <p:spPr bwMode="auto">
          <a:xfrm>
            <a:off x="1107690" y="3252995"/>
            <a:ext cx="1340512" cy="666108"/>
          </a:xfrm>
          <a:prstGeom prst="rect">
            <a:avLst/>
          </a:prstGeom>
          <a:noFill/>
          <a:ln w="38100">
            <a:noFill/>
            <a:miter lim="800000"/>
            <a:headEnd/>
            <a:tailEnd/>
          </a:ln>
        </p:spPr>
        <p:txBody>
          <a:bodyPr wrap="none" lIns="111026" tIns="55513" rIns="111026" bIns="55513">
            <a:spAutoFit/>
          </a:bodyPr>
          <a:lstStyle/>
          <a:p>
            <a:r>
              <a:rPr lang="en-US"/>
              <a:t>cumulative</a:t>
            </a:r>
          </a:p>
          <a:p>
            <a:r>
              <a:rPr lang="en-US"/>
              <a:t>distribution</a:t>
            </a:r>
          </a:p>
        </p:txBody>
      </p:sp>
      <p:sp>
        <p:nvSpPr>
          <p:cNvPr id="43015" name="Rectangle 14"/>
          <p:cNvSpPr>
            <a:spLocks noChangeArrowheads="1"/>
          </p:cNvSpPr>
          <p:nvPr/>
        </p:nvSpPr>
        <p:spPr bwMode="auto">
          <a:xfrm>
            <a:off x="518186" y="6523366"/>
            <a:ext cx="11918289" cy="342943"/>
          </a:xfrm>
          <a:prstGeom prst="rect">
            <a:avLst/>
          </a:prstGeom>
          <a:noFill/>
          <a:ln w="9525">
            <a:noFill/>
            <a:miter lim="800000"/>
            <a:headEnd/>
            <a:tailEnd/>
          </a:ln>
        </p:spPr>
        <p:txBody>
          <a:bodyPr lIns="111026" tIns="55513" rIns="111026" bIns="55513">
            <a:spAutoFit/>
          </a:bodyPr>
          <a:lstStyle/>
          <a:p>
            <a:r>
              <a:rPr lang="en-US" sz="1500" b="1" dirty="0"/>
              <a:t>Source: MEJ Newman, ’Power laws, Pareto distributions and Zipf’s law’, </a:t>
            </a:r>
            <a:r>
              <a:rPr lang="en-US" sz="1500" i="1" dirty="0"/>
              <a:t>Contemporary Physics</a:t>
            </a:r>
            <a:r>
              <a:rPr lang="en-US" sz="1500" dirty="0"/>
              <a:t> </a:t>
            </a:r>
            <a:r>
              <a:rPr lang="en-US" sz="1500" b="1" dirty="0"/>
              <a:t>46</a:t>
            </a:r>
            <a:r>
              <a:rPr lang="en-US" sz="1500" dirty="0"/>
              <a:t>, 323–351 (2005)</a:t>
            </a:r>
            <a:endParaRPr lang="en-US" sz="1500" b="1" dirty="0"/>
          </a:p>
        </p:txBody>
      </p:sp>
      <p:sp>
        <p:nvSpPr>
          <p:cNvPr id="3" name="Slide Number Placeholder 2"/>
          <p:cNvSpPr>
            <a:spLocks noGrp="1"/>
          </p:cNvSpPr>
          <p:nvPr>
            <p:ph type="sldNum" sz="quarter" idx="4294967295"/>
          </p:nvPr>
        </p:nvSpPr>
        <p:spPr>
          <a:xfrm>
            <a:off x="10778278" y="6508794"/>
            <a:ext cx="1036373" cy="485731"/>
          </a:xfrm>
          <a:prstGeom prst="rect">
            <a:avLst/>
          </a:prstGeom>
        </p:spPr>
        <p:txBody>
          <a:bodyPr lIns="111026" tIns="55513" rIns="111026" bIns="55513"/>
          <a:lstStyle/>
          <a:p>
            <a:pPr>
              <a:defRPr/>
            </a:pPr>
            <a:fld id="{61B0E70C-1690-4F58-92A9-490466CB17A3}" type="slidenum">
              <a:rPr lang="en-US" smtClean="0"/>
              <a:pPr>
                <a:defRPr/>
              </a:pPr>
              <a:t>30</a:t>
            </a:fld>
            <a:endParaRPr lang="en-US"/>
          </a:p>
        </p:txBody>
      </p:sp>
    </p:spTree>
    <p:extLst>
      <p:ext uri="{BB962C8B-B14F-4D97-AF65-F5344CB8AC3E}">
        <p14:creationId xmlns:p14="http://schemas.microsoft.com/office/powerpoint/2010/main" val="1504839713"/>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000" dirty="0"/>
              <a:t>The Long Tail</a:t>
            </a:r>
          </a:p>
        </p:txBody>
      </p:sp>
      <p:sp>
        <p:nvSpPr>
          <p:cNvPr id="3" name="Content Placeholder 2"/>
          <p:cNvSpPr>
            <a:spLocks noGrp="1"/>
          </p:cNvSpPr>
          <p:nvPr>
            <p:ph idx="4294967295"/>
          </p:nvPr>
        </p:nvSpPr>
        <p:spPr>
          <a:xfrm>
            <a:off x="445975" y="1378065"/>
            <a:ext cx="5285502" cy="4068834"/>
          </a:xfrm>
          <a:prstGeom prst="rect">
            <a:avLst/>
          </a:prstGeom>
        </p:spPr>
        <p:txBody>
          <a:bodyPr lIns="111026" tIns="55513" rIns="111026" bIns="55513"/>
          <a:lstStyle/>
          <a:p>
            <a:r>
              <a:rPr lang="en-US" sz="2900" dirty="0"/>
              <a:t>Selling less of more</a:t>
            </a:r>
          </a:p>
          <a:p>
            <a:r>
              <a:rPr lang="en-US" sz="2900" dirty="0"/>
              <a:t>Unit profit of the big-fat head is low; unit profit of the long tail is high =&gt; A boost of the long tail means huge profits</a:t>
            </a:r>
          </a:p>
          <a:p>
            <a:r>
              <a:rPr lang="en-US" sz="2900" dirty="0"/>
              <a:t>Size of the tail matters</a:t>
            </a:r>
          </a:p>
          <a:p>
            <a:pPr lvl="1"/>
            <a:r>
              <a:rPr lang="en-US" dirty="0"/>
              <a:t>Say goodbye to Pareto (80-20 rule)</a:t>
            </a:r>
          </a:p>
          <a:p>
            <a:pPr lvl="2"/>
            <a:r>
              <a:rPr lang="en-US" dirty="0"/>
              <a:t>Only holds when </a:t>
            </a:r>
            <a:r>
              <a:rPr lang="en-US" dirty="0">
                <a:latin typeface="Symbol" pitchFamily="18" charset="2"/>
              </a:rPr>
              <a:t>a </a:t>
            </a:r>
            <a:r>
              <a:rPr lang="en-US" dirty="0"/>
              <a:t>~ 2.1</a:t>
            </a:r>
          </a:p>
          <a:p>
            <a:pPr lvl="1"/>
            <a:endParaRPr lang="en-US" sz="1300" dirty="0"/>
          </a:p>
        </p:txBody>
      </p:sp>
      <p:sp>
        <p:nvSpPr>
          <p:cNvPr id="4" name="Slide Number Placeholder 3"/>
          <p:cNvSpPr>
            <a:spLocks noGrp="1"/>
          </p:cNvSpPr>
          <p:nvPr>
            <p:ph type="sldNum" sz="quarter" idx="4294967295"/>
          </p:nvPr>
        </p:nvSpPr>
        <p:spPr>
          <a:xfrm>
            <a:off x="10778278" y="6508794"/>
            <a:ext cx="1036373" cy="485731"/>
          </a:xfrm>
          <a:prstGeom prst="rect">
            <a:avLst/>
          </a:prstGeom>
        </p:spPr>
        <p:txBody>
          <a:bodyPr lIns="111026" tIns="55513" rIns="111026" bIns="55513"/>
          <a:lstStyle/>
          <a:p>
            <a:pPr>
              <a:defRPr/>
            </a:pPr>
            <a:fld id="{61B0E70C-1690-4F58-92A9-490466CB17A3}" type="slidenum">
              <a:rPr lang="en-US" smtClean="0"/>
              <a:pPr>
                <a:defRPr/>
              </a:pPr>
              <a:t>31</a:t>
            </a:fld>
            <a:endParaRPr lang="en-US"/>
          </a:p>
        </p:txBody>
      </p:sp>
      <p:sp>
        <p:nvSpPr>
          <p:cNvPr id="5" name="Rectangle 4"/>
          <p:cNvSpPr/>
          <p:nvPr/>
        </p:nvSpPr>
        <p:spPr>
          <a:xfrm>
            <a:off x="5803688" y="5284753"/>
            <a:ext cx="6010963" cy="373720"/>
          </a:xfrm>
          <a:prstGeom prst="rect">
            <a:avLst/>
          </a:prstGeom>
        </p:spPr>
        <p:txBody>
          <a:bodyPr wrap="square" lIns="111026" tIns="55513" rIns="111026" bIns="55513">
            <a:spAutoFit/>
          </a:bodyPr>
          <a:lstStyle/>
          <a:p>
            <a:r>
              <a:rPr lang="en-US" sz="1700" dirty="0">
                <a:hlinkClick r:id="rId3"/>
              </a:rPr>
              <a:t>"The Long Tail"</a:t>
            </a:r>
            <a:r>
              <a:rPr lang="en-US" sz="1700" dirty="0"/>
              <a:t> by Chris Anderson, </a:t>
            </a:r>
            <a:r>
              <a:rPr lang="en-US" sz="1700" i="1" dirty="0"/>
              <a:t>Wired</a:t>
            </a:r>
            <a:r>
              <a:rPr lang="en-US" sz="1700" dirty="0"/>
              <a:t>, Oct. 2004</a:t>
            </a:r>
          </a:p>
        </p:txBody>
      </p:sp>
      <p:cxnSp>
        <p:nvCxnSpPr>
          <p:cNvPr id="6" name="Straight Arrow Connector 5"/>
          <p:cNvCxnSpPr/>
          <p:nvPr/>
        </p:nvCxnSpPr>
        <p:spPr>
          <a:xfrm rot="5400000" flipH="1" flipV="1">
            <a:off x="5998157" y="3002113"/>
            <a:ext cx="2098358" cy="216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7047336" y="4051562"/>
            <a:ext cx="4249129" cy="162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Freeform 7"/>
          <p:cNvSpPr/>
          <p:nvPr/>
        </p:nvSpPr>
        <p:spPr>
          <a:xfrm>
            <a:off x="7189837" y="2205785"/>
            <a:ext cx="3964126" cy="1768060"/>
          </a:xfrm>
          <a:custGeom>
            <a:avLst/>
            <a:gdLst>
              <a:gd name="connsiteX0" fmla="*/ 0 w 2914650"/>
              <a:gd name="connsiteY0" fmla="*/ 0 h 1733550"/>
              <a:gd name="connsiteX1" fmla="*/ 247650 w 2914650"/>
              <a:gd name="connsiteY1" fmla="*/ 742950 h 1733550"/>
              <a:gd name="connsiteX2" fmla="*/ 762000 w 2914650"/>
              <a:gd name="connsiteY2" fmla="*/ 1371600 h 1733550"/>
              <a:gd name="connsiteX3" fmla="*/ 1552575 w 2914650"/>
              <a:gd name="connsiteY3" fmla="*/ 1600200 h 1733550"/>
              <a:gd name="connsiteX4" fmla="*/ 2914650 w 2914650"/>
              <a:gd name="connsiteY4" fmla="*/ 1733550 h 1733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14650" h="1733550">
                <a:moveTo>
                  <a:pt x="0" y="0"/>
                </a:moveTo>
                <a:cubicBezTo>
                  <a:pt x="60325" y="257175"/>
                  <a:pt x="120650" y="514350"/>
                  <a:pt x="247650" y="742950"/>
                </a:cubicBezTo>
                <a:cubicBezTo>
                  <a:pt x="374650" y="971550"/>
                  <a:pt x="544513" y="1228725"/>
                  <a:pt x="762000" y="1371600"/>
                </a:cubicBezTo>
                <a:cubicBezTo>
                  <a:pt x="979487" y="1514475"/>
                  <a:pt x="1193800" y="1539875"/>
                  <a:pt x="1552575" y="1600200"/>
                </a:cubicBezTo>
                <a:cubicBezTo>
                  <a:pt x="1911350" y="1660525"/>
                  <a:pt x="2413000" y="1697037"/>
                  <a:pt x="2914650" y="1733550"/>
                </a:cubicBezTo>
              </a:path>
            </a:pathLst>
          </a:custGeom>
          <a:ln w="19050">
            <a:solidFill>
              <a:srgbClr val="002060"/>
            </a:solidFill>
          </a:ln>
        </p:spPr>
        <p:style>
          <a:lnRef idx="1">
            <a:schemeClr val="accent1"/>
          </a:lnRef>
          <a:fillRef idx="0">
            <a:schemeClr val="accent1"/>
          </a:fillRef>
          <a:effectRef idx="0">
            <a:schemeClr val="accent1"/>
          </a:effectRef>
          <a:fontRef idx="minor">
            <a:schemeClr val="tx1"/>
          </a:fontRef>
        </p:style>
        <p:txBody>
          <a:bodyPr lIns="111026" tIns="55513" rIns="111026" bIns="55513" rtlCol="0" anchor="ctr"/>
          <a:lstStyle/>
          <a:p>
            <a:pPr algn="ctr"/>
            <a:endParaRPr lang="en-US"/>
          </a:p>
        </p:txBody>
      </p:sp>
      <p:sp>
        <p:nvSpPr>
          <p:cNvPr id="9" name="Freeform 8"/>
          <p:cNvSpPr/>
          <p:nvPr/>
        </p:nvSpPr>
        <p:spPr>
          <a:xfrm>
            <a:off x="7163928" y="2555511"/>
            <a:ext cx="3873444" cy="1330903"/>
          </a:xfrm>
          <a:custGeom>
            <a:avLst/>
            <a:gdLst>
              <a:gd name="connsiteX0" fmla="*/ 0 w 2847975"/>
              <a:gd name="connsiteY0" fmla="*/ 0 h 1304925"/>
              <a:gd name="connsiteX1" fmla="*/ 314325 w 2847975"/>
              <a:gd name="connsiteY1" fmla="*/ 476250 h 1304925"/>
              <a:gd name="connsiteX2" fmla="*/ 857250 w 2847975"/>
              <a:gd name="connsiteY2" fmla="*/ 895350 h 1304925"/>
              <a:gd name="connsiteX3" fmla="*/ 1600200 w 2847975"/>
              <a:gd name="connsiteY3" fmla="*/ 1152525 h 1304925"/>
              <a:gd name="connsiteX4" fmla="*/ 2847975 w 2847975"/>
              <a:gd name="connsiteY4" fmla="*/ 1304925 h 1304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7975" h="1304925">
                <a:moveTo>
                  <a:pt x="0" y="0"/>
                </a:moveTo>
                <a:cubicBezTo>
                  <a:pt x="85725" y="163512"/>
                  <a:pt x="171450" y="327025"/>
                  <a:pt x="314325" y="476250"/>
                </a:cubicBezTo>
                <a:cubicBezTo>
                  <a:pt x="457200" y="625475"/>
                  <a:pt x="642938" y="782638"/>
                  <a:pt x="857250" y="895350"/>
                </a:cubicBezTo>
                <a:cubicBezTo>
                  <a:pt x="1071562" y="1008062"/>
                  <a:pt x="1268413" y="1084263"/>
                  <a:pt x="1600200" y="1152525"/>
                </a:cubicBezTo>
                <a:cubicBezTo>
                  <a:pt x="1931987" y="1220787"/>
                  <a:pt x="2389981" y="1262856"/>
                  <a:pt x="2847975" y="1304925"/>
                </a:cubicBezTo>
              </a:path>
            </a:pathLst>
          </a:custGeom>
          <a:ln w="19050">
            <a:solidFill>
              <a:srgbClr val="C00000"/>
            </a:solidFill>
          </a:ln>
        </p:spPr>
        <p:style>
          <a:lnRef idx="1">
            <a:schemeClr val="accent1"/>
          </a:lnRef>
          <a:fillRef idx="0">
            <a:schemeClr val="accent1"/>
          </a:fillRef>
          <a:effectRef idx="0">
            <a:schemeClr val="accent1"/>
          </a:effectRef>
          <a:fontRef idx="minor">
            <a:schemeClr val="tx1"/>
          </a:fontRef>
        </p:style>
        <p:txBody>
          <a:bodyPr lIns="111026" tIns="55513" rIns="111026" bIns="55513" rtlCol="0" anchor="ctr"/>
          <a:lstStyle/>
          <a:p>
            <a:pPr algn="ctr"/>
            <a:endParaRPr lang="en-US"/>
          </a:p>
        </p:txBody>
      </p:sp>
      <p:sp>
        <p:nvSpPr>
          <p:cNvPr id="10" name="Rectangle 9"/>
          <p:cNvSpPr/>
          <p:nvPr/>
        </p:nvSpPr>
        <p:spPr>
          <a:xfrm>
            <a:off x="9458523" y="3101534"/>
            <a:ext cx="2341612" cy="666108"/>
          </a:xfrm>
          <a:prstGeom prst="rect">
            <a:avLst/>
          </a:prstGeom>
        </p:spPr>
        <p:txBody>
          <a:bodyPr wrap="none" lIns="111026" tIns="55513" rIns="111026" bIns="55513">
            <a:spAutoFit/>
          </a:bodyPr>
          <a:lstStyle/>
          <a:p>
            <a:r>
              <a:rPr lang="en-US" dirty="0"/>
              <a:t>new markets:</a:t>
            </a:r>
          </a:p>
          <a:p>
            <a:r>
              <a:rPr lang="en-US" dirty="0"/>
              <a:t>focus on the long tail</a:t>
            </a:r>
          </a:p>
        </p:txBody>
      </p:sp>
      <p:sp>
        <p:nvSpPr>
          <p:cNvPr id="11" name="Rectangle 10"/>
          <p:cNvSpPr/>
          <p:nvPr/>
        </p:nvSpPr>
        <p:spPr>
          <a:xfrm>
            <a:off x="7252902" y="1837656"/>
            <a:ext cx="2752444" cy="666108"/>
          </a:xfrm>
          <a:prstGeom prst="rect">
            <a:avLst/>
          </a:prstGeom>
        </p:spPr>
        <p:txBody>
          <a:bodyPr wrap="none" lIns="111026" tIns="55513" rIns="111026" bIns="55513">
            <a:spAutoFit/>
          </a:bodyPr>
          <a:lstStyle/>
          <a:p>
            <a:r>
              <a:rPr lang="en-US" dirty="0"/>
              <a:t>traditional market:</a:t>
            </a:r>
          </a:p>
          <a:p>
            <a:r>
              <a:rPr lang="en-US" dirty="0"/>
              <a:t>focus on the big fat head</a:t>
            </a:r>
          </a:p>
        </p:txBody>
      </p:sp>
      <p:sp>
        <p:nvSpPr>
          <p:cNvPr id="12" name="Rectangle 11"/>
          <p:cNvSpPr/>
          <p:nvPr/>
        </p:nvSpPr>
        <p:spPr>
          <a:xfrm>
            <a:off x="8083709" y="4130899"/>
            <a:ext cx="2084743" cy="389109"/>
          </a:xfrm>
          <a:prstGeom prst="rect">
            <a:avLst/>
          </a:prstGeom>
        </p:spPr>
        <p:txBody>
          <a:bodyPr wrap="none" lIns="111026" tIns="55513" rIns="111026" bIns="55513">
            <a:spAutoFit/>
          </a:bodyPr>
          <a:lstStyle/>
          <a:p>
            <a:r>
              <a:rPr lang="en-US" dirty="0"/>
              <a:t>Rank of popularity</a:t>
            </a:r>
          </a:p>
        </p:txBody>
      </p:sp>
      <p:sp>
        <p:nvSpPr>
          <p:cNvPr id="13" name="Rectangle 12"/>
          <p:cNvSpPr/>
          <p:nvPr/>
        </p:nvSpPr>
        <p:spPr>
          <a:xfrm rot="18654800">
            <a:off x="6115949" y="1784342"/>
            <a:ext cx="1225095" cy="389109"/>
          </a:xfrm>
          <a:prstGeom prst="rect">
            <a:avLst/>
          </a:prstGeom>
        </p:spPr>
        <p:txBody>
          <a:bodyPr wrap="none" lIns="111026" tIns="55513" rIns="111026" bIns="55513">
            <a:spAutoFit/>
          </a:bodyPr>
          <a:lstStyle/>
          <a:p>
            <a:r>
              <a:rPr lang="en-US" dirty="0"/>
              <a:t>popularity</a:t>
            </a:r>
          </a:p>
        </p:txBody>
      </p:sp>
      <p:cxnSp>
        <p:nvCxnSpPr>
          <p:cNvPr id="15" name="Straight Connector 14"/>
          <p:cNvCxnSpPr/>
          <p:nvPr/>
        </p:nvCxnSpPr>
        <p:spPr>
          <a:xfrm rot="5400000">
            <a:off x="7202858" y="3574709"/>
            <a:ext cx="932603" cy="2160"/>
          </a:xfrm>
          <a:prstGeom prst="line">
            <a:avLst/>
          </a:prstGeom>
          <a:ln>
            <a:solidFill>
              <a:srgbClr val="99009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4635952"/>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US" sz="5000" dirty="0">
                <a:ea typeface="ＭＳ Ｐゴシック" pitchFamily="-109" charset="-128"/>
              </a:rPr>
              <a:t>Preferential Attachment in Networks</a:t>
            </a:r>
          </a:p>
        </p:txBody>
      </p:sp>
      <p:sp>
        <p:nvSpPr>
          <p:cNvPr id="64515" name="Rectangle 3"/>
          <p:cNvSpPr>
            <a:spLocks noGrp="1" noChangeArrowheads="1"/>
          </p:cNvSpPr>
          <p:nvPr>
            <p:ph type="body" idx="4294967295"/>
          </p:nvPr>
        </p:nvSpPr>
        <p:spPr>
          <a:xfrm>
            <a:off x="309202" y="1436678"/>
            <a:ext cx="11192828" cy="4171426"/>
          </a:xfrm>
          <a:prstGeom prst="rect">
            <a:avLst/>
          </a:prstGeom>
        </p:spPr>
        <p:txBody>
          <a:bodyPr lIns="111026" tIns="55513" rIns="111026" bIns="55513"/>
          <a:lstStyle/>
          <a:p>
            <a:pPr eaLnBrk="1" hangingPunct="1"/>
            <a:r>
              <a:rPr lang="en-US" sz="2900" dirty="0">
                <a:ea typeface="ＭＳ Ｐゴシック" pitchFamily="-109" charset="-128"/>
              </a:rPr>
              <a:t>What generates power law distributions? </a:t>
            </a:r>
          </a:p>
          <a:p>
            <a:pPr eaLnBrk="1" hangingPunct="1"/>
            <a:r>
              <a:rPr lang="en-US" sz="2900" dirty="0">
                <a:ea typeface="ＭＳ Ｐゴシック" pitchFamily="-109" charset="-128"/>
              </a:rPr>
              <a:t>First considered by [Price 65] as a model for citation networks</a:t>
            </a:r>
          </a:p>
          <a:p>
            <a:pPr lvl="1" eaLnBrk="1" hangingPunct="1"/>
            <a:r>
              <a:rPr lang="en-US" dirty="0">
                <a:ea typeface="ＭＳ Ｐゴシック" pitchFamily="-109" charset="-128"/>
              </a:rPr>
              <a:t>Each new paper is generated with m citations (mean)</a:t>
            </a:r>
          </a:p>
          <a:p>
            <a:pPr lvl="1" eaLnBrk="1" hangingPunct="1"/>
            <a:r>
              <a:rPr lang="en-US" dirty="0">
                <a:ea typeface="ＭＳ Ｐゴシック" pitchFamily="-109" charset="-128"/>
              </a:rPr>
              <a:t>New papers cite previous papers with probability proportional to their </a:t>
            </a:r>
            <a:r>
              <a:rPr lang="en-US" dirty="0" err="1">
                <a:ea typeface="ＭＳ Ｐゴシック" pitchFamily="-109" charset="-128"/>
              </a:rPr>
              <a:t>indegree</a:t>
            </a:r>
            <a:r>
              <a:rPr lang="en-US" dirty="0">
                <a:ea typeface="ＭＳ Ｐゴシック" pitchFamily="-109" charset="-128"/>
              </a:rPr>
              <a:t> (citations)</a:t>
            </a:r>
          </a:p>
          <a:p>
            <a:pPr lvl="1" eaLnBrk="1" hangingPunct="1"/>
            <a:r>
              <a:rPr lang="en-US" dirty="0">
                <a:ea typeface="ＭＳ Ｐゴシック" pitchFamily="-109" charset="-128"/>
              </a:rPr>
              <a:t>What about papers without any citations?</a:t>
            </a:r>
          </a:p>
          <a:p>
            <a:pPr lvl="2" eaLnBrk="1" hangingPunct="1"/>
            <a:r>
              <a:rPr lang="en-US" sz="2200" dirty="0">
                <a:ea typeface="ＭＳ Ｐゴシック" pitchFamily="-109" charset="-128"/>
              </a:rPr>
              <a:t>Each paper is considered to have a “default” citation</a:t>
            </a:r>
          </a:p>
          <a:p>
            <a:pPr lvl="2" eaLnBrk="1" hangingPunct="1"/>
            <a:r>
              <a:rPr lang="en-US" sz="2200" dirty="0">
                <a:ea typeface="ＭＳ Ｐゴシック" pitchFamily="-109" charset="-128"/>
              </a:rPr>
              <a:t>Probability of citing a paper with degree k, proportional to k+1</a:t>
            </a:r>
          </a:p>
          <a:p>
            <a:pPr lvl="2" eaLnBrk="1" hangingPunct="1"/>
            <a:endParaRPr lang="en-US" sz="2200" dirty="0">
              <a:ea typeface="ＭＳ Ｐゴシック" pitchFamily="-109" charset="-128"/>
            </a:endParaRPr>
          </a:p>
          <a:p>
            <a:pPr eaLnBrk="1" hangingPunct="1"/>
            <a:r>
              <a:rPr lang="en-US" sz="2900" dirty="0">
                <a:ea typeface="ＭＳ Ｐゴシック" pitchFamily="-109" charset="-128"/>
              </a:rPr>
              <a:t>Power law with exponent </a:t>
            </a:r>
            <a:r>
              <a:rPr lang="el-GR" sz="2900" dirty="0">
                <a:ea typeface="ＭＳ Ｐゴシック" pitchFamily="-109" charset="-128"/>
              </a:rPr>
              <a:t>α</a:t>
            </a:r>
            <a:r>
              <a:rPr lang="fi-FI" sz="2900" dirty="0">
                <a:ea typeface="ＭＳ Ｐゴシック" pitchFamily="-109" charset="-128"/>
              </a:rPr>
              <a:t> = </a:t>
            </a:r>
            <a:r>
              <a:rPr lang="en-US" sz="2900" dirty="0">
                <a:ea typeface="ＭＳ Ｐゴシック" pitchFamily="-109" charset="-128"/>
              </a:rPr>
              <a:t>2+1/m</a:t>
            </a:r>
          </a:p>
        </p:txBody>
      </p:sp>
      <p:sp>
        <p:nvSpPr>
          <p:cNvPr id="2" name="Slide Number Placeholder 1"/>
          <p:cNvSpPr>
            <a:spLocks noGrp="1"/>
          </p:cNvSpPr>
          <p:nvPr>
            <p:ph type="sldNum" sz="quarter" idx="4294967295"/>
          </p:nvPr>
        </p:nvSpPr>
        <p:spPr>
          <a:xfrm>
            <a:off x="10778278" y="6508794"/>
            <a:ext cx="1036373" cy="485731"/>
          </a:xfrm>
          <a:prstGeom prst="rect">
            <a:avLst/>
          </a:prstGeom>
        </p:spPr>
        <p:txBody>
          <a:bodyPr lIns="111026" tIns="55513" rIns="111026" bIns="55513"/>
          <a:lstStyle/>
          <a:p>
            <a:pPr>
              <a:defRPr/>
            </a:pPr>
            <a:fld id="{61B0E70C-1690-4F58-92A9-490466CB17A3}" type="slidenum">
              <a:rPr lang="en-US" smtClean="0"/>
              <a:pPr>
                <a:defRPr/>
              </a:pPr>
              <a:t>32</a:t>
            </a:fld>
            <a:endParaRPr lang="en-US"/>
          </a:p>
        </p:txBody>
      </p:sp>
    </p:spTree>
    <p:extLst>
      <p:ext uri="{BB962C8B-B14F-4D97-AF65-F5344CB8AC3E}">
        <p14:creationId xmlns:p14="http://schemas.microsoft.com/office/powerpoint/2010/main" val="3658435135"/>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sz="5000" dirty="0">
                <a:ea typeface="ＭＳ Ｐゴシック" pitchFamily="-109" charset="-128"/>
              </a:rPr>
              <a:t>Barabasi-Albert Model</a:t>
            </a:r>
          </a:p>
        </p:txBody>
      </p:sp>
      <p:sp>
        <p:nvSpPr>
          <p:cNvPr id="66563" name="Rectangle 3"/>
          <p:cNvSpPr>
            <a:spLocks noGrp="1" noChangeArrowheads="1"/>
          </p:cNvSpPr>
          <p:nvPr>
            <p:ph type="body" idx="4294967295"/>
          </p:nvPr>
        </p:nvSpPr>
        <p:spPr>
          <a:xfrm>
            <a:off x="367819" y="1612518"/>
            <a:ext cx="11192828" cy="4740734"/>
          </a:xfrm>
          <a:prstGeom prst="rect">
            <a:avLst/>
          </a:prstGeom>
        </p:spPr>
        <p:txBody>
          <a:bodyPr lIns="111026" tIns="55513" rIns="111026" bIns="55513"/>
          <a:lstStyle/>
          <a:p>
            <a:pPr eaLnBrk="1" hangingPunct="1"/>
            <a:r>
              <a:rPr lang="en-US" sz="2900" dirty="0">
                <a:ea typeface="ＭＳ Ｐゴシック" pitchFamily="-109" charset="-128"/>
              </a:rPr>
              <a:t>Undirected model: each node connects to other nodes with probability proportional to their degree</a:t>
            </a:r>
          </a:p>
          <a:p>
            <a:pPr lvl="1" eaLnBrk="1" hangingPunct="1"/>
            <a:r>
              <a:rPr lang="en-US" dirty="0">
                <a:ea typeface="ＭＳ Ｐゴシック" pitchFamily="-109" charset="-128"/>
              </a:rPr>
              <a:t>The process starts with some initial sub-graph</a:t>
            </a:r>
          </a:p>
          <a:p>
            <a:pPr lvl="1" eaLnBrk="1" hangingPunct="1"/>
            <a:r>
              <a:rPr lang="en-US" dirty="0">
                <a:ea typeface="ＭＳ Ｐゴシック" pitchFamily="-109" charset="-128"/>
              </a:rPr>
              <a:t>Each node comes with m edges</a:t>
            </a:r>
          </a:p>
          <a:p>
            <a:pPr lvl="1" eaLnBrk="1" hangingPunct="1"/>
            <a:endParaRPr lang="en-US" dirty="0">
              <a:ea typeface="ＭＳ Ｐゴシック" pitchFamily="-109" charset="-128"/>
            </a:endParaRPr>
          </a:p>
          <a:p>
            <a:pPr eaLnBrk="1" hangingPunct="1"/>
            <a:r>
              <a:rPr lang="en-US" sz="2900" dirty="0">
                <a:ea typeface="ＭＳ Ｐゴシック" pitchFamily="-109" charset="-128"/>
              </a:rPr>
              <a:t>Results in power-law with exponent </a:t>
            </a:r>
            <a:r>
              <a:rPr lang="el-GR" sz="2900" dirty="0">
                <a:ea typeface="ＭＳ Ｐゴシック" pitchFamily="-109" charset="-128"/>
              </a:rPr>
              <a:t>α</a:t>
            </a:r>
            <a:r>
              <a:rPr lang="fi-FI" sz="2900" dirty="0">
                <a:ea typeface="ＭＳ Ｐゴシック" pitchFamily="-109" charset="-128"/>
              </a:rPr>
              <a:t> = </a:t>
            </a:r>
            <a:r>
              <a:rPr lang="en-US" sz="2900" dirty="0">
                <a:ea typeface="ＭＳ Ｐゴシック" pitchFamily="-109" charset="-128"/>
              </a:rPr>
              <a:t>3</a:t>
            </a:r>
          </a:p>
        </p:txBody>
      </p:sp>
      <p:sp>
        <p:nvSpPr>
          <p:cNvPr id="2" name="Slide Number Placeholder 1"/>
          <p:cNvSpPr>
            <a:spLocks noGrp="1"/>
          </p:cNvSpPr>
          <p:nvPr>
            <p:ph type="sldNum" sz="quarter" idx="4294967295"/>
          </p:nvPr>
        </p:nvSpPr>
        <p:spPr>
          <a:xfrm>
            <a:off x="10778278" y="6508794"/>
            <a:ext cx="1036373" cy="485731"/>
          </a:xfrm>
          <a:prstGeom prst="rect">
            <a:avLst/>
          </a:prstGeom>
        </p:spPr>
        <p:txBody>
          <a:bodyPr lIns="111026" tIns="55513" rIns="111026" bIns="55513"/>
          <a:lstStyle/>
          <a:p>
            <a:pPr>
              <a:defRPr/>
            </a:pPr>
            <a:fld id="{61B0E70C-1690-4F58-92A9-490466CB17A3}" type="slidenum">
              <a:rPr lang="en-US" smtClean="0"/>
              <a:pPr>
                <a:defRPr/>
              </a:pPr>
              <a:t>33</a:t>
            </a:fld>
            <a:endParaRPr lang="en-US"/>
          </a:p>
        </p:txBody>
      </p:sp>
    </p:spTree>
    <p:extLst>
      <p:ext uri="{BB962C8B-B14F-4D97-AF65-F5344CB8AC3E}">
        <p14:creationId xmlns:p14="http://schemas.microsoft.com/office/powerpoint/2010/main" val="1541475990"/>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en-US" dirty="0">
                <a:ea typeface="ＭＳ Ｐゴシック" pitchFamily="-109" charset="-128"/>
              </a:rPr>
              <a:t>Basic BA-model</a:t>
            </a:r>
          </a:p>
        </p:txBody>
      </p:sp>
      <p:sp>
        <p:nvSpPr>
          <p:cNvPr id="68611" name="Rectangle 3"/>
          <p:cNvSpPr>
            <a:spLocks noGrp="1" noChangeArrowheads="1"/>
          </p:cNvSpPr>
          <p:nvPr>
            <p:ph type="body" idx="4294967295"/>
          </p:nvPr>
        </p:nvSpPr>
        <p:spPr>
          <a:xfrm>
            <a:off x="414549" y="1398905"/>
            <a:ext cx="11503739" cy="5598227"/>
          </a:xfrm>
          <a:prstGeom prst="rect">
            <a:avLst/>
          </a:prstGeom>
        </p:spPr>
        <p:txBody>
          <a:bodyPr lIns="111026" tIns="55513" rIns="111026" bIns="55513"/>
          <a:lstStyle/>
          <a:p>
            <a:pPr eaLnBrk="1" hangingPunct="1">
              <a:spcBef>
                <a:spcPct val="30000"/>
              </a:spcBef>
            </a:pPr>
            <a:r>
              <a:rPr lang="en-US" sz="2900" dirty="0">
                <a:ea typeface="ＭＳ Ｐゴシック" pitchFamily="-109" charset="-128"/>
              </a:rPr>
              <a:t>Initialization:</a:t>
            </a:r>
          </a:p>
          <a:p>
            <a:pPr lvl="1">
              <a:spcBef>
                <a:spcPct val="30000"/>
              </a:spcBef>
            </a:pPr>
            <a:r>
              <a:rPr lang="en-US" dirty="0"/>
              <a:t>We start with m0 nodes, the links between which are chosen </a:t>
            </a:r>
          </a:p>
          <a:p>
            <a:pPr marL="342900" lvl="1" indent="0">
              <a:spcBef>
                <a:spcPct val="30000"/>
              </a:spcBef>
              <a:buNone/>
            </a:pPr>
            <a:r>
              <a:rPr lang="en-US" dirty="0"/>
              <a:t>arbitrarily, as long as each node has at least one link. </a:t>
            </a:r>
            <a:endParaRPr lang="en-US" sz="1300" dirty="0">
              <a:ea typeface="ＭＳ Ｐゴシック" pitchFamily="-109" charset="-128"/>
            </a:endParaRPr>
          </a:p>
          <a:p>
            <a:pPr eaLnBrk="1" hangingPunct="1">
              <a:spcBef>
                <a:spcPct val="30000"/>
              </a:spcBef>
            </a:pPr>
            <a:r>
              <a:rPr lang="en-US" sz="2900" dirty="0">
                <a:ea typeface="ＭＳ Ｐゴシック" pitchFamily="-109" charset="-128"/>
              </a:rPr>
              <a:t>Growth: </a:t>
            </a:r>
          </a:p>
          <a:p>
            <a:pPr lvl="1">
              <a:spcBef>
                <a:spcPct val="30000"/>
              </a:spcBef>
            </a:pPr>
            <a:r>
              <a:rPr lang="en-US" dirty="0">
                <a:ea typeface="ＭＳ Ｐゴシック" pitchFamily="-109" charset="-128"/>
              </a:rPr>
              <a:t>Add new vertices one by one, each one with exactly m (&lt;= m0) edges</a:t>
            </a:r>
          </a:p>
          <a:p>
            <a:pPr lvl="1" eaLnBrk="1" hangingPunct="1">
              <a:spcBef>
                <a:spcPct val="30000"/>
              </a:spcBef>
            </a:pPr>
            <a:r>
              <a:rPr lang="en-US" dirty="0">
                <a:ea typeface="ＭＳ Ｐゴシック" pitchFamily="-109" charset="-128"/>
              </a:rPr>
              <a:t>Each new edge connects to an existing vertex in proportion to the number of edges that vertex already has </a:t>
            </a:r>
            <a:r>
              <a:rPr lang="en-US" dirty="0">
                <a:ea typeface="ＭＳ Ｐゴシック" pitchFamily="-109" charset="-128"/>
                <a:cs typeface="Arial" charset="0"/>
              </a:rPr>
              <a:t>→ </a:t>
            </a:r>
            <a:r>
              <a:rPr lang="en-US" b="1" i="1" dirty="0">
                <a:solidFill>
                  <a:srgbClr val="990099"/>
                </a:solidFill>
                <a:ea typeface="ＭＳ Ｐゴシック" pitchFamily="-109" charset="-128"/>
                <a:cs typeface="Arial" charset="0"/>
              </a:rPr>
              <a:t>preferential attachment</a:t>
            </a:r>
          </a:p>
          <a:p>
            <a:pPr lvl="1">
              <a:spcBef>
                <a:spcPct val="30000"/>
              </a:spcBef>
            </a:pPr>
            <a:r>
              <a:rPr lang="en-US" dirty="0"/>
              <a:t>The probability π(k) that one of the links of the new node connects to node </a:t>
            </a:r>
            <a:r>
              <a:rPr lang="en-US" dirty="0" err="1"/>
              <a:t>i</a:t>
            </a:r>
            <a:r>
              <a:rPr lang="en-US" dirty="0"/>
              <a:t> depends on the degree </a:t>
            </a:r>
            <a:r>
              <a:rPr lang="en-US" dirty="0" err="1"/>
              <a:t>ki</a:t>
            </a:r>
            <a:r>
              <a:rPr lang="en-US" dirty="0"/>
              <a:t> of node </a:t>
            </a:r>
            <a:r>
              <a:rPr lang="en-US" dirty="0" err="1"/>
              <a:t>i</a:t>
            </a:r>
            <a:r>
              <a:rPr lang="en-US" dirty="0"/>
              <a:t> as:</a:t>
            </a:r>
          </a:p>
          <a:p>
            <a:pPr lvl="1">
              <a:spcBef>
                <a:spcPct val="30000"/>
              </a:spcBef>
            </a:pPr>
            <a:endParaRPr lang="en-US" dirty="0"/>
          </a:p>
          <a:p>
            <a:pPr lvl="1">
              <a:spcBef>
                <a:spcPct val="30000"/>
              </a:spcBef>
            </a:pPr>
            <a:endParaRPr lang="en-US" dirty="0"/>
          </a:p>
          <a:p>
            <a:pPr lvl="1">
              <a:spcBef>
                <a:spcPct val="30000"/>
              </a:spcBef>
            </a:pPr>
            <a:r>
              <a:rPr lang="en-US" dirty="0"/>
              <a:t> After t </a:t>
            </a:r>
            <a:r>
              <a:rPr lang="en-US" dirty="0" err="1"/>
              <a:t>timesteps</a:t>
            </a:r>
            <a:r>
              <a:rPr lang="en-US" dirty="0"/>
              <a:t> the </a:t>
            </a:r>
            <a:r>
              <a:rPr lang="en-US" dirty="0" err="1"/>
              <a:t>Barabási</a:t>
            </a:r>
            <a:r>
              <a:rPr lang="en-US" dirty="0"/>
              <a:t>-Albert model generates a network with N = t + m0 nodes and m0 + </a:t>
            </a:r>
            <a:r>
              <a:rPr lang="en-US" dirty="0" err="1"/>
              <a:t>mt</a:t>
            </a:r>
            <a:r>
              <a:rPr lang="en-US" dirty="0"/>
              <a:t> links. </a:t>
            </a:r>
            <a:endParaRPr lang="en-US" b="1" i="1" dirty="0">
              <a:solidFill>
                <a:srgbClr val="990099"/>
              </a:solidFill>
              <a:ea typeface="ＭＳ Ｐゴシック" pitchFamily="-109" charset="-128"/>
              <a:cs typeface="Arial" charset="0"/>
            </a:endParaRPr>
          </a:p>
        </p:txBody>
      </p:sp>
      <p:sp>
        <p:nvSpPr>
          <p:cNvPr id="3" name="Slide Number Placeholder 2"/>
          <p:cNvSpPr>
            <a:spLocks noGrp="1"/>
          </p:cNvSpPr>
          <p:nvPr>
            <p:ph type="sldNum" sz="quarter" idx="4294967295"/>
          </p:nvPr>
        </p:nvSpPr>
        <p:spPr>
          <a:xfrm>
            <a:off x="10778278" y="6508794"/>
            <a:ext cx="1036373" cy="485731"/>
          </a:xfrm>
          <a:prstGeom prst="rect">
            <a:avLst/>
          </a:prstGeom>
        </p:spPr>
        <p:txBody>
          <a:bodyPr lIns="111026" tIns="55513" rIns="111026" bIns="55513"/>
          <a:lstStyle/>
          <a:p>
            <a:pPr>
              <a:defRPr/>
            </a:pPr>
            <a:fld id="{61B0E70C-1690-4F58-92A9-490466CB17A3}" type="slidenum">
              <a:rPr lang="en-US" smtClean="0"/>
              <a:pPr>
                <a:defRPr/>
              </a:pPr>
              <a:t>34</a:t>
            </a:fld>
            <a:endParaRPr lang="en-US"/>
          </a:p>
        </p:txBody>
      </p:sp>
      <p:grpSp>
        <p:nvGrpSpPr>
          <p:cNvPr id="15" name="Group 4"/>
          <p:cNvGrpSpPr>
            <a:grpSpLocks/>
          </p:cNvGrpSpPr>
          <p:nvPr/>
        </p:nvGrpSpPr>
        <p:grpSpPr bwMode="auto">
          <a:xfrm>
            <a:off x="9169026" y="1895250"/>
            <a:ext cx="1606550" cy="1120775"/>
            <a:chOff x="2544" y="1253"/>
            <a:chExt cx="1012" cy="706"/>
          </a:xfrm>
        </p:grpSpPr>
        <p:sp>
          <p:nvSpPr>
            <p:cNvPr id="16" name="AutoShape 5"/>
            <p:cNvSpPr>
              <a:spLocks noChangeArrowheads="1"/>
            </p:cNvSpPr>
            <p:nvPr/>
          </p:nvSpPr>
          <p:spPr bwMode="auto">
            <a:xfrm>
              <a:off x="2832" y="1344"/>
              <a:ext cx="384" cy="336"/>
            </a:xfrm>
            <a:prstGeom prst="triangle">
              <a:avLst>
                <a:gd name="adj" fmla="val 50000"/>
              </a:avLst>
            </a:prstGeom>
            <a:noFill/>
            <a:ln w="38100">
              <a:solidFill>
                <a:srgbClr val="0033CC"/>
              </a:solidFill>
              <a:miter lim="800000"/>
              <a:headEnd/>
              <a:tailEnd/>
            </a:ln>
          </p:spPr>
          <p:txBody>
            <a:bodyPr wrap="none" anchor="ctr">
              <a:spAutoFit/>
            </a:bodyPr>
            <a:lstStyle/>
            <a:p>
              <a:endParaRPr lang="en-US"/>
            </a:p>
          </p:txBody>
        </p:sp>
        <p:sp>
          <p:nvSpPr>
            <p:cNvPr id="17" name="Oval 6"/>
            <p:cNvSpPr>
              <a:spLocks noChangeArrowheads="1"/>
            </p:cNvSpPr>
            <p:nvPr/>
          </p:nvSpPr>
          <p:spPr bwMode="auto">
            <a:xfrm>
              <a:off x="2736" y="1632"/>
              <a:ext cx="144" cy="144"/>
            </a:xfrm>
            <a:prstGeom prst="ellipse">
              <a:avLst/>
            </a:prstGeom>
            <a:solidFill>
              <a:schemeClr val="bg1"/>
            </a:solidFill>
            <a:ln w="38100">
              <a:solidFill>
                <a:srgbClr val="0033CC"/>
              </a:solidFill>
              <a:round/>
              <a:headEnd/>
              <a:tailEnd/>
            </a:ln>
          </p:spPr>
          <p:txBody>
            <a:bodyPr wrap="none" anchor="ctr">
              <a:spAutoFit/>
            </a:bodyPr>
            <a:lstStyle/>
            <a:p>
              <a:endParaRPr lang="en-US"/>
            </a:p>
          </p:txBody>
        </p:sp>
        <p:sp>
          <p:nvSpPr>
            <p:cNvPr id="18" name="Oval 7"/>
            <p:cNvSpPr>
              <a:spLocks noChangeArrowheads="1"/>
            </p:cNvSpPr>
            <p:nvPr/>
          </p:nvSpPr>
          <p:spPr bwMode="auto">
            <a:xfrm>
              <a:off x="3168" y="1632"/>
              <a:ext cx="144" cy="144"/>
            </a:xfrm>
            <a:prstGeom prst="ellipse">
              <a:avLst/>
            </a:prstGeom>
            <a:solidFill>
              <a:schemeClr val="bg1"/>
            </a:solidFill>
            <a:ln w="38100">
              <a:solidFill>
                <a:srgbClr val="0033CC"/>
              </a:solidFill>
              <a:round/>
              <a:headEnd/>
              <a:tailEnd/>
            </a:ln>
          </p:spPr>
          <p:txBody>
            <a:bodyPr wrap="none" anchor="ctr">
              <a:spAutoFit/>
            </a:bodyPr>
            <a:lstStyle/>
            <a:p>
              <a:endParaRPr lang="en-US"/>
            </a:p>
          </p:txBody>
        </p:sp>
        <p:sp>
          <p:nvSpPr>
            <p:cNvPr id="19" name="Oval 8"/>
            <p:cNvSpPr>
              <a:spLocks noChangeArrowheads="1"/>
            </p:cNvSpPr>
            <p:nvPr/>
          </p:nvSpPr>
          <p:spPr bwMode="auto">
            <a:xfrm>
              <a:off x="2958" y="1253"/>
              <a:ext cx="144" cy="144"/>
            </a:xfrm>
            <a:prstGeom prst="ellipse">
              <a:avLst/>
            </a:prstGeom>
            <a:solidFill>
              <a:schemeClr val="bg1"/>
            </a:solidFill>
            <a:ln w="38100">
              <a:solidFill>
                <a:srgbClr val="0033CC"/>
              </a:solidFill>
              <a:round/>
              <a:headEnd/>
              <a:tailEnd/>
            </a:ln>
          </p:spPr>
          <p:txBody>
            <a:bodyPr wrap="none" anchor="ctr">
              <a:spAutoFit/>
            </a:bodyPr>
            <a:lstStyle/>
            <a:p>
              <a:endParaRPr lang="en-US"/>
            </a:p>
          </p:txBody>
        </p:sp>
        <p:sp>
          <p:nvSpPr>
            <p:cNvPr id="20" name="Text Box 9"/>
            <p:cNvSpPr txBox="1">
              <a:spLocks noChangeArrowheads="1"/>
            </p:cNvSpPr>
            <p:nvPr/>
          </p:nvSpPr>
          <p:spPr bwMode="auto">
            <a:xfrm>
              <a:off x="2544" y="1728"/>
              <a:ext cx="196" cy="231"/>
            </a:xfrm>
            <a:prstGeom prst="rect">
              <a:avLst/>
            </a:prstGeom>
            <a:noFill/>
            <a:ln w="38100">
              <a:noFill/>
              <a:miter lim="800000"/>
              <a:headEnd/>
              <a:tailEnd/>
            </a:ln>
          </p:spPr>
          <p:txBody>
            <a:bodyPr wrap="none">
              <a:spAutoFit/>
            </a:bodyPr>
            <a:lstStyle/>
            <a:p>
              <a:r>
                <a:rPr lang="en-US"/>
                <a:t>1</a:t>
              </a:r>
            </a:p>
          </p:txBody>
        </p:sp>
        <p:sp>
          <p:nvSpPr>
            <p:cNvPr id="21" name="Text Box 10"/>
            <p:cNvSpPr txBox="1">
              <a:spLocks noChangeArrowheads="1"/>
            </p:cNvSpPr>
            <p:nvPr/>
          </p:nvSpPr>
          <p:spPr bwMode="auto">
            <a:xfrm>
              <a:off x="3360" y="1728"/>
              <a:ext cx="196" cy="231"/>
            </a:xfrm>
            <a:prstGeom prst="rect">
              <a:avLst/>
            </a:prstGeom>
            <a:noFill/>
            <a:ln w="38100">
              <a:noFill/>
              <a:miter lim="800000"/>
              <a:headEnd/>
              <a:tailEnd/>
            </a:ln>
          </p:spPr>
          <p:txBody>
            <a:bodyPr wrap="none">
              <a:spAutoFit/>
            </a:bodyPr>
            <a:lstStyle/>
            <a:p>
              <a:r>
                <a:rPr lang="en-US"/>
                <a:t>2</a:t>
              </a:r>
            </a:p>
          </p:txBody>
        </p:sp>
      </p:grpSp>
      <p:sp>
        <p:nvSpPr>
          <p:cNvPr id="22" name="Text Box 11"/>
          <p:cNvSpPr txBox="1">
            <a:spLocks noChangeArrowheads="1"/>
          </p:cNvSpPr>
          <p:nvPr/>
        </p:nvSpPr>
        <p:spPr bwMode="auto">
          <a:xfrm>
            <a:off x="10089776" y="1819050"/>
            <a:ext cx="311150" cy="366713"/>
          </a:xfrm>
          <a:prstGeom prst="rect">
            <a:avLst/>
          </a:prstGeom>
          <a:noFill/>
          <a:ln w="38100">
            <a:noFill/>
            <a:miter lim="800000"/>
            <a:headEnd/>
            <a:tailEnd/>
          </a:ln>
        </p:spPr>
        <p:txBody>
          <a:bodyPr wrap="none">
            <a:spAutoFit/>
          </a:bodyPr>
          <a:lstStyle/>
          <a:p>
            <a:r>
              <a:rPr lang="en-US" dirty="0"/>
              <a:t>3</a:t>
            </a:r>
          </a:p>
        </p:txBody>
      </p:sp>
      <p:pic>
        <p:nvPicPr>
          <p:cNvPr id="2" name="Picture 1" descr="Screen Shot 2017-02-07 at 3.12.3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3242" y="4936315"/>
            <a:ext cx="2324100" cy="1371600"/>
          </a:xfrm>
          <a:prstGeom prst="rect">
            <a:avLst/>
          </a:prstGeom>
        </p:spPr>
      </p:pic>
      <p:sp>
        <p:nvSpPr>
          <p:cNvPr id="4" name="TextBox 3"/>
          <p:cNvSpPr txBox="1"/>
          <p:nvPr/>
        </p:nvSpPr>
        <p:spPr>
          <a:xfrm>
            <a:off x="10680585" y="2031932"/>
            <a:ext cx="1736351" cy="605807"/>
          </a:xfrm>
          <a:prstGeom prst="rect">
            <a:avLst/>
          </a:prstGeom>
          <a:noFill/>
        </p:spPr>
        <p:txBody>
          <a:bodyPr wrap="none" lIns="182880" tIns="146304" rIns="182880" bIns="146304" rtlCol="0">
            <a:spAutoFit/>
          </a:bodyPr>
          <a:lstStyle/>
          <a:p>
            <a:pPr marL="0" lvl="2">
              <a:lnSpc>
                <a:spcPct val="90000"/>
              </a:lnSpc>
              <a:spcAft>
                <a:spcPts val="600"/>
              </a:spcAft>
            </a:pPr>
            <a:r>
              <a:rPr lang="en-US" sz="2200" dirty="0">
                <a:ea typeface="ＭＳ Ｐゴシック" pitchFamily="-109" charset="-128"/>
              </a:rPr>
              <a:t>e.g. m</a:t>
            </a:r>
            <a:r>
              <a:rPr lang="en-US" sz="2200" baseline="-25000" dirty="0">
                <a:ea typeface="ＭＳ Ｐゴシック" pitchFamily="-109" charset="-128"/>
              </a:rPr>
              <a:t>0</a:t>
            </a:r>
            <a:r>
              <a:rPr lang="en-US" sz="2200" dirty="0">
                <a:ea typeface="ＭＳ Ｐゴシック" pitchFamily="-109" charset="-128"/>
              </a:rPr>
              <a:t> = 3</a:t>
            </a:r>
          </a:p>
        </p:txBody>
      </p:sp>
    </p:spTree>
    <p:extLst>
      <p:ext uri="{BB962C8B-B14F-4D97-AF65-F5344CB8AC3E}">
        <p14:creationId xmlns:p14="http://schemas.microsoft.com/office/powerpoint/2010/main" val="6513536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611">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8611">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8611">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8611">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861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en-US" dirty="0">
                <a:ea typeface="ＭＳ Ｐゴシック" pitchFamily="-109" charset="-128"/>
              </a:rPr>
              <a:t>Basic BA-model</a:t>
            </a:r>
          </a:p>
        </p:txBody>
      </p:sp>
      <p:sp>
        <p:nvSpPr>
          <p:cNvPr id="68611" name="Rectangle 3"/>
          <p:cNvSpPr>
            <a:spLocks noGrp="1" noChangeArrowheads="1"/>
          </p:cNvSpPr>
          <p:nvPr>
            <p:ph type="body" idx="4294967295"/>
          </p:nvPr>
        </p:nvSpPr>
        <p:spPr>
          <a:xfrm>
            <a:off x="4232" y="1398905"/>
            <a:ext cx="11503739" cy="2269111"/>
          </a:xfrm>
          <a:prstGeom prst="rect">
            <a:avLst/>
          </a:prstGeom>
        </p:spPr>
        <p:txBody>
          <a:bodyPr lIns="111026" tIns="55513" rIns="111026" bIns="55513"/>
          <a:lstStyle/>
          <a:p>
            <a:pPr lvl="1" eaLnBrk="1" hangingPunct="1">
              <a:spcBef>
                <a:spcPct val="30000"/>
              </a:spcBef>
            </a:pPr>
            <a:r>
              <a:rPr lang="en-US" dirty="0">
                <a:ea typeface="ＭＳ Ｐゴシック" pitchFamily="-109" charset="-128"/>
              </a:rPr>
              <a:t>Each new edge connects to an existing vertex in proportion to the number of edges that vertex already has </a:t>
            </a:r>
            <a:r>
              <a:rPr lang="en-US" dirty="0">
                <a:ea typeface="ＭＳ Ｐゴシック" pitchFamily="-109" charset="-128"/>
                <a:cs typeface="Arial" charset="0"/>
              </a:rPr>
              <a:t>→ </a:t>
            </a:r>
            <a:r>
              <a:rPr lang="en-US" b="1" i="1" dirty="0">
                <a:solidFill>
                  <a:srgbClr val="990099"/>
                </a:solidFill>
                <a:ea typeface="ＭＳ Ｐゴシック" pitchFamily="-109" charset="-128"/>
                <a:cs typeface="Arial" charset="0"/>
              </a:rPr>
              <a:t>preferential attachment</a:t>
            </a:r>
          </a:p>
          <a:p>
            <a:pPr lvl="1" eaLnBrk="1" hangingPunct="1">
              <a:spcBef>
                <a:spcPct val="30000"/>
              </a:spcBef>
            </a:pPr>
            <a:r>
              <a:rPr lang="en-US" dirty="0">
                <a:ea typeface="ＭＳ Ｐゴシック" pitchFamily="-109" charset="-128"/>
              </a:rPr>
              <a:t>Easiest way to conceptualize: if you keep track of edge endpoints in one large array and select an element from this array at random</a:t>
            </a:r>
          </a:p>
          <a:p>
            <a:pPr lvl="2" eaLnBrk="1" hangingPunct="1">
              <a:spcBef>
                <a:spcPct val="30000"/>
              </a:spcBef>
            </a:pPr>
            <a:r>
              <a:rPr lang="en-US" sz="2200" dirty="0">
                <a:ea typeface="ＭＳ Ｐゴシック" pitchFamily="-109" charset="-128"/>
              </a:rPr>
              <a:t>The probability of selecting any one vertex will be proportional to the number of times it appears in the array – which corresponds to its degree</a:t>
            </a:r>
          </a:p>
        </p:txBody>
      </p:sp>
      <p:sp>
        <p:nvSpPr>
          <p:cNvPr id="3" name="Slide Number Placeholder 2"/>
          <p:cNvSpPr>
            <a:spLocks noGrp="1"/>
          </p:cNvSpPr>
          <p:nvPr>
            <p:ph type="sldNum" sz="quarter" idx="4294967295"/>
          </p:nvPr>
        </p:nvSpPr>
        <p:spPr>
          <a:xfrm>
            <a:off x="10778278" y="6508794"/>
            <a:ext cx="1036373" cy="485731"/>
          </a:xfrm>
          <a:prstGeom prst="rect">
            <a:avLst/>
          </a:prstGeom>
        </p:spPr>
        <p:txBody>
          <a:bodyPr lIns="111026" tIns="55513" rIns="111026" bIns="55513"/>
          <a:lstStyle/>
          <a:p>
            <a:pPr>
              <a:defRPr/>
            </a:pPr>
            <a:fld id="{61B0E70C-1690-4F58-92A9-490466CB17A3}" type="slidenum">
              <a:rPr lang="en-US" smtClean="0"/>
              <a:pPr>
                <a:defRPr/>
              </a:pPr>
              <a:t>35</a:t>
            </a:fld>
            <a:endParaRPr lang="en-US"/>
          </a:p>
        </p:txBody>
      </p:sp>
    </p:spTree>
    <p:extLst>
      <p:ext uri="{BB962C8B-B14F-4D97-AF65-F5344CB8AC3E}">
        <p14:creationId xmlns:p14="http://schemas.microsoft.com/office/powerpoint/2010/main" val="3259668056"/>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dirty="0">
                <a:ea typeface="ＭＳ Ｐゴシック" pitchFamily="-109" charset="-128"/>
              </a:rPr>
              <a:t>Generating BA Graphs – Cont’d</a:t>
            </a:r>
          </a:p>
        </p:txBody>
      </p:sp>
      <p:sp>
        <p:nvSpPr>
          <p:cNvPr id="69635" name="Rectangle 3"/>
          <p:cNvSpPr>
            <a:spLocks noGrp="1" noChangeArrowheads="1"/>
          </p:cNvSpPr>
          <p:nvPr>
            <p:ph type="body" idx="4294967295"/>
          </p:nvPr>
        </p:nvSpPr>
        <p:spPr>
          <a:xfrm>
            <a:off x="434089" y="1400208"/>
            <a:ext cx="6678051" cy="5362469"/>
          </a:xfrm>
          <a:prstGeom prst="rect">
            <a:avLst/>
          </a:prstGeom>
        </p:spPr>
        <p:txBody>
          <a:bodyPr lIns="111026" tIns="55513" rIns="111026" bIns="55513"/>
          <a:lstStyle/>
          <a:p>
            <a:pPr eaLnBrk="1" hangingPunct="1"/>
            <a:r>
              <a:rPr lang="en-US" sz="2200" dirty="0">
                <a:ea typeface="ＭＳ Ｐゴシック" pitchFamily="-109" charset="-128"/>
              </a:rPr>
              <a:t>To start, each vertex has an equal number of edges (2)</a:t>
            </a:r>
          </a:p>
          <a:p>
            <a:pPr lvl="1" eaLnBrk="1" hangingPunct="1"/>
            <a:r>
              <a:rPr lang="en-US" sz="1900" dirty="0">
                <a:ea typeface="ＭＳ Ｐゴシック" pitchFamily="-109" charset="-128"/>
              </a:rPr>
              <a:t>the probability of choosing any vertex is 1/3</a:t>
            </a:r>
          </a:p>
          <a:p>
            <a:pPr eaLnBrk="1" hangingPunct="1"/>
            <a:endParaRPr lang="en-US" sz="3000" dirty="0">
              <a:ea typeface="ＭＳ Ｐゴシック" pitchFamily="-109" charset="-128"/>
            </a:endParaRPr>
          </a:p>
          <a:p>
            <a:pPr eaLnBrk="1" hangingPunct="1"/>
            <a:r>
              <a:rPr lang="en-US" sz="2200" dirty="0">
                <a:ea typeface="ＭＳ Ｐゴシック" pitchFamily="-109" charset="-128"/>
              </a:rPr>
              <a:t>We add a new vertex, and it will have m=2 edges</a:t>
            </a:r>
          </a:p>
          <a:p>
            <a:pPr lvl="1" eaLnBrk="1" hangingPunct="1"/>
            <a:r>
              <a:rPr lang="en-US" sz="1900" dirty="0">
                <a:ea typeface="ＭＳ Ｐゴシック" pitchFamily="-109" charset="-128"/>
              </a:rPr>
              <a:t>draw 2 random elements from the array – suppose they are 2 and 3, and back</a:t>
            </a:r>
          </a:p>
          <a:p>
            <a:pPr eaLnBrk="1" hangingPunct="1"/>
            <a:endParaRPr lang="en-US" sz="4200" dirty="0">
              <a:ea typeface="ＭＳ Ｐゴシック" pitchFamily="-109" charset="-128"/>
            </a:endParaRPr>
          </a:p>
          <a:p>
            <a:pPr eaLnBrk="1" hangingPunct="1"/>
            <a:r>
              <a:rPr lang="en-US" sz="2200" dirty="0">
                <a:ea typeface="ＭＳ Ｐゴシック" pitchFamily="-109" charset="-128"/>
              </a:rPr>
              <a:t>Now the probabilities of selecting 1,2,3,or 4 are </a:t>
            </a:r>
            <a:br>
              <a:rPr lang="en-US" sz="2200" dirty="0">
                <a:ea typeface="ＭＳ Ｐゴシック" pitchFamily="-109" charset="-128"/>
              </a:rPr>
            </a:br>
            <a:r>
              <a:rPr lang="en-US" sz="2200" dirty="0">
                <a:ea typeface="ＭＳ Ｐゴシック" pitchFamily="-109" charset="-128"/>
              </a:rPr>
              <a:t>1/5, 3/10, 3/10, 1/5</a:t>
            </a:r>
          </a:p>
          <a:p>
            <a:pPr eaLnBrk="1" hangingPunct="1"/>
            <a:endParaRPr lang="en-US" sz="4200" dirty="0">
              <a:ea typeface="ＭＳ Ｐゴシック" pitchFamily="-109" charset="-128"/>
            </a:endParaRPr>
          </a:p>
          <a:p>
            <a:pPr eaLnBrk="1" hangingPunct="1"/>
            <a:r>
              <a:rPr lang="en-US" sz="2200" dirty="0">
                <a:ea typeface="ＭＳ Ｐゴシック" pitchFamily="-109" charset="-128"/>
              </a:rPr>
              <a:t>Add a new vertex, draw a vertex for it to connect from the array</a:t>
            </a:r>
          </a:p>
        </p:txBody>
      </p:sp>
      <p:sp>
        <p:nvSpPr>
          <p:cNvPr id="5" name="Slide Number Placeholder 4"/>
          <p:cNvSpPr>
            <a:spLocks noGrp="1"/>
          </p:cNvSpPr>
          <p:nvPr>
            <p:ph type="sldNum" sz="quarter" idx="4294967295"/>
          </p:nvPr>
        </p:nvSpPr>
        <p:spPr>
          <a:xfrm>
            <a:off x="10778278" y="6508794"/>
            <a:ext cx="1036373" cy="485731"/>
          </a:xfrm>
          <a:prstGeom prst="rect">
            <a:avLst/>
          </a:prstGeom>
        </p:spPr>
        <p:txBody>
          <a:bodyPr lIns="111026" tIns="55513" rIns="111026" bIns="55513"/>
          <a:lstStyle/>
          <a:p>
            <a:pPr>
              <a:defRPr/>
            </a:pPr>
            <a:fld id="{61B0E70C-1690-4F58-92A9-490466CB17A3}" type="slidenum">
              <a:rPr lang="en-US" smtClean="0"/>
              <a:pPr>
                <a:defRPr/>
              </a:pPr>
              <a:t>36</a:t>
            </a:fld>
            <a:endParaRPr lang="en-US"/>
          </a:p>
        </p:txBody>
      </p:sp>
      <p:grpSp>
        <p:nvGrpSpPr>
          <p:cNvPr id="44" name="Group 4"/>
          <p:cNvGrpSpPr>
            <a:grpSpLocks/>
          </p:cNvGrpSpPr>
          <p:nvPr/>
        </p:nvGrpSpPr>
        <p:grpSpPr bwMode="auto">
          <a:xfrm>
            <a:off x="10068236" y="1610691"/>
            <a:ext cx="1606550" cy="1120775"/>
            <a:chOff x="2544" y="1253"/>
            <a:chExt cx="1012" cy="706"/>
          </a:xfrm>
        </p:grpSpPr>
        <p:sp>
          <p:nvSpPr>
            <p:cNvPr id="45" name="AutoShape 5"/>
            <p:cNvSpPr>
              <a:spLocks noChangeArrowheads="1"/>
            </p:cNvSpPr>
            <p:nvPr/>
          </p:nvSpPr>
          <p:spPr bwMode="auto">
            <a:xfrm>
              <a:off x="2832" y="1344"/>
              <a:ext cx="384" cy="336"/>
            </a:xfrm>
            <a:prstGeom prst="triangle">
              <a:avLst>
                <a:gd name="adj" fmla="val 50000"/>
              </a:avLst>
            </a:prstGeom>
            <a:noFill/>
            <a:ln w="38100">
              <a:solidFill>
                <a:schemeClr val="accent1"/>
              </a:solidFill>
              <a:miter lim="800000"/>
              <a:headEnd/>
              <a:tailEnd/>
            </a:ln>
          </p:spPr>
          <p:txBody>
            <a:bodyPr wrap="none" anchor="ctr">
              <a:spAutoFit/>
            </a:bodyPr>
            <a:lstStyle/>
            <a:p>
              <a:endParaRPr lang="en-US"/>
            </a:p>
          </p:txBody>
        </p:sp>
        <p:sp>
          <p:nvSpPr>
            <p:cNvPr id="46" name="Oval 6"/>
            <p:cNvSpPr>
              <a:spLocks noChangeArrowheads="1"/>
            </p:cNvSpPr>
            <p:nvPr/>
          </p:nvSpPr>
          <p:spPr bwMode="auto">
            <a:xfrm>
              <a:off x="2736" y="1632"/>
              <a:ext cx="144" cy="144"/>
            </a:xfrm>
            <a:prstGeom prst="ellipse">
              <a:avLst/>
            </a:prstGeom>
            <a:solidFill>
              <a:schemeClr val="bg1"/>
            </a:solidFill>
            <a:ln w="38100">
              <a:solidFill>
                <a:schemeClr val="accent1"/>
              </a:solidFill>
              <a:round/>
              <a:headEnd/>
              <a:tailEnd/>
            </a:ln>
          </p:spPr>
          <p:txBody>
            <a:bodyPr wrap="none" anchor="ctr">
              <a:spAutoFit/>
            </a:bodyPr>
            <a:lstStyle/>
            <a:p>
              <a:endParaRPr lang="en-US"/>
            </a:p>
          </p:txBody>
        </p:sp>
        <p:sp>
          <p:nvSpPr>
            <p:cNvPr id="47" name="Oval 7"/>
            <p:cNvSpPr>
              <a:spLocks noChangeArrowheads="1"/>
            </p:cNvSpPr>
            <p:nvPr/>
          </p:nvSpPr>
          <p:spPr bwMode="auto">
            <a:xfrm>
              <a:off x="3168" y="1632"/>
              <a:ext cx="144" cy="144"/>
            </a:xfrm>
            <a:prstGeom prst="ellipse">
              <a:avLst/>
            </a:prstGeom>
            <a:solidFill>
              <a:schemeClr val="bg1"/>
            </a:solidFill>
            <a:ln w="38100">
              <a:solidFill>
                <a:schemeClr val="accent1"/>
              </a:solidFill>
              <a:round/>
              <a:headEnd/>
              <a:tailEnd/>
            </a:ln>
          </p:spPr>
          <p:txBody>
            <a:bodyPr wrap="none" anchor="ctr">
              <a:spAutoFit/>
            </a:bodyPr>
            <a:lstStyle/>
            <a:p>
              <a:endParaRPr lang="en-US"/>
            </a:p>
          </p:txBody>
        </p:sp>
        <p:sp>
          <p:nvSpPr>
            <p:cNvPr id="48" name="Oval 8"/>
            <p:cNvSpPr>
              <a:spLocks noChangeArrowheads="1"/>
            </p:cNvSpPr>
            <p:nvPr/>
          </p:nvSpPr>
          <p:spPr bwMode="auto">
            <a:xfrm>
              <a:off x="2958" y="1253"/>
              <a:ext cx="144" cy="144"/>
            </a:xfrm>
            <a:prstGeom prst="ellipse">
              <a:avLst/>
            </a:prstGeom>
            <a:solidFill>
              <a:schemeClr val="bg1"/>
            </a:solidFill>
            <a:ln w="38100">
              <a:solidFill>
                <a:schemeClr val="accent1"/>
              </a:solidFill>
              <a:round/>
              <a:headEnd/>
              <a:tailEnd/>
            </a:ln>
          </p:spPr>
          <p:txBody>
            <a:bodyPr wrap="none" anchor="ctr">
              <a:spAutoFit/>
            </a:bodyPr>
            <a:lstStyle/>
            <a:p>
              <a:endParaRPr lang="en-US"/>
            </a:p>
          </p:txBody>
        </p:sp>
        <p:sp>
          <p:nvSpPr>
            <p:cNvPr id="49" name="Text Box 9"/>
            <p:cNvSpPr txBox="1">
              <a:spLocks noChangeArrowheads="1"/>
            </p:cNvSpPr>
            <p:nvPr/>
          </p:nvSpPr>
          <p:spPr bwMode="auto">
            <a:xfrm>
              <a:off x="2544" y="1728"/>
              <a:ext cx="196" cy="231"/>
            </a:xfrm>
            <a:prstGeom prst="rect">
              <a:avLst/>
            </a:prstGeom>
            <a:noFill/>
            <a:ln w="38100">
              <a:noFill/>
              <a:miter lim="800000"/>
              <a:headEnd/>
              <a:tailEnd/>
            </a:ln>
          </p:spPr>
          <p:txBody>
            <a:bodyPr wrap="none">
              <a:spAutoFit/>
            </a:bodyPr>
            <a:lstStyle/>
            <a:p>
              <a:r>
                <a:rPr lang="en-US"/>
                <a:t>1</a:t>
              </a:r>
            </a:p>
          </p:txBody>
        </p:sp>
        <p:sp>
          <p:nvSpPr>
            <p:cNvPr id="50" name="Text Box 10"/>
            <p:cNvSpPr txBox="1">
              <a:spLocks noChangeArrowheads="1"/>
            </p:cNvSpPr>
            <p:nvPr/>
          </p:nvSpPr>
          <p:spPr bwMode="auto">
            <a:xfrm>
              <a:off x="3360" y="1728"/>
              <a:ext cx="196" cy="231"/>
            </a:xfrm>
            <a:prstGeom prst="rect">
              <a:avLst/>
            </a:prstGeom>
            <a:noFill/>
            <a:ln w="38100">
              <a:noFill/>
              <a:miter lim="800000"/>
              <a:headEnd/>
              <a:tailEnd/>
            </a:ln>
          </p:spPr>
          <p:txBody>
            <a:bodyPr wrap="none">
              <a:spAutoFit/>
            </a:bodyPr>
            <a:lstStyle/>
            <a:p>
              <a:r>
                <a:rPr lang="en-US"/>
                <a:t>2</a:t>
              </a:r>
            </a:p>
          </p:txBody>
        </p:sp>
      </p:grpSp>
      <p:sp>
        <p:nvSpPr>
          <p:cNvPr id="51" name="Text Box 11"/>
          <p:cNvSpPr txBox="1">
            <a:spLocks noChangeArrowheads="1"/>
          </p:cNvSpPr>
          <p:nvPr/>
        </p:nvSpPr>
        <p:spPr bwMode="auto">
          <a:xfrm>
            <a:off x="10373036" y="1382091"/>
            <a:ext cx="311150" cy="366713"/>
          </a:xfrm>
          <a:prstGeom prst="rect">
            <a:avLst/>
          </a:prstGeom>
          <a:noFill/>
          <a:ln w="38100">
            <a:noFill/>
            <a:miter lim="800000"/>
            <a:headEnd/>
            <a:tailEnd/>
          </a:ln>
        </p:spPr>
        <p:txBody>
          <a:bodyPr wrap="none">
            <a:spAutoFit/>
          </a:bodyPr>
          <a:lstStyle/>
          <a:p>
            <a:r>
              <a:rPr lang="en-US"/>
              <a:t>3</a:t>
            </a:r>
          </a:p>
        </p:txBody>
      </p:sp>
      <p:sp>
        <p:nvSpPr>
          <p:cNvPr id="52" name="Text Box 12"/>
          <p:cNvSpPr txBox="1">
            <a:spLocks noChangeArrowheads="1"/>
          </p:cNvSpPr>
          <p:nvPr/>
        </p:nvSpPr>
        <p:spPr bwMode="auto">
          <a:xfrm>
            <a:off x="7934636" y="1740866"/>
            <a:ext cx="1282700" cy="385763"/>
          </a:xfrm>
          <a:prstGeom prst="rect">
            <a:avLst/>
          </a:prstGeom>
          <a:noFill/>
          <a:ln w="19050">
            <a:solidFill>
              <a:schemeClr val="tx1"/>
            </a:solidFill>
            <a:miter lim="800000"/>
            <a:headEnd/>
            <a:tailEnd/>
          </a:ln>
        </p:spPr>
        <p:txBody>
          <a:bodyPr wrap="none">
            <a:spAutoFit/>
          </a:bodyPr>
          <a:lstStyle/>
          <a:p>
            <a:r>
              <a:rPr lang="en-US"/>
              <a:t>1 1 2 2 3 3</a:t>
            </a:r>
          </a:p>
        </p:txBody>
      </p:sp>
      <p:grpSp>
        <p:nvGrpSpPr>
          <p:cNvPr id="53" name="Group 13"/>
          <p:cNvGrpSpPr>
            <a:grpSpLocks/>
          </p:cNvGrpSpPr>
          <p:nvPr/>
        </p:nvGrpSpPr>
        <p:grpSpPr bwMode="auto">
          <a:xfrm>
            <a:off x="10068236" y="2960066"/>
            <a:ext cx="1606550" cy="1120775"/>
            <a:chOff x="2544" y="1253"/>
            <a:chExt cx="1012" cy="706"/>
          </a:xfrm>
        </p:grpSpPr>
        <p:sp>
          <p:nvSpPr>
            <p:cNvPr id="54" name="AutoShape 14"/>
            <p:cNvSpPr>
              <a:spLocks noChangeArrowheads="1"/>
            </p:cNvSpPr>
            <p:nvPr/>
          </p:nvSpPr>
          <p:spPr bwMode="auto">
            <a:xfrm>
              <a:off x="2832" y="1344"/>
              <a:ext cx="384" cy="336"/>
            </a:xfrm>
            <a:prstGeom prst="triangle">
              <a:avLst>
                <a:gd name="adj" fmla="val 50000"/>
              </a:avLst>
            </a:prstGeom>
            <a:noFill/>
            <a:ln w="38100">
              <a:solidFill>
                <a:schemeClr val="accent1"/>
              </a:solidFill>
              <a:miter lim="800000"/>
              <a:headEnd/>
              <a:tailEnd/>
            </a:ln>
          </p:spPr>
          <p:txBody>
            <a:bodyPr wrap="none" anchor="ctr">
              <a:spAutoFit/>
            </a:bodyPr>
            <a:lstStyle/>
            <a:p>
              <a:endParaRPr lang="en-US"/>
            </a:p>
          </p:txBody>
        </p:sp>
        <p:sp>
          <p:nvSpPr>
            <p:cNvPr id="55" name="Oval 15"/>
            <p:cNvSpPr>
              <a:spLocks noChangeArrowheads="1"/>
            </p:cNvSpPr>
            <p:nvPr/>
          </p:nvSpPr>
          <p:spPr bwMode="auto">
            <a:xfrm>
              <a:off x="2736" y="1632"/>
              <a:ext cx="144" cy="144"/>
            </a:xfrm>
            <a:prstGeom prst="ellipse">
              <a:avLst/>
            </a:prstGeom>
            <a:solidFill>
              <a:schemeClr val="bg1"/>
            </a:solidFill>
            <a:ln w="38100">
              <a:solidFill>
                <a:schemeClr val="accent1"/>
              </a:solidFill>
              <a:round/>
              <a:headEnd/>
              <a:tailEnd/>
            </a:ln>
          </p:spPr>
          <p:txBody>
            <a:bodyPr wrap="none" anchor="ctr">
              <a:spAutoFit/>
            </a:bodyPr>
            <a:lstStyle/>
            <a:p>
              <a:endParaRPr lang="en-US"/>
            </a:p>
          </p:txBody>
        </p:sp>
        <p:sp>
          <p:nvSpPr>
            <p:cNvPr id="56" name="Oval 16"/>
            <p:cNvSpPr>
              <a:spLocks noChangeArrowheads="1"/>
            </p:cNvSpPr>
            <p:nvPr/>
          </p:nvSpPr>
          <p:spPr bwMode="auto">
            <a:xfrm>
              <a:off x="3168" y="1632"/>
              <a:ext cx="144" cy="144"/>
            </a:xfrm>
            <a:prstGeom prst="ellipse">
              <a:avLst/>
            </a:prstGeom>
            <a:solidFill>
              <a:schemeClr val="bg1"/>
            </a:solidFill>
            <a:ln w="38100">
              <a:solidFill>
                <a:schemeClr val="accent1"/>
              </a:solidFill>
              <a:round/>
              <a:headEnd/>
              <a:tailEnd/>
            </a:ln>
          </p:spPr>
          <p:txBody>
            <a:bodyPr wrap="none" anchor="ctr">
              <a:spAutoFit/>
            </a:bodyPr>
            <a:lstStyle/>
            <a:p>
              <a:endParaRPr lang="en-US"/>
            </a:p>
          </p:txBody>
        </p:sp>
        <p:sp>
          <p:nvSpPr>
            <p:cNvPr id="57" name="Oval 17"/>
            <p:cNvSpPr>
              <a:spLocks noChangeArrowheads="1"/>
            </p:cNvSpPr>
            <p:nvPr/>
          </p:nvSpPr>
          <p:spPr bwMode="auto">
            <a:xfrm>
              <a:off x="2958" y="1253"/>
              <a:ext cx="144" cy="144"/>
            </a:xfrm>
            <a:prstGeom prst="ellipse">
              <a:avLst/>
            </a:prstGeom>
            <a:solidFill>
              <a:schemeClr val="bg1"/>
            </a:solidFill>
            <a:ln w="38100">
              <a:solidFill>
                <a:schemeClr val="accent1"/>
              </a:solidFill>
              <a:round/>
              <a:headEnd/>
              <a:tailEnd/>
            </a:ln>
          </p:spPr>
          <p:txBody>
            <a:bodyPr wrap="none" anchor="ctr">
              <a:spAutoFit/>
            </a:bodyPr>
            <a:lstStyle/>
            <a:p>
              <a:endParaRPr lang="en-US"/>
            </a:p>
          </p:txBody>
        </p:sp>
        <p:sp>
          <p:nvSpPr>
            <p:cNvPr id="58" name="Text Box 18"/>
            <p:cNvSpPr txBox="1">
              <a:spLocks noChangeArrowheads="1"/>
            </p:cNvSpPr>
            <p:nvPr/>
          </p:nvSpPr>
          <p:spPr bwMode="auto">
            <a:xfrm>
              <a:off x="2544" y="1728"/>
              <a:ext cx="196" cy="231"/>
            </a:xfrm>
            <a:prstGeom prst="rect">
              <a:avLst/>
            </a:prstGeom>
            <a:noFill/>
            <a:ln w="38100">
              <a:noFill/>
              <a:miter lim="800000"/>
              <a:headEnd/>
              <a:tailEnd/>
            </a:ln>
          </p:spPr>
          <p:txBody>
            <a:bodyPr wrap="none">
              <a:spAutoFit/>
            </a:bodyPr>
            <a:lstStyle/>
            <a:p>
              <a:r>
                <a:rPr lang="en-US"/>
                <a:t>1</a:t>
              </a:r>
            </a:p>
          </p:txBody>
        </p:sp>
        <p:sp>
          <p:nvSpPr>
            <p:cNvPr id="59" name="Text Box 19"/>
            <p:cNvSpPr txBox="1">
              <a:spLocks noChangeArrowheads="1"/>
            </p:cNvSpPr>
            <p:nvPr/>
          </p:nvSpPr>
          <p:spPr bwMode="auto">
            <a:xfrm>
              <a:off x="3360" y="1728"/>
              <a:ext cx="196" cy="231"/>
            </a:xfrm>
            <a:prstGeom prst="rect">
              <a:avLst/>
            </a:prstGeom>
            <a:noFill/>
            <a:ln w="38100">
              <a:noFill/>
              <a:miter lim="800000"/>
              <a:headEnd/>
              <a:tailEnd/>
            </a:ln>
          </p:spPr>
          <p:txBody>
            <a:bodyPr wrap="none">
              <a:spAutoFit/>
            </a:bodyPr>
            <a:lstStyle/>
            <a:p>
              <a:r>
                <a:rPr lang="en-US"/>
                <a:t>2</a:t>
              </a:r>
            </a:p>
          </p:txBody>
        </p:sp>
      </p:grpSp>
      <p:sp>
        <p:nvSpPr>
          <p:cNvPr id="60" name="Text Box 20"/>
          <p:cNvSpPr txBox="1">
            <a:spLocks noChangeArrowheads="1"/>
          </p:cNvSpPr>
          <p:nvPr/>
        </p:nvSpPr>
        <p:spPr bwMode="auto">
          <a:xfrm>
            <a:off x="10373036" y="2731466"/>
            <a:ext cx="311150" cy="366713"/>
          </a:xfrm>
          <a:prstGeom prst="rect">
            <a:avLst/>
          </a:prstGeom>
          <a:noFill/>
          <a:ln w="38100">
            <a:noFill/>
            <a:miter lim="800000"/>
            <a:headEnd/>
            <a:tailEnd/>
          </a:ln>
        </p:spPr>
        <p:txBody>
          <a:bodyPr wrap="none">
            <a:spAutoFit/>
          </a:bodyPr>
          <a:lstStyle/>
          <a:p>
            <a:r>
              <a:rPr lang="en-US"/>
              <a:t>3</a:t>
            </a:r>
          </a:p>
        </p:txBody>
      </p:sp>
      <p:sp>
        <p:nvSpPr>
          <p:cNvPr id="61" name="Text Box 21"/>
          <p:cNvSpPr txBox="1">
            <a:spLocks noChangeArrowheads="1"/>
          </p:cNvSpPr>
          <p:nvPr/>
        </p:nvSpPr>
        <p:spPr bwMode="auto">
          <a:xfrm>
            <a:off x="7782236" y="3036266"/>
            <a:ext cx="2044700" cy="385763"/>
          </a:xfrm>
          <a:prstGeom prst="rect">
            <a:avLst/>
          </a:prstGeom>
          <a:noFill/>
          <a:ln w="19050">
            <a:solidFill>
              <a:schemeClr val="tx1"/>
            </a:solidFill>
            <a:miter lim="800000"/>
            <a:headEnd/>
            <a:tailEnd/>
          </a:ln>
        </p:spPr>
        <p:txBody>
          <a:bodyPr wrap="none">
            <a:spAutoFit/>
          </a:bodyPr>
          <a:lstStyle/>
          <a:p>
            <a:r>
              <a:rPr lang="en-US"/>
              <a:t>1 1 2 2 </a:t>
            </a:r>
            <a:r>
              <a:rPr lang="en-US">
                <a:solidFill>
                  <a:srgbClr val="990099"/>
                </a:solidFill>
              </a:rPr>
              <a:t>2</a:t>
            </a:r>
            <a:r>
              <a:rPr lang="en-US"/>
              <a:t> 3 3 </a:t>
            </a:r>
            <a:r>
              <a:rPr lang="en-US">
                <a:solidFill>
                  <a:srgbClr val="990099"/>
                </a:solidFill>
              </a:rPr>
              <a:t>3</a:t>
            </a:r>
            <a:r>
              <a:rPr lang="en-US"/>
              <a:t> </a:t>
            </a:r>
            <a:r>
              <a:rPr lang="en-US">
                <a:solidFill>
                  <a:srgbClr val="990099"/>
                </a:solidFill>
              </a:rPr>
              <a:t>4 4</a:t>
            </a:r>
          </a:p>
        </p:txBody>
      </p:sp>
      <p:sp>
        <p:nvSpPr>
          <p:cNvPr id="62" name="Oval 22"/>
          <p:cNvSpPr>
            <a:spLocks noChangeArrowheads="1"/>
          </p:cNvSpPr>
          <p:nvPr/>
        </p:nvSpPr>
        <p:spPr bwMode="auto">
          <a:xfrm>
            <a:off x="11516036" y="3112466"/>
            <a:ext cx="228600" cy="228600"/>
          </a:xfrm>
          <a:prstGeom prst="ellipse">
            <a:avLst/>
          </a:prstGeom>
          <a:noFill/>
          <a:ln w="38100">
            <a:solidFill>
              <a:srgbClr val="990099"/>
            </a:solidFill>
            <a:round/>
            <a:headEnd/>
            <a:tailEnd/>
          </a:ln>
        </p:spPr>
        <p:txBody>
          <a:bodyPr wrap="none" anchor="ctr">
            <a:spAutoFit/>
          </a:bodyPr>
          <a:lstStyle/>
          <a:p>
            <a:endParaRPr lang="en-US"/>
          </a:p>
        </p:txBody>
      </p:sp>
      <p:cxnSp>
        <p:nvCxnSpPr>
          <p:cNvPr id="63" name="AutoShape 23"/>
          <p:cNvCxnSpPr>
            <a:cxnSpLocks noChangeShapeType="1"/>
            <a:stCxn id="56" idx="7"/>
            <a:endCxn id="62" idx="3"/>
          </p:cNvCxnSpPr>
          <p:nvPr/>
        </p:nvCxnSpPr>
        <p:spPr bwMode="auto">
          <a:xfrm flipV="1">
            <a:off x="11254099" y="3326779"/>
            <a:ext cx="295275" cy="249237"/>
          </a:xfrm>
          <a:prstGeom prst="straightConnector1">
            <a:avLst/>
          </a:prstGeom>
          <a:noFill/>
          <a:ln w="38100">
            <a:solidFill>
              <a:srgbClr val="990099"/>
            </a:solidFill>
            <a:round/>
            <a:headEnd/>
            <a:tailEnd/>
          </a:ln>
        </p:spPr>
      </p:cxnSp>
      <p:sp>
        <p:nvSpPr>
          <p:cNvPr id="64" name="Text Box 24"/>
          <p:cNvSpPr txBox="1">
            <a:spLocks noChangeArrowheads="1"/>
          </p:cNvSpPr>
          <p:nvPr/>
        </p:nvSpPr>
        <p:spPr bwMode="auto">
          <a:xfrm>
            <a:off x="11728761" y="2844179"/>
            <a:ext cx="311150" cy="366712"/>
          </a:xfrm>
          <a:prstGeom prst="rect">
            <a:avLst/>
          </a:prstGeom>
          <a:noFill/>
          <a:ln w="38100">
            <a:noFill/>
            <a:miter lim="800000"/>
            <a:headEnd/>
            <a:tailEnd/>
          </a:ln>
        </p:spPr>
        <p:txBody>
          <a:bodyPr wrap="none">
            <a:spAutoFit/>
          </a:bodyPr>
          <a:lstStyle/>
          <a:p>
            <a:r>
              <a:rPr lang="en-US"/>
              <a:t>4</a:t>
            </a:r>
          </a:p>
        </p:txBody>
      </p:sp>
      <p:grpSp>
        <p:nvGrpSpPr>
          <p:cNvPr id="65" name="Group 25"/>
          <p:cNvGrpSpPr>
            <a:grpSpLocks/>
          </p:cNvGrpSpPr>
          <p:nvPr/>
        </p:nvGrpSpPr>
        <p:grpSpPr bwMode="auto">
          <a:xfrm>
            <a:off x="10068236" y="5017466"/>
            <a:ext cx="1606550" cy="1120775"/>
            <a:chOff x="2544" y="1253"/>
            <a:chExt cx="1012" cy="706"/>
          </a:xfrm>
        </p:grpSpPr>
        <p:sp>
          <p:nvSpPr>
            <p:cNvPr id="66" name="AutoShape 26"/>
            <p:cNvSpPr>
              <a:spLocks noChangeArrowheads="1"/>
            </p:cNvSpPr>
            <p:nvPr/>
          </p:nvSpPr>
          <p:spPr bwMode="auto">
            <a:xfrm>
              <a:off x="2832" y="1344"/>
              <a:ext cx="384" cy="336"/>
            </a:xfrm>
            <a:prstGeom prst="triangle">
              <a:avLst>
                <a:gd name="adj" fmla="val 50000"/>
              </a:avLst>
            </a:prstGeom>
            <a:noFill/>
            <a:ln w="38100">
              <a:solidFill>
                <a:schemeClr val="accent1"/>
              </a:solidFill>
              <a:miter lim="800000"/>
              <a:headEnd/>
              <a:tailEnd/>
            </a:ln>
          </p:spPr>
          <p:txBody>
            <a:bodyPr wrap="none" anchor="ctr">
              <a:spAutoFit/>
            </a:bodyPr>
            <a:lstStyle/>
            <a:p>
              <a:endParaRPr lang="en-US"/>
            </a:p>
          </p:txBody>
        </p:sp>
        <p:sp>
          <p:nvSpPr>
            <p:cNvPr id="67" name="Oval 27"/>
            <p:cNvSpPr>
              <a:spLocks noChangeArrowheads="1"/>
            </p:cNvSpPr>
            <p:nvPr/>
          </p:nvSpPr>
          <p:spPr bwMode="auto">
            <a:xfrm>
              <a:off x="2736" y="1632"/>
              <a:ext cx="144" cy="144"/>
            </a:xfrm>
            <a:prstGeom prst="ellipse">
              <a:avLst/>
            </a:prstGeom>
            <a:solidFill>
              <a:schemeClr val="bg1"/>
            </a:solidFill>
            <a:ln w="38100">
              <a:solidFill>
                <a:schemeClr val="accent1"/>
              </a:solidFill>
              <a:round/>
              <a:headEnd/>
              <a:tailEnd/>
            </a:ln>
          </p:spPr>
          <p:txBody>
            <a:bodyPr wrap="none" anchor="ctr">
              <a:spAutoFit/>
            </a:bodyPr>
            <a:lstStyle/>
            <a:p>
              <a:endParaRPr lang="en-US"/>
            </a:p>
          </p:txBody>
        </p:sp>
        <p:sp>
          <p:nvSpPr>
            <p:cNvPr id="68" name="Oval 28"/>
            <p:cNvSpPr>
              <a:spLocks noChangeArrowheads="1"/>
            </p:cNvSpPr>
            <p:nvPr/>
          </p:nvSpPr>
          <p:spPr bwMode="auto">
            <a:xfrm>
              <a:off x="3168" y="1632"/>
              <a:ext cx="144" cy="144"/>
            </a:xfrm>
            <a:prstGeom prst="ellipse">
              <a:avLst/>
            </a:prstGeom>
            <a:solidFill>
              <a:schemeClr val="bg1"/>
            </a:solidFill>
            <a:ln w="38100">
              <a:solidFill>
                <a:schemeClr val="accent1"/>
              </a:solidFill>
              <a:round/>
              <a:headEnd/>
              <a:tailEnd/>
            </a:ln>
          </p:spPr>
          <p:txBody>
            <a:bodyPr wrap="none" anchor="ctr">
              <a:spAutoFit/>
            </a:bodyPr>
            <a:lstStyle/>
            <a:p>
              <a:endParaRPr lang="en-US"/>
            </a:p>
          </p:txBody>
        </p:sp>
        <p:sp>
          <p:nvSpPr>
            <p:cNvPr id="69" name="Oval 29"/>
            <p:cNvSpPr>
              <a:spLocks noChangeArrowheads="1"/>
            </p:cNvSpPr>
            <p:nvPr/>
          </p:nvSpPr>
          <p:spPr bwMode="auto">
            <a:xfrm>
              <a:off x="2958" y="1253"/>
              <a:ext cx="144" cy="144"/>
            </a:xfrm>
            <a:prstGeom prst="ellipse">
              <a:avLst/>
            </a:prstGeom>
            <a:solidFill>
              <a:schemeClr val="bg1"/>
            </a:solidFill>
            <a:ln w="38100">
              <a:solidFill>
                <a:schemeClr val="accent1"/>
              </a:solidFill>
              <a:round/>
              <a:headEnd/>
              <a:tailEnd/>
            </a:ln>
          </p:spPr>
          <p:txBody>
            <a:bodyPr wrap="none" anchor="ctr">
              <a:spAutoFit/>
            </a:bodyPr>
            <a:lstStyle/>
            <a:p>
              <a:endParaRPr lang="en-US"/>
            </a:p>
          </p:txBody>
        </p:sp>
        <p:sp>
          <p:nvSpPr>
            <p:cNvPr id="70" name="Text Box 30"/>
            <p:cNvSpPr txBox="1">
              <a:spLocks noChangeArrowheads="1"/>
            </p:cNvSpPr>
            <p:nvPr/>
          </p:nvSpPr>
          <p:spPr bwMode="auto">
            <a:xfrm>
              <a:off x="2544" y="1728"/>
              <a:ext cx="196" cy="231"/>
            </a:xfrm>
            <a:prstGeom prst="rect">
              <a:avLst/>
            </a:prstGeom>
            <a:noFill/>
            <a:ln w="38100">
              <a:noFill/>
              <a:miter lim="800000"/>
              <a:headEnd/>
              <a:tailEnd/>
            </a:ln>
          </p:spPr>
          <p:txBody>
            <a:bodyPr wrap="none">
              <a:spAutoFit/>
            </a:bodyPr>
            <a:lstStyle/>
            <a:p>
              <a:r>
                <a:rPr lang="en-US"/>
                <a:t>1</a:t>
              </a:r>
            </a:p>
          </p:txBody>
        </p:sp>
        <p:sp>
          <p:nvSpPr>
            <p:cNvPr id="71" name="Text Box 31"/>
            <p:cNvSpPr txBox="1">
              <a:spLocks noChangeArrowheads="1"/>
            </p:cNvSpPr>
            <p:nvPr/>
          </p:nvSpPr>
          <p:spPr bwMode="auto">
            <a:xfrm>
              <a:off x="3360" y="1728"/>
              <a:ext cx="196" cy="231"/>
            </a:xfrm>
            <a:prstGeom prst="rect">
              <a:avLst/>
            </a:prstGeom>
            <a:noFill/>
            <a:ln w="38100">
              <a:noFill/>
              <a:miter lim="800000"/>
              <a:headEnd/>
              <a:tailEnd/>
            </a:ln>
          </p:spPr>
          <p:txBody>
            <a:bodyPr wrap="none">
              <a:spAutoFit/>
            </a:bodyPr>
            <a:lstStyle/>
            <a:p>
              <a:r>
                <a:rPr lang="en-US"/>
                <a:t>2</a:t>
              </a:r>
            </a:p>
          </p:txBody>
        </p:sp>
      </p:grpSp>
      <p:sp>
        <p:nvSpPr>
          <p:cNvPr id="72" name="Text Box 32"/>
          <p:cNvSpPr txBox="1">
            <a:spLocks noChangeArrowheads="1"/>
          </p:cNvSpPr>
          <p:nvPr/>
        </p:nvSpPr>
        <p:spPr bwMode="auto">
          <a:xfrm>
            <a:off x="10373036" y="4788866"/>
            <a:ext cx="311150" cy="366713"/>
          </a:xfrm>
          <a:prstGeom prst="rect">
            <a:avLst/>
          </a:prstGeom>
          <a:noFill/>
          <a:ln w="38100">
            <a:noFill/>
            <a:miter lim="800000"/>
            <a:headEnd/>
            <a:tailEnd/>
          </a:ln>
        </p:spPr>
        <p:txBody>
          <a:bodyPr wrap="none">
            <a:spAutoFit/>
          </a:bodyPr>
          <a:lstStyle/>
          <a:p>
            <a:r>
              <a:rPr lang="en-US"/>
              <a:t>3</a:t>
            </a:r>
          </a:p>
        </p:txBody>
      </p:sp>
      <p:sp>
        <p:nvSpPr>
          <p:cNvPr id="73" name="Oval 33"/>
          <p:cNvSpPr>
            <a:spLocks noChangeArrowheads="1"/>
          </p:cNvSpPr>
          <p:nvPr/>
        </p:nvSpPr>
        <p:spPr bwMode="auto">
          <a:xfrm>
            <a:off x="11516036" y="5169866"/>
            <a:ext cx="228600" cy="228600"/>
          </a:xfrm>
          <a:prstGeom prst="ellipse">
            <a:avLst/>
          </a:prstGeom>
          <a:noFill/>
          <a:ln w="38100">
            <a:solidFill>
              <a:schemeClr val="accent1"/>
            </a:solidFill>
            <a:round/>
            <a:headEnd/>
            <a:tailEnd/>
          </a:ln>
        </p:spPr>
        <p:txBody>
          <a:bodyPr wrap="none" anchor="ctr">
            <a:spAutoFit/>
          </a:bodyPr>
          <a:lstStyle/>
          <a:p>
            <a:endParaRPr lang="en-US"/>
          </a:p>
        </p:txBody>
      </p:sp>
      <p:cxnSp>
        <p:nvCxnSpPr>
          <p:cNvPr id="74" name="AutoShape 34"/>
          <p:cNvCxnSpPr>
            <a:cxnSpLocks noChangeShapeType="1"/>
            <a:stCxn id="68" idx="7"/>
            <a:endCxn id="73" idx="3"/>
          </p:cNvCxnSpPr>
          <p:nvPr/>
        </p:nvCxnSpPr>
        <p:spPr bwMode="auto">
          <a:xfrm flipV="1">
            <a:off x="11254099" y="5384179"/>
            <a:ext cx="295275" cy="249237"/>
          </a:xfrm>
          <a:prstGeom prst="straightConnector1">
            <a:avLst/>
          </a:prstGeom>
          <a:noFill/>
          <a:ln w="38100">
            <a:solidFill>
              <a:schemeClr val="accent1"/>
            </a:solidFill>
            <a:round/>
            <a:headEnd/>
            <a:tailEnd/>
          </a:ln>
        </p:spPr>
      </p:cxnSp>
      <p:sp>
        <p:nvSpPr>
          <p:cNvPr id="75" name="Text Box 35"/>
          <p:cNvSpPr txBox="1">
            <a:spLocks noChangeArrowheads="1"/>
          </p:cNvSpPr>
          <p:nvPr/>
        </p:nvSpPr>
        <p:spPr bwMode="auto">
          <a:xfrm>
            <a:off x="11728761" y="4901579"/>
            <a:ext cx="311150" cy="366712"/>
          </a:xfrm>
          <a:prstGeom prst="rect">
            <a:avLst/>
          </a:prstGeom>
          <a:noFill/>
          <a:ln w="38100">
            <a:noFill/>
            <a:miter lim="800000"/>
            <a:headEnd/>
            <a:tailEnd/>
          </a:ln>
        </p:spPr>
        <p:txBody>
          <a:bodyPr wrap="none">
            <a:spAutoFit/>
          </a:bodyPr>
          <a:lstStyle/>
          <a:p>
            <a:r>
              <a:rPr lang="en-US"/>
              <a:t>4</a:t>
            </a:r>
          </a:p>
        </p:txBody>
      </p:sp>
      <p:cxnSp>
        <p:nvCxnSpPr>
          <p:cNvPr id="76" name="AutoShape 36"/>
          <p:cNvCxnSpPr>
            <a:cxnSpLocks noChangeShapeType="1"/>
            <a:stCxn id="57" idx="6"/>
            <a:endCxn id="62" idx="1"/>
          </p:cNvCxnSpPr>
          <p:nvPr/>
        </p:nvCxnSpPr>
        <p:spPr bwMode="auto">
          <a:xfrm>
            <a:off x="10973111" y="3074366"/>
            <a:ext cx="576263" cy="52388"/>
          </a:xfrm>
          <a:prstGeom prst="straightConnector1">
            <a:avLst/>
          </a:prstGeom>
          <a:noFill/>
          <a:ln w="38100">
            <a:solidFill>
              <a:srgbClr val="990099"/>
            </a:solidFill>
            <a:round/>
            <a:headEnd/>
            <a:tailEnd/>
          </a:ln>
        </p:spPr>
      </p:cxnSp>
      <p:cxnSp>
        <p:nvCxnSpPr>
          <p:cNvPr id="77" name="AutoShape 37"/>
          <p:cNvCxnSpPr>
            <a:cxnSpLocks noChangeShapeType="1"/>
            <a:stCxn id="69" idx="6"/>
            <a:endCxn id="73" idx="1"/>
          </p:cNvCxnSpPr>
          <p:nvPr/>
        </p:nvCxnSpPr>
        <p:spPr bwMode="auto">
          <a:xfrm>
            <a:off x="10973111" y="5131766"/>
            <a:ext cx="576263" cy="52388"/>
          </a:xfrm>
          <a:prstGeom prst="straightConnector1">
            <a:avLst/>
          </a:prstGeom>
          <a:noFill/>
          <a:ln w="38100">
            <a:solidFill>
              <a:schemeClr val="accent1"/>
            </a:solidFill>
            <a:round/>
            <a:headEnd/>
            <a:tailEnd/>
          </a:ln>
        </p:spPr>
      </p:cxnSp>
      <p:sp>
        <p:nvSpPr>
          <p:cNvPr id="78" name="Text Box 38"/>
          <p:cNvSpPr txBox="1">
            <a:spLocks noChangeArrowheads="1"/>
          </p:cNvSpPr>
          <p:nvPr/>
        </p:nvSpPr>
        <p:spPr bwMode="auto">
          <a:xfrm>
            <a:off x="7096436" y="4788866"/>
            <a:ext cx="2806700" cy="385763"/>
          </a:xfrm>
          <a:prstGeom prst="rect">
            <a:avLst/>
          </a:prstGeom>
          <a:noFill/>
          <a:ln w="19050">
            <a:solidFill>
              <a:schemeClr val="tx1"/>
            </a:solidFill>
            <a:miter lim="800000"/>
            <a:headEnd/>
            <a:tailEnd/>
          </a:ln>
        </p:spPr>
        <p:txBody>
          <a:bodyPr wrap="none">
            <a:spAutoFit/>
          </a:bodyPr>
          <a:lstStyle/>
          <a:p>
            <a:r>
              <a:rPr lang="en-US"/>
              <a:t>1 1 2 2 2 3 3 3 </a:t>
            </a:r>
            <a:r>
              <a:rPr lang="en-US">
                <a:solidFill>
                  <a:srgbClr val="990099"/>
                </a:solidFill>
              </a:rPr>
              <a:t>3</a:t>
            </a:r>
            <a:r>
              <a:rPr lang="en-US"/>
              <a:t> 4 4</a:t>
            </a:r>
            <a:r>
              <a:rPr lang="en-US">
                <a:solidFill>
                  <a:srgbClr val="990099"/>
                </a:solidFill>
              </a:rPr>
              <a:t> 4 5 5</a:t>
            </a:r>
          </a:p>
        </p:txBody>
      </p:sp>
      <p:sp>
        <p:nvSpPr>
          <p:cNvPr id="79" name="Oval 39"/>
          <p:cNvSpPr>
            <a:spLocks noChangeArrowheads="1"/>
          </p:cNvSpPr>
          <p:nvPr/>
        </p:nvSpPr>
        <p:spPr bwMode="auto">
          <a:xfrm>
            <a:off x="11211236" y="4484066"/>
            <a:ext cx="228600" cy="228600"/>
          </a:xfrm>
          <a:prstGeom prst="ellipse">
            <a:avLst/>
          </a:prstGeom>
          <a:noFill/>
          <a:ln w="38100">
            <a:solidFill>
              <a:srgbClr val="990099"/>
            </a:solidFill>
            <a:round/>
            <a:headEnd/>
            <a:tailEnd/>
          </a:ln>
        </p:spPr>
        <p:txBody>
          <a:bodyPr wrap="none" anchor="ctr">
            <a:spAutoFit/>
          </a:bodyPr>
          <a:lstStyle/>
          <a:p>
            <a:endParaRPr lang="en-US"/>
          </a:p>
        </p:txBody>
      </p:sp>
      <p:cxnSp>
        <p:nvCxnSpPr>
          <p:cNvPr id="80" name="AutoShape 40"/>
          <p:cNvCxnSpPr>
            <a:cxnSpLocks noChangeShapeType="1"/>
            <a:stCxn id="69" idx="7"/>
            <a:endCxn id="79" idx="3"/>
          </p:cNvCxnSpPr>
          <p:nvPr/>
        </p:nvCxnSpPr>
        <p:spPr bwMode="auto">
          <a:xfrm flipV="1">
            <a:off x="10920724" y="4698379"/>
            <a:ext cx="323850" cy="333375"/>
          </a:xfrm>
          <a:prstGeom prst="straightConnector1">
            <a:avLst/>
          </a:prstGeom>
          <a:noFill/>
          <a:ln w="38100">
            <a:solidFill>
              <a:srgbClr val="990099"/>
            </a:solidFill>
            <a:round/>
            <a:headEnd/>
            <a:tailEnd/>
          </a:ln>
        </p:spPr>
      </p:cxnSp>
      <p:cxnSp>
        <p:nvCxnSpPr>
          <p:cNvPr id="81" name="AutoShape 41"/>
          <p:cNvCxnSpPr>
            <a:cxnSpLocks noChangeShapeType="1"/>
            <a:stCxn id="73" idx="0"/>
            <a:endCxn id="79" idx="5"/>
          </p:cNvCxnSpPr>
          <p:nvPr/>
        </p:nvCxnSpPr>
        <p:spPr bwMode="auto">
          <a:xfrm flipH="1" flipV="1">
            <a:off x="11406499" y="4698379"/>
            <a:ext cx="223837" cy="452437"/>
          </a:xfrm>
          <a:prstGeom prst="straightConnector1">
            <a:avLst/>
          </a:prstGeom>
          <a:noFill/>
          <a:ln w="38100">
            <a:solidFill>
              <a:srgbClr val="990099"/>
            </a:solidFill>
            <a:round/>
            <a:headEnd/>
            <a:tailEnd/>
          </a:ln>
        </p:spPr>
      </p:cxnSp>
      <p:sp>
        <p:nvSpPr>
          <p:cNvPr id="82" name="Rectangle 42"/>
          <p:cNvSpPr>
            <a:spLocks noChangeArrowheads="1"/>
          </p:cNvSpPr>
          <p:nvPr/>
        </p:nvSpPr>
        <p:spPr bwMode="auto">
          <a:xfrm>
            <a:off x="11516036" y="4255466"/>
            <a:ext cx="311150" cy="366713"/>
          </a:xfrm>
          <a:prstGeom prst="rect">
            <a:avLst/>
          </a:prstGeom>
          <a:noFill/>
          <a:ln w="9525">
            <a:noFill/>
            <a:miter lim="800000"/>
            <a:headEnd/>
            <a:tailEnd/>
          </a:ln>
        </p:spPr>
        <p:txBody>
          <a:bodyPr wrap="none">
            <a:spAutoFit/>
          </a:bodyPr>
          <a:lstStyle/>
          <a:p>
            <a:pPr marL="342900" indent="-342900">
              <a:buClr>
                <a:schemeClr val="bg2"/>
              </a:buClr>
              <a:buSzPct val="90000"/>
            </a:pPr>
            <a:r>
              <a:rPr lang="en-US">
                <a:solidFill>
                  <a:srgbClr val="990099"/>
                </a:solidFill>
              </a:rPr>
              <a:t>5</a:t>
            </a:r>
          </a:p>
        </p:txBody>
      </p:sp>
      <p:sp>
        <p:nvSpPr>
          <p:cNvPr id="2" name="TextBox 1"/>
          <p:cNvSpPr txBox="1"/>
          <p:nvPr/>
        </p:nvSpPr>
        <p:spPr>
          <a:xfrm>
            <a:off x="781554" y="3907552"/>
            <a:ext cx="7384173" cy="634020"/>
          </a:xfrm>
          <a:prstGeom prst="rect">
            <a:avLst/>
          </a:prstGeom>
          <a:solidFill>
            <a:srgbClr val="FFFCCC"/>
          </a:solid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What are the probabilities of selecting 1,2,3, and 4?</a:t>
            </a:r>
          </a:p>
        </p:txBody>
      </p:sp>
    </p:spTree>
    <p:extLst>
      <p:ext uri="{BB962C8B-B14F-4D97-AF65-F5344CB8AC3E}">
        <p14:creationId xmlns:p14="http://schemas.microsoft.com/office/powerpoint/2010/main" val="31072239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63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9635">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2"/>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9635">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8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8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8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6963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1" grpId="0" animBg="1"/>
      <p:bldP spid="62" grpId="0" animBg="1"/>
      <p:bldP spid="64" grpId="0"/>
      <p:bldP spid="72" grpId="0"/>
      <p:bldP spid="73" grpId="0" animBg="1"/>
      <p:bldP spid="75" grpId="0"/>
      <p:bldP spid="78" grpId="0" animBg="1"/>
      <p:bldP spid="79" grpId="0" animBg="1"/>
      <p:bldP spid="82" grpId="0"/>
      <p:bldP spid="2" grpId="0" animBg="1"/>
      <p:bldP spid="2" grpId="1"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en-US">
                <a:ea typeface="ＭＳ Ｐゴシック" pitchFamily="-109" charset="-128"/>
              </a:rPr>
              <a:t>Properties of the BA graph</a:t>
            </a:r>
          </a:p>
        </p:txBody>
      </p:sp>
      <p:sp>
        <p:nvSpPr>
          <p:cNvPr id="70659" name="Rectangle 3"/>
          <p:cNvSpPr>
            <a:spLocks noGrp="1" noChangeArrowheads="1"/>
          </p:cNvSpPr>
          <p:nvPr>
            <p:ph type="body" idx="4294967295"/>
          </p:nvPr>
        </p:nvSpPr>
        <p:spPr>
          <a:xfrm>
            <a:off x="621824" y="1632056"/>
            <a:ext cx="11192828" cy="4740734"/>
          </a:xfrm>
          <a:prstGeom prst="rect">
            <a:avLst/>
          </a:prstGeom>
        </p:spPr>
        <p:txBody>
          <a:bodyPr lIns="111026" tIns="55513" rIns="111026" bIns="55513"/>
          <a:lstStyle/>
          <a:p>
            <a:pPr eaLnBrk="1" hangingPunct="1"/>
            <a:r>
              <a:rPr lang="en-US" sz="2900" dirty="0">
                <a:ea typeface="ＭＳ Ｐゴシック" pitchFamily="-109" charset="-128"/>
              </a:rPr>
              <a:t>The distribution is scale free with exponent </a:t>
            </a:r>
            <a:r>
              <a:rPr lang="en-US" sz="2900" dirty="0">
                <a:latin typeface="Symbol" pitchFamily="-109" charset="2"/>
                <a:ea typeface="ＭＳ Ｐゴシック" pitchFamily="-109" charset="-128"/>
              </a:rPr>
              <a:t>a</a:t>
            </a:r>
            <a:r>
              <a:rPr lang="en-US" sz="2900" dirty="0">
                <a:ea typeface="ＭＳ Ｐゴシック" pitchFamily="-109" charset="-128"/>
              </a:rPr>
              <a:t> = 3	(P(k) = 2 m</a:t>
            </a:r>
            <a:r>
              <a:rPr lang="en-US" sz="2900" baseline="30000" dirty="0">
                <a:ea typeface="ＭＳ Ｐゴシック" pitchFamily="-109" charset="-128"/>
              </a:rPr>
              <a:t>2</a:t>
            </a:r>
            <a:r>
              <a:rPr lang="en-US" sz="2900" dirty="0">
                <a:ea typeface="ＭＳ Ｐゴシック" pitchFamily="-109" charset="-128"/>
              </a:rPr>
              <a:t>/k</a:t>
            </a:r>
            <a:r>
              <a:rPr lang="en-US" sz="2900" baseline="30000" dirty="0">
                <a:ea typeface="ＭＳ Ｐゴシック" pitchFamily="-109" charset="-128"/>
              </a:rPr>
              <a:t>3)</a:t>
            </a:r>
          </a:p>
          <a:p>
            <a:pPr eaLnBrk="1" hangingPunct="1"/>
            <a:r>
              <a:rPr lang="en-US" sz="2900" dirty="0">
                <a:ea typeface="ＭＳ Ｐゴシック" pitchFamily="-109" charset="-128"/>
              </a:rPr>
              <a:t>The graph is connected</a:t>
            </a:r>
          </a:p>
          <a:p>
            <a:pPr lvl="1" eaLnBrk="1" hangingPunct="1"/>
            <a:r>
              <a:rPr lang="en-US" dirty="0">
                <a:ea typeface="ＭＳ Ｐゴシック" pitchFamily="-109" charset="-128"/>
              </a:rPr>
              <a:t>Every vertex is born with a link (m= 1) or several links (m &gt; 1)</a:t>
            </a:r>
          </a:p>
          <a:p>
            <a:pPr lvl="1" eaLnBrk="1" hangingPunct="1"/>
            <a:r>
              <a:rPr lang="en-US" dirty="0">
                <a:ea typeface="ＭＳ Ｐゴシック" pitchFamily="-109" charset="-128"/>
              </a:rPr>
              <a:t>It connects to older vertices, which are part of the giant component</a:t>
            </a:r>
          </a:p>
          <a:p>
            <a:pPr eaLnBrk="1" hangingPunct="1"/>
            <a:r>
              <a:rPr lang="en-US" sz="2900" dirty="0">
                <a:ea typeface="ＭＳ Ｐゴシック" pitchFamily="-109" charset="-128"/>
              </a:rPr>
              <a:t>The older are richer</a:t>
            </a:r>
          </a:p>
          <a:p>
            <a:pPr lvl="1" eaLnBrk="1" hangingPunct="1"/>
            <a:r>
              <a:rPr lang="en-US" dirty="0">
                <a:ea typeface="ＭＳ Ｐゴシック" pitchFamily="-109" charset="-128"/>
              </a:rPr>
              <a:t>Nodes accumulate links as time goes on</a:t>
            </a:r>
          </a:p>
          <a:p>
            <a:pPr lvl="1" eaLnBrk="1" hangingPunct="1"/>
            <a:r>
              <a:rPr lang="en-US" dirty="0">
                <a:ea typeface="ＭＳ Ｐゴシック" pitchFamily="-109" charset="-128"/>
              </a:rPr>
              <a:t>preferential attachment will prefer wealthier nodes, who tend to be older and had a head start</a:t>
            </a:r>
          </a:p>
        </p:txBody>
      </p:sp>
      <p:sp>
        <p:nvSpPr>
          <p:cNvPr id="2" name="Slide Number Placeholder 1"/>
          <p:cNvSpPr>
            <a:spLocks noGrp="1"/>
          </p:cNvSpPr>
          <p:nvPr>
            <p:ph type="sldNum" sz="quarter" idx="4294967295"/>
          </p:nvPr>
        </p:nvSpPr>
        <p:spPr>
          <a:xfrm>
            <a:off x="10778278" y="6508794"/>
            <a:ext cx="1036373" cy="485731"/>
          </a:xfrm>
          <a:prstGeom prst="rect">
            <a:avLst/>
          </a:prstGeom>
        </p:spPr>
        <p:txBody>
          <a:bodyPr lIns="111026" tIns="55513" rIns="111026" bIns="55513"/>
          <a:lstStyle/>
          <a:p>
            <a:pPr>
              <a:defRPr/>
            </a:pPr>
            <a:fld id="{61B0E70C-1690-4F58-92A9-490466CB17A3}" type="slidenum">
              <a:rPr lang="en-US" smtClean="0"/>
              <a:pPr>
                <a:defRPr/>
              </a:pPr>
              <a:t>37</a:t>
            </a:fld>
            <a:endParaRPr lang="en-US"/>
          </a:p>
        </p:txBody>
      </p:sp>
    </p:spTree>
    <p:extLst>
      <p:ext uri="{BB962C8B-B14F-4D97-AF65-F5344CB8AC3E}">
        <p14:creationId xmlns:p14="http://schemas.microsoft.com/office/powerpoint/2010/main" val="1324373381"/>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91373" y="1889736"/>
            <a:ext cx="5084704" cy="4535108"/>
            <a:chOff x="240" y="1021"/>
            <a:chExt cx="2355" cy="2801"/>
          </a:xfrm>
        </p:grpSpPr>
        <p:grpSp>
          <p:nvGrpSpPr>
            <p:cNvPr id="3" name="Group 3"/>
            <p:cNvGrpSpPr>
              <a:grpSpLocks/>
            </p:cNvGrpSpPr>
            <p:nvPr/>
          </p:nvGrpSpPr>
          <p:grpSpPr bwMode="auto">
            <a:xfrm>
              <a:off x="240" y="1021"/>
              <a:ext cx="2355" cy="2801"/>
              <a:chOff x="912" y="1021"/>
              <a:chExt cx="2355" cy="2801"/>
            </a:xfrm>
          </p:grpSpPr>
          <p:pic>
            <p:nvPicPr>
              <p:cNvPr id="71694" name="Picture 4"/>
              <p:cNvPicPr>
                <a:picLocks noChangeAspect="1" noChangeArrowheads="1"/>
              </p:cNvPicPr>
              <p:nvPr/>
            </p:nvPicPr>
            <p:blipFill>
              <a:blip r:embed="rId3"/>
              <a:srcRect l="66251" r="1875"/>
              <a:stretch>
                <a:fillRect/>
              </a:stretch>
            </p:blipFill>
            <p:spPr bwMode="auto">
              <a:xfrm>
                <a:off x="912" y="1021"/>
                <a:ext cx="2160" cy="2801"/>
              </a:xfrm>
              <a:prstGeom prst="rect">
                <a:avLst/>
              </a:prstGeom>
              <a:noFill/>
              <a:ln w="9525">
                <a:noFill/>
                <a:miter lim="800000"/>
                <a:headEnd/>
                <a:tailEnd/>
              </a:ln>
            </p:spPr>
          </p:pic>
          <p:sp>
            <p:nvSpPr>
              <p:cNvPr id="71695" name="Rectangle 5"/>
              <p:cNvSpPr>
                <a:spLocks noChangeArrowheads="1"/>
              </p:cNvSpPr>
              <p:nvPr/>
            </p:nvSpPr>
            <p:spPr bwMode="auto">
              <a:xfrm>
                <a:off x="2928" y="1248"/>
                <a:ext cx="339" cy="338"/>
              </a:xfrm>
              <a:prstGeom prst="rect">
                <a:avLst/>
              </a:prstGeom>
              <a:solidFill>
                <a:schemeClr val="bg1"/>
              </a:solidFill>
              <a:ln w="9525">
                <a:noFill/>
                <a:miter lim="800000"/>
                <a:headEnd/>
                <a:tailEnd/>
              </a:ln>
            </p:spPr>
            <p:txBody>
              <a:bodyPr wrap="none" anchor="ctr"/>
              <a:lstStyle/>
              <a:p>
                <a:endParaRPr lang="en-US"/>
              </a:p>
            </p:txBody>
          </p:sp>
        </p:grpSp>
        <p:sp>
          <p:nvSpPr>
            <p:cNvPr id="71690" name="Text Box 6"/>
            <p:cNvSpPr txBox="1">
              <a:spLocks noChangeArrowheads="1"/>
            </p:cNvSpPr>
            <p:nvPr/>
          </p:nvSpPr>
          <p:spPr bwMode="auto">
            <a:xfrm>
              <a:off x="768" y="1392"/>
              <a:ext cx="1212" cy="228"/>
            </a:xfrm>
            <a:prstGeom prst="rect">
              <a:avLst/>
            </a:prstGeom>
            <a:solidFill>
              <a:schemeClr val="bg1"/>
            </a:solidFill>
            <a:ln w="9525">
              <a:noFill/>
              <a:miter lim="800000"/>
              <a:headEnd/>
              <a:tailEnd/>
            </a:ln>
          </p:spPr>
          <p:txBody>
            <a:bodyPr wrap="none">
              <a:spAutoFit/>
            </a:bodyPr>
            <a:lstStyle/>
            <a:p>
              <a:pPr marL="416349" indent="-416349">
                <a:buClr>
                  <a:schemeClr val="bg2"/>
                </a:buClr>
                <a:buSzPct val="90000"/>
              </a:pPr>
              <a:r>
                <a:rPr lang="en-US" dirty="0"/>
                <a:t>vertex introduced at t=5</a:t>
              </a:r>
            </a:p>
          </p:txBody>
        </p:sp>
        <p:sp>
          <p:nvSpPr>
            <p:cNvPr id="71693" name="Text Box 9"/>
            <p:cNvSpPr txBox="1">
              <a:spLocks noChangeArrowheads="1"/>
            </p:cNvSpPr>
            <p:nvPr/>
          </p:nvSpPr>
          <p:spPr bwMode="auto">
            <a:xfrm>
              <a:off x="1308" y="3004"/>
              <a:ext cx="1271" cy="228"/>
            </a:xfrm>
            <a:prstGeom prst="rect">
              <a:avLst/>
            </a:prstGeom>
            <a:solidFill>
              <a:schemeClr val="bg1"/>
            </a:solidFill>
            <a:ln w="9525">
              <a:noFill/>
              <a:miter lim="800000"/>
              <a:headEnd/>
              <a:tailEnd/>
            </a:ln>
          </p:spPr>
          <p:txBody>
            <a:bodyPr wrap="none">
              <a:spAutoFit/>
            </a:bodyPr>
            <a:lstStyle/>
            <a:p>
              <a:pPr marL="416349" indent="-416349">
                <a:buClr>
                  <a:schemeClr val="bg2"/>
                </a:buClr>
                <a:buSzPct val="90000"/>
              </a:pPr>
              <a:r>
                <a:rPr lang="en-US" dirty="0"/>
                <a:t>vertex introduced at t=95</a:t>
              </a:r>
            </a:p>
          </p:txBody>
        </p:sp>
      </p:grpSp>
      <p:sp>
        <p:nvSpPr>
          <p:cNvPr id="71683" name="Rectangle 10"/>
          <p:cNvSpPr>
            <a:spLocks noGrp="1" noChangeArrowheads="1"/>
          </p:cNvSpPr>
          <p:nvPr>
            <p:ph type="title"/>
          </p:nvPr>
        </p:nvSpPr>
        <p:spPr>
          <a:xfrm>
            <a:off x="217450" y="233151"/>
            <a:ext cx="12072483" cy="1165754"/>
          </a:xfrm>
        </p:spPr>
        <p:txBody>
          <a:bodyPr/>
          <a:lstStyle/>
          <a:p>
            <a:pPr eaLnBrk="1" hangingPunct="1"/>
            <a:r>
              <a:rPr lang="en-US" sz="4600" dirty="0">
                <a:ea typeface="ＭＳ Ｐゴシック" pitchFamily="-109" charset="-128"/>
              </a:rPr>
              <a:t>Time Evolution of the Degree of two Vertices in the BA Model</a:t>
            </a:r>
          </a:p>
        </p:txBody>
      </p:sp>
      <p:sp>
        <p:nvSpPr>
          <p:cNvPr id="71684" name="Rectangle 11"/>
          <p:cNvSpPr>
            <a:spLocks noGrp="1" noChangeArrowheads="1"/>
          </p:cNvSpPr>
          <p:nvPr>
            <p:ph type="body" idx="4294967295"/>
          </p:nvPr>
        </p:nvSpPr>
        <p:spPr>
          <a:xfrm>
            <a:off x="4982406" y="2880312"/>
            <a:ext cx="6916751" cy="1088037"/>
          </a:xfrm>
          <a:prstGeom prst="rect">
            <a:avLst/>
          </a:prstGeom>
        </p:spPr>
        <p:txBody>
          <a:bodyPr lIns="111026" tIns="55513" rIns="111026" bIns="55513"/>
          <a:lstStyle/>
          <a:p>
            <a:pPr eaLnBrk="1" hangingPunct="1">
              <a:lnSpc>
                <a:spcPct val="80000"/>
              </a:lnSpc>
            </a:pPr>
            <a:r>
              <a:rPr lang="en-US" sz="2900" dirty="0">
                <a:ea typeface="ＭＳ Ｐゴシック" pitchFamily="-109" charset="-128"/>
              </a:rPr>
              <a:t>Younger vertex does not stand a chance: </a:t>
            </a:r>
          </a:p>
          <a:p>
            <a:pPr lvl="1">
              <a:lnSpc>
                <a:spcPct val="80000"/>
              </a:lnSpc>
            </a:pPr>
            <a:r>
              <a:rPr lang="en-US" dirty="0">
                <a:ea typeface="ＭＳ Ｐゴシック" pitchFamily="-109" charset="-128"/>
              </a:rPr>
              <a:t>At t=95 older vertex has ~ 20 edges, and younger vertex is starting out with 5</a:t>
            </a:r>
          </a:p>
          <a:p>
            <a:pPr lvl="1">
              <a:lnSpc>
                <a:spcPct val="80000"/>
              </a:lnSpc>
            </a:pPr>
            <a:r>
              <a:rPr lang="en-US" dirty="0">
                <a:ea typeface="ＭＳ Ｐゴシック" pitchFamily="-109" charset="-128"/>
              </a:rPr>
              <a:t>At t ~ 10,000 older vertex has 200 edges and younger vertex has 50 </a:t>
            </a:r>
          </a:p>
        </p:txBody>
      </p:sp>
      <p:sp>
        <p:nvSpPr>
          <p:cNvPr id="71688" name="Rectangle 14"/>
          <p:cNvSpPr>
            <a:spLocks noChangeArrowheads="1"/>
          </p:cNvSpPr>
          <p:nvPr/>
        </p:nvSpPr>
        <p:spPr bwMode="auto">
          <a:xfrm>
            <a:off x="1722756" y="6632044"/>
            <a:ext cx="9223719" cy="342943"/>
          </a:xfrm>
          <a:prstGeom prst="rect">
            <a:avLst/>
          </a:prstGeom>
          <a:noFill/>
          <a:ln w="9525">
            <a:noFill/>
            <a:miter lim="800000"/>
            <a:headEnd/>
            <a:tailEnd/>
          </a:ln>
        </p:spPr>
        <p:txBody>
          <a:bodyPr lIns="111026" tIns="55513" rIns="111026" bIns="55513">
            <a:spAutoFit/>
          </a:bodyPr>
          <a:lstStyle/>
          <a:p>
            <a:r>
              <a:rPr lang="en-US" sz="1500" b="1" dirty="0"/>
              <a:t>Source: Barabasi and Albert, 'Emergence of scaling in random networks’, Science 1999.</a:t>
            </a:r>
          </a:p>
        </p:txBody>
      </p:sp>
      <p:sp>
        <p:nvSpPr>
          <p:cNvPr id="5" name="Slide Number Placeholder 4"/>
          <p:cNvSpPr>
            <a:spLocks noGrp="1"/>
          </p:cNvSpPr>
          <p:nvPr>
            <p:ph type="sldNum" sz="quarter" idx="4294967295"/>
          </p:nvPr>
        </p:nvSpPr>
        <p:spPr>
          <a:xfrm>
            <a:off x="10778278" y="6508794"/>
            <a:ext cx="1036373" cy="485731"/>
          </a:xfrm>
          <a:prstGeom prst="rect">
            <a:avLst/>
          </a:prstGeom>
        </p:spPr>
        <p:txBody>
          <a:bodyPr lIns="111026" tIns="55513" rIns="111026" bIns="55513"/>
          <a:lstStyle/>
          <a:p>
            <a:pPr>
              <a:defRPr/>
            </a:pPr>
            <a:fld id="{61B0E70C-1690-4F58-92A9-490466CB17A3}" type="slidenum">
              <a:rPr lang="en-US" smtClean="0"/>
              <a:pPr>
                <a:defRPr/>
              </a:pPr>
              <a:t>38</a:t>
            </a:fld>
            <a:endParaRPr lang="en-US"/>
          </a:p>
        </p:txBody>
      </p:sp>
      <p:cxnSp>
        <p:nvCxnSpPr>
          <p:cNvPr id="7" name="Straight Arrow Connector 6"/>
          <p:cNvCxnSpPr/>
          <p:nvPr/>
        </p:nvCxnSpPr>
        <p:spPr>
          <a:xfrm>
            <a:off x="2188351" y="3086976"/>
            <a:ext cx="508010" cy="586133"/>
          </a:xfrm>
          <a:prstGeom prst="straightConnector1">
            <a:avLst/>
          </a:prstGeom>
          <a:ln>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3262987" y="4591385"/>
            <a:ext cx="449394" cy="488444"/>
          </a:xfrm>
          <a:prstGeom prst="straightConnector1">
            <a:avLst/>
          </a:prstGeom>
          <a:ln>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2842120"/>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sz="4600" dirty="0">
                <a:ea typeface="ＭＳ Ｐゴシック" pitchFamily="-109" charset="-128"/>
              </a:rPr>
              <a:t>Many Real World Networks are Power Law</a:t>
            </a:r>
          </a:p>
        </p:txBody>
      </p:sp>
      <p:graphicFrame>
        <p:nvGraphicFramePr>
          <p:cNvPr id="67679" name="Group 95"/>
          <p:cNvGraphicFramePr>
            <a:graphicFrameLocks noGrp="1"/>
          </p:cNvGraphicFramePr>
          <p:nvPr/>
        </p:nvGraphicFramePr>
        <p:xfrm>
          <a:off x="932735" y="1554339"/>
          <a:ext cx="10881915" cy="4551103"/>
        </p:xfrm>
        <a:graphic>
          <a:graphicData uri="http://schemas.openxmlformats.org/drawingml/2006/table">
            <a:tbl>
              <a:tblPr/>
              <a:tblGrid>
                <a:gridCol w="7293474">
                  <a:extLst>
                    <a:ext uri="{9D8B030D-6E8A-4147-A177-3AD203B41FA5}">
                      <a16:colId xmlns:a16="http://schemas.microsoft.com/office/drawing/2014/main" val="20000"/>
                    </a:ext>
                  </a:extLst>
                </a:gridCol>
                <a:gridCol w="3588441">
                  <a:extLst>
                    <a:ext uri="{9D8B030D-6E8A-4147-A177-3AD203B41FA5}">
                      <a16:colId xmlns:a16="http://schemas.microsoft.com/office/drawing/2014/main" val="20001"/>
                    </a:ext>
                  </a:extLst>
                </a:gridCol>
              </a:tblGrid>
              <a:tr h="913951">
                <a:tc>
                  <a:txBody>
                    <a:bodyPr/>
                    <a:lstStyle/>
                    <a:p>
                      <a:pPr marL="0" marR="0" lvl="0" indent="0" algn="l" defTabSz="914400" rtl="0" eaLnBrk="1" fontAlgn="base" latinLnBrk="0" hangingPunct="1">
                        <a:lnSpc>
                          <a:spcPct val="100000"/>
                        </a:lnSpc>
                        <a:spcBef>
                          <a:spcPct val="20000"/>
                        </a:spcBef>
                        <a:spcAft>
                          <a:spcPct val="0"/>
                        </a:spcAft>
                        <a:buClr>
                          <a:schemeClr val="bg2"/>
                        </a:buClr>
                        <a:buSzPct val="90000"/>
                        <a:buFont typeface="Wingdings" pitchFamily="-109" charset="2"/>
                        <a:buNone/>
                        <a:tabLst/>
                      </a:pPr>
                      <a:endParaRPr kumimoji="0" lang="en-US" sz="2000" b="0" i="0" u="none" strike="noStrike" cap="none" normalizeH="0" baseline="0" dirty="0">
                        <a:ln>
                          <a:noFill/>
                        </a:ln>
                        <a:solidFill>
                          <a:schemeClr val="tx1"/>
                        </a:solidFill>
                        <a:effectLst/>
                        <a:latin typeface="Arial" charset="0"/>
                        <a:cs typeface="Arial" charset="0"/>
                      </a:endParaRPr>
                    </a:p>
                  </a:txBody>
                  <a:tcPr marL="124365" marR="124365" marT="46630" marB="46630"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90000"/>
                        <a:buFont typeface="Wingdings" pitchFamily="-109" charset="2"/>
                        <a:buNone/>
                        <a:tabLst/>
                      </a:pPr>
                      <a:r>
                        <a:rPr kumimoji="0" lang="en-US" sz="2000" b="0" i="0" u="none" strike="noStrike" cap="none" normalizeH="0" baseline="0" dirty="0">
                          <a:ln>
                            <a:noFill/>
                          </a:ln>
                          <a:solidFill>
                            <a:schemeClr val="tx1"/>
                          </a:solidFill>
                          <a:effectLst/>
                          <a:latin typeface="Arial" charset="0"/>
                          <a:cs typeface="Arial" charset="0"/>
                        </a:rPr>
                        <a:t>exponent</a:t>
                      </a:r>
                      <a:r>
                        <a:rPr kumimoji="0" lang="en-US" sz="2000" b="0" i="0" u="none" strike="noStrike" cap="none" normalizeH="0" baseline="0" dirty="0">
                          <a:ln>
                            <a:noFill/>
                          </a:ln>
                          <a:solidFill>
                            <a:schemeClr val="tx1"/>
                          </a:solidFill>
                          <a:effectLst/>
                          <a:latin typeface="Symbol" pitchFamily="-109" charset="2"/>
                          <a:cs typeface="Arial" charset="0"/>
                        </a:rPr>
                        <a:t> a</a:t>
                      </a:r>
                    </a:p>
                    <a:p>
                      <a:pPr marL="0" marR="0" lvl="0" indent="0" algn="l" defTabSz="914400" rtl="0" eaLnBrk="1" fontAlgn="base" latinLnBrk="0" hangingPunct="1">
                        <a:lnSpc>
                          <a:spcPct val="100000"/>
                        </a:lnSpc>
                        <a:spcBef>
                          <a:spcPct val="20000"/>
                        </a:spcBef>
                        <a:spcAft>
                          <a:spcPct val="0"/>
                        </a:spcAft>
                        <a:buClr>
                          <a:schemeClr val="bg2"/>
                        </a:buClr>
                        <a:buSzPct val="90000"/>
                        <a:buFont typeface="Wingdings" pitchFamily="-109" charset="2"/>
                        <a:buNone/>
                        <a:tabLst/>
                      </a:pPr>
                      <a:r>
                        <a:rPr kumimoji="0" lang="en-US" sz="2000" b="0" i="0" u="none" strike="noStrike" cap="none" normalizeH="0" baseline="0" dirty="0">
                          <a:ln>
                            <a:noFill/>
                          </a:ln>
                          <a:solidFill>
                            <a:schemeClr val="tx1"/>
                          </a:solidFill>
                          <a:effectLst/>
                          <a:latin typeface="Symbol" pitchFamily="-109" charset="2"/>
                          <a:cs typeface="Arial" charset="0"/>
                        </a:rPr>
                        <a:t>(</a:t>
                      </a:r>
                      <a:r>
                        <a:rPr kumimoji="0" lang="en-US" sz="2000" b="0" i="0" u="none" strike="noStrike" cap="none" normalizeH="0" baseline="0" dirty="0">
                          <a:ln>
                            <a:noFill/>
                          </a:ln>
                          <a:solidFill>
                            <a:schemeClr val="tx1"/>
                          </a:solidFill>
                          <a:effectLst/>
                          <a:latin typeface="Arial" charset="0"/>
                          <a:cs typeface="Arial" charset="0"/>
                        </a:rPr>
                        <a:t>in/out degree)</a:t>
                      </a:r>
                      <a:endParaRPr kumimoji="0" lang="en-US" sz="2000" b="0" i="0" u="none" strike="noStrike" cap="none" normalizeH="0" baseline="0" dirty="0">
                        <a:ln>
                          <a:noFill/>
                        </a:ln>
                        <a:solidFill>
                          <a:schemeClr val="tx1"/>
                        </a:solidFill>
                        <a:effectLst/>
                        <a:latin typeface="Symbol" pitchFamily="-109" charset="2"/>
                        <a:cs typeface="Arial" charset="0"/>
                      </a:endParaRPr>
                    </a:p>
                  </a:txBody>
                  <a:tcPr marL="124365" marR="124365" marT="46630" marB="46630"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4128">
                <a:tc>
                  <a:txBody>
                    <a:bodyPr/>
                    <a:lstStyle/>
                    <a:p>
                      <a:pPr marL="0" marR="0" lvl="0" indent="0" algn="l" defTabSz="914400" rtl="0" eaLnBrk="1" fontAlgn="base" latinLnBrk="0" hangingPunct="1">
                        <a:lnSpc>
                          <a:spcPct val="100000"/>
                        </a:lnSpc>
                        <a:spcBef>
                          <a:spcPct val="20000"/>
                        </a:spcBef>
                        <a:spcAft>
                          <a:spcPct val="0"/>
                        </a:spcAft>
                        <a:buClr>
                          <a:schemeClr val="bg2"/>
                        </a:buClr>
                        <a:buSzPct val="90000"/>
                        <a:buFont typeface="Wingdings" pitchFamily="-109" charset="2"/>
                        <a:buNone/>
                        <a:tabLst/>
                      </a:pPr>
                      <a:r>
                        <a:rPr kumimoji="0" lang="en-US" sz="2000" b="0" i="0" u="none" strike="noStrike" cap="none" normalizeH="0" baseline="0">
                          <a:ln>
                            <a:noFill/>
                          </a:ln>
                          <a:solidFill>
                            <a:schemeClr val="tx1"/>
                          </a:solidFill>
                          <a:effectLst/>
                          <a:latin typeface="Arial" charset="0"/>
                          <a:cs typeface="Arial" charset="0"/>
                        </a:rPr>
                        <a:t>film actors</a:t>
                      </a:r>
                    </a:p>
                  </a:txBody>
                  <a:tcPr marL="124365" marR="124365" marT="46630" marB="46630"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90000"/>
                        <a:buFont typeface="Wingdings" pitchFamily="-109" charset="2"/>
                        <a:buNone/>
                        <a:tabLst/>
                      </a:pPr>
                      <a:r>
                        <a:rPr kumimoji="0" lang="en-US" sz="2000" b="0" i="0" u="none" strike="noStrike" cap="none" normalizeH="0" baseline="0" dirty="0">
                          <a:ln>
                            <a:noFill/>
                          </a:ln>
                          <a:solidFill>
                            <a:schemeClr val="tx1"/>
                          </a:solidFill>
                          <a:effectLst/>
                          <a:latin typeface="Arial" charset="0"/>
                          <a:cs typeface="Arial" charset="0"/>
                        </a:rPr>
                        <a:t>2.3</a:t>
                      </a:r>
                    </a:p>
                  </a:txBody>
                  <a:tcPr marL="124365" marR="124365" marT="46630" marB="46630"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4128">
                <a:tc>
                  <a:txBody>
                    <a:bodyPr/>
                    <a:lstStyle/>
                    <a:p>
                      <a:pPr marL="0" marR="0" lvl="0" indent="0" algn="l" defTabSz="914400" rtl="0" eaLnBrk="1" fontAlgn="base" latinLnBrk="0" hangingPunct="1">
                        <a:lnSpc>
                          <a:spcPct val="100000"/>
                        </a:lnSpc>
                        <a:spcBef>
                          <a:spcPct val="20000"/>
                        </a:spcBef>
                        <a:spcAft>
                          <a:spcPct val="0"/>
                        </a:spcAft>
                        <a:buClr>
                          <a:schemeClr val="bg2"/>
                        </a:buClr>
                        <a:buSzPct val="90000"/>
                        <a:buFont typeface="Wingdings" pitchFamily="-109" charset="2"/>
                        <a:buNone/>
                        <a:tabLst/>
                      </a:pPr>
                      <a:r>
                        <a:rPr kumimoji="0" lang="en-US" sz="2000" b="0" i="0" u="none" strike="noStrike" cap="none" normalizeH="0" baseline="0">
                          <a:ln>
                            <a:noFill/>
                          </a:ln>
                          <a:solidFill>
                            <a:schemeClr val="tx1"/>
                          </a:solidFill>
                          <a:effectLst/>
                          <a:latin typeface="Arial" charset="0"/>
                          <a:cs typeface="Arial" charset="0"/>
                        </a:rPr>
                        <a:t>telephone call graph</a:t>
                      </a:r>
                    </a:p>
                  </a:txBody>
                  <a:tcPr marL="124365" marR="124365" marT="46630" marB="46630"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90000"/>
                        <a:buFont typeface="Wingdings" pitchFamily="-109" charset="2"/>
                        <a:buNone/>
                        <a:tabLst/>
                      </a:pPr>
                      <a:r>
                        <a:rPr kumimoji="0" lang="en-US" sz="2000" b="0" i="0" u="none" strike="noStrike" cap="none" normalizeH="0" baseline="0">
                          <a:ln>
                            <a:noFill/>
                          </a:ln>
                          <a:solidFill>
                            <a:schemeClr val="tx1"/>
                          </a:solidFill>
                          <a:effectLst/>
                          <a:latin typeface="Arial" charset="0"/>
                          <a:cs typeface="Arial" charset="0"/>
                        </a:rPr>
                        <a:t>2.1</a:t>
                      </a:r>
                    </a:p>
                  </a:txBody>
                  <a:tcPr marL="124365" marR="124365" marT="46630" marB="46630"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4128">
                <a:tc>
                  <a:txBody>
                    <a:bodyPr/>
                    <a:lstStyle/>
                    <a:p>
                      <a:pPr marL="0" marR="0" lvl="0" indent="0" algn="l" defTabSz="914400" rtl="0" eaLnBrk="1" fontAlgn="base" latinLnBrk="0" hangingPunct="1">
                        <a:lnSpc>
                          <a:spcPct val="100000"/>
                        </a:lnSpc>
                        <a:spcBef>
                          <a:spcPct val="20000"/>
                        </a:spcBef>
                        <a:spcAft>
                          <a:spcPct val="0"/>
                        </a:spcAft>
                        <a:buClr>
                          <a:schemeClr val="bg2"/>
                        </a:buClr>
                        <a:buSzPct val="90000"/>
                        <a:buFont typeface="Wingdings" pitchFamily="-109" charset="2"/>
                        <a:buNone/>
                        <a:tabLst/>
                      </a:pPr>
                      <a:r>
                        <a:rPr kumimoji="0" lang="en-US" sz="2000" b="0" i="0" u="none" strike="noStrike" cap="none" normalizeH="0" baseline="0">
                          <a:ln>
                            <a:noFill/>
                          </a:ln>
                          <a:solidFill>
                            <a:schemeClr val="tx1"/>
                          </a:solidFill>
                          <a:effectLst/>
                          <a:latin typeface="Arial" charset="0"/>
                          <a:cs typeface="Arial" charset="0"/>
                        </a:rPr>
                        <a:t>email networks</a:t>
                      </a:r>
                    </a:p>
                  </a:txBody>
                  <a:tcPr marL="124365" marR="124365" marT="46630" marB="46630"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90000"/>
                        <a:buFont typeface="Wingdings" pitchFamily="-109" charset="2"/>
                        <a:buNone/>
                        <a:tabLst/>
                      </a:pPr>
                      <a:r>
                        <a:rPr kumimoji="0" lang="en-US" sz="2000" b="0" i="0" u="none" strike="noStrike" cap="none" normalizeH="0" baseline="0" dirty="0">
                          <a:ln>
                            <a:noFill/>
                          </a:ln>
                          <a:solidFill>
                            <a:schemeClr val="tx1"/>
                          </a:solidFill>
                          <a:effectLst/>
                          <a:latin typeface="Arial" charset="0"/>
                          <a:cs typeface="Arial" charset="0"/>
                        </a:rPr>
                        <a:t>1.5/2.0</a:t>
                      </a:r>
                    </a:p>
                  </a:txBody>
                  <a:tcPr marL="124365" marR="124365" marT="46630" marB="46630"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4128">
                <a:tc>
                  <a:txBody>
                    <a:bodyPr/>
                    <a:lstStyle/>
                    <a:p>
                      <a:pPr marL="0" marR="0" lvl="0" indent="0" algn="l" defTabSz="914400" rtl="0" eaLnBrk="1" fontAlgn="base" latinLnBrk="0" hangingPunct="1">
                        <a:lnSpc>
                          <a:spcPct val="100000"/>
                        </a:lnSpc>
                        <a:spcBef>
                          <a:spcPct val="20000"/>
                        </a:spcBef>
                        <a:spcAft>
                          <a:spcPct val="0"/>
                        </a:spcAft>
                        <a:buClr>
                          <a:schemeClr val="bg2"/>
                        </a:buClr>
                        <a:buSzPct val="90000"/>
                        <a:buFont typeface="Wingdings" pitchFamily="-109" charset="2"/>
                        <a:buNone/>
                        <a:tabLst/>
                      </a:pPr>
                      <a:r>
                        <a:rPr kumimoji="0" lang="en-US" sz="2000" b="0" i="0" u="none" strike="noStrike" cap="none" normalizeH="0" baseline="0">
                          <a:ln>
                            <a:noFill/>
                          </a:ln>
                          <a:solidFill>
                            <a:schemeClr val="tx1"/>
                          </a:solidFill>
                          <a:effectLst/>
                          <a:latin typeface="Arial" charset="0"/>
                          <a:cs typeface="Arial" charset="0"/>
                        </a:rPr>
                        <a:t>sexual contacts</a:t>
                      </a:r>
                    </a:p>
                  </a:txBody>
                  <a:tcPr marL="124365" marR="124365" marT="46630" marB="46630"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90000"/>
                        <a:buFont typeface="Wingdings" pitchFamily="-109" charset="2"/>
                        <a:buNone/>
                        <a:tabLst/>
                      </a:pPr>
                      <a:r>
                        <a:rPr kumimoji="0" lang="en-US" sz="2000" b="0" i="0" u="none" strike="noStrike" cap="none" normalizeH="0" baseline="0" dirty="0">
                          <a:ln>
                            <a:noFill/>
                          </a:ln>
                          <a:solidFill>
                            <a:schemeClr val="tx1"/>
                          </a:solidFill>
                          <a:effectLst/>
                          <a:latin typeface="Arial" charset="0"/>
                          <a:cs typeface="Arial" charset="0"/>
                        </a:rPr>
                        <a:t>3.2</a:t>
                      </a:r>
                    </a:p>
                  </a:txBody>
                  <a:tcPr marL="124365" marR="124365" marT="46630" marB="46630"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4128">
                <a:tc>
                  <a:txBody>
                    <a:bodyPr/>
                    <a:lstStyle/>
                    <a:p>
                      <a:pPr marL="0" marR="0" lvl="0" indent="0" algn="l" defTabSz="914400" rtl="0" eaLnBrk="1" fontAlgn="base" latinLnBrk="0" hangingPunct="1">
                        <a:lnSpc>
                          <a:spcPct val="100000"/>
                        </a:lnSpc>
                        <a:spcBef>
                          <a:spcPct val="20000"/>
                        </a:spcBef>
                        <a:spcAft>
                          <a:spcPct val="0"/>
                        </a:spcAft>
                        <a:buClr>
                          <a:schemeClr val="bg2"/>
                        </a:buClr>
                        <a:buSzPct val="90000"/>
                        <a:buFont typeface="Wingdings" pitchFamily="-109" charset="2"/>
                        <a:buNone/>
                        <a:tabLst/>
                      </a:pPr>
                      <a:r>
                        <a:rPr kumimoji="0" lang="en-US" sz="2000" b="0" i="0" u="none" strike="noStrike" cap="none" normalizeH="0" baseline="0">
                          <a:ln>
                            <a:noFill/>
                          </a:ln>
                          <a:solidFill>
                            <a:schemeClr val="tx1"/>
                          </a:solidFill>
                          <a:effectLst/>
                          <a:latin typeface="Arial" charset="0"/>
                          <a:cs typeface="Arial" charset="0"/>
                        </a:rPr>
                        <a:t>WWW</a:t>
                      </a:r>
                    </a:p>
                  </a:txBody>
                  <a:tcPr marL="124365" marR="124365" marT="46630" marB="46630"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90000"/>
                        <a:buFont typeface="Wingdings" pitchFamily="-109" charset="2"/>
                        <a:buNone/>
                        <a:tabLst/>
                      </a:pPr>
                      <a:r>
                        <a:rPr kumimoji="0" lang="en-US" sz="2000" b="0" i="0" u="none" strike="noStrike" cap="none" normalizeH="0" baseline="0" dirty="0">
                          <a:ln>
                            <a:noFill/>
                          </a:ln>
                          <a:solidFill>
                            <a:schemeClr val="tx1"/>
                          </a:solidFill>
                          <a:effectLst/>
                          <a:latin typeface="Arial" charset="0"/>
                          <a:cs typeface="Arial" charset="0"/>
                        </a:rPr>
                        <a:t>2.3/2.7</a:t>
                      </a:r>
                    </a:p>
                  </a:txBody>
                  <a:tcPr marL="124365" marR="124365" marT="46630" marB="46630"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4128">
                <a:tc>
                  <a:txBody>
                    <a:bodyPr/>
                    <a:lstStyle/>
                    <a:p>
                      <a:pPr marL="0" marR="0" lvl="0" indent="0" algn="l" defTabSz="914400" rtl="0" eaLnBrk="1" fontAlgn="base" latinLnBrk="0" hangingPunct="1">
                        <a:lnSpc>
                          <a:spcPct val="100000"/>
                        </a:lnSpc>
                        <a:spcBef>
                          <a:spcPct val="20000"/>
                        </a:spcBef>
                        <a:spcAft>
                          <a:spcPct val="0"/>
                        </a:spcAft>
                        <a:buClr>
                          <a:schemeClr val="bg2"/>
                        </a:buClr>
                        <a:buSzPct val="90000"/>
                        <a:buFont typeface="Wingdings" pitchFamily="-109" charset="2"/>
                        <a:buNone/>
                        <a:tabLst/>
                      </a:pPr>
                      <a:r>
                        <a:rPr kumimoji="0" lang="en-US" sz="2000" b="0" i="0" u="none" strike="noStrike" cap="none" normalizeH="0" baseline="0">
                          <a:ln>
                            <a:noFill/>
                          </a:ln>
                          <a:solidFill>
                            <a:schemeClr val="tx1"/>
                          </a:solidFill>
                          <a:effectLst/>
                          <a:latin typeface="Arial" charset="0"/>
                          <a:cs typeface="Arial" charset="0"/>
                        </a:rPr>
                        <a:t>internet</a:t>
                      </a:r>
                    </a:p>
                  </a:txBody>
                  <a:tcPr marL="124365" marR="124365" marT="46630" marB="46630"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90000"/>
                        <a:buFont typeface="Wingdings" pitchFamily="-109" charset="2"/>
                        <a:buNone/>
                        <a:tabLst/>
                      </a:pPr>
                      <a:r>
                        <a:rPr kumimoji="0" lang="en-US" sz="2000" b="0" i="0" u="none" strike="noStrike" cap="none" normalizeH="0" baseline="0">
                          <a:ln>
                            <a:noFill/>
                          </a:ln>
                          <a:solidFill>
                            <a:schemeClr val="tx1"/>
                          </a:solidFill>
                          <a:effectLst/>
                          <a:latin typeface="Arial" charset="0"/>
                          <a:cs typeface="Arial" charset="0"/>
                        </a:rPr>
                        <a:t>2.5</a:t>
                      </a:r>
                    </a:p>
                  </a:txBody>
                  <a:tcPr marL="124365" marR="124365" marT="46630" marB="46630"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4128">
                <a:tc>
                  <a:txBody>
                    <a:bodyPr/>
                    <a:lstStyle/>
                    <a:p>
                      <a:pPr marL="0" marR="0" lvl="0" indent="0" algn="l" defTabSz="914400" rtl="0" eaLnBrk="1" fontAlgn="base" latinLnBrk="0" hangingPunct="1">
                        <a:lnSpc>
                          <a:spcPct val="100000"/>
                        </a:lnSpc>
                        <a:spcBef>
                          <a:spcPct val="20000"/>
                        </a:spcBef>
                        <a:spcAft>
                          <a:spcPct val="0"/>
                        </a:spcAft>
                        <a:buClr>
                          <a:schemeClr val="bg2"/>
                        </a:buClr>
                        <a:buSzPct val="90000"/>
                        <a:buFont typeface="Wingdings" pitchFamily="-109" charset="2"/>
                        <a:buNone/>
                        <a:tabLst/>
                      </a:pPr>
                      <a:r>
                        <a:rPr kumimoji="0" lang="en-US" sz="2000" b="0" i="0" u="none" strike="noStrike" cap="none" normalizeH="0" baseline="0">
                          <a:ln>
                            <a:noFill/>
                          </a:ln>
                          <a:solidFill>
                            <a:schemeClr val="tx1"/>
                          </a:solidFill>
                          <a:effectLst/>
                          <a:latin typeface="Arial" charset="0"/>
                          <a:cs typeface="Arial" charset="0"/>
                        </a:rPr>
                        <a:t>peer-to-peer</a:t>
                      </a:r>
                    </a:p>
                  </a:txBody>
                  <a:tcPr marL="124365" marR="124365" marT="46630" marB="46630"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90000"/>
                        <a:buFont typeface="Wingdings" pitchFamily="-109" charset="2"/>
                        <a:buNone/>
                        <a:tabLst/>
                      </a:pPr>
                      <a:r>
                        <a:rPr kumimoji="0" lang="en-US" sz="2000" b="0" i="0" u="none" strike="noStrike" cap="none" normalizeH="0" baseline="0">
                          <a:ln>
                            <a:noFill/>
                          </a:ln>
                          <a:solidFill>
                            <a:schemeClr val="tx1"/>
                          </a:solidFill>
                          <a:effectLst/>
                          <a:latin typeface="Arial" charset="0"/>
                          <a:cs typeface="Arial" charset="0"/>
                        </a:rPr>
                        <a:t>2.1</a:t>
                      </a:r>
                    </a:p>
                  </a:txBody>
                  <a:tcPr marL="124365" marR="124365" marT="46630" marB="46630"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04128">
                <a:tc>
                  <a:txBody>
                    <a:bodyPr/>
                    <a:lstStyle/>
                    <a:p>
                      <a:pPr marL="0" marR="0" lvl="0" indent="0" algn="l" defTabSz="914400" rtl="0" eaLnBrk="1" fontAlgn="base" latinLnBrk="0" hangingPunct="1">
                        <a:lnSpc>
                          <a:spcPct val="100000"/>
                        </a:lnSpc>
                        <a:spcBef>
                          <a:spcPct val="20000"/>
                        </a:spcBef>
                        <a:spcAft>
                          <a:spcPct val="0"/>
                        </a:spcAft>
                        <a:buClr>
                          <a:schemeClr val="bg2"/>
                        </a:buClr>
                        <a:buSzPct val="90000"/>
                        <a:buFont typeface="Wingdings" pitchFamily="-109" charset="2"/>
                        <a:buNone/>
                        <a:tabLst/>
                      </a:pPr>
                      <a:r>
                        <a:rPr kumimoji="0" lang="en-US" sz="2000" b="0" i="0" u="none" strike="noStrike" cap="none" normalizeH="0" baseline="0">
                          <a:ln>
                            <a:noFill/>
                          </a:ln>
                          <a:solidFill>
                            <a:schemeClr val="tx1"/>
                          </a:solidFill>
                          <a:effectLst/>
                          <a:latin typeface="Arial" charset="0"/>
                          <a:cs typeface="Arial" charset="0"/>
                        </a:rPr>
                        <a:t>metabolic network</a:t>
                      </a:r>
                    </a:p>
                  </a:txBody>
                  <a:tcPr marL="124365" marR="124365" marT="46630" marB="46630"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90000"/>
                        <a:buFont typeface="Wingdings" pitchFamily="-109" charset="2"/>
                        <a:buNone/>
                        <a:tabLst/>
                      </a:pPr>
                      <a:r>
                        <a:rPr kumimoji="0" lang="en-US" sz="2000" b="0" i="0" u="none" strike="noStrike" cap="none" normalizeH="0" baseline="0">
                          <a:ln>
                            <a:noFill/>
                          </a:ln>
                          <a:solidFill>
                            <a:schemeClr val="tx1"/>
                          </a:solidFill>
                          <a:effectLst/>
                          <a:latin typeface="Arial" charset="0"/>
                          <a:cs typeface="Arial" charset="0"/>
                        </a:rPr>
                        <a:t>2.2</a:t>
                      </a:r>
                    </a:p>
                  </a:txBody>
                  <a:tcPr marL="124365" marR="124365" marT="46630" marB="46630"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04128">
                <a:tc>
                  <a:txBody>
                    <a:bodyPr/>
                    <a:lstStyle/>
                    <a:p>
                      <a:pPr marL="0" marR="0" lvl="0" indent="0" algn="l" defTabSz="914400" rtl="0" eaLnBrk="1" fontAlgn="base" latinLnBrk="0" hangingPunct="1">
                        <a:lnSpc>
                          <a:spcPct val="100000"/>
                        </a:lnSpc>
                        <a:spcBef>
                          <a:spcPct val="20000"/>
                        </a:spcBef>
                        <a:spcAft>
                          <a:spcPct val="0"/>
                        </a:spcAft>
                        <a:buClr>
                          <a:schemeClr val="bg2"/>
                        </a:buClr>
                        <a:buSzPct val="90000"/>
                        <a:buFont typeface="Wingdings" pitchFamily="-109" charset="2"/>
                        <a:buNone/>
                        <a:tabLst/>
                      </a:pPr>
                      <a:r>
                        <a:rPr kumimoji="0" lang="en-US" sz="2000" b="0" i="0" u="none" strike="noStrike" cap="none" normalizeH="0" baseline="0" dirty="0">
                          <a:ln>
                            <a:noFill/>
                          </a:ln>
                          <a:solidFill>
                            <a:schemeClr val="tx1"/>
                          </a:solidFill>
                          <a:effectLst/>
                          <a:latin typeface="Arial" charset="0"/>
                          <a:cs typeface="Arial" charset="0"/>
                        </a:rPr>
                        <a:t>protein interactions</a:t>
                      </a:r>
                    </a:p>
                  </a:txBody>
                  <a:tcPr marL="124365" marR="124365" marT="46630" marB="46630"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90000"/>
                        <a:buFont typeface="Wingdings" pitchFamily="-109" charset="2"/>
                        <a:buNone/>
                        <a:tabLst/>
                      </a:pPr>
                      <a:r>
                        <a:rPr kumimoji="0" lang="en-US" sz="2000" b="0" i="0" u="none" strike="noStrike" cap="none" normalizeH="0" baseline="0" dirty="0">
                          <a:ln>
                            <a:noFill/>
                          </a:ln>
                          <a:solidFill>
                            <a:schemeClr val="tx1"/>
                          </a:solidFill>
                          <a:effectLst/>
                          <a:latin typeface="Arial" charset="0"/>
                          <a:cs typeface="Arial" charset="0"/>
                        </a:rPr>
                        <a:t>2.4</a:t>
                      </a:r>
                    </a:p>
                  </a:txBody>
                  <a:tcPr marL="124365" marR="124365" marT="46630" marB="46630"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9"/>
                  </a:ext>
                </a:extLst>
              </a:tr>
            </a:tbl>
          </a:graphicData>
        </a:graphic>
      </p:graphicFrame>
      <p:sp>
        <p:nvSpPr>
          <p:cNvPr id="2" name="Slide Number Placeholder 1"/>
          <p:cNvSpPr>
            <a:spLocks noGrp="1"/>
          </p:cNvSpPr>
          <p:nvPr>
            <p:ph type="sldNum" sz="quarter" idx="4294967295"/>
          </p:nvPr>
        </p:nvSpPr>
        <p:spPr>
          <a:xfrm>
            <a:off x="10778278" y="6508794"/>
            <a:ext cx="1036373" cy="485731"/>
          </a:xfrm>
          <a:prstGeom prst="rect">
            <a:avLst/>
          </a:prstGeom>
        </p:spPr>
        <p:txBody>
          <a:bodyPr lIns="111026" tIns="55513" rIns="111026" bIns="55513"/>
          <a:lstStyle/>
          <a:p>
            <a:pPr>
              <a:defRPr/>
            </a:pPr>
            <a:fld id="{61B0E70C-1690-4F58-92A9-490466CB17A3}" type="slidenum">
              <a:rPr lang="en-US" smtClean="0"/>
              <a:pPr>
                <a:defRPr/>
              </a:pPr>
              <a:t>39</a:t>
            </a:fld>
            <a:endParaRPr lang="en-US"/>
          </a:p>
        </p:txBody>
      </p:sp>
    </p:spTree>
    <p:extLst>
      <p:ext uri="{BB962C8B-B14F-4D97-AF65-F5344CB8AC3E}">
        <p14:creationId xmlns:p14="http://schemas.microsoft.com/office/powerpoint/2010/main" val="82191516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ＭＳ Ｐゴシック" pitchFamily="-109" charset="-128"/>
              </a:rPr>
              <a:t>What is a Heavy Tailed-Distribution?</a:t>
            </a:r>
            <a:endParaRPr lang="en-US" dirty="0"/>
          </a:p>
        </p:txBody>
      </p:sp>
      <p:sp>
        <p:nvSpPr>
          <p:cNvPr id="3" name="Content Placeholder 2"/>
          <p:cNvSpPr>
            <a:spLocks noGrp="1"/>
          </p:cNvSpPr>
          <p:nvPr>
            <p:ph idx="4294967295"/>
          </p:nvPr>
        </p:nvSpPr>
        <p:spPr>
          <a:xfrm>
            <a:off x="469424" y="1382674"/>
            <a:ext cx="11192828" cy="4740734"/>
          </a:xfrm>
          <a:prstGeom prst="rect">
            <a:avLst/>
          </a:prstGeom>
        </p:spPr>
        <p:txBody>
          <a:bodyPr lIns="111026" tIns="55513" rIns="111026" bIns="55513"/>
          <a:lstStyle/>
          <a:p>
            <a:r>
              <a:rPr lang="en-US" sz="2900" dirty="0">
                <a:ea typeface="ＭＳ Ｐゴシック" pitchFamily="-109" charset="-128"/>
              </a:rPr>
              <a:t>Skew:</a:t>
            </a:r>
          </a:p>
          <a:p>
            <a:pPr lvl="1"/>
            <a:r>
              <a:rPr lang="en-US" dirty="0">
                <a:ea typeface="ＭＳ Ｐゴシック" pitchFamily="-109" charset="-128"/>
              </a:rPr>
              <a:t>Normal distribution (not heavy tailed)</a:t>
            </a:r>
          </a:p>
          <a:p>
            <a:pPr lvl="2"/>
            <a:r>
              <a:rPr lang="en-US" sz="2200" dirty="0">
                <a:ea typeface="ＭＳ Ｐゴシック" pitchFamily="-109" charset="-128"/>
              </a:rPr>
              <a:t>e.g. heights of human males: centered around 180cm (5’11’’)</a:t>
            </a:r>
          </a:p>
          <a:p>
            <a:pPr lvl="1"/>
            <a:r>
              <a:rPr lang="en-US" dirty="0">
                <a:ea typeface="ＭＳ Ｐゴシック" pitchFamily="-109" charset="-128"/>
              </a:rPr>
              <a:t>Zipf’s or power-law distribution (heavy tailed)</a:t>
            </a:r>
          </a:p>
          <a:p>
            <a:pPr lvl="2"/>
            <a:r>
              <a:rPr lang="en-US" sz="2200" dirty="0">
                <a:ea typeface="ＭＳ Ｐゴシック" pitchFamily="-109" charset="-128"/>
              </a:rPr>
              <a:t>e.g. city population sizes: NYC 8 million, but many, many small towns</a:t>
            </a:r>
          </a:p>
          <a:p>
            <a:r>
              <a:rPr lang="en-US" sz="2900" dirty="0">
                <a:ea typeface="ＭＳ Ｐゴシック" pitchFamily="-109" charset="-128"/>
              </a:rPr>
              <a:t>Ratio of max to min:</a:t>
            </a:r>
          </a:p>
          <a:p>
            <a:pPr lvl="1"/>
            <a:r>
              <a:rPr lang="en-US" dirty="0">
                <a:ea typeface="ＭＳ Ｐゴシック" pitchFamily="-109" charset="-128"/>
              </a:rPr>
              <a:t>Human heights</a:t>
            </a:r>
          </a:p>
          <a:p>
            <a:pPr lvl="2"/>
            <a:r>
              <a:rPr lang="en-US" sz="2200" dirty="0">
                <a:ea typeface="ＭＳ Ｐゴシック" pitchFamily="-109" charset="-128"/>
              </a:rPr>
              <a:t>tallest man: 272cm (8’11”), shortest man: (1’10”) </a:t>
            </a:r>
            <a:r>
              <a:rPr lang="en-US" sz="2200" i="1" dirty="0">
                <a:solidFill>
                  <a:srgbClr val="CC0066"/>
                </a:solidFill>
                <a:ea typeface="ＭＳ Ｐゴシック" pitchFamily="-109" charset="-128"/>
              </a:rPr>
              <a:t>ratio: 4.8</a:t>
            </a:r>
            <a:br>
              <a:rPr lang="en-US" sz="2200" dirty="0">
                <a:ea typeface="ＭＳ Ｐゴシック" pitchFamily="-109" charset="-128"/>
              </a:rPr>
            </a:br>
            <a:r>
              <a:rPr lang="en-US" sz="2200" dirty="0">
                <a:ea typeface="ＭＳ Ｐゴシック" pitchFamily="-109" charset="-128"/>
              </a:rPr>
              <a:t>from the Guinness Book of world records</a:t>
            </a:r>
          </a:p>
          <a:p>
            <a:pPr lvl="1"/>
            <a:r>
              <a:rPr lang="en-US" dirty="0">
                <a:ea typeface="ＭＳ Ｐゴシック" pitchFamily="-109" charset="-128"/>
              </a:rPr>
              <a:t> City sizes</a:t>
            </a:r>
          </a:p>
          <a:p>
            <a:pPr lvl="2"/>
            <a:r>
              <a:rPr lang="en-US" sz="2200" dirty="0">
                <a:ea typeface="ＭＳ Ｐゴシック" pitchFamily="-109" charset="-128"/>
              </a:rPr>
              <a:t>NYC: pop. 8 million, Duffield, Virginia pop. 52, </a:t>
            </a:r>
            <a:r>
              <a:rPr lang="en-US" sz="2200" i="1" dirty="0">
                <a:solidFill>
                  <a:srgbClr val="CC0066"/>
                </a:solidFill>
                <a:ea typeface="ＭＳ Ｐゴシック" pitchFamily="-109" charset="-128"/>
              </a:rPr>
              <a:t>ratio: 150,000</a:t>
            </a:r>
          </a:p>
        </p:txBody>
      </p:sp>
      <p:sp>
        <p:nvSpPr>
          <p:cNvPr id="4" name="Slide Number Placeholder 3"/>
          <p:cNvSpPr>
            <a:spLocks noGrp="1"/>
          </p:cNvSpPr>
          <p:nvPr>
            <p:ph type="sldNum" sz="quarter" idx="4294967295"/>
          </p:nvPr>
        </p:nvSpPr>
        <p:spPr>
          <a:xfrm>
            <a:off x="10778278" y="6508794"/>
            <a:ext cx="1036373" cy="485731"/>
          </a:xfrm>
          <a:prstGeom prst="rect">
            <a:avLst/>
          </a:prstGeom>
        </p:spPr>
        <p:txBody>
          <a:bodyPr lIns="111026" tIns="55513" rIns="111026" bIns="55513"/>
          <a:lstStyle/>
          <a:p>
            <a:pPr>
              <a:defRPr/>
            </a:pPr>
            <a:fld id="{61B0E70C-1690-4F58-92A9-490466CB17A3}" type="slidenum">
              <a:rPr lang="en-US" smtClean="0"/>
              <a:pPr>
                <a:defRPr/>
              </a:pPr>
              <a:t>4</a:t>
            </a:fld>
            <a:endParaRPr lang="en-US"/>
          </a:p>
        </p:txBody>
      </p:sp>
    </p:spTree>
    <p:extLst>
      <p:ext uri="{BB962C8B-B14F-4D97-AF65-F5344CB8AC3E}">
        <p14:creationId xmlns:p14="http://schemas.microsoft.com/office/powerpoint/2010/main" val="4214345060"/>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sz="4600" dirty="0">
                <a:ea typeface="ＭＳ Ｐゴシック" pitchFamily="-109" charset="-128"/>
              </a:rPr>
              <a:t>Not Every Network is Power Law Distributed</a:t>
            </a:r>
          </a:p>
        </p:txBody>
      </p:sp>
      <p:sp>
        <p:nvSpPr>
          <p:cNvPr id="44035" name="Rectangle 3"/>
          <p:cNvSpPr>
            <a:spLocks noGrp="1" noChangeArrowheads="1"/>
          </p:cNvSpPr>
          <p:nvPr>
            <p:ph type="body" idx="4294967295"/>
          </p:nvPr>
        </p:nvSpPr>
        <p:spPr>
          <a:xfrm>
            <a:off x="348280" y="1687189"/>
            <a:ext cx="11192828" cy="5653370"/>
          </a:xfrm>
          <a:prstGeom prst="rect">
            <a:avLst/>
          </a:prstGeom>
        </p:spPr>
        <p:txBody>
          <a:bodyPr lIns="111026" tIns="55513" rIns="111026" bIns="55513"/>
          <a:lstStyle/>
          <a:p>
            <a:pPr eaLnBrk="1" hangingPunct="1"/>
            <a:r>
              <a:rPr lang="en-US" sz="2900" dirty="0">
                <a:ea typeface="ＭＳ Ｐゴシック" pitchFamily="-109" charset="-128"/>
              </a:rPr>
              <a:t>Reciprocal, frequent email communication</a:t>
            </a:r>
          </a:p>
          <a:p>
            <a:pPr eaLnBrk="1" hangingPunct="1"/>
            <a:r>
              <a:rPr lang="en-US" sz="2900" dirty="0">
                <a:ea typeface="ＭＳ Ｐゴシック" pitchFamily="-109" charset="-128"/>
              </a:rPr>
              <a:t>Power grid</a:t>
            </a:r>
          </a:p>
          <a:p>
            <a:pPr eaLnBrk="1" hangingPunct="1"/>
            <a:r>
              <a:rPr lang="en-US" sz="2900" dirty="0">
                <a:ea typeface="ＭＳ Ｐゴシック" pitchFamily="-109" charset="-128"/>
              </a:rPr>
              <a:t>Company directors</a:t>
            </a:r>
          </a:p>
          <a:p>
            <a:pPr eaLnBrk="1" hangingPunct="1"/>
            <a:r>
              <a:rPr lang="en-US" sz="2900" dirty="0">
                <a:ea typeface="ＭＳ Ｐゴシック" pitchFamily="-109" charset="-128"/>
              </a:rPr>
              <a:t>…</a:t>
            </a:r>
          </a:p>
          <a:p>
            <a:pPr eaLnBrk="1" hangingPunct="1"/>
            <a:endParaRPr lang="en-US" sz="2900" dirty="0">
              <a:ea typeface="ＭＳ Ｐゴシック" pitchFamily="-109" charset="-128"/>
            </a:endParaRPr>
          </a:p>
          <a:p>
            <a:r>
              <a:rPr lang="en-US" sz="2900" dirty="0">
                <a:ea typeface="ＭＳ Ｐゴシック" pitchFamily="-109" charset="-128"/>
              </a:rPr>
              <a:t>A great new papers here by </a:t>
            </a:r>
            <a:r>
              <a:rPr lang="en-US" sz="2900" dirty="0" err="1">
                <a:ea typeface="ＭＳ Ｐゴシック" pitchFamily="-109" charset="-128"/>
              </a:rPr>
              <a:t>Broido</a:t>
            </a:r>
            <a:r>
              <a:rPr lang="en-US" sz="2900" dirty="0">
                <a:ea typeface="ＭＳ Ｐゴシック" pitchFamily="-109" charset="-128"/>
              </a:rPr>
              <a:t> and </a:t>
            </a:r>
            <a:r>
              <a:rPr lang="en-US" sz="2900" dirty="0" err="1">
                <a:ea typeface="ＭＳ Ｐゴシック" pitchFamily="-109" charset="-128"/>
              </a:rPr>
              <a:t>Clauset</a:t>
            </a:r>
            <a:r>
              <a:rPr lang="en-US" sz="2900" dirty="0">
                <a:ea typeface="ＭＳ Ｐゴシック" pitchFamily="-109" charset="-128"/>
              </a:rPr>
              <a:t> will be presented next week.</a:t>
            </a:r>
          </a:p>
          <a:p>
            <a:r>
              <a:rPr lang="en-US" sz="2900" dirty="0">
                <a:ea typeface="ＭＳ Ｐゴシック" pitchFamily="-109" charset="-128"/>
              </a:rPr>
              <a:t>Here is a popular piece covering some of the controversy: </a:t>
            </a:r>
            <a:r>
              <a:rPr lang="en-US" sz="2900" dirty="0">
                <a:ea typeface="ＭＳ Ｐゴシック" pitchFamily="-109" charset="-128"/>
                <a:hlinkClick r:id="rId3"/>
              </a:rPr>
              <a:t>https://www.quantamagazine.org/scant-evidence-of-power-laws-found-in-real-world-networks-20180215/</a:t>
            </a:r>
            <a:r>
              <a:rPr lang="en-US" sz="2900" dirty="0">
                <a:ea typeface="ＭＳ Ｐゴシック" pitchFamily="-109" charset="-128"/>
              </a:rPr>
              <a:t> </a:t>
            </a:r>
          </a:p>
          <a:p>
            <a:pPr marL="0" indent="0" eaLnBrk="1" hangingPunct="1">
              <a:buNone/>
            </a:pPr>
            <a:endParaRPr lang="en-US" sz="2900" dirty="0">
              <a:ea typeface="ＭＳ Ｐゴシック" pitchFamily="-109" charset="-128"/>
            </a:endParaRPr>
          </a:p>
          <a:p>
            <a:pPr eaLnBrk="1" hangingPunct="1"/>
            <a:endParaRPr lang="en-US" sz="2900" dirty="0">
              <a:ea typeface="ＭＳ Ｐゴシック" pitchFamily="-109" charset="-128"/>
            </a:endParaRPr>
          </a:p>
        </p:txBody>
      </p:sp>
      <p:sp>
        <p:nvSpPr>
          <p:cNvPr id="2" name="Slide Number Placeholder 1"/>
          <p:cNvSpPr>
            <a:spLocks noGrp="1"/>
          </p:cNvSpPr>
          <p:nvPr>
            <p:ph type="sldNum" sz="quarter" idx="4294967295"/>
          </p:nvPr>
        </p:nvSpPr>
        <p:spPr>
          <a:xfrm>
            <a:off x="10778278" y="6508794"/>
            <a:ext cx="1036373" cy="485731"/>
          </a:xfrm>
          <a:prstGeom prst="rect">
            <a:avLst/>
          </a:prstGeom>
        </p:spPr>
        <p:txBody>
          <a:bodyPr lIns="111026" tIns="55513" rIns="111026" bIns="55513"/>
          <a:lstStyle/>
          <a:p>
            <a:pPr>
              <a:defRPr/>
            </a:pPr>
            <a:fld id="{61B0E70C-1690-4F58-92A9-490466CB17A3}" type="slidenum">
              <a:rPr lang="en-US" smtClean="0"/>
              <a:pPr>
                <a:defRPr/>
              </a:pPr>
              <a:t>40</a:t>
            </a:fld>
            <a:endParaRPr lang="en-US"/>
          </a:p>
        </p:txBody>
      </p:sp>
    </p:spTree>
    <p:extLst>
      <p:ext uri="{BB962C8B-B14F-4D97-AF65-F5344CB8AC3E}">
        <p14:creationId xmlns:p14="http://schemas.microsoft.com/office/powerpoint/2010/main" val="351658351"/>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en-US" dirty="0">
                <a:ea typeface="ＭＳ Ｐゴシック" pitchFamily="-109" charset="-128"/>
              </a:rPr>
              <a:t>Thoughts</a:t>
            </a:r>
          </a:p>
        </p:txBody>
      </p:sp>
      <p:sp>
        <p:nvSpPr>
          <p:cNvPr id="72707" name="Rectangle 3"/>
          <p:cNvSpPr>
            <a:spLocks noGrp="1" noChangeArrowheads="1"/>
          </p:cNvSpPr>
          <p:nvPr>
            <p:ph type="body" idx="4294967295"/>
          </p:nvPr>
        </p:nvSpPr>
        <p:spPr>
          <a:xfrm>
            <a:off x="427860" y="1491266"/>
            <a:ext cx="11192828" cy="4740734"/>
          </a:xfrm>
          <a:prstGeom prst="rect">
            <a:avLst/>
          </a:prstGeom>
        </p:spPr>
        <p:txBody>
          <a:bodyPr lIns="111026" tIns="55513" rIns="111026" bIns="55513"/>
          <a:lstStyle/>
          <a:p>
            <a:pPr eaLnBrk="1" hangingPunct="1"/>
            <a:r>
              <a:rPr lang="en-US" sz="2900" dirty="0">
                <a:ea typeface="ＭＳ Ｐゴシック" pitchFamily="-109" charset="-128"/>
              </a:rPr>
              <a:t>BA networks are not clustered.</a:t>
            </a:r>
          </a:p>
          <a:p>
            <a:pPr lvl="1"/>
            <a:r>
              <a:rPr lang="en-US" dirty="0">
                <a:ea typeface="ＭＳ Ｐゴシック" pitchFamily="-109" charset="-128"/>
              </a:rPr>
              <a:t>Can you think of a growth model of having preferential attachment and high clustering coefficient at the same time?</a:t>
            </a:r>
          </a:p>
          <a:p>
            <a:r>
              <a:rPr lang="en-US" sz="2900" dirty="0">
                <a:ea typeface="ＭＳ Ｐゴシック" pitchFamily="-109" charset="-128"/>
              </a:rPr>
              <a:t>BA networks are undirected.</a:t>
            </a:r>
          </a:p>
          <a:p>
            <a:pPr lvl="1"/>
            <a:r>
              <a:rPr lang="en-US" dirty="0">
                <a:ea typeface="ＭＳ Ｐゴシック" pitchFamily="-109" charset="-128"/>
              </a:rPr>
              <a:t>Can you make it directed? </a:t>
            </a:r>
          </a:p>
          <a:p>
            <a:pPr eaLnBrk="1" hangingPunct="1"/>
            <a:r>
              <a:rPr lang="en-US" sz="2900" dirty="0">
                <a:ea typeface="ＭＳ Ｐゴシック" pitchFamily="-109" charset="-128"/>
              </a:rPr>
              <a:t>What would the network look like if nodes are added over time, but not attached preferentially?</a:t>
            </a:r>
          </a:p>
          <a:p>
            <a:pPr eaLnBrk="1" hangingPunct="1"/>
            <a:r>
              <a:rPr lang="en-US" sz="2900" dirty="0">
                <a:ea typeface="ＭＳ Ｐゴシック" pitchFamily="-109" charset="-128"/>
              </a:rPr>
              <a:t>What other processes might give rise to power law networks?</a:t>
            </a:r>
          </a:p>
        </p:txBody>
      </p:sp>
      <p:sp>
        <p:nvSpPr>
          <p:cNvPr id="2" name="Slide Number Placeholder 1"/>
          <p:cNvSpPr>
            <a:spLocks noGrp="1"/>
          </p:cNvSpPr>
          <p:nvPr>
            <p:ph type="sldNum" sz="quarter" idx="4294967295"/>
          </p:nvPr>
        </p:nvSpPr>
        <p:spPr>
          <a:xfrm>
            <a:off x="10778278" y="6508794"/>
            <a:ext cx="1036373" cy="485731"/>
          </a:xfrm>
          <a:prstGeom prst="rect">
            <a:avLst/>
          </a:prstGeom>
        </p:spPr>
        <p:txBody>
          <a:bodyPr lIns="111026" tIns="55513" rIns="111026" bIns="55513"/>
          <a:lstStyle/>
          <a:p>
            <a:pPr>
              <a:defRPr/>
            </a:pPr>
            <a:fld id="{61B0E70C-1690-4F58-92A9-490466CB17A3}" type="slidenum">
              <a:rPr lang="en-US" smtClean="0"/>
              <a:pPr>
                <a:defRPr/>
              </a:pPr>
              <a:t>41</a:t>
            </a:fld>
            <a:endParaRPr lang="en-US"/>
          </a:p>
        </p:txBody>
      </p:sp>
    </p:spTree>
    <p:extLst>
      <p:ext uri="{BB962C8B-B14F-4D97-AF65-F5344CB8AC3E}">
        <p14:creationId xmlns:p14="http://schemas.microsoft.com/office/powerpoint/2010/main" val="2740087129"/>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p:txBody>
          <a:bodyPr/>
          <a:lstStyle/>
          <a:p>
            <a:pPr eaLnBrk="1" hangingPunct="1"/>
            <a:r>
              <a:rPr lang="en-US" dirty="0">
                <a:ea typeface="ＭＳ Ｐゴシック" pitchFamily="-109" charset="-128"/>
              </a:rPr>
              <a:t>You Should Know</a:t>
            </a:r>
          </a:p>
        </p:txBody>
      </p:sp>
      <p:sp>
        <p:nvSpPr>
          <p:cNvPr id="73731" name="Content Placeholder 2"/>
          <p:cNvSpPr>
            <a:spLocks noGrp="1"/>
          </p:cNvSpPr>
          <p:nvPr>
            <p:ph idx="4294967295"/>
          </p:nvPr>
        </p:nvSpPr>
        <p:spPr>
          <a:xfrm>
            <a:off x="621824" y="1632056"/>
            <a:ext cx="11192828" cy="4740734"/>
          </a:xfrm>
          <a:prstGeom prst="rect">
            <a:avLst/>
          </a:prstGeom>
        </p:spPr>
        <p:txBody>
          <a:bodyPr lIns="111026" tIns="55513" rIns="111026" bIns="55513"/>
          <a:lstStyle/>
          <a:p>
            <a:pPr eaLnBrk="1" hangingPunct="1"/>
            <a:r>
              <a:rPr lang="en-US" sz="2900" dirty="0">
                <a:ea typeface="ＭＳ Ｐゴシック" pitchFamily="-109" charset="-128"/>
              </a:rPr>
              <a:t>power law distributions are everywhere</a:t>
            </a:r>
          </a:p>
          <a:p>
            <a:pPr eaLnBrk="1" hangingPunct="1"/>
            <a:r>
              <a:rPr lang="en-US" sz="2900" dirty="0">
                <a:ea typeface="ＭＳ Ｐゴシック" pitchFamily="-109" charset="-128"/>
              </a:rPr>
              <a:t>there are good and bad ways of fitting them</a:t>
            </a:r>
          </a:p>
          <a:p>
            <a:pPr eaLnBrk="1" hangingPunct="1"/>
            <a:r>
              <a:rPr lang="en-US" sz="2900" dirty="0">
                <a:ea typeface="ＭＳ Ｐゴシック" pitchFamily="-109" charset="-128"/>
              </a:rPr>
              <a:t>some distributions are not power-law</a:t>
            </a:r>
          </a:p>
          <a:p>
            <a:pPr eaLnBrk="1" hangingPunct="1"/>
            <a:r>
              <a:rPr lang="en-US" sz="2900" dirty="0">
                <a:ea typeface="ＭＳ Ｐゴシック" pitchFamily="-109" charset="-128"/>
              </a:rPr>
              <a:t>preferential attachment leads to power law networks…</a:t>
            </a:r>
          </a:p>
          <a:p>
            <a:pPr eaLnBrk="1" hangingPunct="1"/>
            <a:r>
              <a:rPr lang="en-US" sz="2900" dirty="0">
                <a:ea typeface="ＭＳ Ｐゴシック" pitchFamily="-109" charset="-128"/>
              </a:rPr>
              <a:t>… but it’s not the whole story, and not the only way of generating them</a:t>
            </a:r>
          </a:p>
        </p:txBody>
      </p:sp>
      <p:sp>
        <p:nvSpPr>
          <p:cNvPr id="2" name="Slide Number Placeholder 1"/>
          <p:cNvSpPr>
            <a:spLocks noGrp="1"/>
          </p:cNvSpPr>
          <p:nvPr>
            <p:ph type="sldNum" sz="quarter" idx="4294967295"/>
          </p:nvPr>
        </p:nvSpPr>
        <p:spPr>
          <a:xfrm>
            <a:off x="10778278" y="6508794"/>
            <a:ext cx="1036373" cy="485731"/>
          </a:xfrm>
          <a:prstGeom prst="rect">
            <a:avLst/>
          </a:prstGeom>
        </p:spPr>
        <p:txBody>
          <a:bodyPr lIns="111026" tIns="55513" rIns="111026" bIns="55513"/>
          <a:lstStyle/>
          <a:p>
            <a:pPr>
              <a:defRPr/>
            </a:pPr>
            <a:fld id="{61B0E70C-1690-4F58-92A9-490466CB17A3}" type="slidenum">
              <a:rPr lang="en-US" smtClean="0"/>
              <a:pPr>
                <a:defRPr/>
              </a:pPr>
              <a:t>42</a:t>
            </a:fld>
            <a:endParaRPr lang="en-US"/>
          </a:p>
        </p:txBody>
      </p:sp>
    </p:spTree>
    <p:extLst>
      <p:ext uri="{BB962C8B-B14F-4D97-AF65-F5344CB8AC3E}">
        <p14:creationId xmlns:p14="http://schemas.microsoft.com/office/powerpoint/2010/main" val="144983229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ＭＳ Ｐゴシック" pitchFamily="-109" charset="-128"/>
              </a:rPr>
              <a:t>Power-law Distribution - </a:t>
            </a:r>
            <a:r>
              <a:rPr lang="en-US" dirty="0"/>
              <a:t>the Long Tails</a:t>
            </a:r>
          </a:p>
        </p:txBody>
      </p:sp>
      <p:sp>
        <p:nvSpPr>
          <p:cNvPr id="3" name="Content Placeholder 2"/>
          <p:cNvSpPr>
            <a:spLocks noGrp="1"/>
          </p:cNvSpPr>
          <p:nvPr>
            <p:ph idx="4294967295"/>
          </p:nvPr>
        </p:nvSpPr>
        <p:spPr>
          <a:xfrm>
            <a:off x="5858886" y="1496160"/>
            <a:ext cx="6313815" cy="4740734"/>
          </a:xfrm>
          <a:prstGeom prst="rect">
            <a:avLst/>
          </a:prstGeom>
        </p:spPr>
        <p:txBody>
          <a:bodyPr lIns="111026" tIns="55513" rIns="111026" bIns="55513"/>
          <a:lstStyle/>
          <a:p>
            <a:r>
              <a:rPr lang="en-US" sz="2900" dirty="0"/>
              <a:t>Many cities with a small population</a:t>
            </a:r>
          </a:p>
          <a:p>
            <a:r>
              <a:rPr lang="en-US" sz="2900" dirty="0"/>
              <a:t>A few cities with a very large population</a:t>
            </a:r>
          </a:p>
          <a:p>
            <a:r>
              <a:rPr lang="en-US" sz="2900" dirty="0"/>
              <a:t>high skew (asymmetry)</a:t>
            </a:r>
          </a:p>
          <a:p>
            <a:endParaRPr lang="en-US" sz="2900" dirty="0"/>
          </a:p>
          <a:p>
            <a:r>
              <a:rPr lang="en-US" sz="2900" dirty="0"/>
              <a:t>Comparing to a normal distribution:</a:t>
            </a:r>
          </a:p>
          <a:p>
            <a:pPr lvl="1"/>
            <a:r>
              <a:rPr lang="en-US" dirty="0"/>
              <a:t>Many people with a mediate height</a:t>
            </a:r>
          </a:p>
          <a:p>
            <a:pPr lvl="1"/>
            <a:r>
              <a:rPr lang="en-US" dirty="0"/>
              <a:t>Almost nobody with a very high or very low height</a:t>
            </a:r>
          </a:p>
          <a:p>
            <a:pPr lvl="1"/>
            <a:r>
              <a:rPr lang="en-US" dirty="0"/>
              <a:t>symmetry</a:t>
            </a:r>
          </a:p>
        </p:txBody>
      </p:sp>
      <p:sp>
        <p:nvSpPr>
          <p:cNvPr id="4" name="Slide Number Placeholder 3"/>
          <p:cNvSpPr>
            <a:spLocks noGrp="1"/>
          </p:cNvSpPr>
          <p:nvPr>
            <p:ph type="sldNum" sz="quarter" idx="4294967295"/>
          </p:nvPr>
        </p:nvSpPr>
        <p:spPr>
          <a:xfrm>
            <a:off x="10778278" y="6508794"/>
            <a:ext cx="1036373" cy="485731"/>
          </a:xfrm>
          <a:prstGeom prst="rect">
            <a:avLst/>
          </a:prstGeom>
        </p:spPr>
        <p:txBody>
          <a:bodyPr lIns="111026" tIns="55513" rIns="111026" bIns="55513"/>
          <a:lstStyle/>
          <a:p>
            <a:pPr>
              <a:defRPr/>
            </a:pPr>
            <a:fld id="{61B0E70C-1690-4F58-92A9-490466CB17A3}" type="slidenum">
              <a:rPr lang="en-US" smtClean="0"/>
              <a:pPr>
                <a:defRPr/>
              </a:pPr>
              <a:t>5</a:t>
            </a:fld>
            <a:endParaRPr lang="en-US"/>
          </a:p>
        </p:txBody>
      </p:sp>
      <p:pic>
        <p:nvPicPr>
          <p:cNvPr id="5" name="Picture 5"/>
          <p:cNvPicPr>
            <a:picLocks noChangeAspect="1" noChangeArrowheads="1"/>
          </p:cNvPicPr>
          <p:nvPr/>
        </p:nvPicPr>
        <p:blipFill>
          <a:blip r:embed="rId3"/>
          <a:srcRect l="4778" r="47442" b="12727"/>
          <a:stretch>
            <a:fillRect/>
          </a:stretch>
        </p:blipFill>
        <p:spPr bwMode="auto">
          <a:xfrm>
            <a:off x="612461" y="2372320"/>
            <a:ext cx="5181865" cy="3186395"/>
          </a:xfrm>
          <a:prstGeom prst="rect">
            <a:avLst/>
          </a:prstGeom>
          <a:noFill/>
          <a:ln w="38100">
            <a:noFill/>
            <a:miter lim="800000"/>
            <a:headEnd/>
            <a:tailEnd/>
          </a:ln>
        </p:spPr>
      </p:pic>
      <p:sp>
        <p:nvSpPr>
          <p:cNvPr id="6" name="TextBox 5"/>
          <p:cNvSpPr txBox="1"/>
          <p:nvPr/>
        </p:nvSpPr>
        <p:spPr>
          <a:xfrm>
            <a:off x="2063383" y="5636432"/>
            <a:ext cx="2798207" cy="388585"/>
          </a:xfrm>
          <a:prstGeom prst="rect">
            <a:avLst/>
          </a:prstGeom>
          <a:noFill/>
        </p:spPr>
        <p:txBody>
          <a:bodyPr wrap="square" lIns="111026" tIns="55513" rIns="111026" bIns="55513" rtlCol="0">
            <a:spAutoFit/>
          </a:bodyPr>
          <a:lstStyle/>
          <a:p>
            <a:r>
              <a:rPr lang="en-US" dirty="0"/>
              <a:t>Population of city</a:t>
            </a:r>
          </a:p>
        </p:txBody>
      </p:sp>
      <p:sp>
        <p:nvSpPr>
          <p:cNvPr id="7" name="TextBox 6"/>
          <p:cNvSpPr txBox="1"/>
          <p:nvPr/>
        </p:nvSpPr>
        <p:spPr>
          <a:xfrm>
            <a:off x="197912" y="2061453"/>
            <a:ext cx="2798207" cy="388585"/>
          </a:xfrm>
          <a:prstGeom prst="rect">
            <a:avLst/>
          </a:prstGeom>
          <a:noFill/>
        </p:spPr>
        <p:txBody>
          <a:bodyPr wrap="square" lIns="111026" tIns="55513" rIns="111026" bIns="55513" rtlCol="0">
            <a:spAutoFit/>
          </a:bodyPr>
          <a:lstStyle/>
          <a:p>
            <a:r>
              <a:rPr lang="en-US" dirty="0"/>
              <a:t>Percentage of city</a:t>
            </a:r>
          </a:p>
        </p:txBody>
      </p:sp>
      <p:sp>
        <p:nvSpPr>
          <p:cNvPr id="8" name="Oval 7"/>
          <p:cNvSpPr/>
          <p:nvPr/>
        </p:nvSpPr>
        <p:spPr>
          <a:xfrm>
            <a:off x="2167021" y="4917550"/>
            <a:ext cx="3523668" cy="310868"/>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111026" tIns="55513" rIns="111026" bIns="55513" rtlCol="0" anchor="ctr"/>
          <a:lstStyle/>
          <a:p>
            <a:pPr algn="ctr"/>
            <a:endParaRPr lang="en-US"/>
          </a:p>
        </p:txBody>
      </p:sp>
    </p:spTree>
    <p:extLst>
      <p:ext uri="{BB962C8B-B14F-4D97-AF65-F5344CB8AC3E}">
        <p14:creationId xmlns:p14="http://schemas.microsoft.com/office/powerpoint/2010/main" val="65071102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600" dirty="0"/>
              <a:t>We can Manipulate the Shape of the Tail by Scaling the Axes</a:t>
            </a:r>
          </a:p>
        </p:txBody>
      </p:sp>
      <p:sp>
        <p:nvSpPr>
          <p:cNvPr id="4" name="Slide Number Placeholder 3"/>
          <p:cNvSpPr>
            <a:spLocks noGrp="1"/>
          </p:cNvSpPr>
          <p:nvPr>
            <p:ph type="sldNum" sz="quarter" idx="4294967295"/>
          </p:nvPr>
        </p:nvSpPr>
        <p:spPr>
          <a:xfrm>
            <a:off x="10778278" y="6508794"/>
            <a:ext cx="1036373" cy="485731"/>
          </a:xfrm>
          <a:prstGeom prst="rect">
            <a:avLst/>
          </a:prstGeom>
        </p:spPr>
        <p:txBody>
          <a:bodyPr lIns="111026" tIns="55513" rIns="111026" bIns="55513"/>
          <a:lstStyle/>
          <a:p>
            <a:pPr>
              <a:defRPr/>
            </a:pPr>
            <a:fld id="{61B0E70C-1690-4F58-92A9-490466CB17A3}" type="slidenum">
              <a:rPr lang="en-US" smtClean="0"/>
              <a:pPr>
                <a:defRPr/>
              </a:pPr>
              <a:t>6</a:t>
            </a:fld>
            <a:endParaRPr lang="en-US"/>
          </a:p>
        </p:txBody>
      </p:sp>
      <p:pic>
        <p:nvPicPr>
          <p:cNvPr id="6" name="Picture 5"/>
          <p:cNvPicPr>
            <a:picLocks noChangeAspect="1" noChangeArrowheads="1"/>
          </p:cNvPicPr>
          <p:nvPr/>
        </p:nvPicPr>
        <p:blipFill>
          <a:blip r:embed="rId3"/>
          <a:srcRect/>
          <a:stretch>
            <a:fillRect/>
          </a:stretch>
        </p:blipFill>
        <p:spPr bwMode="auto">
          <a:xfrm>
            <a:off x="705924" y="2214961"/>
            <a:ext cx="10099058" cy="3399883"/>
          </a:xfrm>
          <a:prstGeom prst="rect">
            <a:avLst/>
          </a:prstGeom>
          <a:noFill/>
          <a:ln w="38100">
            <a:noFill/>
            <a:miter lim="800000"/>
            <a:headEnd/>
            <a:tailEnd/>
          </a:ln>
        </p:spPr>
      </p:pic>
      <p:sp>
        <p:nvSpPr>
          <p:cNvPr id="7" name="Rectangle 3"/>
          <p:cNvSpPr txBox="1">
            <a:spLocks noChangeArrowheads="1"/>
          </p:cNvSpPr>
          <p:nvPr/>
        </p:nvSpPr>
        <p:spPr bwMode="auto">
          <a:xfrm>
            <a:off x="2477932" y="3210710"/>
            <a:ext cx="1957386" cy="442855"/>
          </a:xfrm>
          <a:prstGeom prst="rect">
            <a:avLst/>
          </a:prstGeom>
          <a:noFill/>
          <a:ln w="9525">
            <a:solidFill>
              <a:schemeClr val="tx1"/>
            </a:solidFill>
            <a:miter lim="800000"/>
            <a:headEnd/>
            <a:tailEnd/>
          </a:ln>
        </p:spPr>
        <p:txBody>
          <a:bodyPr vert="horz" wrap="square" lIns="111026" tIns="55513" rIns="111026" bIns="55513" numCol="1" anchor="t" anchorCtr="0" compatLnSpc="1">
            <a:prstTxWarp prst="textNoShape">
              <a:avLst/>
            </a:prstTxWarp>
          </a:bodyPr>
          <a:lstStyle/>
          <a:p>
            <a:pPr defTabSz="1110264" fontAlgn="base">
              <a:spcBef>
                <a:spcPct val="20000"/>
              </a:spcBef>
              <a:spcAft>
                <a:spcPct val="0"/>
              </a:spcAft>
              <a:defRPr/>
            </a:pPr>
            <a:r>
              <a:rPr lang="en-US" sz="2200" kern="0" dirty="0">
                <a:ea typeface="ＭＳ Ｐゴシック" pitchFamily="-109" charset="-128"/>
              </a:rPr>
              <a:t>Linear scale</a:t>
            </a:r>
          </a:p>
        </p:txBody>
      </p:sp>
      <p:sp>
        <p:nvSpPr>
          <p:cNvPr id="8" name="Rectangle 6"/>
          <p:cNvSpPr>
            <a:spLocks noChangeArrowheads="1"/>
          </p:cNvSpPr>
          <p:nvPr/>
        </p:nvSpPr>
        <p:spPr bwMode="auto">
          <a:xfrm>
            <a:off x="6990348" y="4011757"/>
            <a:ext cx="2075676" cy="462394"/>
          </a:xfrm>
          <a:prstGeom prst="rect">
            <a:avLst/>
          </a:prstGeom>
          <a:noFill/>
          <a:ln w="9525">
            <a:solidFill>
              <a:srgbClr val="525051"/>
            </a:solidFill>
            <a:miter lim="800000"/>
            <a:headEnd/>
            <a:tailEnd/>
          </a:ln>
        </p:spPr>
        <p:txBody>
          <a:bodyPr lIns="111026" tIns="55513" rIns="111026" bIns="55513"/>
          <a:lstStyle/>
          <a:p>
            <a:pPr>
              <a:buClr>
                <a:schemeClr val="bg2"/>
              </a:buClr>
              <a:buSzPct val="90000"/>
            </a:pPr>
            <a:r>
              <a:rPr lang="en-US" sz="2200" dirty="0"/>
              <a:t>Log-log scale</a:t>
            </a:r>
          </a:p>
        </p:txBody>
      </p:sp>
      <p:sp>
        <p:nvSpPr>
          <p:cNvPr id="9" name="Line 7"/>
          <p:cNvSpPr>
            <a:spLocks noChangeShapeType="1"/>
          </p:cNvSpPr>
          <p:nvPr/>
        </p:nvSpPr>
        <p:spPr bwMode="auto">
          <a:xfrm>
            <a:off x="6799518" y="2461760"/>
            <a:ext cx="3643181" cy="2454814"/>
          </a:xfrm>
          <a:prstGeom prst="line">
            <a:avLst/>
          </a:prstGeom>
          <a:noFill/>
          <a:ln w="38100">
            <a:solidFill>
              <a:schemeClr val="accent1"/>
            </a:solidFill>
            <a:round/>
            <a:headEnd/>
            <a:tailEnd/>
          </a:ln>
        </p:spPr>
        <p:txBody>
          <a:bodyPr wrap="square" lIns="111026" tIns="55513" rIns="111026" bIns="55513">
            <a:spAutoFit/>
          </a:bodyPr>
          <a:lstStyle/>
          <a:p>
            <a:endParaRPr lang="en-US"/>
          </a:p>
        </p:txBody>
      </p:sp>
      <p:sp>
        <p:nvSpPr>
          <p:cNvPr id="10" name="Rectangle 9"/>
          <p:cNvSpPr>
            <a:spLocks noChangeArrowheads="1"/>
          </p:cNvSpPr>
          <p:nvPr/>
        </p:nvSpPr>
        <p:spPr bwMode="auto">
          <a:xfrm>
            <a:off x="1108586" y="5772767"/>
            <a:ext cx="11103193" cy="1088037"/>
          </a:xfrm>
          <a:prstGeom prst="rect">
            <a:avLst/>
          </a:prstGeom>
          <a:noFill/>
          <a:ln w="9525">
            <a:noFill/>
            <a:miter lim="800000"/>
            <a:headEnd/>
            <a:tailEnd/>
          </a:ln>
        </p:spPr>
        <p:txBody>
          <a:bodyPr lIns="111026" tIns="55513" rIns="111026" bIns="55513"/>
          <a:lstStyle/>
          <a:p>
            <a:pPr>
              <a:buClr>
                <a:schemeClr val="bg2"/>
              </a:buClr>
              <a:buSzPct val="90000"/>
            </a:pPr>
            <a:r>
              <a:rPr lang="en-US" sz="2900" dirty="0"/>
              <a:t>Long-tail on a linear scale             straight line on a log-log plot</a:t>
            </a:r>
          </a:p>
        </p:txBody>
      </p:sp>
      <p:sp>
        <p:nvSpPr>
          <p:cNvPr id="3" name="Right Arrow 2"/>
          <p:cNvSpPr/>
          <p:nvPr/>
        </p:nvSpPr>
        <p:spPr bwMode="auto">
          <a:xfrm>
            <a:off x="5061628" y="5833625"/>
            <a:ext cx="978408" cy="484632"/>
          </a:xfrm>
          <a:prstGeom prst="rightArrow">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404154605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z="4600" dirty="0">
                <a:ea typeface="ＭＳ Ｐゴシック" pitchFamily="-109" charset="-128"/>
              </a:rPr>
              <a:t>Power Laws are Seemingly Everywhere</a:t>
            </a:r>
            <a:br>
              <a:rPr lang="en-US" sz="4600" dirty="0">
                <a:ea typeface="ＭＳ Ｐゴシック" pitchFamily="-109" charset="-128"/>
              </a:rPr>
            </a:br>
            <a:r>
              <a:rPr lang="en-US" sz="2000" dirty="0">
                <a:ea typeface="ＭＳ Ｐゴシック" pitchFamily="-109" charset="-128"/>
              </a:rPr>
              <a:t>*these are cumulative distributions</a:t>
            </a:r>
          </a:p>
        </p:txBody>
      </p:sp>
      <p:grpSp>
        <p:nvGrpSpPr>
          <p:cNvPr id="2" name="Group 17"/>
          <p:cNvGrpSpPr>
            <a:grpSpLocks/>
          </p:cNvGrpSpPr>
          <p:nvPr/>
        </p:nvGrpSpPr>
        <p:grpSpPr bwMode="auto">
          <a:xfrm>
            <a:off x="1036373" y="1321188"/>
            <a:ext cx="10294638" cy="4985501"/>
            <a:chOff x="236538" y="609600"/>
            <a:chExt cx="9085262" cy="6362406"/>
          </a:xfrm>
        </p:grpSpPr>
        <p:pic>
          <p:nvPicPr>
            <p:cNvPr id="24581" name="Picture 4"/>
            <p:cNvPicPr>
              <a:picLocks noChangeAspect="1" noChangeArrowheads="1"/>
            </p:cNvPicPr>
            <p:nvPr/>
          </p:nvPicPr>
          <p:blipFill>
            <a:blip r:embed="rId3"/>
            <a:srcRect/>
            <a:stretch>
              <a:fillRect/>
            </a:stretch>
          </p:blipFill>
          <p:spPr bwMode="auto">
            <a:xfrm>
              <a:off x="236538" y="609600"/>
              <a:ext cx="8907462" cy="5862638"/>
            </a:xfrm>
            <a:prstGeom prst="rect">
              <a:avLst/>
            </a:prstGeom>
            <a:noFill/>
            <a:ln w="38100">
              <a:noFill/>
              <a:miter lim="800000"/>
              <a:headEnd/>
              <a:tailEnd/>
            </a:ln>
          </p:spPr>
        </p:pic>
        <p:grpSp>
          <p:nvGrpSpPr>
            <p:cNvPr id="3" name="Group 16"/>
            <p:cNvGrpSpPr>
              <a:grpSpLocks/>
            </p:cNvGrpSpPr>
            <p:nvPr/>
          </p:nvGrpSpPr>
          <p:grpSpPr bwMode="auto">
            <a:xfrm>
              <a:off x="762000" y="3352800"/>
              <a:ext cx="8559800" cy="3619206"/>
              <a:chOff x="762000" y="3352800"/>
              <a:chExt cx="8559800" cy="3619206"/>
            </a:xfrm>
          </p:grpSpPr>
          <p:sp>
            <p:nvSpPr>
              <p:cNvPr id="24583" name="Text Box 6"/>
              <p:cNvSpPr txBox="1">
                <a:spLocks noChangeArrowheads="1"/>
              </p:cNvSpPr>
              <p:nvPr/>
            </p:nvSpPr>
            <p:spPr bwMode="auto">
              <a:xfrm>
                <a:off x="1143000" y="3408362"/>
                <a:ext cx="1096600" cy="471335"/>
              </a:xfrm>
              <a:prstGeom prst="rect">
                <a:avLst/>
              </a:prstGeom>
              <a:noFill/>
              <a:ln w="38100">
                <a:noFill/>
                <a:miter lim="800000"/>
                <a:headEnd/>
                <a:tailEnd/>
              </a:ln>
            </p:spPr>
            <p:txBody>
              <a:bodyPr wrap="none">
                <a:spAutoFit/>
              </a:bodyPr>
              <a:lstStyle/>
              <a:p>
                <a:r>
                  <a:rPr lang="en-US" dirty="0">
                    <a:solidFill>
                      <a:srgbClr val="C00000"/>
                    </a:solidFill>
                    <a:latin typeface="Times New Roman" pitchFamily="-109" charset="0"/>
                  </a:rPr>
                  <a:t>Moby Dick</a:t>
                </a:r>
              </a:p>
            </p:txBody>
          </p:sp>
          <p:sp>
            <p:nvSpPr>
              <p:cNvPr id="24584" name="Text Box 7"/>
              <p:cNvSpPr txBox="1">
                <a:spLocks noChangeArrowheads="1"/>
              </p:cNvSpPr>
              <p:nvPr/>
            </p:nvSpPr>
            <p:spPr bwMode="auto">
              <a:xfrm>
                <a:off x="3274517" y="3386667"/>
                <a:ext cx="2426473" cy="471335"/>
              </a:xfrm>
              <a:prstGeom prst="rect">
                <a:avLst/>
              </a:prstGeom>
              <a:noFill/>
              <a:ln w="38100">
                <a:noFill/>
                <a:miter lim="800000"/>
                <a:headEnd/>
                <a:tailEnd/>
              </a:ln>
            </p:spPr>
            <p:txBody>
              <a:bodyPr wrap="none">
                <a:spAutoFit/>
              </a:bodyPr>
              <a:lstStyle/>
              <a:p>
                <a:r>
                  <a:rPr lang="en-US">
                    <a:solidFill>
                      <a:srgbClr val="C00000"/>
                    </a:solidFill>
                    <a:latin typeface="Times New Roman" pitchFamily="-109" charset="0"/>
                  </a:rPr>
                  <a:t>scientific papers 1981-1997</a:t>
                </a:r>
              </a:p>
            </p:txBody>
          </p:sp>
          <p:sp>
            <p:nvSpPr>
              <p:cNvPr id="24585" name="Text Box 8"/>
              <p:cNvSpPr txBox="1">
                <a:spLocks noChangeArrowheads="1"/>
              </p:cNvSpPr>
              <p:nvPr/>
            </p:nvSpPr>
            <p:spPr bwMode="auto">
              <a:xfrm>
                <a:off x="6394450" y="3352800"/>
                <a:ext cx="2441437" cy="471335"/>
              </a:xfrm>
              <a:prstGeom prst="rect">
                <a:avLst/>
              </a:prstGeom>
              <a:noFill/>
              <a:ln w="38100">
                <a:noFill/>
                <a:miter lim="800000"/>
                <a:headEnd/>
                <a:tailEnd/>
              </a:ln>
            </p:spPr>
            <p:txBody>
              <a:bodyPr wrap="none">
                <a:spAutoFit/>
              </a:bodyPr>
              <a:lstStyle/>
              <a:p>
                <a:r>
                  <a:rPr lang="en-US">
                    <a:solidFill>
                      <a:srgbClr val="C00000"/>
                    </a:solidFill>
                    <a:latin typeface="Times New Roman" pitchFamily="-109" charset="0"/>
                  </a:rPr>
                  <a:t>AOL users visiting sites ‘97</a:t>
                </a:r>
              </a:p>
            </p:txBody>
          </p:sp>
          <p:sp>
            <p:nvSpPr>
              <p:cNvPr id="24586" name="Text Box 9"/>
              <p:cNvSpPr txBox="1">
                <a:spLocks noChangeArrowheads="1"/>
              </p:cNvSpPr>
              <p:nvPr/>
            </p:nvSpPr>
            <p:spPr bwMode="auto">
              <a:xfrm>
                <a:off x="762000" y="6491287"/>
                <a:ext cx="1945180" cy="471335"/>
              </a:xfrm>
              <a:prstGeom prst="rect">
                <a:avLst/>
              </a:prstGeom>
              <a:noFill/>
              <a:ln w="38100">
                <a:noFill/>
                <a:miter lim="800000"/>
                <a:headEnd/>
                <a:tailEnd/>
              </a:ln>
            </p:spPr>
            <p:txBody>
              <a:bodyPr wrap="none">
                <a:spAutoFit/>
              </a:bodyPr>
              <a:lstStyle/>
              <a:p>
                <a:r>
                  <a:rPr lang="en-US">
                    <a:solidFill>
                      <a:srgbClr val="C00000"/>
                    </a:solidFill>
                    <a:latin typeface="Times New Roman" pitchFamily="-109" charset="0"/>
                  </a:rPr>
                  <a:t>bestsellers 1895-1965</a:t>
                </a:r>
              </a:p>
            </p:txBody>
          </p:sp>
          <p:sp>
            <p:nvSpPr>
              <p:cNvPr id="24587" name="Text Box 10"/>
              <p:cNvSpPr txBox="1">
                <a:spLocks noChangeArrowheads="1"/>
              </p:cNvSpPr>
              <p:nvPr/>
            </p:nvSpPr>
            <p:spPr bwMode="auto">
              <a:xfrm>
                <a:off x="3428999" y="6491287"/>
                <a:ext cx="2335932" cy="471335"/>
              </a:xfrm>
              <a:prstGeom prst="rect">
                <a:avLst/>
              </a:prstGeom>
              <a:noFill/>
              <a:ln w="38100">
                <a:noFill/>
                <a:miter lim="800000"/>
                <a:headEnd/>
                <a:tailEnd/>
              </a:ln>
            </p:spPr>
            <p:txBody>
              <a:bodyPr wrap="none">
                <a:spAutoFit/>
              </a:bodyPr>
              <a:lstStyle/>
              <a:p>
                <a:r>
                  <a:rPr lang="en-US">
                    <a:solidFill>
                      <a:srgbClr val="C00000"/>
                    </a:solidFill>
                    <a:latin typeface="Times New Roman" pitchFamily="-109" charset="0"/>
                  </a:rPr>
                  <a:t>AT&amp;T customers on 1 day</a:t>
                </a:r>
              </a:p>
            </p:txBody>
          </p:sp>
          <p:sp>
            <p:nvSpPr>
              <p:cNvPr id="24588" name="Text Box 11"/>
              <p:cNvSpPr txBox="1">
                <a:spLocks noChangeArrowheads="1"/>
              </p:cNvSpPr>
              <p:nvPr/>
            </p:nvSpPr>
            <p:spPr bwMode="auto">
              <a:xfrm>
                <a:off x="6629400" y="6491288"/>
                <a:ext cx="2692400" cy="480718"/>
              </a:xfrm>
              <a:prstGeom prst="rect">
                <a:avLst/>
              </a:prstGeom>
              <a:noFill/>
              <a:ln w="38100">
                <a:noFill/>
                <a:miter lim="800000"/>
                <a:headEnd/>
                <a:tailEnd/>
              </a:ln>
            </p:spPr>
            <p:txBody>
              <a:bodyPr>
                <a:spAutoFit/>
              </a:bodyPr>
              <a:lstStyle/>
              <a:p>
                <a:r>
                  <a:rPr lang="en-US">
                    <a:solidFill>
                      <a:srgbClr val="C00000"/>
                    </a:solidFill>
                    <a:latin typeface="Times New Roman" pitchFamily="-109" charset="0"/>
                  </a:rPr>
                  <a:t>California 1910-1992</a:t>
                </a:r>
              </a:p>
            </p:txBody>
          </p:sp>
        </p:grpSp>
      </p:grpSp>
      <p:sp>
        <p:nvSpPr>
          <p:cNvPr id="24580" name="Rectangle 14"/>
          <p:cNvSpPr>
            <a:spLocks noChangeArrowheads="1"/>
          </p:cNvSpPr>
          <p:nvPr/>
        </p:nvSpPr>
        <p:spPr bwMode="auto">
          <a:xfrm>
            <a:off x="967581" y="6534353"/>
            <a:ext cx="11918289" cy="342943"/>
          </a:xfrm>
          <a:prstGeom prst="rect">
            <a:avLst/>
          </a:prstGeom>
          <a:noFill/>
          <a:ln w="9525">
            <a:noFill/>
            <a:miter lim="800000"/>
            <a:headEnd/>
            <a:tailEnd/>
          </a:ln>
        </p:spPr>
        <p:txBody>
          <a:bodyPr lIns="111026" tIns="55513" rIns="111026" bIns="55513">
            <a:spAutoFit/>
          </a:bodyPr>
          <a:lstStyle/>
          <a:p>
            <a:r>
              <a:rPr lang="en-US" sz="1500" b="1" dirty="0" err="1"/>
              <a:t>Source:MEJ</a:t>
            </a:r>
            <a:r>
              <a:rPr lang="en-US" sz="1500" b="1" dirty="0"/>
              <a:t> Newman, ’Power laws, Pareto distributions and Zipf’s law’, </a:t>
            </a:r>
            <a:r>
              <a:rPr lang="en-US" sz="1500" i="1" dirty="0"/>
              <a:t>Contemporary Physics</a:t>
            </a:r>
            <a:r>
              <a:rPr lang="en-US" sz="1500" dirty="0"/>
              <a:t> </a:t>
            </a:r>
            <a:r>
              <a:rPr lang="en-US" sz="1500" b="1" dirty="0"/>
              <a:t>46</a:t>
            </a:r>
            <a:r>
              <a:rPr lang="en-US" sz="1500" dirty="0"/>
              <a:t>, 323–351 (2005)</a:t>
            </a:r>
            <a:endParaRPr lang="en-US" sz="1500" b="1" dirty="0"/>
          </a:p>
        </p:txBody>
      </p:sp>
    </p:spTree>
    <p:extLst>
      <p:ext uri="{BB962C8B-B14F-4D97-AF65-F5344CB8AC3E}">
        <p14:creationId xmlns:p14="http://schemas.microsoft.com/office/powerpoint/2010/main" val="171930443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z="4600" dirty="0">
                <a:ea typeface="ＭＳ Ｐゴシック" pitchFamily="-109" charset="-128"/>
              </a:rPr>
              <a:t>Yet More Power Laws</a:t>
            </a:r>
          </a:p>
        </p:txBody>
      </p:sp>
      <p:grpSp>
        <p:nvGrpSpPr>
          <p:cNvPr id="2" name="Group 17"/>
          <p:cNvGrpSpPr>
            <a:grpSpLocks/>
          </p:cNvGrpSpPr>
          <p:nvPr/>
        </p:nvGrpSpPr>
        <p:grpSpPr bwMode="auto">
          <a:xfrm>
            <a:off x="932736" y="1165754"/>
            <a:ext cx="10674641" cy="4973884"/>
            <a:chOff x="236538" y="685800"/>
            <a:chExt cx="8907462" cy="6172200"/>
          </a:xfrm>
        </p:grpSpPr>
        <p:pic>
          <p:nvPicPr>
            <p:cNvPr id="25605" name="Picture 4"/>
            <p:cNvPicPr>
              <a:picLocks noChangeAspect="1" noChangeArrowheads="1"/>
            </p:cNvPicPr>
            <p:nvPr/>
          </p:nvPicPr>
          <p:blipFill>
            <a:blip r:embed="rId3"/>
            <a:srcRect/>
            <a:stretch>
              <a:fillRect/>
            </a:stretch>
          </p:blipFill>
          <p:spPr bwMode="auto">
            <a:xfrm>
              <a:off x="236538" y="685800"/>
              <a:ext cx="8907462" cy="5827713"/>
            </a:xfrm>
            <a:prstGeom prst="rect">
              <a:avLst/>
            </a:prstGeom>
            <a:noFill/>
            <a:ln w="38100">
              <a:noFill/>
              <a:miter lim="800000"/>
              <a:headEnd/>
              <a:tailEnd/>
            </a:ln>
          </p:spPr>
        </p:pic>
        <p:grpSp>
          <p:nvGrpSpPr>
            <p:cNvPr id="3" name="Group 16"/>
            <p:cNvGrpSpPr>
              <a:grpSpLocks/>
            </p:cNvGrpSpPr>
            <p:nvPr/>
          </p:nvGrpSpPr>
          <p:grpSpPr bwMode="auto">
            <a:xfrm>
              <a:off x="495979" y="3304464"/>
              <a:ext cx="8648021" cy="3553536"/>
              <a:chOff x="495979" y="3304464"/>
              <a:chExt cx="8648021" cy="3553536"/>
            </a:xfrm>
          </p:grpSpPr>
          <p:sp>
            <p:nvSpPr>
              <p:cNvPr id="25607" name="Text Box 5"/>
              <p:cNvSpPr txBox="1">
                <a:spLocks noChangeArrowheads="1"/>
              </p:cNvSpPr>
              <p:nvPr/>
            </p:nvSpPr>
            <p:spPr bwMode="auto">
              <a:xfrm>
                <a:off x="1447800" y="3386136"/>
                <a:ext cx="762000" cy="458312"/>
              </a:xfrm>
              <a:prstGeom prst="rect">
                <a:avLst/>
              </a:prstGeom>
              <a:noFill/>
              <a:ln w="38100">
                <a:noFill/>
                <a:miter lim="800000"/>
                <a:headEnd/>
                <a:tailEnd/>
              </a:ln>
            </p:spPr>
            <p:txBody>
              <a:bodyPr>
                <a:spAutoFit/>
              </a:bodyPr>
              <a:lstStyle/>
              <a:p>
                <a:r>
                  <a:rPr lang="en-US" dirty="0">
                    <a:solidFill>
                      <a:srgbClr val="C00000"/>
                    </a:solidFill>
                    <a:latin typeface="Times New Roman" pitchFamily="-109" charset="0"/>
                  </a:rPr>
                  <a:t>Moon</a:t>
                </a:r>
              </a:p>
            </p:txBody>
          </p:sp>
          <p:sp>
            <p:nvSpPr>
              <p:cNvPr id="25609" name="Text Box 7"/>
              <p:cNvSpPr txBox="1">
                <a:spLocks noChangeArrowheads="1"/>
              </p:cNvSpPr>
              <p:nvPr/>
            </p:nvSpPr>
            <p:spPr bwMode="auto">
              <a:xfrm>
                <a:off x="4114800" y="3386137"/>
                <a:ext cx="1524000" cy="467436"/>
              </a:xfrm>
              <a:prstGeom prst="rect">
                <a:avLst/>
              </a:prstGeom>
              <a:noFill/>
              <a:ln w="38100">
                <a:noFill/>
                <a:miter lim="800000"/>
                <a:headEnd/>
                <a:tailEnd/>
              </a:ln>
            </p:spPr>
            <p:txBody>
              <a:bodyPr>
                <a:spAutoFit/>
              </a:bodyPr>
              <a:lstStyle/>
              <a:p>
                <a:r>
                  <a:rPr lang="en-US" dirty="0">
                    <a:solidFill>
                      <a:srgbClr val="C00000"/>
                    </a:solidFill>
                    <a:latin typeface="Times New Roman" pitchFamily="-109" charset="0"/>
                  </a:rPr>
                  <a:t>Solar flares</a:t>
                </a:r>
              </a:p>
            </p:txBody>
          </p:sp>
          <p:sp>
            <p:nvSpPr>
              <p:cNvPr id="25611" name="Text Box 9"/>
              <p:cNvSpPr txBox="1">
                <a:spLocks noChangeArrowheads="1"/>
              </p:cNvSpPr>
              <p:nvPr/>
            </p:nvSpPr>
            <p:spPr bwMode="auto">
              <a:xfrm>
                <a:off x="6858001" y="3304464"/>
                <a:ext cx="2285999" cy="467436"/>
              </a:xfrm>
              <a:prstGeom prst="rect">
                <a:avLst/>
              </a:prstGeom>
              <a:noFill/>
              <a:ln w="38100">
                <a:noFill/>
                <a:miter lim="800000"/>
                <a:headEnd/>
                <a:tailEnd/>
              </a:ln>
            </p:spPr>
            <p:txBody>
              <a:bodyPr>
                <a:spAutoFit/>
              </a:bodyPr>
              <a:lstStyle/>
              <a:p>
                <a:r>
                  <a:rPr lang="en-US" dirty="0">
                    <a:solidFill>
                      <a:srgbClr val="C00000"/>
                    </a:solidFill>
                    <a:latin typeface="Times New Roman" pitchFamily="-109" charset="0"/>
                  </a:rPr>
                  <a:t>wars (1816-1980)</a:t>
                </a:r>
              </a:p>
            </p:txBody>
          </p:sp>
          <p:sp>
            <p:nvSpPr>
              <p:cNvPr id="25613" name="Text Box 11"/>
              <p:cNvSpPr txBox="1">
                <a:spLocks noChangeArrowheads="1"/>
              </p:cNvSpPr>
              <p:nvPr/>
            </p:nvSpPr>
            <p:spPr bwMode="auto">
              <a:xfrm>
                <a:off x="495979" y="6375796"/>
                <a:ext cx="2767366" cy="467436"/>
              </a:xfrm>
              <a:prstGeom prst="rect">
                <a:avLst/>
              </a:prstGeom>
              <a:noFill/>
              <a:ln w="38100">
                <a:noFill/>
                <a:miter lim="800000"/>
                <a:headEnd/>
                <a:tailEnd/>
              </a:ln>
            </p:spPr>
            <p:txBody>
              <a:bodyPr wrap="square">
                <a:spAutoFit/>
              </a:bodyPr>
              <a:lstStyle/>
              <a:p>
                <a:r>
                  <a:rPr lang="en-US" dirty="0">
                    <a:solidFill>
                      <a:srgbClr val="C00000"/>
                    </a:solidFill>
                    <a:latin typeface="Times New Roman" pitchFamily="-109" charset="0"/>
                  </a:rPr>
                  <a:t>richest individuals 2003</a:t>
                </a:r>
              </a:p>
            </p:txBody>
          </p:sp>
          <p:sp>
            <p:nvSpPr>
              <p:cNvPr id="25615" name="Text Box 13"/>
              <p:cNvSpPr txBox="1">
                <a:spLocks noChangeArrowheads="1"/>
              </p:cNvSpPr>
              <p:nvPr/>
            </p:nvSpPr>
            <p:spPr bwMode="auto">
              <a:xfrm>
                <a:off x="3522786" y="6390564"/>
                <a:ext cx="2719033" cy="467436"/>
              </a:xfrm>
              <a:prstGeom prst="rect">
                <a:avLst/>
              </a:prstGeom>
              <a:noFill/>
              <a:ln w="38100">
                <a:noFill/>
                <a:miter lim="800000"/>
                <a:headEnd/>
                <a:tailEnd/>
              </a:ln>
            </p:spPr>
            <p:txBody>
              <a:bodyPr wrap="square">
                <a:spAutoFit/>
              </a:bodyPr>
              <a:lstStyle/>
              <a:p>
                <a:r>
                  <a:rPr lang="en-US" dirty="0">
                    <a:solidFill>
                      <a:srgbClr val="C00000"/>
                    </a:solidFill>
                    <a:latin typeface="Times New Roman" pitchFamily="-109" charset="0"/>
                  </a:rPr>
                  <a:t>US family names 1990</a:t>
                </a:r>
              </a:p>
            </p:txBody>
          </p:sp>
          <p:sp>
            <p:nvSpPr>
              <p:cNvPr id="25618" name="Text Box 17"/>
              <p:cNvSpPr txBox="1">
                <a:spLocks noChangeArrowheads="1"/>
              </p:cNvSpPr>
              <p:nvPr/>
            </p:nvSpPr>
            <p:spPr bwMode="auto">
              <a:xfrm>
                <a:off x="6858000" y="6375797"/>
                <a:ext cx="1905000" cy="467436"/>
              </a:xfrm>
              <a:prstGeom prst="rect">
                <a:avLst/>
              </a:prstGeom>
              <a:noFill/>
              <a:ln w="38100">
                <a:noFill/>
                <a:miter lim="800000"/>
                <a:headEnd/>
                <a:tailEnd/>
              </a:ln>
            </p:spPr>
            <p:txBody>
              <a:bodyPr>
                <a:spAutoFit/>
              </a:bodyPr>
              <a:lstStyle/>
              <a:p>
                <a:r>
                  <a:rPr lang="en-US" dirty="0">
                    <a:solidFill>
                      <a:srgbClr val="C00000"/>
                    </a:solidFill>
                    <a:latin typeface="Times New Roman" pitchFamily="-109" charset="0"/>
                  </a:rPr>
                  <a:t>US cities 2003</a:t>
                </a:r>
              </a:p>
            </p:txBody>
          </p:sp>
        </p:grpSp>
      </p:grpSp>
      <p:sp>
        <p:nvSpPr>
          <p:cNvPr id="25604" name="Rectangle 14"/>
          <p:cNvSpPr>
            <a:spLocks noChangeArrowheads="1"/>
          </p:cNvSpPr>
          <p:nvPr/>
        </p:nvSpPr>
        <p:spPr bwMode="auto">
          <a:xfrm>
            <a:off x="1104351" y="6450939"/>
            <a:ext cx="11918289" cy="342943"/>
          </a:xfrm>
          <a:prstGeom prst="rect">
            <a:avLst/>
          </a:prstGeom>
          <a:noFill/>
          <a:ln w="9525">
            <a:noFill/>
            <a:miter lim="800000"/>
            <a:headEnd/>
            <a:tailEnd/>
          </a:ln>
        </p:spPr>
        <p:txBody>
          <a:bodyPr lIns="111026" tIns="55513" rIns="111026" bIns="55513">
            <a:spAutoFit/>
          </a:bodyPr>
          <a:lstStyle/>
          <a:p>
            <a:r>
              <a:rPr lang="en-US" sz="1500" b="1" dirty="0" err="1"/>
              <a:t>Source:MEJ</a:t>
            </a:r>
            <a:r>
              <a:rPr lang="en-US" sz="1500" b="1" dirty="0"/>
              <a:t> Newman, ’Power laws, Pareto distributions and Zipf’s law’, </a:t>
            </a:r>
            <a:r>
              <a:rPr lang="en-US" sz="1500" i="1" dirty="0"/>
              <a:t>Contemporary Physics</a:t>
            </a:r>
            <a:r>
              <a:rPr lang="en-US" sz="1500" dirty="0"/>
              <a:t> </a:t>
            </a:r>
            <a:r>
              <a:rPr lang="en-US" sz="1500" b="1" dirty="0"/>
              <a:t>46</a:t>
            </a:r>
            <a:r>
              <a:rPr lang="en-US" sz="1500" dirty="0"/>
              <a:t>, 323–351 (2005)</a:t>
            </a:r>
            <a:endParaRPr lang="en-US" sz="1500" b="1" dirty="0"/>
          </a:p>
        </p:txBody>
      </p:sp>
    </p:spTree>
    <p:extLst>
      <p:ext uri="{BB962C8B-B14F-4D97-AF65-F5344CB8AC3E}">
        <p14:creationId xmlns:p14="http://schemas.microsoft.com/office/powerpoint/2010/main" val="175532586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lstStyle/>
          <a:p>
            <a:pPr eaLnBrk="1" hangingPunct="1"/>
            <a:r>
              <a:rPr lang="en-US" dirty="0">
                <a:ea typeface="ＭＳ Ｐゴシック" pitchFamily="-109" charset="-128"/>
              </a:rPr>
              <a:t>Power Law Distribution</a:t>
            </a:r>
          </a:p>
        </p:txBody>
      </p:sp>
      <p:sp>
        <p:nvSpPr>
          <p:cNvPr id="26629" name="Rectangle 3"/>
          <p:cNvSpPr>
            <a:spLocks noGrp="1" noChangeArrowheads="1"/>
          </p:cNvSpPr>
          <p:nvPr>
            <p:ph type="body" idx="4294967295"/>
          </p:nvPr>
        </p:nvSpPr>
        <p:spPr>
          <a:xfrm>
            <a:off x="621824" y="1632056"/>
            <a:ext cx="11192828" cy="4740734"/>
          </a:xfrm>
          <a:prstGeom prst="rect">
            <a:avLst/>
          </a:prstGeom>
        </p:spPr>
        <p:txBody>
          <a:bodyPr lIns="111026" tIns="55513" rIns="111026" bIns="55513"/>
          <a:lstStyle/>
          <a:p>
            <a:r>
              <a:rPr lang="en-US" sz="2900" dirty="0">
                <a:ea typeface="ＭＳ Ｐゴシック" pitchFamily="-109" charset="-128"/>
              </a:rPr>
              <a:t>The probability of observing an item of size ‘x’ is given by</a:t>
            </a:r>
          </a:p>
          <a:p>
            <a:pPr eaLnBrk="1" hangingPunct="1"/>
            <a:endParaRPr lang="en-US" sz="2900" dirty="0">
              <a:ea typeface="ＭＳ Ｐゴシック" pitchFamily="-109" charset="-128"/>
            </a:endParaRPr>
          </a:p>
          <a:p>
            <a:pPr eaLnBrk="1" hangingPunct="1"/>
            <a:endParaRPr lang="en-US" sz="2900" dirty="0">
              <a:ea typeface="ＭＳ Ｐゴシック" pitchFamily="-109" charset="-128"/>
            </a:endParaRPr>
          </a:p>
          <a:p>
            <a:pPr eaLnBrk="1" hangingPunct="1"/>
            <a:endParaRPr lang="en-US" sz="2900" dirty="0">
              <a:ea typeface="ＭＳ Ｐゴシック" pitchFamily="-109" charset="-128"/>
            </a:endParaRPr>
          </a:p>
          <a:p>
            <a:endParaRPr lang="en-US" sz="2900" dirty="0">
              <a:ea typeface="ＭＳ Ｐゴシック" pitchFamily="-109" charset="-128"/>
            </a:endParaRPr>
          </a:p>
          <a:p>
            <a:endParaRPr lang="en-US" sz="2900" dirty="0">
              <a:ea typeface="ＭＳ Ｐゴシック" pitchFamily="-109" charset="-128"/>
            </a:endParaRPr>
          </a:p>
          <a:p>
            <a:endParaRPr lang="en-US" sz="2900" dirty="0">
              <a:ea typeface="ＭＳ Ｐゴシック" pitchFamily="-109" charset="-128"/>
            </a:endParaRPr>
          </a:p>
          <a:p>
            <a:r>
              <a:rPr lang="en-US" sz="2900" dirty="0">
                <a:ea typeface="ＭＳ Ｐゴシック" pitchFamily="-109" charset="-128"/>
              </a:rPr>
              <a:t>Straight line on a log-log plot</a:t>
            </a:r>
          </a:p>
          <a:p>
            <a:pPr eaLnBrk="1" hangingPunct="1"/>
            <a:endParaRPr lang="en-US" sz="2900" dirty="0">
              <a:ea typeface="ＭＳ Ｐゴシック" pitchFamily="-109" charset="-128"/>
            </a:endParaRPr>
          </a:p>
        </p:txBody>
      </p:sp>
      <p:graphicFrame>
        <p:nvGraphicFramePr>
          <p:cNvPr id="26626" name="Object 2"/>
          <p:cNvGraphicFramePr>
            <a:graphicFrameLocks noChangeAspect="1"/>
          </p:cNvGraphicFramePr>
          <p:nvPr/>
        </p:nvGraphicFramePr>
        <p:xfrm>
          <a:off x="4456404" y="2331508"/>
          <a:ext cx="2806843" cy="621736"/>
        </p:xfrm>
        <a:graphic>
          <a:graphicData uri="http://schemas.openxmlformats.org/presentationml/2006/ole">
            <mc:AlternateContent xmlns:mc="http://schemas.openxmlformats.org/markup-compatibility/2006">
              <mc:Choice xmlns:v="urn:schemas-microsoft-com:vml" Requires="v">
                <p:oleObj spid="_x0000_s42373" name="Equation" r:id="rId4" imgW="774360" imgH="228600" progId="Equation.3">
                  <p:embed/>
                </p:oleObj>
              </mc:Choice>
              <mc:Fallback>
                <p:oleObj name="Equation" r:id="rId4" imgW="774360" imgH="228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56404" y="2331508"/>
                        <a:ext cx="2806843" cy="621736"/>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26630" name="Line 6"/>
          <p:cNvSpPr>
            <a:spLocks noChangeShapeType="1"/>
          </p:cNvSpPr>
          <p:nvPr/>
        </p:nvSpPr>
        <p:spPr bwMode="auto">
          <a:xfrm flipV="1">
            <a:off x="5389139" y="2797810"/>
            <a:ext cx="829098" cy="699453"/>
          </a:xfrm>
          <a:prstGeom prst="line">
            <a:avLst/>
          </a:prstGeom>
          <a:noFill/>
          <a:ln w="38100">
            <a:solidFill>
              <a:srgbClr val="C00000"/>
            </a:solidFill>
            <a:round/>
            <a:headEnd/>
            <a:tailEnd type="triangle" w="med" len="med"/>
          </a:ln>
        </p:spPr>
        <p:txBody>
          <a:bodyPr lIns="111026" tIns="55513" rIns="111026" bIns="55513">
            <a:spAutoFit/>
          </a:bodyPr>
          <a:lstStyle/>
          <a:p>
            <a:endParaRPr lang="en-US"/>
          </a:p>
        </p:txBody>
      </p:sp>
      <p:sp>
        <p:nvSpPr>
          <p:cNvPr id="26631" name="Text Box 7"/>
          <p:cNvSpPr txBox="1">
            <a:spLocks noChangeArrowheads="1"/>
          </p:cNvSpPr>
          <p:nvPr/>
        </p:nvSpPr>
        <p:spPr bwMode="auto">
          <a:xfrm>
            <a:off x="2487295" y="3497263"/>
            <a:ext cx="4041854" cy="666108"/>
          </a:xfrm>
          <a:prstGeom prst="rect">
            <a:avLst/>
          </a:prstGeom>
          <a:noFill/>
          <a:ln w="38100">
            <a:noFill/>
            <a:miter lim="800000"/>
            <a:headEnd/>
            <a:tailEnd/>
          </a:ln>
        </p:spPr>
        <p:txBody>
          <a:bodyPr wrap="square" lIns="111026" tIns="55513" rIns="111026" bIns="55513">
            <a:spAutoFit/>
          </a:bodyPr>
          <a:lstStyle/>
          <a:p>
            <a:r>
              <a:rPr lang="en-US" dirty="0"/>
              <a:t>normalization constant  (probabilities over all </a:t>
            </a:r>
            <a:r>
              <a:rPr lang="en-US" i="1" dirty="0"/>
              <a:t>x</a:t>
            </a:r>
            <a:r>
              <a:rPr lang="en-US" dirty="0"/>
              <a:t> must sum to 1)</a:t>
            </a:r>
          </a:p>
        </p:txBody>
      </p:sp>
      <p:sp>
        <p:nvSpPr>
          <p:cNvPr id="26632" name="Line 8"/>
          <p:cNvSpPr>
            <a:spLocks noChangeShapeType="1"/>
          </p:cNvSpPr>
          <p:nvPr/>
        </p:nvSpPr>
        <p:spPr bwMode="auto">
          <a:xfrm flipH="1" flipV="1">
            <a:off x="7150973" y="2642376"/>
            <a:ext cx="310912" cy="932603"/>
          </a:xfrm>
          <a:prstGeom prst="line">
            <a:avLst/>
          </a:prstGeom>
          <a:noFill/>
          <a:ln w="38100">
            <a:solidFill>
              <a:srgbClr val="C00000"/>
            </a:solidFill>
            <a:round/>
            <a:headEnd/>
            <a:tailEnd type="triangle" w="med" len="med"/>
          </a:ln>
        </p:spPr>
        <p:txBody>
          <a:bodyPr wrap="none" lIns="111026" tIns="55513" rIns="111026" bIns="55513">
            <a:spAutoFit/>
          </a:bodyPr>
          <a:lstStyle/>
          <a:p>
            <a:endParaRPr lang="en-US"/>
          </a:p>
        </p:txBody>
      </p:sp>
      <p:sp>
        <p:nvSpPr>
          <p:cNvPr id="26633" name="Text Box 9"/>
          <p:cNvSpPr txBox="1">
            <a:spLocks noChangeArrowheads="1"/>
          </p:cNvSpPr>
          <p:nvPr/>
        </p:nvSpPr>
        <p:spPr bwMode="auto">
          <a:xfrm>
            <a:off x="7129383" y="3608982"/>
            <a:ext cx="2867409" cy="666108"/>
          </a:xfrm>
          <a:prstGeom prst="rect">
            <a:avLst/>
          </a:prstGeom>
          <a:noFill/>
          <a:ln w="38100">
            <a:noFill/>
            <a:miter lim="800000"/>
            <a:headEnd/>
            <a:tailEnd/>
          </a:ln>
        </p:spPr>
        <p:txBody>
          <a:bodyPr wrap="none" lIns="111026" tIns="55513" rIns="111026" bIns="55513">
            <a:spAutoFit/>
          </a:bodyPr>
          <a:lstStyle/>
          <a:p>
            <a:r>
              <a:rPr lang="en-US" dirty="0">
                <a:latin typeface="Symbol" pitchFamily="-109" charset="2"/>
              </a:rPr>
              <a:t>a : </a:t>
            </a:r>
            <a:r>
              <a:rPr lang="en-US" dirty="0"/>
              <a:t>scaling exponent, </a:t>
            </a:r>
            <a:br>
              <a:rPr lang="en-US" dirty="0"/>
            </a:br>
            <a:r>
              <a:rPr lang="en-US" dirty="0"/>
              <a:t>     or power law exponent</a:t>
            </a:r>
            <a:endParaRPr lang="en-US" dirty="0">
              <a:latin typeface="Symbol" pitchFamily="-109" charset="2"/>
            </a:endParaRPr>
          </a:p>
        </p:txBody>
      </p:sp>
      <p:graphicFrame>
        <p:nvGraphicFramePr>
          <p:cNvPr id="1028" name="Object 4"/>
          <p:cNvGraphicFramePr>
            <a:graphicFrameLocks noChangeAspect="1"/>
          </p:cNvGraphicFramePr>
          <p:nvPr>
            <p:extLst>
              <p:ext uri="{D42A27DB-BD31-4B8C-83A1-F6EECF244321}">
                <p14:modId xmlns:p14="http://schemas.microsoft.com/office/powerpoint/2010/main" val="4274672499"/>
              </p:ext>
            </p:extLst>
          </p:nvPr>
        </p:nvGraphicFramePr>
        <p:xfrm>
          <a:off x="5998426" y="5049431"/>
          <a:ext cx="3594008" cy="511637"/>
        </p:xfrm>
        <a:graphic>
          <a:graphicData uri="http://schemas.openxmlformats.org/presentationml/2006/ole">
            <mc:AlternateContent xmlns:mc="http://schemas.openxmlformats.org/markup-compatibility/2006">
              <mc:Choice xmlns:v="urn:schemas-microsoft-com:vml" Requires="v">
                <p:oleObj spid="_x0000_s42374" name="Equation" r:id="rId6" imgW="1333440" imgH="203040" progId="Equation.3">
                  <p:embed/>
                </p:oleObj>
              </mc:Choice>
              <mc:Fallback>
                <p:oleObj name="Equation" r:id="rId6" imgW="1333440" imgH="2030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98426" y="5049431"/>
                        <a:ext cx="3594008" cy="511637"/>
                      </a:xfrm>
                      <a:prstGeom prst="rect">
                        <a:avLst/>
                      </a:prstGeom>
                      <a:noFill/>
                      <a:extLst/>
                    </p:spPr>
                  </p:pic>
                </p:oleObj>
              </mc:Fallback>
            </mc:AlternateContent>
          </a:graphicData>
        </a:graphic>
      </p:graphicFrame>
      <p:sp>
        <p:nvSpPr>
          <p:cNvPr id="2" name="Slide Number Placeholder 1"/>
          <p:cNvSpPr>
            <a:spLocks noGrp="1"/>
          </p:cNvSpPr>
          <p:nvPr>
            <p:ph type="sldNum" sz="quarter" idx="4294967295"/>
          </p:nvPr>
        </p:nvSpPr>
        <p:spPr>
          <a:xfrm>
            <a:off x="10778278" y="6508794"/>
            <a:ext cx="1036373" cy="485731"/>
          </a:xfrm>
          <a:prstGeom prst="rect">
            <a:avLst/>
          </a:prstGeom>
        </p:spPr>
        <p:txBody>
          <a:bodyPr lIns="111026" tIns="55513" rIns="111026" bIns="55513"/>
          <a:lstStyle/>
          <a:p>
            <a:pPr>
              <a:defRPr/>
            </a:pPr>
            <a:fld id="{61B0E70C-1690-4F58-92A9-490466CB17A3}" type="slidenum">
              <a:rPr lang="en-US" smtClean="0"/>
              <a:pPr>
                <a:defRPr/>
              </a:pPr>
              <a:t>9</a:t>
            </a:fld>
            <a:endParaRPr lang="en-US"/>
          </a:p>
        </p:txBody>
      </p:sp>
    </p:spTree>
    <p:extLst>
      <p:ext uri="{BB962C8B-B14F-4D97-AF65-F5344CB8AC3E}">
        <p14:creationId xmlns:p14="http://schemas.microsoft.com/office/powerpoint/2010/main" val="1753363862"/>
      </p:ext>
    </p:extLst>
  </p:cSld>
  <p:clrMapOvr>
    <a:masterClrMapping/>
  </p:clrMapOvr>
  <p:transition>
    <p:fade/>
  </p:transition>
</p:sld>
</file>

<file path=ppt/theme/theme1.xml><?xml version="1.0" encoding="utf-8"?>
<a:theme xmlns:a="http://schemas.openxmlformats.org/drawingml/2006/main" name="TFTemplate16X9">
  <a:themeElements>
    <a:clrScheme name="Custom 128">
      <a:dk1>
        <a:srgbClr val="525051"/>
      </a:dk1>
      <a:lt1>
        <a:srgbClr val="FFFFFF"/>
      </a:lt1>
      <a:dk2>
        <a:srgbClr val="00BCF2"/>
      </a:dk2>
      <a:lt2>
        <a:srgbClr val="A1A1A1"/>
      </a:lt2>
      <a:accent1>
        <a:srgbClr val="00B294"/>
      </a:accent1>
      <a:accent2>
        <a:srgbClr val="009E49"/>
      </a:accent2>
      <a:accent3>
        <a:srgbClr val="BAD80A"/>
      </a:accent3>
      <a:accent4>
        <a:srgbClr val="FFF100"/>
      </a:accent4>
      <a:accent5>
        <a:srgbClr val="FF8C00"/>
      </a:accent5>
      <a:accent6>
        <a:srgbClr val="EC008C"/>
      </a:accent6>
      <a:hlink>
        <a:srgbClr val="A1A1A1"/>
      </a:hlink>
      <a:folHlink>
        <a:srgbClr val="00188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R_Template_16x9" id="{09D7E618-0FA4-493D-B290-7A2E6215D746}" vid="{074D2BD1-8FEF-4AE1-A019-47AFC44A1372}"/>
    </a:ext>
  </a:extLst>
</a:theme>
</file>

<file path=ppt/theme/theme2.xml><?xml version="1.0" encoding="utf-8"?>
<a:theme xmlns:a="http://schemas.openxmlformats.org/drawingml/2006/main" name="3-30367_MSR Dark Blue Template 16x9">
  <a:themeElements>
    <a:clrScheme name="Custom 129">
      <a:dk1>
        <a:srgbClr val="002050"/>
      </a:dk1>
      <a:lt1>
        <a:srgbClr val="FFFFFF"/>
      </a:lt1>
      <a:dk2>
        <a:srgbClr val="525051"/>
      </a:dk2>
      <a:lt2>
        <a:srgbClr val="00BCF2"/>
      </a:lt2>
      <a:accent1>
        <a:srgbClr val="00B294"/>
      </a:accent1>
      <a:accent2>
        <a:srgbClr val="009E49"/>
      </a:accent2>
      <a:accent3>
        <a:srgbClr val="BAD80A"/>
      </a:accent3>
      <a:accent4>
        <a:srgbClr val="FFF100"/>
      </a:accent4>
      <a:accent5>
        <a:srgbClr val="FF8C00"/>
      </a:accent5>
      <a:accent6>
        <a:srgbClr val="EC008C"/>
      </a:accent6>
      <a:hlink>
        <a:srgbClr val="00BCF2"/>
      </a:hlink>
      <a:folHlink>
        <a:srgbClr val="00188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R_Template_16x9" id="{09D7E618-0FA4-493D-B290-7A2E6215D746}" vid="{25CC0F95-AC32-45F4-82DE-46A3C8B3870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8EBA48A1C119847B75BEAF54DFB9F21" ma:contentTypeVersion="0" ma:contentTypeDescription="Create a new document." ma:contentTypeScope="" ma:versionID="227b632033016b4bd5ee7b0c8f06ecb1">
  <xsd:schema xmlns:xsd="http://www.w3.org/2001/XMLSchema" xmlns:xs="http://www.w3.org/2001/XMLSchema" xmlns:p="http://schemas.microsoft.com/office/2006/metadata/properties" targetNamespace="http://schemas.microsoft.com/office/2006/metadata/properties" ma:root="true" ma:fieldsID="e3406dd310a1c3fc2088cd711ed3599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www.w3.org/XML/1998/namespace"/>
    <ds:schemaRef ds:uri="http://purl.org/dc/dcmitype/"/>
  </ds:schemaRefs>
</ds:datastoreItem>
</file>

<file path=customXml/itemProps2.xml><?xml version="1.0" encoding="utf-8"?>
<ds:datastoreItem xmlns:ds="http://schemas.openxmlformats.org/officeDocument/2006/customXml" ds:itemID="{75FA57D5-ACAC-4B62-8A8E-CAC50529E3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TFTemplate16X9.potx</Template>
  <TotalTime>84348</TotalTime>
  <Words>8432</Words>
  <Application>Microsoft Macintosh PowerPoint</Application>
  <PresentationFormat>Custom</PresentationFormat>
  <Paragraphs>580</Paragraphs>
  <Slides>42</Slides>
  <Notes>42</Notes>
  <HiddenSlides>0</HiddenSlides>
  <MMClips>0</MMClips>
  <ScaleCrop>false</ScaleCrop>
  <HeadingPairs>
    <vt:vector size="8" baseType="variant">
      <vt:variant>
        <vt:lpstr>Fonts Used</vt:lpstr>
      </vt:variant>
      <vt:variant>
        <vt:i4>9</vt:i4>
      </vt:variant>
      <vt:variant>
        <vt:lpstr>Theme</vt:lpstr>
      </vt:variant>
      <vt:variant>
        <vt:i4>2</vt:i4>
      </vt:variant>
      <vt:variant>
        <vt:lpstr>Embedded OLE Servers</vt:lpstr>
      </vt:variant>
      <vt:variant>
        <vt:i4>1</vt:i4>
      </vt:variant>
      <vt:variant>
        <vt:lpstr>Slide Titles</vt:lpstr>
      </vt:variant>
      <vt:variant>
        <vt:i4>42</vt:i4>
      </vt:variant>
    </vt:vector>
  </HeadingPairs>
  <TitlesOfParts>
    <vt:vector size="54" baseType="lpstr">
      <vt:lpstr>ＭＳ Ｐゴシック</vt:lpstr>
      <vt:lpstr>Arial</vt:lpstr>
      <vt:lpstr>Calibri</vt:lpstr>
      <vt:lpstr>Consolas</vt:lpstr>
      <vt:lpstr>Segoe UI</vt:lpstr>
      <vt:lpstr>Segoe UI Light</vt:lpstr>
      <vt:lpstr>Symbol</vt:lpstr>
      <vt:lpstr>Times New Roman</vt:lpstr>
      <vt:lpstr>Wingdings</vt:lpstr>
      <vt:lpstr>TFTemplate16X9</vt:lpstr>
      <vt:lpstr>3-30367_MSR Dark Blue Template 16x9</vt:lpstr>
      <vt:lpstr>Equation</vt:lpstr>
      <vt:lpstr>SI 608  Week 5 – Scale Free Networks </vt:lpstr>
      <vt:lpstr>Outline</vt:lpstr>
      <vt:lpstr>Power Law Distributions</vt:lpstr>
      <vt:lpstr>What is a Heavy Tailed-Distribution?</vt:lpstr>
      <vt:lpstr>Power-law Distribution - the Long Tails</vt:lpstr>
      <vt:lpstr>We can Manipulate the Shape of the Tail by Scaling the Axes</vt:lpstr>
      <vt:lpstr>Power Laws are Seemingly Everywhere *these are cumulative distributions</vt:lpstr>
      <vt:lpstr>Yet More Power Laws</vt:lpstr>
      <vt:lpstr>Power Law Distribution</vt:lpstr>
      <vt:lpstr>Logarithmic Axes</vt:lpstr>
      <vt:lpstr>More Properties of Power Law</vt:lpstr>
      <vt:lpstr>Fitting Power-law Distributions</vt:lpstr>
      <vt:lpstr>Linear Scale Plot – Difficult to fit</vt:lpstr>
      <vt:lpstr>Log-log Plot – Find the Slope</vt:lpstr>
      <vt:lpstr>Log-log Plot – Find the Slope</vt:lpstr>
      <vt:lpstr>Problem of Log-log Plot: Noise in the Tail</vt:lpstr>
      <vt:lpstr>Effect of the Noise in the Tail</vt:lpstr>
      <vt:lpstr>What Goes Wrong ?</vt:lpstr>
      <vt:lpstr>First Solution: Binning the Data</vt:lpstr>
      <vt:lpstr>Better Solution: Cumulative Distribution</vt:lpstr>
      <vt:lpstr>Fitting Via Regression to the Cumulative Distribution</vt:lpstr>
      <vt:lpstr>Where to Start Fitting?</vt:lpstr>
      <vt:lpstr>Example</vt:lpstr>
      <vt:lpstr>Maximum Likelihood Fitting – Best</vt:lpstr>
      <vt:lpstr>Example on a Real Data set: Number of AOL Visitors to Different Websites in 1997</vt:lpstr>
      <vt:lpstr>Trying to Fit Directly…</vt:lpstr>
      <vt:lpstr>Binning the Data Logarithmically Helps</vt:lpstr>
      <vt:lpstr>Fitting the Cumulative Distribution</vt:lpstr>
      <vt:lpstr>Some Exponents for Real World Data</vt:lpstr>
      <vt:lpstr>Hey, Not Everything is a Power Law</vt:lpstr>
      <vt:lpstr>The Long Tail</vt:lpstr>
      <vt:lpstr>Preferential Attachment in Networks</vt:lpstr>
      <vt:lpstr>Barabasi-Albert Model</vt:lpstr>
      <vt:lpstr>Basic BA-model</vt:lpstr>
      <vt:lpstr>Basic BA-model</vt:lpstr>
      <vt:lpstr>Generating BA Graphs – Cont’d</vt:lpstr>
      <vt:lpstr>Properties of the BA graph</vt:lpstr>
      <vt:lpstr>Time Evolution of the Degree of two Vertices in the BA Model</vt:lpstr>
      <vt:lpstr>Many Real World Networks are Power Law</vt:lpstr>
      <vt:lpstr>Not Every Network is Power Law Distributed</vt:lpstr>
      <vt:lpstr>Thoughts</vt:lpstr>
      <vt:lpstr>You Should Know</vt:lpstr>
    </vt:vector>
  </TitlesOfParts>
  <Manager>&lt;Comms manager/speech writer&gt;</Manager>
  <Company>Microsoft Corporation</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TechFest 2014 Powerpoint template 16x9</dc:title>
  <dc:subject>Microsoft Research 2013</dc:subject>
  <dc:creator>&lt;Speaker Name&gt;</dc:creator>
  <cp:keywords/>
  <dc:description>Template by: Mitchell Derrey, Silver Fox Productions, Inc._x000d_
Formatting by: _x000d_
Audience Type: Internal/External</dc:description>
  <cp:lastModifiedBy>Microsoft Office User</cp:lastModifiedBy>
  <cp:revision>2333</cp:revision>
  <cp:lastPrinted>2015-02-02T18:17:35Z</cp:lastPrinted>
  <dcterms:created xsi:type="dcterms:W3CDTF">2012-05-22T07:38:31Z</dcterms:created>
  <dcterms:modified xsi:type="dcterms:W3CDTF">2020-09-29T16:46:57Z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0x01010058EBA48A1C119847B75BEAF54DFB9F21</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IsMyDocuments">
    <vt:bool>true</vt:bool>
  </property>
</Properties>
</file>