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25"/>
  </p:notesMasterIdLst>
  <p:handoutMasterIdLst>
    <p:handoutMasterId r:id="rId26"/>
  </p:handoutMasterIdLst>
  <p:sldIdLst>
    <p:sldId id="1453" r:id="rId6"/>
    <p:sldId id="1454" r:id="rId7"/>
    <p:sldId id="1455" r:id="rId8"/>
    <p:sldId id="1478" r:id="rId9"/>
    <p:sldId id="1456" r:id="rId10"/>
    <p:sldId id="1457" r:id="rId11"/>
    <p:sldId id="1458" r:id="rId12"/>
    <p:sldId id="1459" r:id="rId13"/>
    <p:sldId id="1460" r:id="rId14"/>
    <p:sldId id="1461" r:id="rId15"/>
    <p:sldId id="1462" r:id="rId16"/>
    <p:sldId id="1463" r:id="rId17"/>
    <p:sldId id="1464" r:id="rId18"/>
    <p:sldId id="1465" r:id="rId19"/>
    <p:sldId id="1466" r:id="rId20"/>
    <p:sldId id="1467" r:id="rId21"/>
    <p:sldId id="1468" r:id="rId22"/>
    <p:sldId id="1469" r:id="rId23"/>
    <p:sldId id="1470"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453"/>
            <p14:sldId id="1454"/>
            <p14:sldId id="1455"/>
            <p14:sldId id="1478"/>
            <p14:sldId id="1456"/>
            <p14:sldId id="1457"/>
            <p14:sldId id="1458"/>
            <p14:sldId id="1459"/>
            <p14:sldId id="1460"/>
            <p14:sldId id="1461"/>
            <p14:sldId id="1462"/>
            <p14:sldId id="1463"/>
            <p14:sldId id="1464"/>
            <p14:sldId id="1465"/>
            <p14:sldId id="1466"/>
            <p14:sldId id="1467"/>
            <p14:sldId id="1468"/>
            <p14:sldId id="1469"/>
            <p14:sldId id="147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82406" autoAdjust="0"/>
  </p:normalViewPr>
  <p:slideViewPr>
    <p:cSldViewPr snapToGrid="0">
      <p:cViewPr varScale="1">
        <p:scale>
          <a:sx n="92" d="100"/>
          <a:sy n="92" d="100"/>
        </p:scale>
        <p:origin x="137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10/6/19 10:57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10/6/19 10:56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B12A04F-4027-4494-9D67-110EFCA4987C}" type="slidenum">
              <a:rPr lang="en-US"/>
              <a:pPr/>
              <a:t>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521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92414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839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9931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2083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6020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71403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3945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3086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3586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F7AB62D-FCD9-4E85-9452-85911BB74DD1}" type="slidenum">
              <a:rPr lang="en-US"/>
              <a:pPr/>
              <a:t>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Preferential attachment is a probabilistic rule: a new node is free to connect to any node in the network, whether it is a hub or has a single link. Eq. 5.1 implies, however, that if a new node has a choice between a degree-two and a degree-four node, it is twice as likely that it connects to the degree-four node. The model defined by steps (A) and (B) is called the </a:t>
            </a:r>
            <a:r>
              <a:rPr lang="en-US" dirty="0" err="1"/>
              <a:t>Barabási</a:t>
            </a:r>
            <a:r>
              <a:rPr lang="en-US" dirty="0"/>
              <a:t>-Albert model after the authors of the paper that introduced it in 1999 [1]. One may also encounter it in the literature as the BA model or the scale-free model.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a:t>
            </a:r>
            <a:endParaRPr lang="en-US" b="1" i="1" dirty="0">
              <a:solidFill>
                <a:srgbClr val="990099"/>
              </a:solidFill>
              <a:ea typeface="ＭＳ Ｐゴシック" pitchFamily="-109" charset="-128"/>
              <a:cs typeface="Arial" charset="0"/>
            </a:endParaRP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92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9896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453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74077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09634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antamagazine.org/scant-evidence-of-power-laws-found-in-real-world-networks-20180215/"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5000" dirty="0">
                <a:ea typeface="ＭＳ Ｐゴシック" pitchFamily="-109" charset="-128"/>
              </a:rPr>
              <a:t>Preferential Attachment in Networks</a:t>
            </a:r>
          </a:p>
        </p:txBody>
      </p:sp>
      <p:sp>
        <p:nvSpPr>
          <p:cNvPr id="64515" name="Rectangle 3"/>
          <p:cNvSpPr>
            <a:spLocks noGrp="1" noChangeArrowheads="1"/>
          </p:cNvSpPr>
          <p:nvPr>
            <p:ph type="body" idx="4294967295"/>
          </p:nvPr>
        </p:nvSpPr>
        <p:spPr>
          <a:xfrm>
            <a:off x="309202" y="1436678"/>
            <a:ext cx="11192828" cy="4171426"/>
          </a:xfrm>
          <a:prstGeom prst="rect">
            <a:avLst/>
          </a:prstGeom>
        </p:spPr>
        <p:txBody>
          <a:bodyPr lIns="111026" tIns="55513" rIns="111026" bIns="55513"/>
          <a:lstStyle/>
          <a:p>
            <a:pPr eaLnBrk="1" hangingPunct="1"/>
            <a:r>
              <a:rPr lang="en-US" sz="2900" dirty="0">
                <a:ea typeface="ＭＳ Ｐゴシック" pitchFamily="-109" charset="-128"/>
              </a:rPr>
              <a:t>What generates power law distributions? </a:t>
            </a:r>
          </a:p>
          <a:p>
            <a:pPr eaLnBrk="1" hangingPunct="1"/>
            <a:r>
              <a:rPr lang="en-US" sz="2900" dirty="0">
                <a:ea typeface="ＭＳ Ｐゴシック" pitchFamily="-109" charset="-128"/>
              </a:rPr>
              <a:t>First considered by [Price 65] as a model for citation networks</a:t>
            </a:r>
          </a:p>
          <a:p>
            <a:pPr lvl="1" eaLnBrk="1" hangingPunct="1"/>
            <a:r>
              <a:rPr lang="en-US" dirty="0">
                <a:ea typeface="ＭＳ Ｐゴシック" pitchFamily="-109" charset="-128"/>
              </a:rPr>
              <a:t>Each new paper is generated with m citations (mean)</a:t>
            </a:r>
          </a:p>
          <a:p>
            <a:pPr lvl="1" eaLnBrk="1" hangingPunct="1"/>
            <a:r>
              <a:rPr lang="en-US" dirty="0">
                <a:ea typeface="ＭＳ Ｐゴシック" pitchFamily="-109" charset="-128"/>
              </a:rPr>
              <a:t>New papers cite previous papers with probability proportional to their </a:t>
            </a:r>
            <a:r>
              <a:rPr lang="en-US" dirty="0" err="1">
                <a:ea typeface="ＭＳ Ｐゴシック" pitchFamily="-109" charset="-128"/>
              </a:rPr>
              <a:t>indegree</a:t>
            </a:r>
            <a:r>
              <a:rPr lang="en-US" dirty="0">
                <a:ea typeface="ＭＳ Ｐゴシック" pitchFamily="-109" charset="-128"/>
              </a:rPr>
              <a:t> (citations)</a:t>
            </a:r>
          </a:p>
          <a:p>
            <a:pPr lvl="1" eaLnBrk="1" hangingPunct="1"/>
            <a:r>
              <a:rPr lang="en-US" dirty="0">
                <a:ea typeface="ＭＳ Ｐゴシック" pitchFamily="-109" charset="-128"/>
              </a:rPr>
              <a:t>What about papers without any citations?</a:t>
            </a:r>
          </a:p>
          <a:p>
            <a:pPr lvl="2" eaLnBrk="1" hangingPunct="1"/>
            <a:r>
              <a:rPr lang="en-US" sz="2200" dirty="0">
                <a:ea typeface="ＭＳ Ｐゴシック" pitchFamily="-109" charset="-128"/>
              </a:rPr>
              <a:t>Each paper is considered to have a “default” citation</a:t>
            </a:r>
          </a:p>
          <a:p>
            <a:pPr lvl="2" eaLnBrk="1" hangingPunct="1"/>
            <a:r>
              <a:rPr lang="en-US" sz="2200" dirty="0">
                <a:ea typeface="ＭＳ Ｐゴシック" pitchFamily="-109" charset="-128"/>
              </a:rPr>
              <a:t>Probability of citing a paper with degree k, proportional to k+1</a:t>
            </a:r>
          </a:p>
          <a:p>
            <a:pPr lvl="2" eaLnBrk="1" hangingPunct="1"/>
            <a:endParaRPr lang="en-US" sz="2200" dirty="0">
              <a:ea typeface="ＭＳ Ｐゴシック" pitchFamily="-109" charset="-128"/>
            </a:endParaRPr>
          </a:p>
          <a:p>
            <a:pPr eaLnBrk="1" hangingPunct="1"/>
            <a:r>
              <a:rPr lang="en-US" sz="2900" dirty="0">
                <a:ea typeface="ＭＳ Ｐゴシック" pitchFamily="-109" charset="-128"/>
              </a:rPr>
              <a:t>Power 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2+1/m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a:t>
            </a:fld>
            <a:endParaRPr lang="en-US"/>
          </a:p>
        </p:txBody>
      </p:sp>
    </p:spTree>
    <p:extLst>
      <p:ext uri="{BB962C8B-B14F-4D97-AF65-F5344CB8AC3E}">
        <p14:creationId xmlns:p14="http://schemas.microsoft.com/office/powerpoint/2010/main" val="36584351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600" dirty="0">
                <a:ea typeface="ＭＳ Ｐゴシック" pitchFamily="-109" charset="-128"/>
              </a:rPr>
              <a:t>Not Every Network is Power Law Distributed</a:t>
            </a:r>
          </a:p>
        </p:txBody>
      </p:sp>
      <p:sp>
        <p:nvSpPr>
          <p:cNvPr id="44035" name="Rectangle 3"/>
          <p:cNvSpPr>
            <a:spLocks noGrp="1" noChangeArrowheads="1"/>
          </p:cNvSpPr>
          <p:nvPr>
            <p:ph type="body" idx="4294967295"/>
          </p:nvPr>
        </p:nvSpPr>
        <p:spPr>
          <a:xfrm>
            <a:off x="348280" y="1687189"/>
            <a:ext cx="11192828" cy="5653370"/>
          </a:xfrm>
          <a:prstGeom prst="rect">
            <a:avLst/>
          </a:prstGeom>
        </p:spPr>
        <p:txBody>
          <a:bodyPr lIns="111026" tIns="55513" rIns="111026" bIns="55513"/>
          <a:lstStyle/>
          <a:p>
            <a:pPr eaLnBrk="1" hangingPunct="1"/>
            <a:r>
              <a:rPr lang="en-US" sz="2900" dirty="0">
                <a:ea typeface="ＭＳ Ｐゴシック" pitchFamily="-109" charset="-128"/>
              </a:rPr>
              <a:t>Reciprocal, frequent email communication</a:t>
            </a:r>
          </a:p>
          <a:p>
            <a:pPr eaLnBrk="1" hangingPunct="1"/>
            <a:r>
              <a:rPr lang="en-US" sz="2900" dirty="0">
                <a:ea typeface="ＭＳ Ｐゴシック" pitchFamily="-109" charset="-128"/>
              </a:rPr>
              <a:t>Power grid</a:t>
            </a:r>
          </a:p>
          <a:p>
            <a:pPr eaLnBrk="1" hangingPunct="1"/>
            <a:r>
              <a:rPr lang="en-US" sz="2900" dirty="0">
                <a:ea typeface="ＭＳ Ｐゴシック" pitchFamily="-109" charset="-128"/>
              </a:rPr>
              <a:t>Company directors</a:t>
            </a:r>
          </a:p>
          <a:p>
            <a:pPr eaLnBrk="1" hangingPunct="1"/>
            <a:r>
              <a:rPr lang="en-US" sz="2900" dirty="0">
                <a:ea typeface="ＭＳ Ｐゴシック" pitchFamily="-109" charset="-128"/>
              </a:rPr>
              <a:t>…</a:t>
            </a:r>
          </a:p>
          <a:p>
            <a:pPr eaLnBrk="1" hangingPunct="1"/>
            <a:endParaRPr lang="en-US" sz="2900" dirty="0">
              <a:ea typeface="ＭＳ Ｐゴシック" pitchFamily="-109" charset="-128"/>
            </a:endParaRPr>
          </a:p>
          <a:p>
            <a:r>
              <a:rPr lang="en-US" sz="2900" dirty="0">
                <a:ea typeface="ＭＳ Ｐゴシック" pitchFamily="-109" charset="-128"/>
              </a:rPr>
              <a:t>A great new papers here by </a:t>
            </a:r>
            <a:r>
              <a:rPr lang="en-US" sz="2900" dirty="0" err="1">
                <a:ea typeface="ＭＳ Ｐゴシック" pitchFamily="-109" charset="-128"/>
              </a:rPr>
              <a:t>Broido</a:t>
            </a:r>
            <a:r>
              <a:rPr lang="en-US" sz="2900" dirty="0">
                <a:ea typeface="ＭＳ Ｐゴシック" pitchFamily="-109" charset="-128"/>
              </a:rPr>
              <a:t> and </a:t>
            </a:r>
            <a:r>
              <a:rPr lang="en-US" sz="2900" dirty="0" err="1">
                <a:ea typeface="ＭＳ Ｐゴシック" pitchFamily="-109" charset="-128"/>
              </a:rPr>
              <a:t>Clauset</a:t>
            </a:r>
            <a:r>
              <a:rPr lang="en-US" sz="2900" dirty="0">
                <a:ea typeface="ＭＳ Ｐゴシック" pitchFamily="-109" charset="-128"/>
              </a:rPr>
              <a:t> will be presented next week.</a:t>
            </a:r>
          </a:p>
          <a:p>
            <a:r>
              <a:rPr lang="en-US" sz="2900" dirty="0">
                <a:ea typeface="ＭＳ Ｐゴシック" pitchFamily="-109" charset="-128"/>
              </a:rPr>
              <a:t>Here is a popular piece covering some of the controversy: </a:t>
            </a:r>
            <a:r>
              <a:rPr lang="en-US" sz="2900" dirty="0">
                <a:ea typeface="ＭＳ Ｐゴシック" pitchFamily="-109" charset="-128"/>
                <a:hlinkClick r:id="rId3"/>
              </a:rPr>
              <a:t>https://www.quantamagazine.org/scant-evidence-of-power-laws-found-in-real-world-networks-20180215/</a:t>
            </a:r>
            <a:r>
              <a:rPr lang="en-US" sz="2900" dirty="0">
                <a:ea typeface="ＭＳ Ｐゴシック" pitchFamily="-109" charset="-128"/>
              </a:rPr>
              <a:t> </a:t>
            </a:r>
          </a:p>
          <a:p>
            <a:pPr marL="0" indent="0" eaLnBrk="1" hangingPunct="1">
              <a:buNone/>
            </a:pPr>
            <a:endParaRPr lang="en-US" sz="2900" dirty="0">
              <a:ea typeface="ＭＳ Ｐゴシック" pitchFamily="-109" charset="-128"/>
            </a:endParaRPr>
          </a:p>
          <a:p>
            <a:pPr eaLnBrk="1" hangingPunct="1"/>
            <a:endParaRPr lang="en-US" sz="2900" dirty="0">
              <a:ea typeface="ＭＳ Ｐゴシック" pitchFamily="-109" charset="-128"/>
            </a:endParaRP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10</a:t>
            </a:fld>
            <a:endParaRPr lang="en-US"/>
          </a:p>
        </p:txBody>
      </p:sp>
    </p:spTree>
    <p:extLst>
      <p:ext uri="{BB962C8B-B14F-4D97-AF65-F5344CB8AC3E}">
        <p14:creationId xmlns:p14="http://schemas.microsoft.com/office/powerpoint/2010/main" val="3516583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dirty="0"/>
              <a:t>Optional: Alternative models</a:t>
            </a:r>
          </a:p>
        </p:txBody>
      </p:sp>
      <p:sp>
        <p:nvSpPr>
          <p:cNvPr id="38915" name="Rectangle 3"/>
          <p:cNvSpPr>
            <a:spLocks noGrp="1" noChangeArrowheads="1"/>
          </p:cNvSpPr>
          <p:nvPr>
            <p:ph type="body" idx="4294967295"/>
          </p:nvPr>
        </p:nvSpPr>
        <p:spPr>
          <a:xfrm>
            <a:off x="406896" y="1671132"/>
            <a:ext cx="11192828" cy="4740734"/>
          </a:xfrm>
          <a:prstGeom prst="rect">
            <a:avLst/>
          </a:prstGeom>
        </p:spPr>
        <p:txBody>
          <a:bodyPr lIns="111026" tIns="55513" rIns="111026" bIns="55513">
            <a:normAutofit fontScale="92500" lnSpcReduction="10000"/>
          </a:bodyPr>
          <a:lstStyle/>
          <a:p>
            <a:pPr eaLnBrk="1" hangingPunct="1"/>
            <a:r>
              <a:rPr lang="en-US" dirty="0" err="1"/>
              <a:t>Pennock</a:t>
            </a:r>
            <a:r>
              <a:rPr lang="en-US" dirty="0"/>
              <a:t> Model</a:t>
            </a:r>
          </a:p>
          <a:p>
            <a:pPr lvl="1"/>
            <a:r>
              <a:rPr lang="en-US" dirty="0"/>
              <a:t>D.M. </a:t>
            </a:r>
            <a:r>
              <a:rPr lang="en-US" dirty="0" err="1"/>
              <a:t>Pennock</a:t>
            </a:r>
            <a:r>
              <a:rPr lang="en-US" dirty="0"/>
              <a:t> et al. (2002) Winners don’t take all, PNAS, </a:t>
            </a:r>
            <a:r>
              <a:rPr lang="en-US" b="1" dirty="0"/>
              <a:t>99</a:t>
            </a:r>
            <a:r>
              <a:rPr lang="en-US" dirty="0"/>
              <a:t>/8, 5207-5211.		</a:t>
            </a:r>
          </a:p>
          <a:p>
            <a:pPr lvl="1"/>
            <a:r>
              <a:rPr lang="en-US" dirty="0"/>
              <a:t>Differs from the BA model primarily in that:</a:t>
            </a:r>
          </a:p>
          <a:p>
            <a:pPr lvl="2"/>
            <a:r>
              <a:rPr lang="en-US" dirty="0"/>
              <a:t>New vertices are not automatically assigned edges</a:t>
            </a:r>
          </a:p>
          <a:p>
            <a:pPr lvl="2"/>
            <a:r>
              <a:rPr lang="en-US" dirty="0"/>
              <a:t>Probability of attaching is partially independent of degree</a:t>
            </a:r>
          </a:p>
          <a:p>
            <a:pPr lvl="2"/>
            <a:endParaRPr lang="en-US" dirty="0"/>
          </a:p>
          <a:p>
            <a:r>
              <a:rPr lang="en-US" dirty="0"/>
              <a:t>BA Extended model</a:t>
            </a:r>
          </a:p>
          <a:p>
            <a:pPr lvl="1"/>
            <a:r>
              <a:rPr lang="en-US" dirty="0"/>
              <a:t>Albert R., </a:t>
            </a:r>
            <a:r>
              <a:rPr lang="en-US" dirty="0" err="1"/>
              <a:t>Barabasi</a:t>
            </a:r>
            <a:r>
              <a:rPr lang="en-US" dirty="0"/>
              <a:t> A.L.: Topology of evolving networks: local events and universality</a:t>
            </a:r>
            <a:endParaRPr lang="en-US" b="1" dirty="0"/>
          </a:p>
          <a:p>
            <a:pPr lvl="1"/>
            <a:r>
              <a:rPr lang="en-US" dirty="0"/>
              <a:t>Differs from the simple BA model in that:</a:t>
            </a:r>
          </a:p>
          <a:p>
            <a:pPr lvl="2"/>
            <a:r>
              <a:rPr lang="en-US" dirty="0"/>
              <a:t>Edges are added between existing nodes, not only the newcomer</a:t>
            </a:r>
          </a:p>
          <a:p>
            <a:pPr lvl="2"/>
            <a:r>
              <a:rPr lang="en-US" dirty="0"/>
              <a:t>Edges are rewired between existing nodes</a:t>
            </a:r>
          </a:p>
          <a:p>
            <a:pPr lvl="3" eaLnBrk="1" hangingPunct="1"/>
            <a:endParaRPr lang="en-US" dirty="0"/>
          </a:p>
          <a:p>
            <a:pPr lvl="2" eaLnBrk="1" hangingPunct="1"/>
            <a:endParaRPr lang="en-US" dirty="0"/>
          </a:p>
          <a:p>
            <a:pPr eaLnBrk="1" hangingPunct="1">
              <a:buFont typeface="Wingdings" charset="2"/>
              <a:buNone/>
            </a:pPr>
            <a:endParaRPr lang="en-US" dirty="0"/>
          </a:p>
          <a:p>
            <a:pPr eaLnBrk="1" hangingPunct="1">
              <a:buFont typeface="Wingdings" charset="2"/>
              <a:buNone/>
            </a:pPr>
            <a:endParaRPr lang="en-US" dirty="0"/>
          </a:p>
          <a:p>
            <a:pPr lvl="1" eaLnBrk="1" hangingPunct="1">
              <a:buFont typeface="Wingdings" charset="2"/>
              <a:buNone/>
            </a:pPr>
            <a:endParaRPr lang="en-US" dirty="0"/>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11</a:t>
            </a:fld>
            <a:endParaRPr lang="en-US"/>
          </a:p>
        </p:txBody>
      </p:sp>
    </p:spTree>
    <p:extLst>
      <p:ext uri="{BB962C8B-B14F-4D97-AF65-F5344CB8AC3E}">
        <p14:creationId xmlns:p14="http://schemas.microsoft.com/office/powerpoint/2010/main" val="20688408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5000" dirty="0" err="1"/>
              <a:t>Pennock</a:t>
            </a:r>
            <a:r>
              <a:rPr lang="en-US" sz="5000" dirty="0"/>
              <a:t> model</a:t>
            </a:r>
          </a:p>
        </p:txBody>
      </p:sp>
      <p:sp>
        <p:nvSpPr>
          <p:cNvPr id="44035" name="Rectangle 3"/>
          <p:cNvSpPr>
            <a:spLocks noGrp="1" noChangeArrowheads="1"/>
          </p:cNvSpPr>
          <p:nvPr>
            <p:ph type="body" idx="4294967295"/>
          </p:nvPr>
        </p:nvSpPr>
        <p:spPr>
          <a:xfrm>
            <a:off x="315144" y="1514395"/>
            <a:ext cx="11896634" cy="1188018"/>
          </a:xfrm>
        </p:spPr>
        <p:txBody>
          <a:bodyPr/>
          <a:lstStyle/>
          <a:p>
            <a:pPr eaLnBrk="1" hangingPunct="1"/>
            <a:r>
              <a:rPr lang="en-US" sz="2400" dirty="0">
                <a:solidFill>
                  <a:schemeClr val="tx1"/>
                </a:solidFill>
              </a:rPr>
              <a:t>Example: It is reasonable to assume that some webpages will be linked to in part because of what they are rather than the number of links they already have</a:t>
            </a:r>
          </a:p>
        </p:txBody>
      </p:sp>
      <p:pic>
        <p:nvPicPr>
          <p:cNvPr id="44036" name="Picture 6"/>
          <p:cNvPicPr>
            <a:picLocks noChangeAspect="1" noChangeArrowheads="1"/>
          </p:cNvPicPr>
          <p:nvPr/>
        </p:nvPicPr>
        <p:blipFill>
          <a:blip r:embed="rId3" cstate="print"/>
          <a:srcRect/>
          <a:stretch>
            <a:fillRect/>
          </a:stretch>
        </p:blipFill>
        <p:spPr bwMode="auto">
          <a:xfrm>
            <a:off x="581851" y="2621971"/>
            <a:ext cx="7876434" cy="4063116"/>
          </a:xfrm>
          <a:prstGeom prst="rect">
            <a:avLst/>
          </a:prstGeom>
          <a:noFill/>
          <a:ln w="9525">
            <a:noFill/>
            <a:miter lim="800000"/>
            <a:headEnd/>
            <a:tailEnd/>
          </a:ln>
        </p:spPr>
      </p:pic>
      <p:sp>
        <p:nvSpPr>
          <p:cNvPr id="2" name="Slide Number Placeholder 1"/>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12</a:t>
            </a:fld>
            <a:endParaRPr lang="en-US"/>
          </a:p>
        </p:txBody>
      </p:sp>
    </p:spTree>
    <p:extLst>
      <p:ext uri="{BB962C8B-B14F-4D97-AF65-F5344CB8AC3E}">
        <p14:creationId xmlns:p14="http://schemas.microsoft.com/office/powerpoint/2010/main" val="2618881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09225"/>
            <a:ext cx="12436475" cy="279781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111026" tIns="55513" rIns="111026" bIns="55513" rtlCol="0" anchor="ctr"/>
          <a:lstStyle/>
          <a:p>
            <a:pPr algn="ctr"/>
            <a:endParaRPr lang="en-US" dirty="0"/>
          </a:p>
        </p:txBody>
      </p:sp>
      <p:sp>
        <p:nvSpPr>
          <p:cNvPr id="39939" name="Rectangle 2"/>
          <p:cNvSpPr>
            <a:spLocks noGrp="1" noChangeArrowheads="1"/>
          </p:cNvSpPr>
          <p:nvPr>
            <p:ph type="title"/>
          </p:nvPr>
        </p:nvSpPr>
        <p:spPr/>
        <p:txBody>
          <a:bodyPr/>
          <a:lstStyle/>
          <a:p>
            <a:pPr eaLnBrk="1" hangingPunct="1"/>
            <a:r>
              <a:rPr lang="en-US" sz="5000" dirty="0" err="1"/>
              <a:t>Pennock</a:t>
            </a:r>
            <a:r>
              <a:rPr lang="en-US" sz="5000" dirty="0"/>
              <a:t> model</a:t>
            </a:r>
          </a:p>
        </p:txBody>
      </p:sp>
      <p:sp>
        <p:nvSpPr>
          <p:cNvPr id="39940" name="Rectangle 3"/>
          <p:cNvSpPr>
            <a:spLocks noGrp="1" noChangeArrowheads="1"/>
          </p:cNvSpPr>
          <p:nvPr>
            <p:ph type="body" idx="4294967295"/>
          </p:nvPr>
        </p:nvSpPr>
        <p:spPr>
          <a:xfrm>
            <a:off x="451917" y="1457953"/>
            <a:ext cx="11192828" cy="932603"/>
          </a:xfrm>
          <a:prstGeom prst="rect">
            <a:avLst/>
          </a:prstGeom>
        </p:spPr>
        <p:txBody>
          <a:bodyPr lIns="111026" tIns="55513" rIns="111026" bIns="55513">
            <a:normAutofit/>
          </a:bodyPr>
          <a:lstStyle/>
          <a:p>
            <a:pPr eaLnBrk="1" hangingPunct="1"/>
            <a:r>
              <a:rPr lang="en-US" sz="2900" dirty="0"/>
              <a:t>The probability that an endpoint of a new edge connects to vertex </a:t>
            </a:r>
            <a:r>
              <a:rPr lang="en-US" sz="2900" i="1" dirty="0" err="1"/>
              <a:t>i</a:t>
            </a:r>
            <a:r>
              <a:rPr lang="en-US" sz="2900" dirty="0"/>
              <a:t> is</a:t>
            </a:r>
          </a:p>
        </p:txBody>
      </p:sp>
      <p:graphicFrame>
        <p:nvGraphicFramePr>
          <p:cNvPr id="368643" name="Object 3"/>
          <p:cNvGraphicFramePr>
            <a:graphicFrameLocks noChangeAspect="1"/>
          </p:cNvGraphicFramePr>
          <p:nvPr>
            <p:extLst>
              <p:ext uri="{D42A27DB-BD31-4B8C-83A1-F6EECF244321}">
                <p14:modId xmlns:p14="http://schemas.microsoft.com/office/powerpoint/2010/main" val="376934576"/>
              </p:ext>
            </p:extLst>
          </p:nvPr>
        </p:nvGraphicFramePr>
        <p:xfrm>
          <a:off x="976942" y="3615792"/>
          <a:ext cx="5506549" cy="1034607"/>
        </p:xfrm>
        <a:graphic>
          <a:graphicData uri="http://schemas.openxmlformats.org/presentationml/2006/ole">
            <mc:AlternateContent xmlns:mc="http://schemas.openxmlformats.org/markup-compatibility/2006">
              <mc:Choice xmlns:v="urn:schemas-microsoft-com:vml" Requires="v">
                <p:oleObj spid="_x0000_s47286" name="Equation" r:id="rId4" imgW="1854000" imgH="431640" progId="Equation.3">
                  <p:embed/>
                </p:oleObj>
              </mc:Choice>
              <mc:Fallback>
                <p:oleObj name="Equation" r:id="rId4" imgW="1854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942" y="3615792"/>
                        <a:ext cx="5506549" cy="1034607"/>
                      </a:xfrm>
                      <a:prstGeom prst="rect">
                        <a:avLst/>
                      </a:prstGeom>
                      <a:noFill/>
                      <a:extLst/>
                    </p:spPr>
                  </p:pic>
                </p:oleObj>
              </mc:Fallback>
            </mc:AlternateContent>
          </a:graphicData>
        </a:graphic>
      </p:graphicFrame>
      <p:sp>
        <p:nvSpPr>
          <p:cNvPr id="3" name="TextBox 2"/>
          <p:cNvSpPr txBox="1"/>
          <p:nvPr/>
        </p:nvSpPr>
        <p:spPr>
          <a:xfrm>
            <a:off x="2320727" y="2916339"/>
            <a:ext cx="4354633" cy="389109"/>
          </a:xfrm>
          <a:prstGeom prst="rect">
            <a:avLst/>
          </a:prstGeom>
          <a:noFill/>
        </p:spPr>
        <p:txBody>
          <a:bodyPr wrap="none" lIns="111026" tIns="55513" rIns="111026" bIns="55513" rtlCol="0">
            <a:spAutoFit/>
          </a:bodyPr>
          <a:lstStyle/>
          <a:p>
            <a:r>
              <a:rPr lang="en-US" dirty="0">
                <a:solidFill>
                  <a:schemeClr val="accent2">
                    <a:lumMod val="75000"/>
                  </a:schemeClr>
                </a:solidFill>
              </a:rPr>
              <a:t>α = probability of preferential attachment</a:t>
            </a:r>
          </a:p>
        </p:txBody>
      </p:sp>
      <p:grpSp>
        <p:nvGrpSpPr>
          <p:cNvPr id="7" name="Group 6"/>
          <p:cNvGrpSpPr/>
          <p:nvPr/>
        </p:nvGrpSpPr>
        <p:grpSpPr>
          <a:xfrm>
            <a:off x="6466218" y="4159810"/>
            <a:ext cx="3938217" cy="376684"/>
            <a:chOff x="6248400" y="3733800"/>
            <a:chExt cx="2895600" cy="369332"/>
          </a:xfrm>
        </p:grpSpPr>
        <p:sp>
          <p:nvSpPr>
            <p:cNvPr id="8" name="TextBox 7"/>
            <p:cNvSpPr txBox="1"/>
            <p:nvPr/>
          </p:nvSpPr>
          <p:spPr>
            <a:xfrm>
              <a:off x="6629400" y="3733800"/>
              <a:ext cx="2514600" cy="369332"/>
            </a:xfrm>
            <a:prstGeom prst="rect">
              <a:avLst/>
            </a:prstGeom>
            <a:noFill/>
          </p:spPr>
          <p:txBody>
            <a:bodyPr wrap="square" rtlCol="0">
              <a:spAutoFit/>
            </a:bodyPr>
            <a:lstStyle/>
            <a:p>
              <a:r>
                <a:rPr lang="en-US" dirty="0">
                  <a:solidFill>
                    <a:schemeClr val="accent2">
                      <a:lumMod val="75000"/>
                    </a:schemeClr>
                  </a:solidFill>
                </a:rPr>
                <a:t>Total nodes at time </a:t>
              </a:r>
              <a:r>
                <a:rPr lang="en-US" i="1" dirty="0">
                  <a:solidFill>
                    <a:schemeClr val="accent2">
                      <a:lumMod val="75000"/>
                    </a:schemeClr>
                  </a:solidFill>
                </a:rPr>
                <a:t>t</a:t>
              </a:r>
            </a:p>
          </p:txBody>
        </p:sp>
        <p:cxnSp>
          <p:nvCxnSpPr>
            <p:cNvPr id="6" name="Straight Arrow Connector 5"/>
            <p:cNvCxnSpPr/>
            <p:nvPr/>
          </p:nvCxnSpPr>
          <p:spPr>
            <a:xfrm flipH="1">
              <a:off x="6248400" y="39624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387990" y="4626112"/>
            <a:ext cx="3420031" cy="814632"/>
            <a:chOff x="2514600" y="4191000"/>
            <a:chExt cx="2514600" cy="798731"/>
          </a:xfrm>
        </p:grpSpPr>
        <p:sp>
          <p:nvSpPr>
            <p:cNvPr id="12" name="TextBox 11"/>
            <p:cNvSpPr txBox="1"/>
            <p:nvPr/>
          </p:nvSpPr>
          <p:spPr>
            <a:xfrm>
              <a:off x="2514600" y="4343400"/>
              <a:ext cx="2514600" cy="646331"/>
            </a:xfrm>
            <a:prstGeom prst="rect">
              <a:avLst/>
            </a:prstGeom>
            <a:noFill/>
          </p:spPr>
          <p:txBody>
            <a:bodyPr wrap="square" rtlCol="0">
              <a:spAutoFit/>
            </a:bodyPr>
            <a:lstStyle/>
            <a:p>
              <a:r>
                <a:rPr lang="en-US" dirty="0">
                  <a:solidFill>
                    <a:schemeClr val="accent2">
                      <a:lumMod val="75000"/>
                    </a:schemeClr>
                  </a:solidFill>
                </a:rPr>
                <a:t>Connectivity at t</a:t>
              </a:r>
            </a:p>
            <a:p>
              <a:r>
                <a:rPr lang="en-US" i="1" dirty="0">
                  <a:solidFill>
                    <a:schemeClr val="accent2">
                      <a:lumMod val="75000"/>
                    </a:schemeClr>
                  </a:solidFill>
                </a:rPr>
                <a:t>(my popularity)</a:t>
              </a:r>
            </a:p>
          </p:txBody>
        </p:sp>
        <p:cxnSp>
          <p:nvCxnSpPr>
            <p:cNvPr id="13" name="Straight Arrow Connector 12"/>
            <p:cNvCxnSpPr/>
            <p:nvPr/>
          </p:nvCxnSpPr>
          <p:spPr>
            <a:xfrm flipV="1">
              <a:off x="3657600" y="4191000"/>
              <a:ext cx="76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13</a:t>
            </a:fld>
            <a:endParaRPr lang="en-US"/>
          </a:p>
        </p:txBody>
      </p:sp>
    </p:spTree>
    <p:extLst>
      <p:ext uri="{BB962C8B-B14F-4D97-AF65-F5344CB8AC3E}">
        <p14:creationId xmlns:p14="http://schemas.microsoft.com/office/powerpoint/2010/main" val="3959730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z="4600" dirty="0"/>
              <a:t>Alternative model (directed)</a:t>
            </a:r>
          </a:p>
        </p:txBody>
      </p:sp>
      <p:sp>
        <p:nvSpPr>
          <p:cNvPr id="41988" name="Rectangle 3"/>
          <p:cNvSpPr>
            <a:spLocks noGrp="1" noChangeArrowheads="1"/>
          </p:cNvSpPr>
          <p:nvPr>
            <p:ph type="body" idx="4294967295"/>
          </p:nvPr>
        </p:nvSpPr>
        <p:spPr>
          <a:xfrm>
            <a:off x="406897" y="1282982"/>
            <a:ext cx="12029578" cy="2486942"/>
          </a:xfrm>
          <a:prstGeom prst="rect">
            <a:avLst/>
          </a:prstGeom>
        </p:spPr>
        <p:txBody>
          <a:bodyPr lIns="111026" tIns="55513" rIns="111026" bIns="55513">
            <a:normAutofit fontScale="70000" lnSpcReduction="20000"/>
          </a:bodyPr>
          <a:lstStyle/>
          <a:p>
            <a:pPr eaLnBrk="1" hangingPunct="1">
              <a:lnSpc>
                <a:spcPct val="120000"/>
              </a:lnSpc>
            </a:pPr>
            <a:r>
              <a:rPr lang="en-US" dirty="0"/>
              <a:t>Network starts with </a:t>
            </a:r>
            <a:r>
              <a:rPr lang="en-US" i="1" dirty="0"/>
              <a:t>m</a:t>
            </a:r>
            <a:r>
              <a:rPr lang="en-US" i="1" baseline="-25000" dirty="0"/>
              <a:t>0</a:t>
            </a:r>
            <a:r>
              <a:rPr lang="en-US" dirty="0"/>
              <a:t> vertices, which link to each other with probability </a:t>
            </a:r>
            <a:r>
              <a:rPr lang="en-US" i="1" dirty="0"/>
              <a:t>p</a:t>
            </a:r>
            <a:r>
              <a:rPr lang="en-US" i="1" baseline="-25000" dirty="0"/>
              <a:t>0</a:t>
            </a:r>
            <a:r>
              <a:rPr lang="en-US" dirty="0"/>
              <a:t> (as in an </a:t>
            </a:r>
            <a:r>
              <a:rPr lang="en-US" dirty="0" err="1"/>
              <a:t>Erdos-Renyi</a:t>
            </a:r>
            <a:r>
              <a:rPr lang="en-US" dirty="0"/>
              <a:t> random graph)</a:t>
            </a:r>
          </a:p>
          <a:p>
            <a:pPr eaLnBrk="1" hangingPunct="1">
              <a:lnSpc>
                <a:spcPct val="120000"/>
              </a:lnSpc>
            </a:pPr>
            <a:r>
              <a:rPr lang="en-US" dirty="0"/>
              <a:t>At each time step </a:t>
            </a:r>
            <a:r>
              <a:rPr lang="en-US" i="1" dirty="0"/>
              <a:t>t</a:t>
            </a:r>
            <a:r>
              <a:rPr lang="en-US" dirty="0"/>
              <a:t>, one vertex and </a:t>
            </a:r>
            <a:r>
              <a:rPr lang="en-US" i="1" dirty="0"/>
              <a:t>m</a:t>
            </a:r>
            <a:r>
              <a:rPr lang="en-US" dirty="0"/>
              <a:t> edges are added to the network</a:t>
            </a:r>
          </a:p>
          <a:p>
            <a:pPr eaLnBrk="1" hangingPunct="1">
              <a:lnSpc>
                <a:spcPct val="120000"/>
              </a:lnSpc>
            </a:pPr>
            <a:r>
              <a:rPr lang="en-US" dirty="0"/>
              <a:t>Instead of attaching one end point of each edge to the newly introduced vertex, choose </a:t>
            </a:r>
            <a:r>
              <a:rPr lang="en-US" i="1" dirty="0"/>
              <a:t>both</a:t>
            </a:r>
            <a:r>
              <a:rPr lang="en-US" dirty="0"/>
              <a:t> end points according to the probability:</a:t>
            </a:r>
          </a:p>
        </p:txBody>
      </p:sp>
      <p:graphicFrame>
        <p:nvGraphicFramePr>
          <p:cNvPr id="41986" name="Object 2"/>
          <p:cNvGraphicFramePr>
            <a:graphicFrameLocks noChangeAspect="1"/>
          </p:cNvGraphicFramePr>
          <p:nvPr>
            <p:extLst>
              <p:ext uri="{D42A27DB-BD31-4B8C-83A1-F6EECF244321}">
                <p14:modId xmlns:p14="http://schemas.microsoft.com/office/powerpoint/2010/main" val="2682612605"/>
              </p:ext>
            </p:extLst>
          </p:nvPr>
        </p:nvGraphicFramePr>
        <p:xfrm>
          <a:off x="1450922" y="4276172"/>
          <a:ext cx="8532804" cy="1191660"/>
        </p:xfrm>
        <a:graphic>
          <a:graphicData uri="http://schemas.openxmlformats.org/presentationml/2006/ole">
            <mc:AlternateContent xmlns:mc="http://schemas.openxmlformats.org/markup-compatibility/2006">
              <mc:Choice xmlns:v="urn:schemas-microsoft-com:vml" Requires="v">
                <p:oleObj spid="_x0000_s48310" name="Equation" r:id="rId4" imgW="2387520" imgH="444240" progId="Equation.3">
                  <p:embed/>
                </p:oleObj>
              </mc:Choice>
              <mc:Fallback>
                <p:oleObj name="Equation" r:id="rId4" imgW="23875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922" y="4276172"/>
                        <a:ext cx="8532804" cy="119166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1989" name="Oval 5"/>
          <p:cNvSpPr>
            <a:spLocks noChangeArrowheads="1"/>
          </p:cNvSpPr>
          <p:nvPr/>
        </p:nvSpPr>
        <p:spPr bwMode="auto">
          <a:xfrm>
            <a:off x="3523668" y="4043021"/>
            <a:ext cx="2176383"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0" name="Oval 6"/>
          <p:cNvSpPr>
            <a:spLocks noChangeArrowheads="1"/>
          </p:cNvSpPr>
          <p:nvPr/>
        </p:nvSpPr>
        <p:spPr bwMode="auto">
          <a:xfrm>
            <a:off x="6321875" y="3965304"/>
            <a:ext cx="2176383"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1" name="Oval 7"/>
          <p:cNvSpPr>
            <a:spLocks noChangeArrowheads="1"/>
          </p:cNvSpPr>
          <p:nvPr/>
        </p:nvSpPr>
        <p:spPr bwMode="auto">
          <a:xfrm>
            <a:off x="9120082" y="4043021"/>
            <a:ext cx="1140010"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2" name="Text Box 9"/>
          <p:cNvSpPr txBox="1">
            <a:spLocks noChangeArrowheads="1"/>
          </p:cNvSpPr>
          <p:nvPr/>
        </p:nvSpPr>
        <p:spPr bwMode="auto">
          <a:xfrm>
            <a:off x="1450922" y="5830512"/>
            <a:ext cx="3523668" cy="663832"/>
          </a:xfrm>
          <a:prstGeom prst="rect">
            <a:avLst/>
          </a:prstGeom>
          <a:noFill/>
          <a:ln w="9525">
            <a:solidFill>
              <a:schemeClr val="accent2"/>
            </a:solidFill>
            <a:miter lim="800000"/>
            <a:headEnd/>
            <a:tailEnd/>
          </a:ln>
        </p:spPr>
        <p:txBody>
          <a:bodyPr lIns="111026" tIns="55513" rIns="111026" bIns="55513">
            <a:spAutoFit/>
          </a:bodyPr>
          <a:lstStyle/>
          <a:p>
            <a:pPr marL="416349" indent="-416349"/>
            <a:r>
              <a:rPr lang="en-US" dirty="0">
                <a:solidFill>
                  <a:srgbClr val="FF0066"/>
                </a:solidFill>
              </a:rPr>
              <a:t>fraction of edges in the graph that start at v</a:t>
            </a:r>
          </a:p>
        </p:txBody>
      </p:sp>
      <p:sp>
        <p:nvSpPr>
          <p:cNvPr id="41993" name="Text Box 10"/>
          <p:cNvSpPr txBox="1">
            <a:spLocks noChangeArrowheads="1"/>
          </p:cNvSpPr>
          <p:nvPr/>
        </p:nvSpPr>
        <p:spPr bwMode="auto">
          <a:xfrm>
            <a:off x="5492776" y="5830512"/>
            <a:ext cx="3523668" cy="663832"/>
          </a:xfrm>
          <a:prstGeom prst="rect">
            <a:avLst/>
          </a:prstGeom>
          <a:noFill/>
          <a:ln w="9525">
            <a:solidFill>
              <a:schemeClr val="accent2"/>
            </a:solidFill>
            <a:miter lim="800000"/>
            <a:headEnd/>
            <a:tailEnd/>
          </a:ln>
        </p:spPr>
        <p:txBody>
          <a:bodyPr lIns="111026" tIns="55513" rIns="111026" bIns="55513">
            <a:spAutoFit/>
          </a:bodyPr>
          <a:lstStyle/>
          <a:p>
            <a:pPr marL="416349" indent="-416349"/>
            <a:r>
              <a:rPr lang="en-US" dirty="0">
                <a:solidFill>
                  <a:srgbClr val="FF0066"/>
                </a:solidFill>
              </a:rPr>
              <a:t>fraction of edges in the graph that end at v</a:t>
            </a:r>
          </a:p>
        </p:txBody>
      </p:sp>
      <p:sp>
        <p:nvSpPr>
          <p:cNvPr id="41994" name="Text Box 11"/>
          <p:cNvSpPr txBox="1">
            <a:spLocks noChangeArrowheads="1"/>
          </p:cNvSpPr>
          <p:nvPr/>
        </p:nvSpPr>
        <p:spPr bwMode="auto">
          <a:xfrm>
            <a:off x="9232356" y="5830511"/>
            <a:ext cx="2110441" cy="943107"/>
          </a:xfrm>
          <a:prstGeom prst="rect">
            <a:avLst/>
          </a:prstGeom>
          <a:noFill/>
          <a:ln w="9525">
            <a:solidFill>
              <a:schemeClr val="accent2"/>
            </a:solidFill>
            <a:miter lim="800000"/>
            <a:headEnd/>
            <a:tailEnd/>
          </a:ln>
        </p:spPr>
        <p:txBody>
          <a:bodyPr wrap="none" lIns="111026" tIns="55513" rIns="111026" bIns="55513">
            <a:spAutoFit/>
          </a:bodyPr>
          <a:lstStyle/>
          <a:p>
            <a:pPr marL="416349" indent="-416349"/>
            <a:r>
              <a:rPr lang="en-US" dirty="0">
                <a:solidFill>
                  <a:srgbClr val="FF0066"/>
                </a:solidFill>
              </a:rPr>
              <a:t>the credit v</a:t>
            </a:r>
          </a:p>
          <a:p>
            <a:pPr marL="416349" indent="-416349"/>
            <a:r>
              <a:rPr lang="en-US" dirty="0">
                <a:solidFill>
                  <a:srgbClr val="FF0066"/>
                </a:solidFill>
              </a:rPr>
              <a:t>gets just for being</a:t>
            </a:r>
          </a:p>
          <a:p>
            <a:pPr marL="416349" indent="-416349"/>
            <a:r>
              <a:rPr lang="en-US" dirty="0">
                <a:solidFill>
                  <a:srgbClr val="FF0066"/>
                </a:solidFill>
              </a:rPr>
              <a:t>one of the vertices</a:t>
            </a:r>
          </a:p>
        </p:txBody>
      </p:sp>
      <p:sp>
        <p:nvSpPr>
          <p:cNvPr id="41995" name="Line 12"/>
          <p:cNvSpPr>
            <a:spLocks noChangeShapeType="1"/>
          </p:cNvSpPr>
          <p:nvPr/>
        </p:nvSpPr>
        <p:spPr bwMode="auto">
          <a:xfrm flipV="1">
            <a:off x="3005482" y="5441926"/>
            <a:ext cx="829098" cy="388585"/>
          </a:xfrm>
          <a:prstGeom prst="line">
            <a:avLst/>
          </a:prstGeom>
          <a:noFill/>
          <a:ln w="9525">
            <a:solidFill>
              <a:schemeClr val="accent2"/>
            </a:solidFill>
            <a:round/>
            <a:headEnd/>
            <a:tailEnd type="triangle" w="med" len="med"/>
          </a:ln>
        </p:spPr>
        <p:txBody>
          <a:bodyPr lIns="111026" tIns="55513" rIns="111026" bIns="55513"/>
          <a:lstStyle/>
          <a:p>
            <a:endParaRPr lang="en-US"/>
          </a:p>
        </p:txBody>
      </p:sp>
      <p:sp>
        <p:nvSpPr>
          <p:cNvPr id="41996" name="Line 13"/>
          <p:cNvSpPr>
            <a:spLocks noChangeShapeType="1"/>
          </p:cNvSpPr>
          <p:nvPr/>
        </p:nvSpPr>
        <p:spPr bwMode="auto">
          <a:xfrm flipH="1" flipV="1">
            <a:off x="7772797" y="5519643"/>
            <a:ext cx="103637" cy="310868"/>
          </a:xfrm>
          <a:prstGeom prst="line">
            <a:avLst/>
          </a:prstGeom>
          <a:noFill/>
          <a:ln w="9525">
            <a:solidFill>
              <a:schemeClr val="accent2"/>
            </a:solidFill>
            <a:round/>
            <a:headEnd/>
            <a:tailEnd type="triangle" w="med" len="med"/>
          </a:ln>
        </p:spPr>
        <p:txBody>
          <a:bodyPr lIns="111026" tIns="55513" rIns="111026" bIns="55513"/>
          <a:lstStyle/>
          <a:p>
            <a:endParaRPr lang="en-US"/>
          </a:p>
        </p:txBody>
      </p:sp>
      <p:sp>
        <p:nvSpPr>
          <p:cNvPr id="41997" name="Line 14"/>
          <p:cNvSpPr>
            <a:spLocks noChangeShapeType="1"/>
          </p:cNvSpPr>
          <p:nvPr/>
        </p:nvSpPr>
        <p:spPr bwMode="auto">
          <a:xfrm flipH="1" flipV="1">
            <a:off x="9949180" y="5597360"/>
            <a:ext cx="103637" cy="233151"/>
          </a:xfrm>
          <a:prstGeom prst="line">
            <a:avLst/>
          </a:prstGeom>
          <a:noFill/>
          <a:ln w="9525">
            <a:solidFill>
              <a:schemeClr val="accent2"/>
            </a:solidFill>
            <a:round/>
            <a:headEnd/>
            <a:tailEnd type="triangle" w="med" len="med"/>
          </a:ln>
        </p:spPr>
        <p:txBody>
          <a:bodyPr lIns="111026" tIns="55513" rIns="111026" bIns="55513"/>
          <a:lstStyle/>
          <a:p>
            <a:endParaRPr lang="en-US"/>
          </a:p>
        </p:txBody>
      </p:sp>
    </p:spTree>
    <p:extLst>
      <p:ext uri="{BB962C8B-B14F-4D97-AF65-F5344CB8AC3E}">
        <p14:creationId xmlns:p14="http://schemas.microsoft.com/office/powerpoint/2010/main" val="19693002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pPr eaLnBrk="1" hangingPunct="1"/>
            <a:r>
              <a:rPr lang="en-US" sz="4600" dirty="0"/>
              <a:t>‘Scale free’ network</a:t>
            </a:r>
          </a:p>
        </p:txBody>
      </p:sp>
      <p:sp>
        <p:nvSpPr>
          <p:cNvPr id="43012" name="Rectangle 3"/>
          <p:cNvSpPr>
            <a:spLocks noGrp="1" noChangeArrowheads="1"/>
          </p:cNvSpPr>
          <p:nvPr>
            <p:ph type="body" idx="4294967295"/>
          </p:nvPr>
        </p:nvSpPr>
        <p:spPr>
          <a:xfrm>
            <a:off x="473165" y="1279941"/>
            <a:ext cx="11814651" cy="4327401"/>
          </a:xfrm>
          <a:prstGeom prst="rect">
            <a:avLst/>
          </a:prstGeom>
        </p:spPr>
        <p:txBody>
          <a:bodyPr lIns="111026" tIns="55513" rIns="111026" bIns="55513">
            <a:normAutofit fontScale="92500" lnSpcReduction="10000"/>
          </a:bodyPr>
          <a:lstStyle/>
          <a:p>
            <a:pPr eaLnBrk="1" hangingPunct="1">
              <a:lnSpc>
                <a:spcPct val="120000"/>
              </a:lnSpc>
            </a:pPr>
            <a:r>
              <a:rPr lang="en-US" dirty="0"/>
              <a:t>Observations:</a:t>
            </a:r>
          </a:p>
          <a:p>
            <a:pPr lvl="1" eaLnBrk="1" hangingPunct="1">
              <a:lnSpc>
                <a:spcPct val="120000"/>
              </a:lnSpc>
            </a:pPr>
            <a:r>
              <a:rPr lang="en-US" dirty="0">
                <a:latin typeface="Symbol" charset="2"/>
              </a:rPr>
              <a:t>a + b + g</a:t>
            </a:r>
            <a:r>
              <a:rPr lang="en-US" dirty="0"/>
              <a:t> = 1, so can vary the relative importance of </a:t>
            </a:r>
            <a:r>
              <a:rPr lang="en-US" dirty="0" err="1"/>
              <a:t>indegree</a:t>
            </a:r>
            <a:r>
              <a:rPr lang="en-US" dirty="0"/>
              <a:t>, </a:t>
            </a:r>
            <a:r>
              <a:rPr lang="en-US" dirty="0" err="1"/>
              <a:t>outdegree</a:t>
            </a:r>
            <a:r>
              <a:rPr lang="en-US" dirty="0"/>
              <a:t>, and independent probability</a:t>
            </a:r>
          </a:p>
          <a:p>
            <a:pPr lvl="1" eaLnBrk="1" hangingPunct="1">
              <a:lnSpc>
                <a:spcPct val="120000"/>
              </a:lnSpc>
            </a:pPr>
            <a:r>
              <a:rPr lang="en-US" dirty="0"/>
              <a:t>in an undirected network </a:t>
            </a:r>
            <a:r>
              <a:rPr lang="en-US" dirty="0">
                <a:latin typeface="Symbol" charset="2"/>
              </a:rPr>
              <a:t>a = b, </a:t>
            </a:r>
            <a:r>
              <a:rPr lang="en-US" dirty="0"/>
              <a:t>since </a:t>
            </a:r>
            <a:r>
              <a:rPr lang="en-US" dirty="0" err="1"/>
              <a:t>indegree</a:t>
            </a:r>
            <a:r>
              <a:rPr lang="en-US" dirty="0"/>
              <a:t> and </a:t>
            </a:r>
            <a:r>
              <a:rPr lang="en-US" dirty="0" err="1"/>
              <a:t>outdegree</a:t>
            </a:r>
            <a:r>
              <a:rPr lang="en-US" dirty="0"/>
              <a:t> are the same</a:t>
            </a:r>
          </a:p>
          <a:p>
            <a:pPr lvl="1" eaLnBrk="1" hangingPunct="1">
              <a:lnSpc>
                <a:spcPct val="120000"/>
              </a:lnSpc>
            </a:pPr>
            <a:r>
              <a:rPr lang="en-US" dirty="0"/>
              <a:t>Not all vertices will be connected, since they are not ‘born’ with an edge</a:t>
            </a:r>
          </a:p>
          <a:p>
            <a:pPr lvl="1" eaLnBrk="1" hangingPunct="1">
              <a:lnSpc>
                <a:spcPct val="120000"/>
              </a:lnSpc>
            </a:pPr>
            <a:r>
              <a:rPr lang="en-US" dirty="0"/>
              <a:t>The larger </a:t>
            </a:r>
            <a:r>
              <a:rPr lang="en-US" dirty="0">
                <a:latin typeface="Symbol" charset="2"/>
              </a:rPr>
              <a:t>g</a:t>
            </a:r>
            <a:r>
              <a:rPr lang="en-US" dirty="0"/>
              <a:t> is, the less scale-free the degree distribution</a:t>
            </a:r>
          </a:p>
          <a:p>
            <a:pPr lvl="2" eaLnBrk="1" hangingPunct="1">
              <a:lnSpc>
                <a:spcPct val="120000"/>
              </a:lnSpc>
            </a:pPr>
            <a:r>
              <a:rPr lang="en-US" dirty="0"/>
              <a:t>edges are added without regard to degree</a:t>
            </a:r>
          </a:p>
          <a:p>
            <a:pPr lvl="2" eaLnBrk="1" hangingPunct="1">
              <a:lnSpc>
                <a:spcPct val="120000"/>
              </a:lnSpc>
            </a:pPr>
            <a:r>
              <a:rPr lang="en-US" dirty="0"/>
              <a:t>Original BA paper showed that in that case the degree distribution </a:t>
            </a:r>
            <a:br>
              <a:rPr lang="en-US" dirty="0"/>
            </a:br>
            <a:r>
              <a:rPr lang="en-US" dirty="0"/>
              <a:t>P(k) ~ exp(-</a:t>
            </a:r>
            <a:r>
              <a:rPr lang="en-US" dirty="0" err="1">
                <a:latin typeface="Symbol" charset="2"/>
              </a:rPr>
              <a:t>b</a:t>
            </a:r>
            <a:r>
              <a:rPr lang="en-US" dirty="0" err="1"/>
              <a:t>k</a:t>
            </a:r>
            <a:r>
              <a:rPr lang="en-US" dirty="0"/>
              <a:t>) , an exponential distribution</a:t>
            </a:r>
          </a:p>
          <a:p>
            <a:pPr eaLnBrk="1" hangingPunct="1"/>
            <a:endParaRPr lang="en-US" dirty="0"/>
          </a:p>
        </p:txBody>
      </p:sp>
      <p:graphicFrame>
        <p:nvGraphicFramePr>
          <p:cNvPr id="43010" name="Object 2"/>
          <p:cNvGraphicFramePr>
            <a:graphicFrameLocks noChangeAspect="1"/>
          </p:cNvGraphicFramePr>
          <p:nvPr>
            <p:extLst>
              <p:ext uri="{D42A27DB-BD31-4B8C-83A1-F6EECF244321}">
                <p14:modId xmlns:p14="http://schemas.microsoft.com/office/powerpoint/2010/main" val="839623840"/>
              </p:ext>
            </p:extLst>
          </p:nvPr>
        </p:nvGraphicFramePr>
        <p:xfrm>
          <a:off x="2805859" y="5932539"/>
          <a:ext cx="6356421" cy="888888"/>
        </p:xfrm>
        <a:graphic>
          <a:graphicData uri="http://schemas.openxmlformats.org/presentationml/2006/ole">
            <mc:AlternateContent xmlns:mc="http://schemas.openxmlformats.org/markup-compatibility/2006">
              <mc:Choice xmlns:v="urn:schemas-microsoft-com:vml" Requires="v">
                <p:oleObj spid="_x0000_s49334" name="Equation" r:id="rId4" imgW="2387520" imgH="444240" progId="Equation.3">
                  <p:embed/>
                </p:oleObj>
              </mc:Choice>
              <mc:Fallback>
                <p:oleObj name="Equation" r:id="rId4" imgW="23875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859" y="5932539"/>
                        <a:ext cx="6356421" cy="8888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15</a:t>
            </a:fld>
            <a:endParaRPr lang="en-US"/>
          </a:p>
        </p:txBody>
      </p:sp>
    </p:spTree>
    <p:extLst>
      <p:ext uri="{BB962C8B-B14F-4D97-AF65-F5344CB8AC3E}">
        <p14:creationId xmlns:p14="http://schemas.microsoft.com/office/powerpoint/2010/main" val="29358569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a:bodyPr>
          <a:lstStyle/>
          <a:p>
            <a:pPr eaLnBrk="1" hangingPunct="1"/>
            <a:r>
              <a:rPr lang="en-US" sz="4600" dirty="0"/>
              <a:t>Extended BA model (undirected network)</a:t>
            </a:r>
          </a:p>
        </p:txBody>
      </p:sp>
      <p:sp>
        <p:nvSpPr>
          <p:cNvPr id="46084" name="Rectangle 3"/>
          <p:cNvSpPr>
            <a:spLocks noGrp="1" noChangeArrowheads="1"/>
          </p:cNvSpPr>
          <p:nvPr>
            <p:ph type="body" idx="4294967295"/>
          </p:nvPr>
        </p:nvSpPr>
        <p:spPr>
          <a:xfrm>
            <a:off x="621823" y="1445796"/>
            <a:ext cx="11814651" cy="5548729"/>
          </a:xfrm>
          <a:prstGeom prst="rect">
            <a:avLst/>
          </a:prstGeom>
        </p:spPr>
        <p:txBody>
          <a:bodyPr lIns="111026" tIns="55513" rIns="111026" bIns="55513">
            <a:normAutofit/>
          </a:bodyPr>
          <a:lstStyle/>
          <a:p>
            <a:pPr eaLnBrk="1" hangingPunct="1"/>
            <a:r>
              <a:rPr lang="en-US" sz="2400" dirty="0"/>
              <a:t>Start with m</a:t>
            </a:r>
            <a:r>
              <a:rPr lang="en-US" sz="2400" baseline="-25000" dirty="0"/>
              <a:t>0</a:t>
            </a:r>
            <a:r>
              <a:rPr lang="en-US" sz="2400" dirty="0"/>
              <a:t> isolated nodes</a:t>
            </a:r>
          </a:p>
          <a:p>
            <a:pPr eaLnBrk="1" hangingPunct="1"/>
            <a:r>
              <a:rPr lang="en-US" sz="2400" dirty="0"/>
              <a:t>At each </a:t>
            </a:r>
            <a:r>
              <a:rPr lang="en-US" sz="2400" dirty="0" err="1"/>
              <a:t>timestep</a:t>
            </a:r>
            <a:r>
              <a:rPr lang="en-US" sz="2400" dirty="0"/>
              <a:t> perform one of the following operations:</a:t>
            </a:r>
          </a:p>
          <a:p>
            <a:pPr lvl="1" eaLnBrk="1" hangingPunct="1"/>
            <a:r>
              <a:rPr lang="en-US" sz="2200" dirty="0"/>
              <a:t>With prob. </a:t>
            </a:r>
            <a:r>
              <a:rPr lang="en-US" sz="2200" i="1" dirty="0"/>
              <a:t>p</a:t>
            </a:r>
            <a:r>
              <a:rPr lang="en-US" sz="2200" dirty="0"/>
              <a:t> add m (m</a:t>
            </a:r>
            <a:r>
              <a:rPr lang="en-US" sz="2200" dirty="0">
                <a:cs typeface="Arial" charset="0"/>
              </a:rPr>
              <a:t>≤ </a:t>
            </a:r>
            <a:r>
              <a:rPr lang="en-US" sz="2200" dirty="0"/>
              <a:t>m</a:t>
            </a:r>
            <a:r>
              <a:rPr lang="en-US" sz="2200" baseline="-25000" dirty="0"/>
              <a:t>0</a:t>
            </a:r>
            <a:r>
              <a:rPr lang="en-US" sz="2200" dirty="0"/>
              <a:t>) new links</a:t>
            </a:r>
          </a:p>
          <a:p>
            <a:pPr lvl="2" eaLnBrk="1" hangingPunct="1"/>
            <a:r>
              <a:rPr lang="en-US" sz="2200" dirty="0"/>
              <a:t>For each link</a:t>
            </a:r>
          </a:p>
          <a:p>
            <a:pPr lvl="3" eaLnBrk="1" hangingPunct="1"/>
            <a:r>
              <a:rPr lang="en-US" sz="2200" dirty="0"/>
              <a:t>Select ‘from’ vertex at random</a:t>
            </a:r>
          </a:p>
          <a:p>
            <a:pPr lvl="3" eaLnBrk="1" hangingPunct="1"/>
            <a:r>
              <a:rPr lang="en-US" sz="2200" dirty="0"/>
              <a:t>Select ‘to’ vertex in proportion to its degree (+1 so that isolated vertices have a chance of getting links)</a:t>
            </a:r>
          </a:p>
          <a:p>
            <a:pPr lvl="1" eaLnBrk="1" hangingPunct="1"/>
            <a:r>
              <a:rPr lang="en-US" sz="2200" dirty="0"/>
              <a:t>With prob. q where 0 &lt; q &lt; 1 – p</a:t>
            </a:r>
          </a:p>
          <a:p>
            <a:pPr lvl="2" eaLnBrk="1" hangingPunct="1"/>
            <a:r>
              <a:rPr lang="en-US" sz="2200" dirty="0"/>
              <a:t>rewire m links</a:t>
            </a:r>
          </a:p>
          <a:p>
            <a:pPr lvl="3" eaLnBrk="1" hangingPunct="1"/>
            <a:r>
              <a:rPr lang="en-US" sz="2200" dirty="0"/>
              <a:t>select node </a:t>
            </a:r>
            <a:r>
              <a:rPr lang="en-US" sz="2200" dirty="0" err="1"/>
              <a:t>i</a:t>
            </a:r>
            <a:r>
              <a:rPr lang="en-US" sz="2200" dirty="0"/>
              <a:t> at random and one of </a:t>
            </a:r>
            <a:r>
              <a:rPr lang="en-US" sz="2200" dirty="0" err="1"/>
              <a:t>i’s</a:t>
            </a:r>
            <a:r>
              <a:rPr lang="en-US" sz="2200" dirty="0"/>
              <a:t> links</a:t>
            </a:r>
          </a:p>
          <a:p>
            <a:pPr lvl="3" eaLnBrk="1" hangingPunct="1"/>
            <a:r>
              <a:rPr lang="en-US" sz="2200" dirty="0"/>
              <a:t>rewire the endpoint of i’s link to another node j randomly chosen with probability </a:t>
            </a:r>
            <a:r>
              <a:rPr lang="en-US" sz="2200" dirty="0">
                <a:latin typeface="Symbol" charset="2"/>
              </a:rPr>
              <a:t>P</a:t>
            </a:r>
            <a:r>
              <a:rPr lang="en-US" sz="2200" dirty="0"/>
              <a:t>(</a:t>
            </a:r>
            <a:r>
              <a:rPr lang="en-US" sz="2200" dirty="0" err="1"/>
              <a:t>k</a:t>
            </a:r>
            <a:r>
              <a:rPr lang="en-US" sz="2200" baseline="-25000" dirty="0" err="1"/>
              <a:t>j</a:t>
            </a:r>
            <a:r>
              <a:rPr lang="en-US" sz="2200" dirty="0"/>
              <a:t>)</a:t>
            </a:r>
          </a:p>
          <a:p>
            <a:pPr lvl="1"/>
            <a:r>
              <a:rPr lang="en-US" sz="2200" dirty="0"/>
              <a:t>With prob. 1 –  p - q </a:t>
            </a:r>
          </a:p>
          <a:p>
            <a:pPr lvl="2"/>
            <a:r>
              <a:rPr lang="en-US" sz="2200" dirty="0"/>
              <a:t>add a new node with m links</a:t>
            </a:r>
          </a:p>
          <a:p>
            <a:pPr lvl="3"/>
            <a:r>
              <a:rPr lang="en-US" sz="2200" dirty="0"/>
              <a:t>connect endpoints of the m links to vertices in proportion to their degree (</a:t>
            </a:r>
            <a:r>
              <a:rPr lang="en-US" sz="2200" dirty="0">
                <a:latin typeface="Symbol" charset="2"/>
              </a:rPr>
              <a:t>P</a:t>
            </a:r>
            <a:r>
              <a:rPr lang="en-US" sz="2200" dirty="0"/>
              <a:t>(</a:t>
            </a:r>
            <a:r>
              <a:rPr lang="en-US" sz="2200" dirty="0" err="1"/>
              <a:t>k</a:t>
            </a:r>
            <a:r>
              <a:rPr lang="en-US" sz="2200" baseline="-25000" dirty="0" err="1"/>
              <a:t>j</a:t>
            </a:r>
            <a:r>
              <a:rPr lang="en-US" sz="2200" dirty="0"/>
              <a:t>)</a:t>
            </a:r>
          </a:p>
          <a:p>
            <a:endParaRPr lang="en-US" sz="4200" dirty="0"/>
          </a:p>
          <a:p>
            <a:pPr lvl="3" eaLnBrk="1" hangingPunct="1"/>
            <a:endParaRPr lang="en-US" sz="1700" dirty="0"/>
          </a:p>
          <a:p>
            <a:pPr lvl="3" eaLnBrk="1" hangingPunct="1"/>
            <a:endParaRPr lang="en-US" sz="1700" dirty="0"/>
          </a:p>
          <a:p>
            <a:pPr lvl="3" eaLnBrk="1" hangingPunct="1"/>
            <a:endParaRPr lang="en-US" sz="1700" dirty="0"/>
          </a:p>
          <a:p>
            <a:pPr lvl="3" eaLnBrk="1" hangingPunct="1"/>
            <a:endParaRPr lang="en-US" sz="1700" dirty="0"/>
          </a:p>
        </p:txBody>
      </p:sp>
      <p:graphicFrame>
        <p:nvGraphicFramePr>
          <p:cNvPr id="46082" name="Object 2"/>
          <p:cNvGraphicFramePr>
            <a:graphicFrameLocks noChangeAspect="1"/>
          </p:cNvGraphicFramePr>
          <p:nvPr>
            <p:extLst>
              <p:ext uri="{D42A27DB-BD31-4B8C-83A1-F6EECF244321}">
                <p14:modId xmlns:p14="http://schemas.microsoft.com/office/powerpoint/2010/main" val="1131197153"/>
              </p:ext>
            </p:extLst>
          </p:nvPr>
        </p:nvGraphicFramePr>
        <p:xfrm>
          <a:off x="9060418" y="2400107"/>
          <a:ext cx="2731275" cy="1011939"/>
        </p:xfrm>
        <a:graphic>
          <a:graphicData uri="http://schemas.openxmlformats.org/presentationml/2006/ole">
            <mc:AlternateContent xmlns:mc="http://schemas.openxmlformats.org/markup-compatibility/2006">
              <mc:Choice xmlns:v="urn:schemas-microsoft-com:vml" Requires="v">
                <p:oleObj spid="_x0000_s50358" name="Equation" r:id="rId4" imgW="1181100" imgH="584200" progId="Equation.3">
                  <p:embed/>
                </p:oleObj>
              </mc:Choice>
              <mc:Fallback>
                <p:oleObj name="Equation" r:id="rId4" imgW="1181100" imgH="584200" progId="Equation.3">
                  <p:embed/>
                  <p:pic>
                    <p:nvPicPr>
                      <p:cNvPr id="0" name=""/>
                      <p:cNvPicPr>
                        <a:picLocks noChangeAspect="1" noChangeArrowheads="1"/>
                      </p:cNvPicPr>
                      <p:nvPr/>
                    </p:nvPicPr>
                    <p:blipFill>
                      <a:blip r:embed="rId5"/>
                      <a:srcRect/>
                      <a:stretch>
                        <a:fillRect/>
                      </a:stretch>
                    </p:blipFill>
                    <p:spPr bwMode="auto">
                      <a:xfrm>
                        <a:off x="9060418" y="2400107"/>
                        <a:ext cx="2731275" cy="101193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07076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Extended BA model – cont’d</a:t>
            </a:r>
          </a:p>
        </p:txBody>
      </p:sp>
      <p:sp>
        <p:nvSpPr>
          <p:cNvPr id="47107"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normAutofit/>
          </a:bodyPr>
          <a:lstStyle/>
          <a:p>
            <a:pPr lvl="3" eaLnBrk="1" hangingPunct="1">
              <a:buFont typeface="Wingdings" charset="2"/>
              <a:buNone/>
            </a:pPr>
            <a:endParaRPr lang="en-US" dirty="0"/>
          </a:p>
          <a:p>
            <a:pPr eaLnBrk="1" hangingPunct="1"/>
            <a:r>
              <a:rPr lang="en-US" sz="2800" dirty="0"/>
              <a:t>In the p=q=0 limit, reduces to the simple BA model</a:t>
            </a:r>
          </a:p>
          <a:p>
            <a:pPr lvl="3" eaLnBrk="1" hangingPunct="1">
              <a:buFont typeface="Wingdings" charset="2"/>
              <a:buNone/>
            </a:pPr>
            <a:endParaRPr lang="en-US" sz="2800" dirty="0"/>
          </a:p>
          <a:p>
            <a:pPr eaLnBrk="1" hangingPunct="1"/>
            <a:r>
              <a:rPr lang="en-US" sz="2800" dirty="0"/>
              <a:t>In the high q (q -&gt; 1) limit, extended model produces a network with an exponential tail because growth is very slow (only rewiring is occurring)</a:t>
            </a:r>
          </a:p>
          <a:p>
            <a:pPr lvl="3" eaLnBrk="1" hangingPunct="1"/>
            <a:endParaRPr lang="en-US" dirty="0"/>
          </a:p>
          <a:p>
            <a:pPr lvl="3" eaLnBrk="1" hangingPunct="1"/>
            <a:endParaRPr lang="en-US" dirty="0"/>
          </a:p>
          <a:p>
            <a:pPr lvl="3" eaLnBrk="1" hangingPunct="1"/>
            <a:endParaRPr lang="en-US" dirty="0"/>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17</a:t>
            </a:fld>
            <a:endParaRPr lang="en-US"/>
          </a:p>
        </p:txBody>
      </p:sp>
    </p:spTree>
    <p:extLst>
      <p:ext uri="{BB962C8B-B14F-4D97-AF65-F5344CB8AC3E}">
        <p14:creationId xmlns:p14="http://schemas.microsoft.com/office/powerpoint/2010/main" val="4127744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a:ea typeface="ＭＳ Ｐゴシック" pitchFamily="-109" charset="-128"/>
              </a:rPr>
              <a:t>Thoughts</a:t>
            </a:r>
          </a:p>
        </p:txBody>
      </p:sp>
      <p:sp>
        <p:nvSpPr>
          <p:cNvPr id="72707"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BA networks are not clustered.</a:t>
            </a:r>
          </a:p>
          <a:p>
            <a:pPr lvl="1"/>
            <a:r>
              <a:rPr lang="en-US" dirty="0">
                <a:ea typeface="ＭＳ Ｐゴシック" pitchFamily="-109" charset="-128"/>
              </a:rPr>
              <a:t>Can you think of a growth model of having preferential attachment and high clustering coefficient at the same time?</a:t>
            </a:r>
          </a:p>
          <a:p>
            <a:r>
              <a:rPr lang="en-US" sz="2900" dirty="0">
                <a:ea typeface="ＭＳ Ｐゴシック" pitchFamily="-109" charset="-128"/>
              </a:rPr>
              <a:t>BA networks are undirected.</a:t>
            </a:r>
          </a:p>
          <a:p>
            <a:pPr lvl="1"/>
            <a:r>
              <a:rPr lang="en-US" dirty="0">
                <a:ea typeface="ＭＳ Ｐゴシック" pitchFamily="-109" charset="-128"/>
              </a:rPr>
              <a:t>Can you make it directed? </a:t>
            </a:r>
          </a:p>
          <a:p>
            <a:pPr eaLnBrk="1" hangingPunct="1"/>
            <a:r>
              <a:rPr lang="en-US" sz="2900" dirty="0">
                <a:ea typeface="ＭＳ Ｐゴシック" pitchFamily="-109" charset="-128"/>
              </a:rPr>
              <a:t>What would the network look like if nodes are added over time, but not attached preferentially?</a:t>
            </a:r>
          </a:p>
          <a:p>
            <a:pPr eaLnBrk="1" hangingPunct="1"/>
            <a:r>
              <a:rPr lang="en-US" sz="2900" dirty="0">
                <a:ea typeface="ＭＳ Ｐゴシック" pitchFamily="-109" charset="-128"/>
              </a:rPr>
              <a:t>What other processes might give rise to power law networks?</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18</a:t>
            </a:fld>
            <a:endParaRPr lang="en-US"/>
          </a:p>
        </p:txBody>
      </p:sp>
    </p:spTree>
    <p:extLst>
      <p:ext uri="{BB962C8B-B14F-4D97-AF65-F5344CB8AC3E}">
        <p14:creationId xmlns:p14="http://schemas.microsoft.com/office/powerpoint/2010/main" val="27400871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dirty="0">
                <a:ea typeface="ＭＳ Ｐゴシック" pitchFamily="-109" charset="-128"/>
              </a:rPr>
              <a:t>You Should Know</a:t>
            </a:r>
          </a:p>
        </p:txBody>
      </p:sp>
      <p:sp>
        <p:nvSpPr>
          <p:cNvPr id="73731" name="Content Placeholder 2"/>
          <p:cNvSpPr>
            <a:spLocks noGrp="1"/>
          </p:cNvSpPr>
          <p:nvPr>
            <p:ph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power law distributions are everywhere</a:t>
            </a:r>
          </a:p>
          <a:p>
            <a:pPr eaLnBrk="1" hangingPunct="1"/>
            <a:r>
              <a:rPr lang="en-US" sz="2900" dirty="0">
                <a:ea typeface="ＭＳ Ｐゴシック" pitchFamily="-109" charset="-128"/>
              </a:rPr>
              <a:t>there are good and bad ways of fitting them</a:t>
            </a:r>
          </a:p>
          <a:p>
            <a:pPr eaLnBrk="1" hangingPunct="1"/>
            <a:r>
              <a:rPr lang="en-US" sz="2900" dirty="0">
                <a:ea typeface="ＭＳ Ｐゴシック" pitchFamily="-109" charset="-128"/>
              </a:rPr>
              <a:t>some distributions are not power-law</a:t>
            </a:r>
          </a:p>
          <a:p>
            <a:pPr eaLnBrk="1" hangingPunct="1"/>
            <a:r>
              <a:rPr lang="en-US" sz="2900" dirty="0">
                <a:ea typeface="ＭＳ Ｐゴシック" pitchFamily="-109" charset="-128"/>
              </a:rPr>
              <a:t>preferential attachment leads to power law networks…</a:t>
            </a:r>
          </a:p>
          <a:p>
            <a:pPr eaLnBrk="1" hangingPunct="1"/>
            <a:r>
              <a:rPr lang="en-US" sz="2900" dirty="0">
                <a:ea typeface="ＭＳ Ｐゴシック" pitchFamily="-109" charset="-128"/>
              </a:rPr>
              <a:t>… but it’s not the whole story, and not the only way of generating them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19</a:t>
            </a:fld>
            <a:endParaRPr lang="en-US"/>
          </a:p>
        </p:txBody>
      </p:sp>
    </p:spTree>
    <p:extLst>
      <p:ext uri="{BB962C8B-B14F-4D97-AF65-F5344CB8AC3E}">
        <p14:creationId xmlns:p14="http://schemas.microsoft.com/office/powerpoint/2010/main" val="14498322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5000" dirty="0">
                <a:ea typeface="ＭＳ Ｐゴシック" pitchFamily="-109" charset="-128"/>
              </a:rPr>
              <a:t>Barabasi-Albert Model</a:t>
            </a:r>
          </a:p>
        </p:txBody>
      </p:sp>
      <p:sp>
        <p:nvSpPr>
          <p:cNvPr id="66563" name="Rectangle 3"/>
          <p:cNvSpPr>
            <a:spLocks noGrp="1" noChangeArrowheads="1"/>
          </p:cNvSpPr>
          <p:nvPr>
            <p:ph type="body" idx="4294967295"/>
          </p:nvPr>
        </p:nvSpPr>
        <p:spPr>
          <a:xfrm>
            <a:off x="367819" y="1612518"/>
            <a:ext cx="11192828" cy="4740734"/>
          </a:xfrm>
          <a:prstGeom prst="rect">
            <a:avLst/>
          </a:prstGeom>
        </p:spPr>
        <p:txBody>
          <a:bodyPr lIns="111026" tIns="55513" rIns="111026" bIns="55513"/>
          <a:lstStyle/>
          <a:p>
            <a:pPr eaLnBrk="1" hangingPunct="1"/>
            <a:r>
              <a:rPr lang="en-US" sz="2900" dirty="0">
                <a:ea typeface="ＭＳ Ｐゴシック" pitchFamily="-109" charset="-128"/>
              </a:rPr>
              <a:t>Undirected model: each node connects to other nodes with probability proportional to their degree</a:t>
            </a:r>
          </a:p>
          <a:p>
            <a:pPr lvl="1" eaLnBrk="1" hangingPunct="1"/>
            <a:r>
              <a:rPr lang="en-US" dirty="0">
                <a:ea typeface="ＭＳ Ｐゴシック" pitchFamily="-109" charset="-128"/>
              </a:rPr>
              <a:t>The process starts with some initial sub-graph</a:t>
            </a:r>
          </a:p>
          <a:p>
            <a:pPr lvl="1" eaLnBrk="1" hangingPunct="1"/>
            <a:r>
              <a:rPr lang="en-US" dirty="0">
                <a:ea typeface="ＭＳ Ｐゴシック" pitchFamily="-109" charset="-128"/>
              </a:rPr>
              <a:t>Each node comes with m edges</a:t>
            </a:r>
          </a:p>
          <a:p>
            <a:pPr lvl="1" eaLnBrk="1" hangingPunct="1"/>
            <a:endParaRPr lang="en-US" dirty="0">
              <a:ea typeface="ＭＳ Ｐゴシック" pitchFamily="-109" charset="-128"/>
            </a:endParaRPr>
          </a:p>
          <a:p>
            <a:pPr eaLnBrk="1" hangingPunct="1"/>
            <a:r>
              <a:rPr lang="en-US" sz="2900" dirty="0">
                <a:ea typeface="ＭＳ Ｐゴシック" pitchFamily="-109" charset="-128"/>
              </a:rPr>
              <a:t>Results in power-law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3</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15414759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14549" y="1398905"/>
            <a:ext cx="11503739" cy="5598227"/>
          </a:xfrm>
          <a:prstGeom prst="rect">
            <a:avLst/>
          </a:prstGeom>
        </p:spPr>
        <p:txBody>
          <a:bodyPr lIns="111026" tIns="55513" rIns="111026" bIns="55513"/>
          <a:lstStyle/>
          <a:p>
            <a:pPr eaLnBrk="1" hangingPunct="1">
              <a:spcBef>
                <a:spcPct val="30000"/>
              </a:spcBef>
            </a:pPr>
            <a:r>
              <a:rPr lang="en-US" sz="2900" dirty="0">
                <a:ea typeface="ＭＳ Ｐゴシック" pitchFamily="-109" charset="-128"/>
              </a:rPr>
              <a:t>Initialization:</a:t>
            </a:r>
          </a:p>
          <a:p>
            <a:pPr lvl="1">
              <a:spcBef>
                <a:spcPct val="30000"/>
              </a:spcBef>
            </a:pPr>
            <a:r>
              <a:rPr lang="en-US" dirty="0"/>
              <a:t>We start with m0 nodes, the links between which are chosen </a:t>
            </a:r>
          </a:p>
          <a:p>
            <a:pPr marL="342900" lvl="1" indent="0">
              <a:spcBef>
                <a:spcPct val="30000"/>
              </a:spcBef>
              <a:buNone/>
            </a:pPr>
            <a:r>
              <a:rPr lang="en-US" dirty="0"/>
              <a:t>arbitrarily, as long as each node has at least one link. </a:t>
            </a:r>
            <a:endParaRPr lang="en-US" sz="1300" dirty="0">
              <a:ea typeface="ＭＳ Ｐゴシック" pitchFamily="-109" charset="-128"/>
            </a:endParaRPr>
          </a:p>
          <a:p>
            <a:pPr eaLnBrk="1" hangingPunct="1">
              <a:spcBef>
                <a:spcPct val="30000"/>
              </a:spcBef>
            </a:pPr>
            <a:r>
              <a:rPr lang="en-US" sz="2900" dirty="0">
                <a:ea typeface="ＭＳ Ｐゴシック" pitchFamily="-109" charset="-128"/>
              </a:rPr>
              <a:t>Growth: </a:t>
            </a:r>
          </a:p>
          <a:p>
            <a:pPr lvl="1">
              <a:spcBef>
                <a:spcPct val="30000"/>
              </a:spcBef>
            </a:pPr>
            <a:r>
              <a:rPr lang="en-US" dirty="0">
                <a:ea typeface="ＭＳ Ｐゴシック" pitchFamily="-109" charset="-128"/>
              </a:rPr>
              <a:t>Add new vertices one by one, each one with exactly m (&lt;= m0) edges</a:t>
            </a:r>
          </a:p>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a:spcBef>
                <a:spcPct val="30000"/>
              </a:spcBef>
            </a:pPr>
            <a:r>
              <a:rPr lang="en-US" dirty="0"/>
              <a:t>The probability π(k) that one of the links of the new node connects to node </a:t>
            </a:r>
            <a:r>
              <a:rPr lang="en-US" dirty="0" err="1"/>
              <a:t>i</a:t>
            </a:r>
            <a:r>
              <a:rPr lang="en-US" dirty="0"/>
              <a:t> depends on the degree </a:t>
            </a:r>
            <a:r>
              <a:rPr lang="en-US" dirty="0" err="1"/>
              <a:t>ki</a:t>
            </a:r>
            <a:r>
              <a:rPr lang="en-US" dirty="0"/>
              <a:t> of node </a:t>
            </a:r>
            <a:r>
              <a:rPr lang="en-US" dirty="0" err="1"/>
              <a:t>i</a:t>
            </a:r>
            <a:r>
              <a:rPr lang="en-US" dirty="0"/>
              <a:t> as:</a:t>
            </a:r>
          </a:p>
          <a:p>
            <a:pPr lvl="1">
              <a:spcBef>
                <a:spcPct val="30000"/>
              </a:spcBef>
            </a:pPr>
            <a:endParaRPr lang="en-US" dirty="0"/>
          </a:p>
          <a:p>
            <a:pPr lvl="1">
              <a:spcBef>
                <a:spcPct val="30000"/>
              </a:spcBef>
            </a:pPr>
            <a:endParaRPr lang="en-US" dirty="0"/>
          </a:p>
          <a:p>
            <a:pPr lvl="1">
              <a:spcBef>
                <a:spcPct val="30000"/>
              </a:spcBef>
            </a:pPr>
            <a:r>
              <a:rPr lang="en-US" dirty="0"/>
              <a:t>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t>
            </a:r>
            <a:endParaRPr lang="en-US" b="1" i="1" dirty="0">
              <a:solidFill>
                <a:srgbClr val="990099"/>
              </a:solidFill>
              <a:ea typeface="ＭＳ Ｐゴシック" pitchFamily="-109" charset="-128"/>
              <a:cs typeface="Arial" charset="0"/>
            </a:endParaRP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a:t>
            </a:fld>
            <a:endParaRPr lang="en-US"/>
          </a:p>
        </p:txBody>
      </p:sp>
      <p:grpSp>
        <p:nvGrpSpPr>
          <p:cNvPr id="15" name="Group 4"/>
          <p:cNvGrpSpPr>
            <a:grpSpLocks/>
          </p:cNvGrpSpPr>
          <p:nvPr/>
        </p:nvGrpSpPr>
        <p:grpSpPr bwMode="auto">
          <a:xfrm>
            <a:off x="9169026" y="1895250"/>
            <a:ext cx="1606550" cy="1120775"/>
            <a:chOff x="2544" y="1253"/>
            <a:chExt cx="1012" cy="706"/>
          </a:xfrm>
        </p:grpSpPr>
        <p:sp>
          <p:nvSpPr>
            <p:cNvPr id="16" name="AutoShape 5"/>
            <p:cNvSpPr>
              <a:spLocks noChangeArrowheads="1"/>
            </p:cNvSpPr>
            <p:nvPr/>
          </p:nvSpPr>
          <p:spPr bwMode="auto">
            <a:xfrm>
              <a:off x="2832" y="1344"/>
              <a:ext cx="384" cy="336"/>
            </a:xfrm>
            <a:prstGeom prst="triangle">
              <a:avLst>
                <a:gd name="adj" fmla="val 50000"/>
              </a:avLst>
            </a:prstGeom>
            <a:noFill/>
            <a:ln w="38100">
              <a:solidFill>
                <a:srgbClr val="0033CC"/>
              </a:solidFill>
              <a:miter lim="800000"/>
              <a:headEnd/>
              <a:tailEnd/>
            </a:ln>
          </p:spPr>
          <p:txBody>
            <a:bodyPr wrap="none" anchor="ctr">
              <a:spAutoFit/>
            </a:bodyPr>
            <a:lstStyle/>
            <a:p>
              <a:endParaRPr lang="en-US"/>
            </a:p>
          </p:txBody>
        </p:sp>
        <p:sp>
          <p:nvSpPr>
            <p:cNvPr id="17" name="Oval 6"/>
            <p:cNvSpPr>
              <a:spLocks noChangeArrowheads="1"/>
            </p:cNvSpPr>
            <p:nvPr/>
          </p:nvSpPr>
          <p:spPr bwMode="auto">
            <a:xfrm>
              <a:off x="2736"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8" name="Oval 7"/>
            <p:cNvSpPr>
              <a:spLocks noChangeArrowheads="1"/>
            </p:cNvSpPr>
            <p:nvPr/>
          </p:nvSpPr>
          <p:spPr bwMode="auto">
            <a:xfrm>
              <a:off x="3168"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9" name="Oval 8"/>
            <p:cNvSpPr>
              <a:spLocks noChangeArrowheads="1"/>
            </p:cNvSpPr>
            <p:nvPr/>
          </p:nvSpPr>
          <p:spPr bwMode="auto">
            <a:xfrm>
              <a:off x="2958" y="1253"/>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20"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21"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22" name="Text Box 11"/>
          <p:cNvSpPr txBox="1">
            <a:spLocks noChangeArrowheads="1"/>
          </p:cNvSpPr>
          <p:nvPr/>
        </p:nvSpPr>
        <p:spPr bwMode="auto">
          <a:xfrm>
            <a:off x="10089776" y="1819050"/>
            <a:ext cx="311150" cy="366713"/>
          </a:xfrm>
          <a:prstGeom prst="rect">
            <a:avLst/>
          </a:prstGeom>
          <a:noFill/>
          <a:ln w="38100">
            <a:noFill/>
            <a:miter lim="800000"/>
            <a:headEnd/>
            <a:tailEnd/>
          </a:ln>
        </p:spPr>
        <p:txBody>
          <a:bodyPr wrap="none">
            <a:spAutoFit/>
          </a:bodyPr>
          <a:lstStyle/>
          <a:p>
            <a:r>
              <a:rPr lang="en-US" dirty="0"/>
              <a:t>3</a:t>
            </a:r>
          </a:p>
        </p:txBody>
      </p:sp>
      <p:pic>
        <p:nvPicPr>
          <p:cNvPr id="2" name="Picture 1" descr="Screen Shot 2017-02-07 at 3.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42" y="4936315"/>
            <a:ext cx="2324100" cy="1371600"/>
          </a:xfrm>
          <a:prstGeom prst="rect">
            <a:avLst/>
          </a:prstGeom>
        </p:spPr>
      </p:pic>
      <p:sp>
        <p:nvSpPr>
          <p:cNvPr id="4" name="TextBox 3"/>
          <p:cNvSpPr txBox="1"/>
          <p:nvPr/>
        </p:nvSpPr>
        <p:spPr>
          <a:xfrm>
            <a:off x="10680585" y="2031932"/>
            <a:ext cx="1736351" cy="605807"/>
          </a:xfrm>
          <a:prstGeom prst="rect">
            <a:avLst/>
          </a:prstGeom>
          <a:noFill/>
        </p:spPr>
        <p:txBody>
          <a:bodyPr wrap="none" lIns="182880" tIns="146304" rIns="182880" bIns="146304" rtlCol="0">
            <a:spAutoFit/>
          </a:bodyPr>
          <a:lstStyle/>
          <a:p>
            <a:pPr marL="0" lvl="2">
              <a:lnSpc>
                <a:spcPct val="90000"/>
              </a:lnSpc>
              <a:spcAft>
                <a:spcPts val="600"/>
              </a:spcAft>
            </a:pPr>
            <a:r>
              <a:rPr lang="en-US" sz="2200" dirty="0">
                <a:ea typeface="ＭＳ Ｐゴシック" pitchFamily="-109" charset="-128"/>
              </a:rPr>
              <a:t>e.g. m</a:t>
            </a:r>
            <a:r>
              <a:rPr lang="en-US" sz="2200" baseline="-25000" dirty="0">
                <a:ea typeface="ＭＳ Ｐゴシック" pitchFamily="-109" charset="-128"/>
              </a:rPr>
              <a:t>0</a:t>
            </a:r>
            <a:r>
              <a:rPr lang="en-US" sz="2200" dirty="0">
                <a:ea typeface="ＭＳ Ｐゴシック" pitchFamily="-109" charset="-128"/>
              </a:rPr>
              <a:t> = 3</a:t>
            </a:r>
          </a:p>
        </p:txBody>
      </p:sp>
    </p:spTree>
    <p:extLst>
      <p:ext uri="{BB962C8B-B14F-4D97-AF65-F5344CB8AC3E}">
        <p14:creationId xmlns:p14="http://schemas.microsoft.com/office/powerpoint/2010/main" val="65135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232" y="1398905"/>
            <a:ext cx="11503739" cy="2269111"/>
          </a:xfrm>
          <a:prstGeom prst="rect">
            <a:avLst/>
          </a:prstGeom>
        </p:spPr>
        <p:txBody>
          <a:bodyPr lIns="111026" tIns="55513" rIns="111026" bIns="55513"/>
          <a:lstStyle/>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eaLnBrk="1" hangingPunct="1">
              <a:spcBef>
                <a:spcPct val="30000"/>
              </a:spcBef>
            </a:pPr>
            <a:r>
              <a:rPr lang="en-US" dirty="0">
                <a:ea typeface="ＭＳ Ｐゴシック" pitchFamily="-109" charset="-128"/>
              </a:rPr>
              <a:t>Easiest way to conceptualize: if you keep track of edge endpoints in one large array and select an element from this array at random</a:t>
            </a:r>
          </a:p>
          <a:p>
            <a:pPr lvl="2" eaLnBrk="1" hangingPunct="1">
              <a:spcBef>
                <a:spcPct val="30000"/>
              </a:spcBef>
            </a:pPr>
            <a:r>
              <a:rPr lang="en-US" sz="2200" dirty="0">
                <a:ea typeface="ＭＳ Ｐゴシック" pitchFamily="-109" charset="-128"/>
              </a:rPr>
              <a:t>The probability of selecting any one vertex will be proportional to the number of times it appears in the array – which corresponds to its degree</a:t>
            </a: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a:t>
            </a:fld>
            <a:endParaRPr lang="en-US"/>
          </a:p>
        </p:txBody>
      </p:sp>
    </p:spTree>
    <p:extLst>
      <p:ext uri="{BB962C8B-B14F-4D97-AF65-F5344CB8AC3E}">
        <p14:creationId xmlns:p14="http://schemas.microsoft.com/office/powerpoint/2010/main" val="32596680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ea typeface="ＭＳ Ｐゴシック" pitchFamily="-109" charset="-128"/>
              </a:rPr>
              <a:t>Generating BA Graphs – Cont’d</a:t>
            </a:r>
          </a:p>
        </p:txBody>
      </p:sp>
      <p:sp>
        <p:nvSpPr>
          <p:cNvPr id="69635" name="Rectangle 3"/>
          <p:cNvSpPr>
            <a:spLocks noGrp="1" noChangeArrowheads="1"/>
          </p:cNvSpPr>
          <p:nvPr>
            <p:ph type="body" idx="4294967295"/>
          </p:nvPr>
        </p:nvSpPr>
        <p:spPr>
          <a:xfrm>
            <a:off x="434089" y="1400208"/>
            <a:ext cx="6678051" cy="5362469"/>
          </a:xfrm>
          <a:prstGeom prst="rect">
            <a:avLst/>
          </a:prstGeom>
        </p:spPr>
        <p:txBody>
          <a:bodyPr lIns="111026" tIns="55513" rIns="111026" bIns="55513"/>
          <a:lstStyle/>
          <a:p>
            <a:pPr eaLnBrk="1" hangingPunct="1"/>
            <a:r>
              <a:rPr lang="en-US" sz="2200" dirty="0">
                <a:ea typeface="ＭＳ Ｐゴシック" pitchFamily="-109" charset="-128"/>
              </a:rPr>
              <a:t>To start, each vertex has an equal number of edges (2)</a:t>
            </a:r>
          </a:p>
          <a:p>
            <a:pPr lvl="1" eaLnBrk="1" hangingPunct="1"/>
            <a:r>
              <a:rPr lang="en-US" sz="1900" dirty="0">
                <a:ea typeface="ＭＳ Ｐゴシック" pitchFamily="-109" charset="-128"/>
              </a:rPr>
              <a:t>the probability of choosing any vertex is 1/3</a:t>
            </a:r>
          </a:p>
          <a:p>
            <a:pPr eaLnBrk="1" hangingPunct="1"/>
            <a:endParaRPr lang="en-US" sz="3000" dirty="0">
              <a:ea typeface="ＭＳ Ｐゴシック" pitchFamily="-109" charset="-128"/>
            </a:endParaRPr>
          </a:p>
          <a:p>
            <a:pPr eaLnBrk="1" hangingPunct="1"/>
            <a:r>
              <a:rPr lang="en-US" sz="2200" dirty="0">
                <a:ea typeface="ＭＳ Ｐゴシック" pitchFamily="-109" charset="-128"/>
              </a:rPr>
              <a:t>We add a new vertex, and it will have m=2 edges</a:t>
            </a:r>
          </a:p>
          <a:p>
            <a:pPr lvl="1" eaLnBrk="1" hangingPunct="1"/>
            <a:r>
              <a:rPr lang="en-US" sz="1900" dirty="0">
                <a:ea typeface="ＭＳ Ｐゴシック" pitchFamily="-109" charset="-128"/>
              </a:rPr>
              <a:t>draw 2 random elements from the array – suppose they are 2 and 3, and back</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Now the probabilities of selecting 1,2,3,or 4 are </a:t>
            </a:r>
            <a:br>
              <a:rPr lang="en-US" sz="2200" dirty="0">
                <a:ea typeface="ＭＳ Ｐゴシック" pitchFamily="-109" charset="-128"/>
              </a:rPr>
            </a:br>
            <a:r>
              <a:rPr lang="en-US" sz="2200" dirty="0">
                <a:ea typeface="ＭＳ Ｐゴシック" pitchFamily="-109" charset="-128"/>
              </a:rPr>
              <a:t>1/5, 3/10, 3/10, 1/5</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Add a new vertex, draw a vertex for it to connect from the array</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5</a:t>
            </a:fld>
            <a:endParaRPr lang="en-US"/>
          </a:p>
        </p:txBody>
      </p:sp>
      <p:grpSp>
        <p:nvGrpSpPr>
          <p:cNvPr id="44" name="Group 4"/>
          <p:cNvGrpSpPr>
            <a:grpSpLocks/>
          </p:cNvGrpSpPr>
          <p:nvPr/>
        </p:nvGrpSpPr>
        <p:grpSpPr bwMode="auto">
          <a:xfrm>
            <a:off x="10068236" y="1610691"/>
            <a:ext cx="1606550" cy="1120775"/>
            <a:chOff x="2544" y="1253"/>
            <a:chExt cx="1012" cy="706"/>
          </a:xfrm>
        </p:grpSpPr>
        <p:sp>
          <p:nvSpPr>
            <p:cNvPr id="45" name="AutoShape 5"/>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46" name="Oval 6"/>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7" name="Oval 7"/>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8" name="Oval 8"/>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9"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0"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51" name="Text Box 11"/>
          <p:cNvSpPr txBox="1">
            <a:spLocks noChangeArrowheads="1"/>
          </p:cNvSpPr>
          <p:nvPr/>
        </p:nvSpPr>
        <p:spPr bwMode="auto">
          <a:xfrm>
            <a:off x="10373036" y="1382091"/>
            <a:ext cx="311150" cy="366713"/>
          </a:xfrm>
          <a:prstGeom prst="rect">
            <a:avLst/>
          </a:prstGeom>
          <a:noFill/>
          <a:ln w="38100">
            <a:noFill/>
            <a:miter lim="800000"/>
            <a:headEnd/>
            <a:tailEnd/>
          </a:ln>
        </p:spPr>
        <p:txBody>
          <a:bodyPr wrap="none">
            <a:spAutoFit/>
          </a:bodyPr>
          <a:lstStyle/>
          <a:p>
            <a:r>
              <a:rPr lang="en-US"/>
              <a:t>3</a:t>
            </a:r>
          </a:p>
        </p:txBody>
      </p:sp>
      <p:sp>
        <p:nvSpPr>
          <p:cNvPr id="52" name="Text Box 12"/>
          <p:cNvSpPr txBox="1">
            <a:spLocks noChangeArrowheads="1"/>
          </p:cNvSpPr>
          <p:nvPr/>
        </p:nvSpPr>
        <p:spPr bwMode="auto">
          <a:xfrm>
            <a:off x="7934636" y="1740866"/>
            <a:ext cx="1282700" cy="385763"/>
          </a:xfrm>
          <a:prstGeom prst="rect">
            <a:avLst/>
          </a:prstGeom>
          <a:noFill/>
          <a:ln w="19050">
            <a:solidFill>
              <a:schemeClr val="tx1"/>
            </a:solidFill>
            <a:miter lim="800000"/>
            <a:headEnd/>
            <a:tailEnd/>
          </a:ln>
        </p:spPr>
        <p:txBody>
          <a:bodyPr wrap="none">
            <a:spAutoFit/>
          </a:bodyPr>
          <a:lstStyle/>
          <a:p>
            <a:r>
              <a:rPr lang="en-US"/>
              <a:t>1 1 2 2 3 3</a:t>
            </a:r>
          </a:p>
        </p:txBody>
      </p:sp>
      <p:grpSp>
        <p:nvGrpSpPr>
          <p:cNvPr id="53" name="Group 13"/>
          <p:cNvGrpSpPr>
            <a:grpSpLocks/>
          </p:cNvGrpSpPr>
          <p:nvPr/>
        </p:nvGrpSpPr>
        <p:grpSpPr bwMode="auto">
          <a:xfrm>
            <a:off x="10068236" y="2960066"/>
            <a:ext cx="1606550" cy="1120775"/>
            <a:chOff x="2544" y="1253"/>
            <a:chExt cx="1012" cy="706"/>
          </a:xfrm>
        </p:grpSpPr>
        <p:sp>
          <p:nvSpPr>
            <p:cNvPr id="54" name="AutoShape 14"/>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55" name="Oval 15"/>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6" name="Oval 16"/>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7" name="Oval 17"/>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8" name="Text Box 18"/>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9" name="Text Box 19"/>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60" name="Text Box 20"/>
          <p:cNvSpPr txBox="1">
            <a:spLocks noChangeArrowheads="1"/>
          </p:cNvSpPr>
          <p:nvPr/>
        </p:nvSpPr>
        <p:spPr bwMode="auto">
          <a:xfrm>
            <a:off x="10373036" y="2731466"/>
            <a:ext cx="311150" cy="366713"/>
          </a:xfrm>
          <a:prstGeom prst="rect">
            <a:avLst/>
          </a:prstGeom>
          <a:noFill/>
          <a:ln w="38100">
            <a:noFill/>
            <a:miter lim="800000"/>
            <a:headEnd/>
            <a:tailEnd/>
          </a:ln>
        </p:spPr>
        <p:txBody>
          <a:bodyPr wrap="none">
            <a:spAutoFit/>
          </a:bodyPr>
          <a:lstStyle/>
          <a:p>
            <a:r>
              <a:rPr lang="en-US"/>
              <a:t>3</a:t>
            </a:r>
          </a:p>
        </p:txBody>
      </p:sp>
      <p:sp>
        <p:nvSpPr>
          <p:cNvPr id="61" name="Text Box 21"/>
          <p:cNvSpPr txBox="1">
            <a:spLocks noChangeArrowheads="1"/>
          </p:cNvSpPr>
          <p:nvPr/>
        </p:nvSpPr>
        <p:spPr bwMode="auto">
          <a:xfrm>
            <a:off x="7782236" y="3036266"/>
            <a:ext cx="2044700" cy="385763"/>
          </a:xfrm>
          <a:prstGeom prst="rect">
            <a:avLst/>
          </a:prstGeom>
          <a:noFill/>
          <a:ln w="19050">
            <a:solidFill>
              <a:schemeClr val="tx1"/>
            </a:solidFill>
            <a:miter lim="800000"/>
            <a:headEnd/>
            <a:tailEnd/>
          </a:ln>
        </p:spPr>
        <p:txBody>
          <a:bodyPr wrap="none">
            <a:spAutoFit/>
          </a:bodyPr>
          <a:lstStyle/>
          <a:p>
            <a:r>
              <a:rPr lang="en-US"/>
              <a:t>1 1 2 2 </a:t>
            </a:r>
            <a:r>
              <a:rPr lang="en-US">
                <a:solidFill>
                  <a:srgbClr val="990099"/>
                </a:solidFill>
              </a:rPr>
              <a:t>2</a:t>
            </a:r>
            <a:r>
              <a:rPr lang="en-US"/>
              <a:t> 3 3 </a:t>
            </a:r>
            <a:r>
              <a:rPr lang="en-US">
                <a:solidFill>
                  <a:srgbClr val="990099"/>
                </a:solidFill>
              </a:rPr>
              <a:t>3</a:t>
            </a:r>
            <a:r>
              <a:rPr lang="en-US"/>
              <a:t> </a:t>
            </a:r>
            <a:r>
              <a:rPr lang="en-US">
                <a:solidFill>
                  <a:srgbClr val="990099"/>
                </a:solidFill>
              </a:rPr>
              <a:t>4 4</a:t>
            </a:r>
          </a:p>
        </p:txBody>
      </p:sp>
      <p:sp>
        <p:nvSpPr>
          <p:cNvPr id="62" name="Oval 22"/>
          <p:cNvSpPr>
            <a:spLocks noChangeArrowheads="1"/>
          </p:cNvSpPr>
          <p:nvPr/>
        </p:nvSpPr>
        <p:spPr bwMode="auto">
          <a:xfrm>
            <a:off x="11516036" y="31124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63" name="AutoShape 23"/>
          <p:cNvCxnSpPr>
            <a:cxnSpLocks noChangeShapeType="1"/>
            <a:stCxn id="56" idx="7"/>
            <a:endCxn id="62" idx="3"/>
          </p:cNvCxnSpPr>
          <p:nvPr/>
        </p:nvCxnSpPr>
        <p:spPr bwMode="auto">
          <a:xfrm flipV="1">
            <a:off x="11254099" y="3326779"/>
            <a:ext cx="295275" cy="249237"/>
          </a:xfrm>
          <a:prstGeom prst="straightConnector1">
            <a:avLst/>
          </a:prstGeom>
          <a:noFill/>
          <a:ln w="38100">
            <a:solidFill>
              <a:srgbClr val="990099"/>
            </a:solidFill>
            <a:round/>
            <a:headEnd/>
            <a:tailEnd/>
          </a:ln>
        </p:spPr>
      </p:cxnSp>
      <p:sp>
        <p:nvSpPr>
          <p:cNvPr id="64" name="Text Box 24"/>
          <p:cNvSpPr txBox="1">
            <a:spLocks noChangeArrowheads="1"/>
          </p:cNvSpPr>
          <p:nvPr/>
        </p:nvSpPr>
        <p:spPr bwMode="auto">
          <a:xfrm>
            <a:off x="11728761" y="2844179"/>
            <a:ext cx="311150" cy="366712"/>
          </a:xfrm>
          <a:prstGeom prst="rect">
            <a:avLst/>
          </a:prstGeom>
          <a:noFill/>
          <a:ln w="38100">
            <a:noFill/>
            <a:miter lim="800000"/>
            <a:headEnd/>
            <a:tailEnd/>
          </a:ln>
        </p:spPr>
        <p:txBody>
          <a:bodyPr wrap="none">
            <a:spAutoFit/>
          </a:bodyPr>
          <a:lstStyle/>
          <a:p>
            <a:r>
              <a:rPr lang="en-US"/>
              <a:t>4</a:t>
            </a:r>
          </a:p>
        </p:txBody>
      </p:sp>
      <p:grpSp>
        <p:nvGrpSpPr>
          <p:cNvPr id="65" name="Group 25"/>
          <p:cNvGrpSpPr>
            <a:grpSpLocks/>
          </p:cNvGrpSpPr>
          <p:nvPr/>
        </p:nvGrpSpPr>
        <p:grpSpPr bwMode="auto">
          <a:xfrm>
            <a:off x="10068236" y="5017466"/>
            <a:ext cx="1606550" cy="1120775"/>
            <a:chOff x="2544" y="1253"/>
            <a:chExt cx="1012" cy="706"/>
          </a:xfrm>
        </p:grpSpPr>
        <p:sp>
          <p:nvSpPr>
            <p:cNvPr id="66" name="AutoShape 26"/>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67" name="Oval 27"/>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8" name="Oval 28"/>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9" name="Oval 29"/>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70" name="Text Box 30"/>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71" name="Text Box 31"/>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72" name="Text Box 32"/>
          <p:cNvSpPr txBox="1">
            <a:spLocks noChangeArrowheads="1"/>
          </p:cNvSpPr>
          <p:nvPr/>
        </p:nvSpPr>
        <p:spPr bwMode="auto">
          <a:xfrm>
            <a:off x="10373036" y="4788866"/>
            <a:ext cx="311150" cy="366713"/>
          </a:xfrm>
          <a:prstGeom prst="rect">
            <a:avLst/>
          </a:prstGeom>
          <a:noFill/>
          <a:ln w="38100">
            <a:noFill/>
            <a:miter lim="800000"/>
            <a:headEnd/>
            <a:tailEnd/>
          </a:ln>
        </p:spPr>
        <p:txBody>
          <a:bodyPr wrap="none">
            <a:spAutoFit/>
          </a:bodyPr>
          <a:lstStyle/>
          <a:p>
            <a:r>
              <a:rPr lang="en-US"/>
              <a:t>3</a:t>
            </a:r>
          </a:p>
        </p:txBody>
      </p:sp>
      <p:sp>
        <p:nvSpPr>
          <p:cNvPr id="73" name="Oval 33"/>
          <p:cNvSpPr>
            <a:spLocks noChangeArrowheads="1"/>
          </p:cNvSpPr>
          <p:nvPr/>
        </p:nvSpPr>
        <p:spPr bwMode="auto">
          <a:xfrm>
            <a:off x="11516036" y="5169866"/>
            <a:ext cx="228600" cy="228600"/>
          </a:xfrm>
          <a:prstGeom prst="ellipse">
            <a:avLst/>
          </a:prstGeom>
          <a:noFill/>
          <a:ln w="38100">
            <a:solidFill>
              <a:schemeClr val="accent1"/>
            </a:solidFill>
            <a:round/>
            <a:headEnd/>
            <a:tailEnd/>
          </a:ln>
        </p:spPr>
        <p:txBody>
          <a:bodyPr wrap="none" anchor="ctr">
            <a:spAutoFit/>
          </a:bodyPr>
          <a:lstStyle/>
          <a:p>
            <a:endParaRPr lang="en-US"/>
          </a:p>
        </p:txBody>
      </p:sp>
      <p:cxnSp>
        <p:nvCxnSpPr>
          <p:cNvPr id="74" name="AutoShape 34"/>
          <p:cNvCxnSpPr>
            <a:cxnSpLocks noChangeShapeType="1"/>
            <a:stCxn id="68" idx="7"/>
            <a:endCxn id="73" idx="3"/>
          </p:cNvCxnSpPr>
          <p:nvPr/>
        </p:nvCxnSpPr>
        <p:spPr bwMode="auto">
          <a:xfrm flipV="1">
            <a:off x="11254099" y="5384179"/>
            <a:ext cx="295275" cy="249237"/>
          </a:xfrm>
          <a:prstGeom prst="straightConnector1">
            <a:avLst/>
          </a:prstGeom>
          <a:noFill/>
          <a:ln w="38100">
            <a:solidFill>
              <a:schemeClr val="accent1"/>
            </a:solidFill>
            <a:round/>
            <a:headEnd/>
            <a:tailEnd/>
          </a:ln>
        </p:spPr>
      </p:cxnSp>
      <p:sp>
        <p:nvSpPr>
          <p:cNvPr id="75" name="Text Box 35"/>
          <p:cNvSpPr txBox="1">
            <a:spLocks noChangeArrowheads="1"/>
          </p:cNvSpPr>
          <p:nvPr/>
        </p:nvSpPr>
        <p:spPr bwMode="auto">
          <a:xfrm>
            <a:off x="11728761" y="4901579"/>
            <a:ext cx="311150" cy="366712"/>
          </a:xfrm>
          <a:prstGeom prst="rect">
            <a:avLst/>
          </a:prstGeom>
          <a:noFill/>
          <a:ln w="38100">
            <a:noFill/>
            <a:miter lim="800000"/>
            <a:headEnd/>
            <a:tailEnd/>
          </a:ln>
        </p:spPr>
        <p:txBody>
          <a:bodyPr wrap="none">
            <a:spAutoFit/>
          </a:bodyPr>
          <a:lstStyle/>
          <a:p>
            <a:r>
              <a:rPr lang="en-US"/>
              <a:t>4</a:t>
            </a:r>
          </a:p>
        </p:txBody>
      </p:sp>
      <p:cxnSp>
        <p:nvCxnSpPr>
          <p:cNvPr id="76" name="AutoShape 36"/>
          <p:cNvCxnSpPr>
            <a:cxnSpLocks noChangeShapeType="1"/>
            <a:stCxn id="57" idx="6"/>
            <a:endCxn id="62" idx="1"/>
          </p:cNvCxnSpPr>
          <p:nvPr/>
        </p:nvCxnSpPr>
        <p:spPr bwMode="auto">
          <a:xfrm>
            <a:off x="10973111" y="3074366"/>
            <a:ext cx="576263" cy="52388"/>
          </a:xfrm>
          <a:prstGeom prst="straightConnector1">
            <a:avLst/>
          </a:prstGeom>
          <a:noFill/>
          <a:ln w="38100">
            <a:solidFill>
              <a:srgbClr val="990099"/>
            </a:solidFill>
            <a:round/>
            <a:headEnd/>
            <a:tailEnd/>
          </a:ln>
        </p:spPr>
      </p:cxnSp>
      <p:cxnSp>
        <p:nvCxnSpPr>
          <p:cNvPr id="77" name="AutoShape 37"/>
          <p:cNvCxnSpPr>
            <a:cxnSpLocks noChangeShapeType="1"/>
            <a:stCxn id="69" idx="6"/>
            <a:endCxn id="73" idx="1"/>
          </p:cNvCxnSpPr>
          <p:nvPr/>
        </p:nvCxnSpPr>
        <p:spPr bwMode="auto">
          <a:xfrm>
            <a:off x="10973111" y="5131766"/>
            <a:ext cx="576263" cy="52388"/>
          </a:xfrm>
          <a:prstGeom prst="straightConnector1">
            <a:avLst/>
          </a:prstGeom>
          <a:noFill/>
          <a:ln w="38100">
            <a:solidFill>
              <a:schemeClr val="accent1"/>
            </a:solidFill>
            <a:round/>
            <a:headEnd/>
            <a:tailEnd/>
          </a:ln>
        </p:spPr>
      </p:cxnSp>
      <p:sp>
        <p:nvSpPr>
          <p:cNvPr id="78" name="Text Box 38"/>
          <p:cNvSpPr txBox="1">
            <a:spLocks noChangeArrowheads="1"/>
          </p:cNvSpPr>
          <p:nvPr/>
        </p:nvSpPr>
        <p:spPr bwMode="auto">
          <a:xfrm>
            <a:off x="7096436" y="4788866"/>
            <a:ext cx="2806700" cy="385763"/>
          </a:xfrm>
          <a:prstGeom prst="rect">
            <a:avLst/>
          </a:prstGeom>
          <a:noFill/>
          <a:ln w="19050">
            <a:solidFill>
              <a:schemeClr val="tx1"/>
            </a:solidFill>
            <a:miter lim="800000"/>
            <a:headEnd/>
            <a:tailEnd/>
          </a:ln>
        </p:spPr>
        <p:txBody>
          <a:bodyPr wrap="none">
            <a:spAutoFit/>
          </a:bodyPr>
          <a:lstStyle/>
          <a:p>
            <a:r>
              <a:rPr lang="en-US"/>
              <a:t>1 1 2 2 2 3 3 3 </a:t>
            </a:r>
            <a:r>
              <a:rPr lang="en-US">
                <a:solidFill>
                  <a:srgbClr val="990099"/>
                </a:solidFill>
              </a:rPr>
              <a:t>3</a:t>
            </a:r>
            <a:r>
              <a:rPr lang="en-US"/>
              <a:t> 4 4</a:t>
            </a:r>
            <a:r>
              <a:rPr lang="en-US">
                <a:solidFill>
                  <a:srgbClr val="990099"/>
                </a:solidFill>
              </a:rPr>
              <a:t> 4 5 5</a:t>
            </a:r>
          </a:p>
        </p:txBody>
      </p:sp>
      <p:sp>
        <p:nvSpPr>
          <p:cNvPr id="79" name="Oval 39"/>
          <p:cNvSpPr>
            <a:spLocks noChangeArrowheads="1"/>
          </p:cNvSpPr>
          <p:nvPr/>
        </p:nvSpPr>
        <p:spPr bwMode="auto">
          <a:xfrm>
            <a:off x="11211236" y="44840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80" name="AutoShape 40"/>
          <p:cNvCxnSpPr>
            <a:cxnSpLocks noChangeShapeType="1"/>
            <a:stCxn id="69" idx="7"/>
            <a:endCxn id="79" idx="3"/>
          </p:cNvCxnSpPr>
          <p:nvPr/>
        </p:nvCxnSpPr>
        <p:spPr bwMode="auto">
          <a:xfrm flipV="1">
            <a:off x="10920724" y="4698379"/>
            <a:ext cx="323850" cy="333375"/>
          </a:xfrm>
          <a:prstGeom prst="straightConnector1">
            <a:avLst/>
          </a:prstGeom>
          <a:noFill/>
          <a:ln w="38100">
            <a:solidFill>
              <a:srgbClr val="990099"/>
            </a:solidFill>
            <a:round/>
            <a:headEnd/>
            <a:tailEnd/>
          </a:ln>
        </p:spPr>
      </p:cxnSp>
      <p:cxnSp>
        <p:nvCxnSpPr>
          <p:cNvPr id="81" name="AutoShape 41"/>
          <p:cNvCxnSpPr>
            <a:cxnSpLocks noChangeShapeType="1"/>
            <a:stCxn id="73" idx="0"/>
            <a:endCxn id="79" idx="5"/>
          </p:cNvCxnSpPr>
          <p:nvPr/>
        </p:nvCxnSpPr>
        <p:spPr bwMode="auto">
          <a:xfrm flipH="1" flipV="1">
            <a:off x="11406499" y="4698379"/>
            <a:ext cx="223837" cy="452437"/>
          </a:xfrm>
          <a:prstGeom prst="straightConnector1">
            <a:avLst/>
          </a:prstGeom>
          <a:noFill/>
          <a:ln w="38100">
            <a:solidFill>
              <a:srgbClr val="990099"/>
            </a:solidFill>
            <a:round/>
            <a:headEnd/>
            <a:tailEnd/>
          </a:ln>
        </p:spPr>
      </p:cxnSp>
      <p:sp>
        <p:nvSpPr>
          <p:cNvPr id="82" name="Rectangle 42"/>
          <p:cNvSpPr>
            <a:spLocks noChangeArrowheads="1"/>
          </p:cNvSpPr>
          <p:nvPr/>
        </p:nvSpPr>
        <p:spPr bwMode="auto">
          <a:xfrm>
            <a:off x="11516036" y="4255466"/>
            <a:ext cx="311150" cy="366713"/>
          </a:xfrm>
          <a:prstGeom prst="rect">
            <a:avLst/>
          </a:prstGeom>
          <a:noFill/>
          <a:ln w="9525">
            <a:noFill/>
            <a:miter lim="800000"/>
            <a:headEnd/>
            <a:tailEnd/>
          </a:ln>
        </p:spPr>
        <p:txBody>
          <a:bodyPr wrap="none">
            <a:spAutoFit/>
          </a:bodyPr>
          <a:lstStyle/>
          <a:p>
            <a:pPr marL="342900" indent="-342900">
              <a:buClr>
                <a:schemeClr val="bg2"/>
              </a:buClr>
              <a:buSzPct val="90000"/>
            </a:pPr>
            <a:r>
              <a:rPr lang="en-US">
                <a:solidFill>
                  <a:srgbClr val="990099"/>
                </a:solidFill>
              </a:rPr>
              <a:t>5</a:t>
            </a:r>
          </a:p>
        </p:txBody>
      </p:sp>
      <p:sp>
        <p:nvSpPr>
          <p:cNvPr id="2" name="TextBox 1"/>
          <p:cNvSpPr txBox="1"/>
          <p:nvPr/>
        </p:nvSpPr>
        <p:spPr>
          <a:xfrm>
            <a:off x="781554" y="3907552"/>
            <a:ext cx="7384173" cy="634020"/>
          </a:xfrm>
          <a:prstGeom prst="rect">
            <a:avLst/>
          </a:prstGeom>
          <a:solidFill>
            <a:srgbClr val="FFFCCC"/>
          </a:solid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What are the probabilities of selecting 1,2,3, and 4?</a:t>
            </a:r>
          </a:p>
        </p:txBody>
      </p:sp>
    </p:spTree>
    <p:extLst>
      <p:ext uri="{BB962C8B-B14F-4D97-AF65-F5344CB8AC3E}">
        <p14:creationId xmlns:p14="http://schemas.microsoft.com/office/powerpoint/2010/main" val="310722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4" grpId="0"/>
      <p:bldP spid="72" grpId="0"/>
      <p:bldP spid="73" grpId="0" animBg="1"/>
      <p:bldP spid="75" grpId="0"/>
      <p:bldP spid="78" grpId="0" animBg="1"/>
      <p:bldP spid="79" grpId="0" animBg="1"/>
      <p:bldP spid="82" grpId="0"/>
      <p:bldP spid="2" grpId="0" animBg="1"/>
      <p:bldP spid="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ea typeface="ＭＳ Ｐゴシック" pitchFamily="-109" charset="-128"/>
              </a:rPr>
              <a:t>Properties of the BA graph</a:t>
            </a:r>
          </a:p>
        </p:txBody>
      </p:sp>
      <p:sp>
        <p:nvSpPr>
          <p:cNvPr id="7065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The distribution is scale free with exponent </a:t>
            </a:r>
            <a:r>
              <a:rPr lang="en-US" sz="2900" dirty="0">
                <a:latin typeface="Symbol" pitchFamily="-109" charset="2"/>
                <a:ea typeface="ＭＳ Ｐゴシック" pitchFamily="-109" charset="-128"/>
              </a:rPr>
              <a:t>a</a:t>
            </a:r>
            <a:r>
              <a:rPr lang="en-US" sz="2900" dirty="0">
                <a:ea typeface="ＭＳ Ｐゴシック" pitchFamily="-109" charset="-128"/>
              </a:rPr>
              <a:t> = 3	(P(k) = 2 m</a:t>
            </a:r>
            <a:r>
              <a:rPr lang="en-US" sz="2900" baseline="30000" dirty="0">
                <a:ea typeface="ＭＳ Ｐゴシック" pitchFamily="-109" charset="-128"/>
              </a:rPr>
              <a:t>2</a:t>
            </a:r>
            <a:r>
              <a:rPr lang="en-US" sz="2900" dirty="0">
                <a:ea typeface="ＭＳ Ｐゴシック" pitchFamily="-109" charset="-128"/>
              </a:rPr>
              <a:t>/k</a:t>
            </a:r>
            <a:r>
              <a:rPr lang="en-US" sz="2900" baseline="30000" dirty="0">
                <a:ea typeface="ＭＳ Ｐゴシック" pitchFamily="-109" charset="-128"/>
              </a:rPr>
              <a:t>3)</a:t>
            </a:r>
          </a:p>
          <a:p>
            <a:pPr eaLnBrk="1" hangingPunct="1"/>
            <a:r>
              <a:rPr lang="en-US" sz="2900" dirty="0">
                <a:ea typeface="ＭＳ Ｐゴシック" pitchFamily="-109" charset="-128"/>
              </a:rPr>
              <a:t>The graph is connected</a:t>
            </a:r>
          </a:p>
          <a:p>
            <a:pPr lvl="1" eaLnBrk="1" hangingPunct="1"/>
            <a:r>
              <a:rPr lang="en-US" dirty="0">
                <a:ea typeface="ＭＳ Ｐゴシック" pitchFamily="-109" charset="-128"/>
              </a:rPr>
              <a:t>Every vertex is born with a link (m= 1) or several links (m &gt; 1)</a:t>
            </a:r>
          </a:p>
          <a:p>
            <a:pPr lvl="1" eaLnBrk="1" hangingPunct="1"/>
            <a:r>
              <a:rPr lang="en-US" dirty="0">
                <a:ea typeface="ＭＳ Ｐゴシック" pitchFamily="-109" charset="-128"/>
              </a:rPr>
              <a:t>It connects to older vertices, which are part of the giant component</a:t>
            </a:r>
          </a:p>
          <a:p>
            <a:pPr eaLnBrk="1" hangingPunct="1"/>
            <a:r>
              <a:rPr lang="en-US" sz="2900" dirty="0">
                <a:ea typeface="ＭＳ Ｐゴシック" pitchFamily="-109" charset="-128"/>
              </a:rPr>
              <a:t>The older are richer</a:t>
            </a:r>
          </a:p>
          <a:p>
            <a:pPr lvl="1" eaLnBrk="1" hangingPunct="1"/>
            <a:r>
              <a:rPr lang="en-US" dirty="0">
                <a:ea typeface="ＭＳ Ｐゴシック" pitchFamily="-109" charset="-128"/>
              </a:rPr>
              <a:t>Nodes accumulate links as time goes on</a:t>
            </a:r>
          </a:p>
          <a:p>
            <a:pPr lvl="1" eaLnBrk="1" hangingPunct="1"/>
            <a:r>
              <a:rPr lang="en-US" dirty="0">
                <a:ea typeface="ＭＳ Ｐゴシック" pitchFamily="-109" charset="-128"/>
              </a:rPr>
              <a:t>preferential attachment will prefer wealthier nodes, who tend to be older and had a head start</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6</a:t>
            </a:fld>
            <a:endParaRPr lang="en-US"/>
          </a:p>
        </p:txBody>
      </p:sp>
    </p:spTree>
    <p:extLst>
      <p:ext uri="{BB962C8B-B14F-4D97-AF65-F5344CB8AC3E}">
        <p14:creationId xmlns:p14="http://schemas.microsoft.com/office/powerpoint/2010/main" val="13243733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1373" y="1889736"/>
            <a:ext cx="5084704" cy="4535108"/>
            <a:chOff x="240" y="1021"/>
            <a:chExt cx="2355" cy="2801"/>
          </a:xfrm>
        </p:grpSpPr>
        <p:grpSp>
          <p:nvGrpSpPr>
            <p:cNvPr id="3" name="Group 3"/>
            <p:cNvGrpSpPr>
              <a:grpSpLocks/>
            </p:cNvGrpSpPr>
            <p:nvPr/>
          </p:nvGrpSpPr>
          <p:grpSpPr bwMode="auto">
            <a:xfrm>
              <a:off x="240" y="1021"/>
              <a:ext cx="2355" cy="2801"/>
              <a:chOff x="912" y="1021"/>
              <a:chExt cx="2355" cy="2801"/>
            </a:xfrm>
          </p:grpSpPr>
          <p:pic>
            <p:nvPicPr>
              <p:cNvPr id="71694" name="Picture 4"/>
              <p:cNvPicPr>
                <a:picLocks noChangeAspect="1" noChangeArrowheads="1"/>
              </p:cNvPicPr>
              <p:nvPr/>
            </p:nvPicPr>
            <p:blipFill>
              <a:blip r:embed="rId3"/>
              <a:srcRect l="66251" r="1875"/>
              <a:stretch>
                <a:fillRect/>
              </a:stretch>
            </p:blipFill>
            <p:spPr bwMode="auto">
              <a:xfrm>
                <a:off x="912" y="1021"/>
                <a:ext cx="2160" cy="2801"/>
              </a:xfrm>
              <a:prstGeom prst="rect">
                <a:avLst/>
              </a:prstGeom>
              <a:noFill/>
              <a:ln w="9525">
                <a:noFill/>
                <a:miter lim="800000"/>
                <a:headEnd/>
                <a:tailEnd/>
              </a:ln>
            </p:spPr>
          </p:pic>
          <p:sp>
            <p:nvSpPr>
              <p:cNvPr id="71695" name="Rectangle 5"/>
              <p:cNvSpPr>
                <a:spLocks noChangeArrowheads="1"/>
              </p:cNvSpPr>
              <p:nvPr/>
            </p:nvSpPr>
            <p:spPr bwMode="auto">
              <a:xfrm>
                <a:off x="2928" y="1248"/>
                <a:ext cx="339" cy="338"/>
              </a:xfrm>
              <a:prstGeom prst="rect">
                <a:avLst/>
              </a:prstGeom>
              <a:solidFill>
                <a:schemeClr val="bg1"/>
              </a:solidFill>
              <a:ln w="9525">
                <a:noFill/>
                <a:miter lim="800000"/>
                <a:headEnd/>
                <a:tailEnd/>
              </a:ln>
            </p:spPr>
            <p:txBody>
              <a:bodyPr wrap="none" anchor="ctr"/>
              <a:lstStyle/>
              <a:p>
                <a:endParaRPr lang="en-US"/>
              </a:p>
            </p:txBody>
          </p:sp>
        </p:grpSp>
        <p:sp>
          <p:nvSpPr>
            <p:cNvPr id="71690" name="Text Box 6"/>
            <p:cNvSpPr txBox="1">
              <a:spLocks noChangeArrowheads="1"/>
            </p:cNvSpPr>
            <p:nvPr/>
          </p:nvSpPr>
          <p:spPr bwMode="auto">
            <a:xfrm>
              <a:off x="768" y="1392"/>
              <a:ext cx="1212"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t=5</a:t>
              </a:r>
            </a:p>
          </p:txBody>
        </p:sp>
        <p:sp>
          <p:nvSpPr>
            <p:cNvPr id="71693" name="Text Box 9"/>
            <p:cNvSpPr txBox="1">
              <a:spLocks noChangeArrowheads="1"/>
            </p:cNvSpPr>
            <p:nvPr/>
          </p:nvSpPr>
          <p:spPr bwMode="auto">
            <a:xfrm>
              <a:off x="1308" y="3004"/>
              <a:ext cx="1271"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t=95</a:t>
              </a:r>
            </a:p>
          </p:txBody>
        </p:sp>
      </p:grpSp>
      <p:sp>
        <p:nvSpPr>
          <p:cNvPr id="71683" name="Rectangle 10"/>
          <p:cNvSpPr>
            <a:spLocks noGrp="1" noChangeArrowheads="1"/>
          </p:cNvSpPr>
          <p:nvPr>
            <p:ph type="title"/>
          </p:nvPr>
        </p:nvSpPr>
        <p:spPr>
          <a:xfrm>
            <a:off x="217450" y="233151"/>
            <a:ext cx="12072483" cy="1165754"/>
          </a:xfrm>
        </p:spPr>
        <p:txBody>
          <a:bodyPr/>
          <a:lstStyle/>
          <a:p>
            <a:pPr eaLnBrk="1" hangingPunct="1"/>
            <a:r>
              <a:rPr lang="en-US" sz="4600" dirty="0">
                <a:ea typeface="ＭＳ Ｐゴシック" pitchFamily="-109" charset="-128"/>
              </a:rPr>
              <a:t>Time Evolution of the Degree of two Vertices in the BA Model</a:t>
            </a:r>
          </a:p>
        </p:txBody>
      </p:sp>
      <p:sp>
        <p:nvSpPr>
          <p:cNvPr id="71684" name="Rectangle 11"/>
          <p:cNvSpPr>
            <a:spLocks noGrp="1" noChangeArrowheads="1"/>
          </p:cNvSpPr>
          <p:nvPr>
            <p:ph type="body" idx="4294967295"/>
          </p:nvPr>
        </p:nvSpPr>
        <p:spPr>
          <a:xfrm>
            <a:off x="4982406" y="2880312"/>
            <a:ext cx="6916751" cy="1088037"/>
          </a:xfrm>
          <a:prstGeom prst="rect">
            <a:avLst/>
          </a:prstGeom>
        </p:spPr>
        <p:txBody>
          <a:bodyPr lIns="111026" tIns="55513" rIns="111026" bIns="55513"/>
          <a:lstStyle/>
          <a:p>
            <a:pPr eaLnBrk="1" hangingPunct="1">
              <a:lnSpc>
                <a:spcPct val="80000"/>
              </a:lnSpc>
            </a:pPr>
            <a:r>
              <a:rPr lang="en-US" sz="2900" dirty="0">
                <a:ea typeface="ＭＳ Ｐゴシック" pitchFamily="-109" charset="-128"/>
              </a:rPr>
              <a:t>Younger vertex does not stand a chance: </a:t>
            </a:r>
          </a:p>
          <a:p>
            <a:pPr lvl="1">
              <a:lnSpc>
                <a:spcPct val="80000"/>
              </a:lnSpc>
            </a:pPr>
            <a:r>
              <a:rPr lang="en-US" dirty="0">
                <a:ea typeface="ＭＳ Ｐゴシック" pitchFamily="-109" charset="-128"/>
              </a:rPr>
              <a:t>At t=95 older vertex has ~ 20 edges, and younger vertex is starting out with 5</a:t>
            </a:r>
          </a:p>
          <a:p>
            <a:pPr lvl="1">
              <a:lnSpc>
                <a:spcPct val="80000"/>
              </a:lnSpc>
            </a:pPr>
            <a:r>
              <a:rPr lang="en-US" dirty="0">
                <a:ea typeface="ＭＳ Ｐゴシック" pitchFamily="-109" charset="-128"/>
              </a:rPr>
              <a:t>At t ~ 10,000 older vertex has 200 edges and younger vertex has 50 </a:t>
            </a:r>
          </a:p>
        </p:txBody>
      </p:sp>
      <p:sp>
        <p:nvSpPr>
          <p:cNvPr id="71688" name="Rectangle 14"/>
          <p:cNvSpPr>
            <a:spLocks noChangeArrowheads="1"/>
          </p:cNvSpPr>
          <p:nvPr/>
        </p:nvSpPr>
        <p:spPr bwMode="auto">
          <a:xfrm>
            <a:off x="1722756" y="6632044"/>
            <a:ext cx="9223719" cy="342943"/>
          </a:xfrm>
          <a:prstGeom prst="rect">
            <a:avLst/>
          </a:prstGeom>
          <a:noFill/>
          <a:ln w="9525">
            <a:noFill/>
            <a:miter lim="800000"/>
            <a:headEnd/>
            <a:tailEnd/>
          </a:ln>
        </p:spPr>
        <p:txBody>
          <a:bodyPr lIns="111026" tIns="55513" rIns="111026" bIns="55513">
            <a:spAutoFit/>
          </a:bodyPr>
          <a:lstStyle/>
          <a:p>
            <a:r>
              <a:rPr lang="en-US" sz="1500" b="1" dirty="0"/>
              <a:t>Source: Barabasi and Albert, 'Emergence of scaling in random networks’, Science 1999.</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7</a:t>
            </a:fld>
            <a:endParaRPr lang="en-US"/>
          </a:p>
        </p:txBody>
      </p:sp>
      <p:cxnSp>
        <p:nvCxnSpPr>
          <p:cNvPr id="7" name="Straight Arrow Connector 6"/>
          <p:cNvCxnSpPr/>
          <p:nvPr/>
        </p:nvCxnSpPr>
        <p:spPr>
          <a:xfrm>
            <a:off x="2188351" y="3086976"/>
            <a:ext cx="508010" cy="586133"/>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262987" y="4591385"/>
            <a:ext cx="449394" cy="48844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21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600" dirty="0">
                <a:ea typeface="ＭＳ Ｐゴシック" pitchFamily="-109" charset="-128"/>
              </a:rPr>
              <a:t>Many Real World Networks are Power Law</a:t>
            </a:r>
          </a:p>
        </p:txBody>
      </p:sp>
      <p:graphicFrame>
        <p:nvGraphicFramePr>
          <p:cNvPr id="67679" name="Group 95"/>
          <p:cNvGraphicFramePr>
            <a:graphicFrameLocks noGrp="1"/>
          </p:cNvGraphicFramePr>
          <p:nvPr/>
        </p:nvGraphicFramePr>
        <p:xfrm>
          <a:off x="932735" y="1554339"/>
          <a:ext cx="10881915" cy="4551103"/>
        </p:xfrm>
        <a:graphic>
          <a:graphicData uri="http://schemas.openxmlformats.org/drawingml/2006/table">
            <a:tbl>
              <a:tblPr/>
              <a:tblGrid>
                <a:gridCol w="7293474">
                  <a:extLst>
                    <a:ext uri="{9D8B030D-6E8A-4147-A177-3AD203B41FA5}">
                      <a16:colId xmlns:a16="http://schemas.microsoft.com/office/drawing/2014/main" val="20000"/>
                    </a:ext>
                  </a:extLst>
                </a:gridCol>
                <a:gridCol w="3588441">
                  <a:extLst>
                    <a:ext uri="{9D8B030D-6E8A-4147-A177-3AD203B41FA5}">
                      <a16:colId xmlns:a16="http://schemas.microsoft.com/office/drawing/2014/main" val="20001"/>
                    </a:ext>
                  </a:extLst>
                </a:gridCol>
              </a:tblGrid>
              <a:tr h="91395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endParaRPr kumimoji="0" lang="en-US" sz="2000" b="0" i="0" u="none" strike="noStrike" cap="none" normalizeH="0" baseline="0" dirty="0">
                        <a:ln>
                          <a:noFill/>
                        </a:ln>
                        <a:solidFill>
                          <a:schemeClr val="tx1"/>
                        </a:solidFill>
                        <a:effectLst/>
                        <a:latin typeface="Arial" charset="0"/>
                        <a:cs typeface="Arial" charset="0"/>
                      </a:endParaRPr>
                    </a:p>
                  </a:txBody>
                  <a:tcPr marL="124365" marR="124365" marT="46630" marB="4663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exponent</a:t>
                      </a:r>
                      <a:r>
                        <a:rPr kumimoji="0" lang="en-US" sz="2000" b="0" i="0" u="none" strike="noStrike" cap="none" normalizeH="0" baseline="0" dirty="0">
                          <a:ln>
                            <a:noFill/>
                          </a:ln>
                          <a:solidFill>
                            <a:schemeClr val="tx1"/>
                          </a:solidFill>
                          <a:effectLst/>
                          <a:latin typeface="Symbol" pitchFamily="-109" charset="2"/>
                          <a:cs typeface="Arial" charset="0"/>
                        </a:rPr>
                        <a:t> a</a:t>
                      </a:r>
                    </a:p>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Symbol" pitchFamily="-109" charset="2"/>
                          <a:cs typeface="Arial" charset="0"/>
                        </a:rPr>
                        <a:t>(</a:t>
                      </a:r>
                      <a:r>
                        <a:rPr kumimoji="0" lang="en-US" sz="2000" b="0" i="0" u="none" strike="noStrike" cap="none" normalizeH="0" baseline="0" dirty="0">
                          <a:ln>
                            <a:noFill/>
                          </a:ln>
                          <a:solidFill>
                            <a:schemeClr val="tx1"/>
                          </a:solidFill>
                          <a:effectLst/>
                          <a:latin typeface="Arial" charset="0"/>
                          <a:cs typeface="Arial" charset="0"/>
                        </a:rPr>
                        <a:t>in/out degree)</a:t>
                      </a:r>
                      <a:endParaRPr kumimoji="0" lang="en-US" sz="2000" b="0" i="0" u="none" strike="noStrike" cap="none" normalizeH="0" baseline="0" dirty="0">
                        <a:ln>
                          <a:noFill/>
                        </a:ln>
                        <a:solidFill>
                          <a:schemeClr val="tx1"/>
                        </a:solidFill>
                        <a:effectLst/>
                        <a:latin typeface="Symbol" pitchFamily="-109" charset="2"/>
                        <a:cs typeface="Arial" charset="0"/>
                      </a:endParaRPr>
                    </a:p>
                  </a:txBody>
                  <a:tcPr marL="124365" marR="124365" marT="46630" marB="4663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film actors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telephone call graph</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email networks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1.5/2.0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sexual contacts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3.2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WWW</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2.3/2.7</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internet</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2.5</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peer-to-peer</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metabolic network</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protein interactions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8</a:t>
            </a:fld>
            <a:endParaRPr lang="en-US"/>
          </a:p>
        </p:txBody>
      </p:sp>
    </p:spTree>
    <p:extLst>
      <p:ext uri="{BB962C8B-B14F-4D97-AF65-F5344CB8AC3E}">
        <p14:creationId xmlns:p14="http://schemas.microsoft.com/office/powerpoint/2010/main" val="821915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000" dirty="0"/>
              <a:t>Power-laws on the Web</a:t>
            </a:r>
          </a:p>
        </p:txBody>
      </p:sp>
      <p:pic>
        <p:nvPicPr>
          <p:cNvPr id="45060" name="Picture 5"/>
          <p:cNvPicPr>
            <a:picLocks noChangeAspect="1" noChangeArrowheads="1"/>
          </p:cNvPicPr>
          <p:nvPr/>
        </p:nvPicPr>
        <p:blipFill>
          <a:blip r:embed="rId3" cstate="print"/>
          <a:srcRect t="33124"/>
          <a:stretch>
            <a:fillRect/>
          </a:stretch>
        </p:blipFill>
        <p:spPr bwMode="auto">
          <a:xfrm>
            <a:off x="1347285" y="1787490"/>
            <a:ext cx="9534631" cy="4921560"/>
          </a:xfrm>
          <a:prstGeom prst="rect">
            <a:avLst/>
          </a:prstGeom>
          <a:noFill/>
          <a:ln w="9525">
            <a:noFill/>
            <a:miter lim="800000"/>
            <a:headEnd/>
            <a:tailEnd/>
          </a:ln>
        </p:spPr>
      </p:pic>
      <p:sp>
        <p:nvSpPr>
          <p:cNvPr id="2" name="Slide Number Placeholder 1"/>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9</a:t>
            </a:fld>
            <a:endParaRPr lang="en-US"/>
          </a:p>
        </p:txBody>
      </p:sp>
    </p:spTree>
    <p:extLst>
      <p:ext uri="{BB962C8B-B14F-4D97-AF65-F5344CB8AC3E}">
        <p14:creationId xmlns:p14="http://schemas.microsoft.com/office/powerpoint/2010/main" val="2163834474"/>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84265</TotalTime>
  <Words>3571</Words>
  <Application>Microsoft Macintosh PowerPoint</Application>
  <PresentationFormat>Custom</PresentationFormat>
  <Paragraphs>272</Paragraphs>
  <Slides>19</Slides>
  <Notes>19</Notes>
  <HiddenSlides>1</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ＭＳ Ｐゴシック</vt:lpstr>
      <vt:lpstr>Arial</vt:lpstr>
      <vt:lpstr>Consolas</vt:lpstr>
      <vt:lpstr>Segoe UI</vt:lpstr>
      <vt:lpstr>Segoe UI Light</vt:lpstr>
      <vt:lpstr>Symbol</vt:lpstr>
      <vt:lpstr>Wingdings</vt:lpstr>
      <vt:lpstr>TFTemplate16X9</vt:lpstr>
      <vt:lpstr>3-30367_MSR Dark Blue Template 16x9</vt:lpstr>
      <vt:lpstr>Equation</vt:lpstr>
      <vt:lpstr>Preferential Attachment in Networks</vt:lpstr>
      <vt:lpstr>Barabasi-Albert Model</vt:lpstr>
      <vt:lpstr>Basic BA-model</vt:lpstr>
      <vt:lpstr>Basic BA-model</vt:lpstr>
      <vt:lpstr>Generating BA Graphs – Cont’d</vt:lpstr>
      <vt:lpstr>Properties of the BA graph</vt:lpstr>
      <vt:lpstr>Time Evolution of the Degree of two Vertices in the BA Model</vt:lpstr>
      <vt:lpstr>Many Real World Networks are Power Law</vt:lpstr>
      <vt:lpstr>Power-laws on the Web</vt:lpstr>
      <vt:lpstr>Not Every Network is Power Law Distributed</vt:lpstr>
      <vt:lpstr>Optional: Alternative models</vt:lpstr>
      <vt:lpstr>Pennock model</vt:lpstr>
      <vt:lpstr>Pennock model</vt:lpstr>
      <vt:lpstr>Alternative model (directed)</vt:lpstr>
      <vt:lpstr>‘Scale free’ network</vt:lpstr>
      <vt:lpstr>Extended BA model (undirected network)</vt:lpstr>
      <vt:lpstr>Extended BA model – cont’d</vt:lpstr>
      <vt:lpstr>Thoughts</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2318</cp:revision>
  <cp:lastPrinted>2015-02-02T18:17:35Z</cp:lastPrinted>
  <dcterms:created xsi:type="dcterms:W3CDTF">2012-05-22T07:38:31Z</dcterms:created>
  <dcterms:modified xsi:type="dcterms:W3CDTF">2019-10-06T14:58:21Z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