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18"/>
  </p:notesMasterIdLst>
  <p:handoutMasterIdLst>
    <p:handoutMasterId r:id="rId19"/>
  </p:handoutMasterIdLst>
  <p:sldIdLst>
    <p:sldId id="1390" r:id="rId6"/>
    <p:sldId id="1453" r:id="rId7"/>
    <p:sldId id="1454" r:id="rId8"/>
    <p:sldId id="1455" r:id="rId9"/>
    <p:sldId id="1478" r:id="rId10"/>
    <p:sldId id="1456" r:id="rId11"/>
    <p:sldId id="1457" r:id="rId12"/>
    <p:sldId id="1479" r:id="rId13"/>
    <p:sldId id="1458" r:id="rId14"/>
    <p:sldId id="1459" r:id="rId15"/>
    <p:sldId id="1461" r:id="rId16"/>
    <p:sldId id="147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453"/>
            <p14:sldId id="1454"/>
            <p14:sldId id="1455"/>
            <p14:sldId id="1478"/>
            <p14:sldId id="1456"/>
            <p14:sldId id="1457"/>
            <p14:sldId id="1479"/>
            <p14:sldId id="1458"/>
            <p14:sldId id="1459"/>
            <p14:sldId id="1461"/>
            <p14:sldId id="1470"/>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82406" autoAdjust="0"/>
  </p:normalViewPr>
  <p:slideViewPr>
    <p:cSldViewPr snapToGrid="0">
      <p:cViewPr varScale="1">
        <p:scale>
          <a:sx n="92" d="100"/>
          <a:sy n="92" d="100"/>
        </p:scale>
        <p:origin x="1376" y="1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10/6/20 11:31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10/6/20 11:31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1896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521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3586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B12A04F-4027-4494-9D67-110EFCA4987C}" type="slidenum">
              <a:rPr lang="en-US"/>
              <a:pPr/>
              <a:t>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charset="0"/>
              <a:ea typeface="ＭＳ Ｐゴシック" pitchFamily="-109"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F7AB62D-FCD9-4E85-9452-85911BB74DD1}" type="slidenum">
              <a:rPr lang="en-US"/>
              <a:pPr/>
              <a:t>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latin typeface="Arial" charset="0"/>
              <a:ea typeface="ＭＳ Ｐゴシック" pitchFamily="-109"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Preferential attachment is a probabilistic rule: a new node is free to connect to any node in the network, whether it is a hub or has a single link. Eq. 5.1 implies, however, that if a new node has a choice between a degree-two and a degree-four node, it is twice as likely that it connects to the degree-four node. The model defined by steps (A) and (B) is called the </a:t>
            </a:r>
            <a:r>
              <a:rPr lang="en-US" dirty="0" err="1"/>
              <a:t>Barabási</a:t>
            </a:r>
            <a:r>
              <a:rPr lang="en-US" dirty="0"/>
              <a:t>-Albert model after the authors of the paper that introduced it in 1999 [1]. One may also encounter it in the literature as the BA model or the scale-free model. After t </a:t>
            </a:r>
            <a:r>
              <a:rPr lang="en-US" dirty="0" err="1"/>
              <a:t>timesteps</a:t>
            </a:r>
            <a:r>
              <a:rPr lang="en-US" dirty="0"/>
              <a:t> the </a:t>
            </a:r>
            <a:r>
              <a:rPr lang="en-US" dirty="0" err="1"/>
              <a:t>Barabási</a:t>
            </a:r>
            <a:r>
              <a:rPr lang="en-US" dirty="0"/>
              <a:t>-Albert model generates a network with N = t + m0 nodes and m0 + </a:t>
            </a:r>
            <a:r>
              <a:rPr lang="en-US" dirty="0" err="1"/>
              <a:t>mt</a:t>
            </a:r>
            <a:r>
              <a:rPr lang="en-US" dirty="0"/>
              <a:t> links. A</a:t>
            </a:r>
            <a:endParaRPr lang="en-US" b="1" i="1" dirty="0">
              <a:solidFill>
                <a:srgbClr val="990099"/>
              </a:solidFill>
              <a:ea typeface="ＭＳ Ｐゴシック" pitchFamily="-109" charset="-128"/>
              <a:cs typeface="Arial" charset="0"/>
            </a:endParaRPr>
          </a:p>
          <a:p>
            <a:endParaRPr lang="en-US" dirty="0"/>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4179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4179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92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9896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45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10/6/20 11:31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74077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www.quantamagazine.org/scant-evidence-of-power-laws-found-in-real-world-networks-20180215/"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Week 5 – Scale Free Networks</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4600" dirty="0">
                <a:ea typeface="ＭＳ Ｐゴシック" pitchFamily="-109" charset="-128"/>
              </a:rPr>
              <a:t>Many Real World Networks are Power Law</a:t>
            </a:r>
          </a:p>
        </p:txBody>
      </p:sp>
      <p:graphicFrame>
        <p:nvGraphicFramePr>
          <p:cNvPr id="67679" name="Group 95"/>
          <p:cNvGraphicFramePr>
            <a:graphicFrameLocks noGrp="1"/>
          </p:cNvGraphicFramePr>
          <p:nvPr/>
        </p:nvGraphicFramePr>
        <p:xfrm>
          <a:off x="932735" y="1554339"/>
          <a:ext cx="10881915" cy="4551103"/>
        </p:xfrm>
        <a:graphic>
          <a:graphicData uri="http://schemas.openxmlformats.org/drawingml/2006/table">
            <a:tbl>
              <a:tblPr/>
              <a:tblGrid>
                <a:gridCol w="7293474">
                  <a:extLst>
                    <a:ext uri="{9D8B030D-6E8A-4147-A177-3AD203B41FA5}">
                      <a16:colId xmlns:a16="http://schemas.microsoft.com/office/drawing/2014/main" val="20000"/>
                    </a:ext>
                  </a:extLst>
                </a:gridCol>
                <a:gridCol w="3588441">
                  <a:extLst>
                    <a:ext uri="{9D8B030D-6E8A-4147-A177-3AD203B41FA5}">
                      <a16:colId xmlns:a16="http://schemas.microsoft.com/office/drawing/2014/main" val="20001"/>
                    </a:ext>
                  </a:extLst>
                </a:gridCol>
              </a:tblGrid>
              <a:tr h="913951">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endParaRPr kumimoji="0" lang="en-US" sz="2000" b="0" i="0" u="none" strike="noStrike" cap="none" normalizeH="0" baseline="0" dirty="0">
                        <a:ln>
                          <a:noFill/>
                        </a:ln>
                        <a:solidFill>
                          <a:schemeClr val="tx1"/>
                        </a:solidFill>
                        <a:effectLst/>
                        <a:latin typeface="Arial" charset="0"/>
                        <a:cs typeface="Arial" charset="0"/>
                      </a:endParaRPr>
                    </a:p>
                  </a:txBody>
                  <a:tcPr marL="124365" marR="124365" marT="46630" marB="4663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exponent</a:t>
                      </a:r>
                      <a:r>
                        <a:rPr kumimoji="0" lang="en-US" sz="2000" b="0" i="0" u="none" strike="noStrike" cap="none" normalizeH="0" baseline="0" dirty="0">
                          <a:ln>
                            <a:noFill/>
                          </a:ln>
                          <a:solidFill>
                            <a:schemeClr val="tx1"/>
                          </a:solidFill>
                          <a:effectLst/>
                          <a:latin typeface="Symbol" pitchFamily="-109" charset="2"/>
                          <a:cs typeface="Arial" charset="0"/>
                        </a:rPr>
                        <a:t> a</a:t>
                      </a:r>
                    </a:p>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Symbol" pitchFamily="-109" charset="2"/>
                          <a:cs typeface="Arial" charset="0"/>
                        </a:rPr>
                        <a:t>(</a:t>
                      </a:r>
                      <a:r>
                        <a:rPr kumimoji="0" lang="en-US" sz="2000" b="0" i="0" u="none" strike="noStrike" cap="none" normalizeH="0" baseline="0" dirty="0">
                          <a:ln>
                            <a:noFill/>
                          </a:ln>
                          <a:solidFill>
                            <a:schemeClr val="tx1"/>
                          </a:solidFill>
                          <a:effectLst/>
                          <a:latin typeface="Arial" charset="0"/>
                          <a:cs typeface="Arial" charset="0"/>
                        </a:rPr>
                        <a:t>in/out degree)</a:t>
                      </a:r>
                      <a:endParaRPr kumimoji="0" lang="en-US" sz="2000" b="0" i="0" u="none" strike="noStrike" cap="none" normalizeH="0" baseline="0" dirty="0">
                        <a:ln>
                          <a:noFill/>
                        </a:ln>
                        <a:solidFill>
                          <a:schemeClr val="tx1"/>
                        </a:solidFill>
                        <a:effectLst/>
                        <a:latin typeface="Symbol" pitchFamily="-109" charset="2"/>
                        <a:cs typeface="Arial" charset="0"/>
                      </a:endParaRPr>
                    </a:p>
                  </a:txBody>
                  <a:tcPr marL="124365" marR="124365" marT="46630" marB="4663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film actors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2.3</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telephone call graph</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email networks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1.5/2.0</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sexual contacts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3.2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WWW</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2.3/2.7</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internet</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2.5</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peer-to-peer</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2.1</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metabolic network</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a:ln>
                            <a:noFill/>
                          </a:ln>
                          <a:solidFill>
                            <a:schemeClr val="tx1"/>
                          </a:solidFill>
                          <a:effectLst/>
                          <a:latin typeface="Arial" charset="0"/>
                          <a:cs typeface="Arial" charset="0"/>
                        </a:rPr>
                        <a:t>2.2</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4128">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protein interactions</a:t>
                      </a:r>
                    </a:p>
                  </a:txBody>
                  <a:tcPr marL="124365" marR="124365" marT="46630" marB="4663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90000"/>
                        <a:buFont typeface="Wingdings" pitchFamily="-109" charset="2"/>
                        <a:buNone/>
                        <a:tabLst/>
                      </a:pPr>
                      <a:r>
                        <a:rPr kumimoji="0" lang="en-US" sz="2000" b="0" i="0" u="none" strike="noStrike" cap="none" normalizeH="0" baseline="0" dirty="0">
                          <a:ln>
                            <a:noFill/>
                          </a:ln>
                          <a:solidFill>
                            <a:schemeClr val="tx1"/>
                          </a:solidFill>
                          <a:effectLst/>
                          <a:latin typeface="Arial" charset="0"/>
                          <a:cs typeface="Arial" charset="0"/>
                        </a:rPr>
                        <a:t>2.4</a:t>
                      </a:r>
                    </a:p>
                  </a:txBody>
                  <a:tcPr marL="124365" marR="124365" marT="46630" marB="4663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10</a:t>
            </a:fld>
            <a:endParaRPr lang="en-US"/>
          </a:p>
        </p:txBody>
      </p:sp>
    </p:spTree>
    <p:extLst>
      <p:ext uri="{BB962C8B-B14F-4D97-AF65-F5344CB8AC3E}">
        <p14:creationId xmlns:p14="http://schemas.microsoft.com/office/powerpoint/2010/main" val="8219151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600" dirty="0">
                <a:ea typeface="ＭＳ Ｐゴシック" pitchFamily="-109" charset="-128"/>
              </a:rPr>
              <a:t>Not Every Network is Power Law Distributed</a:t>
            </a:r>
          </a:p>
        </p:txBody>
      </p:sp>
      <p:sp>
        <p:nvSpPr>
          <p:cNvPr id="44035" name="Rectangle 3"/>
          <p:cNvSpPr>
            <a:spLocks noGrp="1" noChangeArrowheads="1"/>
          </p:cNvSpPr>
          <p:nvPr>
            <p:ph type="body" idx="4294967295"/>
          </p:nvPr>
        </p:nvSpPr>
        <p:spPr>
          <a:xfrm>
            <a:off x="348280" y="1687189"/>
            <a:ext cx="11192828" cy="5645933"/>
          </a:xfrm>
          <a:prstGeom prst="rect">
            <a:avLst/>
          </a:prstGeom>
        </p:spPr>
        <p:txBody>
          <a:bodyPr lIns="111026" tIns="55513" rIns="111026" bIns="55513"/>
          <a:lstStyle/>
          <a:p>
            <a:pPr eaLnBrk="1" hangingPunct="1"/>
            <a:r>
              <a:rPr lang="en-US" sz="2900" dirty="0">
                <a:ea typeface="ＭＳ Ｐゴシック" pitchFamily="-109" charset="-128"/>
              </a:rPr>
              <a:t>Reciprocal, frequent email communication</a:t>
            </a:r>
          </a:p>
          <a:p>
            <a:pPr eaLnBrk="1" hangingPunct="1"/>
            <a:r>
              <a:rPr lang="en-US" sz="2900" dirty="0">
                <a:ea typeface="ＭＳ Ｐゴシック" pitchFamily="-109" charset="-128"/>
              </a:rPr>
              <a:t>Power grid</a:t>
            </a:r>
          </a:p>
          <a:p>
            <a:pPr eaLnBrk="1" hangingPunct="1"/>
            <a:r>
              <a:rPr lang="en-US" sz="2900" dirty="0">
                <a:ea typeface="ＭＳ Ｐゴシック" pitchFamily="-109" charset="-128"/>
              </a:rPr>
              <a:t>Company directors</a:t>
            </a:r>
          </a:p>
          <a:p>
            <a:pPr eaLnBrk="1" hangingPunct="1"/>
            <a:r>
              <a:rPr lang="en-US" sz="2900" dirty="0">
                <a:ea typeface="ＭＳ Ｐゴシック" pitchFamily="-109" charset="-128"/>
              </a:rPr>
              <a:t>…</a:t>
            </a:r>
          </a:p>
          <a:p>
            <a:pPr eaLnBrk="1" hangingPunct="1"/>
            <a:endParaRPr lang="en-US" sz="2900" dirty="0">
              <a:ea typeface="ＭＳ Ｐゴシック" pitchFamily="-109" charset="-128"/>
            </a:endParaRPr>
          </a:p>
          <a:p>
            <a:r>
              <a:rPr lang="en-US" sz="2900" dirty="0">
                <a:ea typeface="ＭＳ Ｐゴシック" pitchFamily="-109" charset="-128"/>
              </a:rPr>
              <a:t>A great new papers here by </a:t>
            </a:r>
            <a:r>
              <a:rPr lang="en-US" sz="2900" dirty="0" err="1">
                <a:ea typeface="ＭＳ Ｐゴシック" pitchFamily="-109" charset="-128"/>
              </a:rPr>
              <a:t>Broido</a:t>
            </a:r>
            <a:r>
              <a:rPr lang="en-US" sz="2900" dirty="0">
                <a:ea typeface="ＭＳ Ｐゴシック" pitchFamily="-109" charset="-128"/>
              </a:rPr>
              <a:t> and </a:t>
            </a:r>
            <a:r>
              <a:rPr lang="en-US" sz="2900" dirty="0" err="1">
                <a:ea typeface="ＭＳ Ｐゴシック" pitchFamily="-109" charset="-128"/>
              </a:rPr>
              <a:t>Clauset</a:t>
            </a:r>
            <a:r>
              <a:rPr lang="en-US" sz="2900" dirty="0">
                <a:ea typeface="ＭＳ Ｐゴシック" pitchFamily="-109" charset="-128"/>
              </a:rPr>
              <a:t> will be discussed next week.</a:t>
            </a:r>
          </a:p>
          <a:p>
            <a:r>
              <a:rPr lang="en-US" sz="2900" dirty="0">
                <a:ea typeface="ＭＳ Ｐゴシック" pitchFamily="-109" charset="-128"/>
              </a:rPr>
              <a:t>Here is a popular piece covering some of the controversy: </a:t>
            </a:r>
            <a:r>
              <a:rPr lang="en-US" sz="2900" dirty="0">
                <a:ea typeface="ＭＳ Ｐゴシック" pitchFamily="-109" charset="-128"/>
                <a:hlinkClick r:id="rId3"/>
              </a:rPr>
              <a:t>https://www.quantamagazine.org/scant-evidence-of-power-laws-found-in-real-world-networks-20180215/</a:t>
            </a:r>
            <a:r>
              <a:rPr lang="en-US" sz="2900" dirty="0">
                <a:ea typeface="ＭＳ Ｐゴシック" pitchFamily="-109" charset="-128"/>
              </a:rPr>
              <a:t> </a:t>
            </a:r>
          </a:p>
          <a:p>
            <a:pPr marL="0" indent="0" eaLnBrk="1" hangingPunct="1">
              <a:buNone/>
            </a:pPr>
            <a:endParaRPr lang="en-US" sz="2900" dirty="0">
              <a:ea typeface="ＭＳ Ｐゴシック" pitchFamily="-109" charset="-128"/>
            </a:endParaRPr>
          </a:p>
          <a:p>
            <a:pPr eaLnBrk="1" hangingPunct="1"/>
            <a:endParaRPr lang="en-US" sz="2900" dirty="0">
              <a:ea typeface="ＭＳ Ｐゴシック" pitchFamily="-109" charset="-128"/>
            </a:endParaRP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11</a:t>
            </a:fld>
            <a:endParaRPr lang="en-US"/>
          </a:p>
        </p:txBody>
      </p:sp>
    </p:spTree>
    <p:extLst>
      <p:ext uri="{BB962C8B-B14F-4D97-AF65-F5344CB8AC3E}">
        <p14:creationId xmlns:p14="http://schemas.microsoft.com/office/powerpoint/2010/main" val="3516583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dirty="0">
                <a:ea typeface="ＭＳ Ｐゴシック" pitchFamily="-109" charset="-128"/>
              </a:rPr>
              <a:t>You Should Know</a:t>
            </a:r>
          </a:p>
        </p:txBody>
      </p:sp>
      <p:sp>
        <p:nvSpPr>
          <p:cNvPr id="73731" name="Content Placeholder 2"/>
          <p:cNvSpPr>
            <a:spLocks noGrp="1"/>
          </p:cNvSpPr>
          <p:nvPr>
            <p:ph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power law distributions are everywhere</a:t>
            </a:r>
          </a:p>
          <a:p>
            <a:pPr eaLnBrk="1" hangingPunct="1"/>
            <a:r>
              <a:rPr lang="en-US" sz="2900" dirty="0">
                <a:ea typeface="ＭＳ Ｐゴシック" pitchFamily="-109" charset="-128"/>
              </a:rPr>
              <a:t>there are good and bad ways of fitting them</a:t>
            </a:r>
          </a:p>
          <a:p>
            <a:pPr eaLnBrk="1" hangingPunct="1"/>
            <a:r>
              <a:rPr lang="en-US" sz="2900" dirty="0">
                <a:ea typeface="ＭＳ Ｐゴシック" pitchFamily="-109" charset="-128"/>
              </a:rPr>
              <a:t>some distributions are not power-law</a:t>
            </a:r>
          </a:p>
          <a:p>
            <a:pPr eaLnBrk="1" hangingPunct="1"/>
            <a:r>
              <a:rPr lang="en-US" sz="2900" dirty="0">
                <a:ea typeface="ＭＳ Ｐゴシック" pitchFamily="-109" charset="-128"/>
              </a:rPr>
              <a:t>preferential attachment leads to power law networks…</a:t>
            </a:r>
          </a:p>
          <a:p>
            <a:pPr eaLnBrk="1" hangingPunct="1"/>
            <a:r>
              <a:rPr lang="en-US" sz="2900" dirty="0">
                <a:ea typeface="ＭＳ Ｐゴシック" pitchFamily="-109" charset="-128"/>
              </a:rPr>
              <a:t>… but it’s not the whole story, and not the only way of generating them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12</a:t>
            </a:fld>
            <a:endParaRPr lang="en-US"/>
          </a:p>
        </p:txBody>
      </p:sp>
    </p:spTree>
    <p:extLst>
      <p:ext uri="{BB962C8B-B14F-4D97-AF65-F5344CB8AC3E}">
        <p14:creationId xmlns:p14="http://schemas.microsoft.com/office/powerpoint/2010/main" val="14498322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5000" dirty="0">
                <a:ea typeface="ＭＳ Ｐゴシック" pitchFamily="-109" charset="-128"/>
              </a:rPr>
              <a:t>Preferential Attachment in Networks</a:t>
            </a:r>
          </a:p>
        </p:txBody>
      </p:sp>
      <p:sp>
        <p:nvSpPr>
          <p:cNvPr id="64515" name="Rectangle 3"/>
          <p:cNvSpPr>
            <a:spLocks noGrp="1" noChangeArrowheads="1"/>
          </p:cNvSpPr>
          <p:nvPr>
            <p:ph type="body" idx="4294967295"/>
          </p:nvPr>
        </p:nvSpPr>
        <p:spPr>
          <a:xfrm>
            <a:off x="309202" y="1436678"/>
            <a:ext cx="11192828" cy="4171426"/>
          </a:xfrm>
          <a:prstGeom prst="rect">
            <a:avLst/>
          </a:prstGeom>
        </p:spPr>
        <p:txBody>
          <a:bodyPr lIns="111026" tIns="55513" rIns="111026" bIns="55513"/>
          <a:lstStyle/>
          <a:p>
            <a:pPr eaLnBrk="1" hangingPunct="1"/>
            <a:r>
              <a:rPr lang="en-US" sz="2900" dirty="0">
                <a:ea typeface="ＭＳ Ｐゴシック" pitchFamily="-109" charset="-128"/>
              </a:rPr>
              <a:t>What generates power law distributions? </a:t>
            </a:r>
          </a:p>
          <a:p>
            <a:pPr eaLnBrk="1" hangingPunct="1"/>
            <a:r>
              <a:rPr lang="en-US" sz="2900" dirty="0">
                <a:ea typeface="ＭＳ Ｐゴシック" pitchFamily="-109" charset="-128"/>
              </a:rPr>
              <a:t>First considered by [Price 65] as a model for citation networks</a:t>
            </a:r>
          </a:p>
          <a:p>
            <a:pPr lvl="1" eaLnBrk="1" hangingPunct="1"/>
            <a:r>
              <a:rPr lang="en-US" dirty="0">
                <a:ea typeface="ＭＳ Ｐゴシック" pitchFamily="-109" charset="-128"/>
              </a:rPr>
              <a:t>Each new paper is generated with m citations (mean)</a:t>
            </a:r>
          </a:p>
          <a:p>
            <a:pPr lvl="1" eaLnBrk="1" hangingPunct="1"/>
            <a:r>
              <a:rPr lang="en-US" dirty="0">
                <a:ea typeface="ＭＳ Ｐゴシック" pitchFamily="-109" charset="-128"/>
              </a:rPr>
              <a:t>New papers cite previous papers with probability proportional to their </a:t>
            </a:r>
            <a:r>
              <a:rPr lang="en-US" dirty="0" err="1">
                <a:ea typeface="ＭＳ Ｐゴシック" pitchFamily="-109" charset="-128"/>
              </a:rPr>
              <a:t>indegree</a:t>
            </a:r>
            <a:r>
              <a:rPr lang="en-US" dirty="0">
                <a:ea typeface="ＭＳ Ｐゴシック" pitchFamily="-109" charset="-128"/>
              </a:rPr>
              <a:t> (citations)</a:t>
            </a:r>
          </a:p>
          <a:p>
            <a:pPr lvl="1" eaLnBrk="1" hangingPunct="1"/>
            <a:r>
              <a:rPr lang="en-US" dirty="0">
                <a:ea typeface="ＭＳ Ｐゴシック" pitchFamily="-109" charset="-128"/>
              </a:rPr>
              <a:t>What about papers without any citations?</a:t>
            </a:r>
          </a:p>
          <a:p>
            <a:pPr lvl="2" eaLnBrk="1" hangingPunct="1"/>
            <a:r>
              <a:rPr lang="en-US" sz="2200" dirty="0">
                <a:ea typeface="ＭＳ Ｐゴシック" pitchFamily="-109" charset="-128"/>
              </a:rPr>
              <a:t>Each paper is considered to have a “default” citation</a:t>
            </a:r>
          </a:p>
          <a:p>
            <a:pPr lvl="2" eaLnBrk="1" hangingPunct="1"/>
            <a:r>
              <a:rPr lang="en-US" sz="2200" dirty="0">
                <a:ea typeface="ＭＳ Ｐゴシック" pitchFamily="-109" charset="-128"/>
              </a:rPr>
              <a:t>Probability of citing a paper with degree k, proportional to k+1</a:t>
            </a:r>
          </a:p>
          <a:p>
            <a:pPr lvl="2" eaLnBrk="1" hangingPunct="1"/>
            <a:endParaRPr lang="en-US" sz="2200" dirty="0">
              <a:ea typeface="ＭＳ Ｐゴシック" pitchFamily="-109" charset="-128"/>
            </a:endParaRPr>
          </a:p>
          <a:p>
            <a:pPr eaLnBrk="1" hangingPunct="1"/>
            <a:r>
              <a:rPr lang="en-US" sz="2900" dirty="0">
                <a:ea typeface="ＭＳ Ｐゴシック" pitchFamily="-109" charset="-128"/>
              </a:rPr>
              <a:t>Power law with exponent </a:t>
            </a:r>
            <a:r>
              <a:rPr lang="el-GR" sz="2900" dirty="0">
                <a:ea typeface="ＭＳ Ｐゴシック" pitchFamily="-109" charset="-128"/>
              </a:rPr>
              <a:t>α</a:t>
            </a:r>
            <a:r>
              <a:rPr lang="fi-FI" sz="2900" dirty="0">
                <a:ea typeface="ＭＳ Ｐゴシック" pitchFamily="-109" charset="-128"/>
              </a:rPr>
              <a:t> = </a:t>
            </a:r>
            <a:r>
              <a:rPr lang="en-US" sz="2900" dirty="0">
                <a:ea typeface="ＭＳ Ｐゴシック" pitchFamily="-109" charset="-128"/>
              </a:rPr>
              <a:t>2+1/m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3658435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5000" dirty="0">
                <a:ea typeface="ＭＳ Ｐゴシック" pitchFamily="-109" charset="-128"/>
              </a:rPr>
              <a:t>Barabasi-Albert Model</a:t>
            </a:r>
          </a:p>
        </p:txBody>
      </p:sp>
      <p:sp>
        <p:nvSpPr>
          <p:cNvPr id="66563" name="Rectangle 3"/>
          <p:cNvSpPr>
            <a:spLocks noGrp="1" noChangeArrowheads="1"/>
          </p:cNvSpPr>
          <p:nvPr>
            <p:ph type="body" idx="4294967295"/>
          </p:nvPr>
        </p:nvSpPr>
        <p:spPr>
          <a:xfrm>
            <a:off x="367819" y="1612518"/>
            <a:ext cx="11192828" cy="4740734"/>
          </a:xfrm>
          <a:prstGeom prst="rect">
            <a:avLst/>
          </a:prstGeom>
        </p:spPr>
        <p:txBody>
          <a:bodyPr lIns="111026" tIns="55513" rIns="111026" bIns="55513"/>
          <a:lstStyle/>
          <a:p>
            <a:pPr eaLnBrk="1" hangingPunct="1"/>
            <a:r>
              <a:rPr lang="en-US" sz="2900" dirty="0">
                <a:ea typeface="ＭＳ Ｐゴシック" pitchFamily="-109" charset="-128"/>
              </a:rPr>
              <a:t>Undirected model: each node connects to other nodes with probability proportional to their degree</a:t>
            </a:r>
          </a:p>
          <a:p>
            <a:pPr lvl="1" eaLnBrk="1" hangingPunct="1"/>
            <a:r>
              <a:rPr lang="en-US" dirty="0">
                <a:ea typeface="ＭＳ Ｐゴシック" pitchFamily="-109" charset="-128"/>
              </a:rPr>
              <a:t>The process starts with some initial sub-graph</a:t>
            </a:r>
          </a:p>
          <a:p>
            <a:pPr lvl="1" eaLnBrk="1" hangingPunct="1"/>
            <a:r>
              <a:rPr lang="en-US" dirty="0">
                <a:ea typeface="ＭＳ Ｐゴシック" pitchFamily="-109" charset="-128"/>
              </a:rPr>
              <a:t>Each node comes with m edges</a:t>
            </a:r>
          </a:p>
          <a:p>
            <a:pPr lvl="1" eaLnBrk="1" hangingPunct="1"/>
            <a:endParaRPr lang="en-US" dirty="0">
              <a:ea typeface="ＭＳ Ｐゴシック" pitchFamily="-109" charset="-128"/>
            </a:endParaRPr>
          </a:p>
          <a:p>
            <a:pPr eaLnBrk="1" hangingPunct="1"/>
            <a:r>
              <a:rPr lang="en-US" sz="2900" dirty="0">
                <a:ea typeface="ＭＳ Ｐゴシック" pitchFamily="-109" charset="-128"/>
              </a:rPr>
              <a:t>Results in power-law with exponent </a:t>
            </a:r>
            <a:r>
              <a:rPr lang="el-GR" sz="2900" dirty="0">
                <a:ea typeface="ＭＳ Ｐゴシック" pitchFamily="-109" charset="-128"/>
              </a:rPr>
              <a:t>α</a:t>
            </a:r>
            <a:r>
              <a:rPr lang="fi-FI" sz="2900" dirty="0">
                <a:ea typeface="ＭＳ Ｐゴシック" pitchFamily="-109" charset="-128"/>
              </a:rPr>
              <a:t> = </a:t>
            </a:r>
            <a:r>
              <a:rPr lang="en-US" sz="2900" dirty="0">
                <a:ea typeface="ＭＳ Ｐゴシック" pitchFamily="-109" charset="-128"/>
              </a:rPr>
              <a:t>3</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a:t>
            </a:fld>
            <a:endParaRPr lang="en-US"/>
          </a:p>
        </p:txBody>
      </p:sp>
    </p:spTree>
    <p:extLst>
      <p:ext uri="{BB962C8B-B14F-4D97-AF65-F5344CB8AC3E}">
        <p14:creationId xmlns:p14="http://schemas.microsoft.com/office/powerpoint/2010/main" val="1541475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ea typeface="ＭＳ Ｐゴシック" pitchFamily="-109" charset="-128"/>
              </a:rPr>
              <a:t>Basic BA-model</a:t>
            </a:r>
          </a:p>
        </p:txBody>
      </p:sp>
      <p:sp>
        <p:nvSpPr>
          <p:cNvPr id="68611" name="Rectangle 3"/>
          <p:cNvSpPr>
            <a:spLocks noGrp="1" noChangeArrowheads="1"/>
          </p:cNvSpPr>
          <p:nvPr>
            <p:ph type="body" idx="4294967295"/>
          </p:nvPr>
        </p:nvSpPr>
        <p:spPr>
          <a:xfrm>
            <a:off x="414549" y="1398905"/>
            <a:ext cx="11503739" cy="5598227"/>
          </a:xfrm>
          <a:prstGeom prst="rect">
            <a:avLst/>
          </a:prstGeom>
        </p:spPr>
        <p:txBody>
          <a:bodyPr lIns="111026" tIns="55513" rIns="111026" bIns="55513"/>
          <a:lstStyle/>
          <a:p>
            <a:pPr eaLnBrk="1" hangingPunct="1">
              <a:spcBef>
                <a:spcPct val="30000"/>
              </a:spcBef>
            </a:pPr>
            <a:r>
              <a:rPr lang="en-US" sz="2900" dirty="0">
                <a:ea typeface="ＭＳ Ｐゴシック" pitchFamily="-109" charset="-128"/>
              </a:rPr>
              <a:t>Initialization:</a:t>
            </a:r>
          </a:p>
          <a:p>
            <a:pPr lvl="1">
              <a:spcBef>
                <a:spcPct val="30000"/>
              </a:spcBef>
            </a:pPr>
            <a:r>
              <a:rPr lang="en-US" dirty="0"/>
              <a:t>We start with m0 nodes, the links between which are chosen </a:t>
            </a:r>
          </a:p>
          <a:p>
            <a:pPr marL="342900" lvl="1" indent="0">
              <a:spcBef>
                <a:spcPct val="30000"/>
              </a:spcBef>
              <a:buNone/>
            </a:pPr>
            <a:r>
              <a:rPr lang="en-US" dirty="0"/>
              <a:t>arbitrarily, as long as each node has at least one link. </a:t>
            </a:r>
            <a:endParaRPr lang="en-US" sz="1300" dirty="0">
              <a:ea typeface="ＭＳ Ｐゴシック" pitchFamily="-109" charset="-128"/>
            </a:endParaRPr>
          </a:p>
          <a:p>
            <a:pPr eaLnBrk="1" hangingPunct="1">
              <a:spcBef>
                <a:spcPct val="30000"/>
              </a:spcBef>
            </a:pPr>
            <a:r>
              <a:rPr lang="en-US" sz="2900" dirty="0">
                <a:ea typeface="ＭＳ Ｐゴシック" pitchFamily="-109" charset="-128"/>
              </a:rPr>
              <a:t>Growth: </a:t>
            </a:r>
          </a:p>
          <a:p>
            <a:pPr lvl="1">
              <a:spcBef>
                <a:spcPct val="30000"/>
              </a:spcBef>
            </a:pPr>
            <a:r>
              <a:rPr lang="en-US" dirty="0">
                <a:ea typeface="ＭＳ Ｐゴシック" pitchFamily="-109" charset="-128"/>
              </a:rPr>
              <a:t>Add new vertices one by one, each one with exactly m (&lt;= m0) edges</a:t>
            </a:r>
          </a:p>
          <a:p>
            <a:pPr lvl="1" eaLnBrk="1" hangingPunct="1">
              <a:spcBef>
                <a:spcPct val="30000"/>
              </a:spcBef>
            </a:pPr>
            <a:r>
              <a:rPr lang="en-US" dirty="0">
                <a:ea typeface="ＭＳ Ｐゴシック" pitchFamily="-109" charset="-128"/>
              </a:rPr>
              <a:t>Each new edge connects to an existing vertex in proportion to the number of edges that vertex already has </a:t>
            </a:r>
            <a:r>
              <a:rPr lang="en-US" dirty="0">
                <a:ea typeface="ＭＳ Ｐゴシック" pitchFamily="-109" charset="-128"/>
                <a:cs typeface="Arial" charset="0"/>
              </a:rPr>
              <a:t>→ </a:t>
            </a:r>
            <a:r>
              <a:rPr lang="en-US" b="1" i="1" dirty="0">
                <a:solidFill>
                  <a:srgbClr val="990099"/>
                </a:solidFill>
                <a:ea typeface="ＭＳ Ｐゴシック" pitchFamily="-109" charset="-128"/>
                <a:cs typeface="Arial" charset="0"/>
              </a:rPr>
              <a:t>preferential attachment</a:t>
            </a:r>
          </a:p>
          <a:p>
            <a:pPr lvl="1">
              <a:spcBef>
                <a:spcPct val="30000"/>
              </a:spcBef>
            </a:pPr>
            <a:r>
              <a:rPr lang="en-US" dirty="0"/>
              <a:t>The probability π(k) that one of the links of the new node connects to node </a:t>
            </a:r>
            <a:r>
              <a:rPr lang="en-US" dirty="0" err="1"/>
              <a:t>i</a:t>
            </a:r>
            <a:r>
              <a:rPr lang="en-US" dirty="0"/>
              <a:t> depends on the degree </a:t>
            </a:r>
            <a:r>
              <a:rPr lang="en-US" dirty="0" err="1"/>
              <a:t>ki</a:t>
            </a:r>
            <a:r>
              <a:rPr lang="en-US" dirty="0"/>
              <a:t> of node </a:t>
            </a:r>
            <a:r>
              <a:rPr lang="en-US" dirty="0" err="1"/>
              <a:t>i</a:t>
            </a:r>
            <a:r>
              <a:rPr lang="en-US" dirty="0"/>
              <a:t> as:</a:t>
            </a:r>
          </a:p>
          <a:p>
            <a:pPr lvl="1">
              <a:spcBef>
                <a:spcPct val="30000"/>
              </a:spcBef>
            </a:pPr>
            <a:endParaRPr lang="en-US" dirty="0"/>
          </a:p>
          <a:p>
            <a:pPr lvl="1">
              <a:spcBef>
                <a:spcPct val="30000"/>
              </a:spcBef>
            </a:pPr>
            <a:endParaRPr lang="en-US" dirty="0"/>
          </a:p>
          <a:p>
            <a:pPr lvl="1">
              <a:spcBef>
                <a:spcPct val="30000"/>
              </a:spcBef>
            </a:pPr>
            <a:r>
              <a:rPr lang="en-US" dirty="0"/>
              <a:t> After t </a:t>
            </a:r>
            <a:r>
              <a:rPr lang="en-US" dirty="0" err="1"/>
              <a:t>timesteps</a:t>
            </a:r>
            <a:r>
              <a:rPr lang="en-US" dirty="0"/>
              <a:t> the </a:t>
            </a:r>
            <a:r>
              <a:rPr lang="en-US" dirty="0" err="1"/>
              <a:t>Barabási</a:t>
            </a:r>
            <a:r>
              <a:rPr lang="en-US" dirty="0"/>
              <a:t>-Albert model generates a network with N = t + m0 nodes and m0 + </a:t>
            </a:r>
            <a:r>
              <a:rPr lang="en-US" dirty="0" err="1"/>
              <a:t>mt</a:t>
            </a:r>
            <a:r>
              <a:rPr lang="en-US" dirty="0"/>
              <a:t> links. </a:t>
            </a:r>
            <a:endParaRPr lang="en-US" b="1" i="1" dirty="0">
              <a:solidFill>
                <a:srgbClr val="990099"/>
              </a:solidFill>
              <a:ea typeface="ＭＳ Ｐゴシック" pitchFamily="-109" charset="-128"/>
              <a:cs typeface="Arial" charset="0"/>
            </a:endParaRPr>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a:t>
            </a:fld>
            <a:endParaRPr lang="en-US"/>
          </a:p>
        </p:txBody>
      </p:sp>
      <p:grpSp>
        <p:nvGrpSpPr>
          <p:cNvPr id="15" name="Group 4"/>
          <p:cNvGrpSpPr>
            <a:grpSpLocks/>
          </p:cNvGrpSpPr>
          <p:nvPr/>
        </p:nvGrpSpPr>
        <p:grpSpPr bwMode="auto">
          <a:xfrm>
            <a:off x="9169026" y="1895250"/>
            <a:ext cx="1606550" cy="1120775"/>
            <a:chOff x="2544" y="1253"/>
            <a:chExt cx="1012" cy="706"/>
          </a:xfrm>
        </p:grpSpPr>
        <p:sp>
          <p:nvSpPr>
            <p:cNvPr id="16" name="AutoShape 5"/>
            <p:cNvSpPr>
              <a:spLocks noChangeArrowheads="1"/>
            </p:cNvSpPr>
            <p:nvPr/>
          </p:nvSpPr>
          <p:spPr bwMode="auto">
            <a:xfrm>
              <a:off x="2832" y="1344"/>
              <a:ext cx="384" cy="336"/>
            </a:xfrm>
            <a:prstGeom prst="triangle">
              <a:avLst>
                <a:gd name="adj" fmla="val 50000"/>
              </a:avLst>
            </a:prstGeom>
            <a:noFill/>
            <a:ln w="38100">
              <a:solidFill>
                <a:srgbClr val="0033CC"/>
              </a:solidFill>
              <a:miter lim="800000"/>
              <a:headEnd/>
              <a:tailEnd/>
            </a:ln>
          </p:spPr>
          <p:txBody>
            <a:bodyPr wrap="none" anchor="ctr">
              <a:spAutoFit/>
            </a:bodyPr>
            <a:lstStyle/>
            <a:p>
              <a:endParaRPr lang="en-US"/>
            </a:p>
          </p:txBody>
        </p:sp>
        <p:sp>
          <p:nvSpPr>
            <p:cNvPr id="17" name="Oval 6"/>
            <p:cNvSpPr>
              <a:spLocks noChangeArrowheads="1"/>
            </p:cNvSpPr>
            <p:nvPr/>
          </p:nvSpPr>
          <p:spPr bwMode="auto">
            <a:xfrm>
              <a:off x="2736" y="1632"/>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18" name="Oval 7"/>
            <p:cNvSpPr>
              <a:spLocks noChangeArrowheads="1"/>
            </p:cNvSpPr>
            <p:nvPr/>
          </p:nvSpPr>
          <p:spPr bwMode="auto">
            <a:xfrm>
              <a:off x="3168" y="1632"/>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19" name="Oval 8"/>
            <p:cNvSpPr>
              <a:spLocks noChangeArrowheads="1"/>
            </p:cNvSpPr>
            <p:nvPr/>
          </p:nvSpPr>
          <p:spPr bwMode="auto">
            <a:xfrm>
              <a:off x="2958" y="1253"/>
              <a:ext cx="144" cy="144"/>
            </a:xfrm>
            <a:prstGeom prst="ellipse">
              <a:avLst/>
            </a:prstGeom>
            <a:solidFill>
              <a:schemeClr val="bg1"/>
            </a:solidFill>
            <a:ln w="38100">
              <a:solidFill>
                <a:srgbClr val="0033CC"/>
              </a:solidFill>
              <a:round/>
              <a:headEnd/>
              <a:tailEnd/>
            </a:ln>
          </p:spPr>
          <p:txBody>
            <a:bodyPr wrap="none" anchor="ctr">
              <a:spAutoFit/>
            </a:bodyPr>
            <a:lstStyle/>
            <a:p>
              <a:endParaRPr lang="en-US"/>
            </a:p>
          </p:txBody>
        </p:sp>
        <p:sp>
          <p:nvSpPr>
            <p:cNvPr id="20" name="Text Box 9"/>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21" name="Text Box 10"/>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22" name="Text Box 11"/>
          <p:cNvSpPr txBox="1">
            <a:spLocks noChangeArrowheads="1"/>
          </p:cNvSpPr>
          <p:nvPr/>
        </p:nvSpPr>
        <p:spPr bwMode="auto">
          <a:xfrm>
            <a:off x="10089776" y="1819050"/>
            <a:ext cx="311150" cy="366713"/>
          </a:xfrm>
          <a:prstGeom prst="rect">
            <a:avLst/>
          </a:prstGeom>
          <a:noFill/>
          <a:ln w="38100">
            <a:noFill/>
            <a:miter lim="800000"/>
            <a:headEnd/>
            <a:tailEnd/>
          </a:ln>
        </p:spPr>
        <p:txBody>
          <a:bodyPr wrap="none">
            <a:spAutoFit/>
          </a:bodyPr>
          <a:lstStyle/>
          <a:p>
            <a:r>
              <a:rPr lang="en-US" dirty="0"/>
              <a:t>3</a:t>
            </a:r>
          </a:p>
        </p:txBody>
      </p:sp>
      <p:pic>
        <p:nvPicPr>
          <p:cNvPr id="2" name="Picture 1" descr="Screen Shot 2017-02-07 at 3.12.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242" y="4936315"/>
            <a:ext cx="2324100" cy="1371600"/>
          </a:xfrm>
          <a:prstGeom prst="rect">
            <a:avLst/>
          </a:prstGeom>
        </p:spPr>
      </p:pic>
      <p:sp>
        <p:nvSpPr>
          <p:cNvPr id="4" name="TextBox 3"/>
          <p:cNvSpPr txBox="1"/>
          <p:nvPr/>
        </p:nvSpPr>
        <p:spPr>
          <a:xfrm>
            <a:off x="10680585" y="2031932"/>
            <a:ext cx="1736351" cy="605807"/>
          </a:xfrm>
          <a:prstGeom prst="rect">
            <a:avLst/>
          </a:prstGeom>
          <a:noFill/>
        </p:spPr>
        <p:txBody>
          <a:bodyPr wrap="none" lIns="182880" tIns="146304" rIns="182880" bIns="146304" rtlCol="0">
            <a:spAutoFit/>
          </a:bodyPr>
          <a:lstStyle/>
          <a:p>
            <a:pPr marL="0" lvl="2">
              <a:lnSpc>
                <a:spcPct val="90000"/>
              </a:lnSpc>
              <a:spcAft>
                <a:spcPts val="600"/>
              </a:spcAft>
            </a:pPr>
            <a:r>
              <a:rPr lang="en-US" sz="2200" dirty="0">
                <a:ea typeface="ＭＳ Ｐゴシック" pitchFamily="-109" charset="-128"/>
              </a:rPr>
              <a:t>e.g. m</a:t>
            </a:r>
            <a:r>
              <a:rPr lang="en-US" sz="2200" baseline="-25000" dirty="0">
                <a:ea typeface="ＭＳ Ｐゴシック" pitchFamily="-109" charset="-128"/>
              </a:rPr>
              <a:t>0</a:t>
            </a:r>
            <a:r>
              <a:rPr lang="en-US" sz="2200" dirty="0">
                <a:ea typeface="ＭＳ Ｐゴシック" pitchFamily="-109" charset="-128"/>
              </a:rPr>
              <a:t> = 3</a:t>
            </a:r>
          </a:p>
        </p:txBody>
      </p:sp>
    </p:spTree>
    <p:extLst>
      <p:ext uri="{BB962C8B-B14F-4D97-AF65-F5344CB8AC3E}">
        <p14:creationId xmlns:p14="http://schemas.microsoft.com/office/powerpoint/2010/main" val="65135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ea typeface="ＭＳ Ｐゴシック" pitchFamily="-109" charset="-128"/>
              </a:rPr>
              <a:t>Basic BA-model</a:t>
            </a:r>
          </a:p>
        </p:txBody>
      </p:sp>
      <p:sp>
        <p:nvSpPr>
          <p:cNvPr id="68611" name="Rectangle 3"/>
          <p:cNvSpPr>
            <a:spLocks noGrp="1" noChangeArrowheads="1"/>
          </p:cNvSpPr>
          <p:nvPr>
            <p:ph type="body" idx="4294967295"/>
          </p:nvPr>
        </p:nvSpPr>
        <p:spPr>
          <a:xfrm>
            <a:off x="4232" y="1398905"/>
            <a:ext cx="11503739" cy="2269111"/>
          </a:xfrm>
          <a:prstGeom prst="rect">
            <a:avLst/>
          </a:prstGeom>
        </p:spPr>
        <p:txBody>
          <a:bodyPr lIns="111026" tIns="55513" rIns="111026" bIns="55513"/>
          <a:lstStyle/>
          <a:p>
            <a:pPr lvl="1" eaLnBrk="1" hangingPunct="1">
              <a:spcBef>
                <a:spcPct val="30000"/>
              </a:spcBef>
            </a:pPr>
            <a:r>
              <a:rPr lang="en-US" dirty="0">
                <a:ea typeface="ＭＳ Ｐゴシック" pitchFamily="-109" charset="-128"/>
              </a:rPr>
              <a:t>Each new edge connects to an existing vertex in proportion to the number of edges that vertex already has </a:t>
            </a:r>
            <a:r>
              <a:rPr lang="en-US" dirty="0">
                <a:ea typeface="ＭＳ Ｐゴシック" pitchFamily="-109" charset="-128"/>
                <a:cs typeface="Arial" charset="0"/>
              </a:rPr>
              <a:t>→ </a:t>
            </a:r>
            <a:r>
              <a:rPr lang="en-US" b="1" i="1" dirty="0">
                <a:solidFill>
                  <a:srgbClr val="990099"/>
                </a:solidFill>
                <a:ea typeface="ＭＳ Ｐゴシック" pitchFamily="-109" charset="-128"/>
                <a:cs typeface="Arial" charset="0"/>
              </a:rPr>
              <a:t>preferential attachment</a:t>
            </a:r>
          </a:p>
          <a:p>
            <a:pPr lvl="1" eaLnBrk="1" hangingPunct="1">
              <a:spcBef>
                <a:spcPct val="30000"/>
              </a:spcBef>
            </a:pPr>
            <a:r>
              <a:rPr lang="en-US" dirty="0">
                <a:ea typeface="ＭＳ Ｐゴシック" pitchFamily="-109" charset="-128"/>
              </a:rPr>
              <a:t>Easiest way to conceptualize: if you keep track of edge endpoints in one large array and select an element from this array at random</a:t>
            </a:r>
          </a:p>
          <a:p>
            <a:pPr lvl="2" eaLnBrk="1" hangingPunct="1">
              <a:spcBef>
                <a:spcPct val="30000"/>
              </a:spcBef>
            </a:pPr>
            <a:r>
              <a:rPr lang="en-US" sz="2200" dirty="0">
                <a:ea typeface="ＭＳ Ｐゴシック" pitchFamily="-109" charset="-128"/>
              </a:rPr>
              <a:t>The probability of selecting any one vertex will be proportional to the number of times it appears in the array – which corresponds to its degree</a:t>
            </a:r>
          </a:p>
        </p:txBody>
      </p:sp>
      <p:sp>
        <p:nvSpPr>
          <p:cNvPr id="3" name="Slide Number Placeholder 2"/>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5</a:t>
            </a:fld>
            <a:endParaRPr lang="en-US"/>
          </a:p>
        </p:txBody>
      </p:sp>
    </p:spTree>
    <p:extLst>
      <p:ext uri="{BB962C8B-B14F-4D97-AF65-F5344CB8AC3E}">
        <p14:creationId xmlns:p14="http://schemas.microsoft.com/office/powerpoint/2010/main" val="32596680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ea typeface="ＭＳ Ｐゴシック" pitchFamily="-109" charset="-128"/>
              </a:rPr>
              <a:t>Generating BA Graphs – Cont’d</a:t>
            </a:r>
          </a:p>
        </p:txBody>
      </p:sp>
      <p:sp>
        <p:nvSpPr>
          <p:cNvPr id="69635" name="Rectangle 3"/>
          <p:cNvSpPr>
            <a:spLocks noGrp="1" noChangeArrowheads="1"/>
          </p:cNvSpPr>
          <p:nvPr>
            <p:ph type="body" idx="4294967295"/>
          </p:nvPr>
        </p:nvSpPr>
        <p:spPr>
          <a:xfrm>
            <a:off x="434089" y="1400208"/>
            <a:ext cx="6678051" cy="5362469"/>
          </a:xfrm>
          <a:prstGeom prst="rect">
            <a:avLst/>
          </a:prstGeom>
        </p:spPr>
        <p:txBody>
          <a:bodyPr lIns="111026" tIns="55513" rIns="111026" bIns="55513"/>
          <a:lstStyle/>
          <a:p>
            <a:pPr eaLnBrk="1" hangingPunct="1"/>
            <a:r>
              <a:rPr lang="en-US" sz="2200" dirty="0">
                <a:ea typeface="ＭＳ Ｐゴシック" pitchFamily="-109" charset="-128"/>
              </a:rPr>
              <a:t>To start, each vertex has an equal number of edges (2)</a:t>
            </a:r>
          </a:p>
          <a:p>
            <a:pPr lvl="1" eaLnBrk="1" hangingPunct="1"/>
            <a:r>
              <a:rPr lang="en-US" sz="1900" dirty="0">
                <a:ea typeface="ＭＳ Ｐゴシック" pitchFamily="-109" charset="-128"/>
              </a:rPr>
              <a:t>the probability of choosing any vertex is 1/3</a:t>
            </a:r>
          </a:p>
          <a:p>
            <a:pPr eaLnBrk="1" hangingPunct="1"/>
            <a:endParaRPr lang="en-US" sz="3000" dirty="0">
              <a:ea typeface="ＭＳ Ｐゴシック" pitchFamily="-109" charset="-128"/>
            </a:endParaRPr>
          </a:p>
          <a:p>
            <a:pPr eaLnBrk="1" hangingPunct="1"/>
            <a:r>
              <a:rPr lang="en-US" sz="2200" dirty="0">
                <a:ea typeface="ＭＳ Ｐゴシック" pitchFamily="-109" charset="-128"/>
              </a:rPr>
              <a:t>We add a new vertex, and it will have m=2 edges</a:t>
            </a:r>
          </a:p>
          <a:p>
            <a:pPr lvl="1" eaLnBrk="1" hangingPunct="1"/>
            <a:r>
              <a:rPr lang="en-US" sz="1900" dirty="0">
                <a:ea typeface="ＭＳ Ｐゴシック" pitchFamily="-109" charset="-128"/>
              </a:rPr>
              <a:t>draw 2 random elements from the array – suppose they are 2 and 3, and back</a:t>
            </a:r>
          </a:p>
          <a:p>
            <a:pPr eaLnBrk="1" hangingPunct="1"/>
            <a:endParaRPr lang="en-US" sz="4200" dirty="0">
              <a:ea typeface="ＭＳ Ｐゴシック" pitchFamily="-109" charset="-128"/>
            </a:endParaRPr>
          </a:p>
          <a:p>
            <a:pPr eaLnBrk="1" hangingPunct="1"/>
            <a:r>
              <a:rPr lang="en-US" sz="2200" dirty="0">
                <a:ea typeface="ＭＳ Ｐゴシック" pitchFamily="-109" charset="-128"/>
              </a:rPr>
              <a:t>Now the probabilities of selecting 1,2,3,or 4 are </a:t>
            </a:r>
            <a:br>
              <a:rPr lang="en-US" sz="2200" dirty="0">
                <a:ea typeface="ＭＳ Ｐゴシック" pitchFamily="-109" charset="-128"/>
              </a:rPr>
            </a:br>
            <a:r>
              <a:rPr lang="en-US" sz="2200" dirty="0">
                <a:ea typeface="ＭＳ Ｐゴシック" pitchFamily="-109" charset="-128"/>
              </a:rPr>
              <a:t>1/5, 3/10, 3/10, 1/5</a:t>
            </a:r>
          </a:p>
          <a:p>
            <a:pPr eaLnBrk="1" hangingPunct="1"/>
            <a:endParaRPr lang="en-US" sz="4200" dirty="0">
              <a:ea typeface="ＭＳ Ｐゴシック" pitchFamily="-109" charset="-128"/>
            </a:endParaRPr>
          </a:p>
          <a:p>
            <a:pPr eaLnBrk="1" hangingPunct="1"/>
            <a:r>
              <a:rPr lang="en-US" sz="2200" dirty="0">
                <a:ea typeface="ＭＳ Ｐゴシック" pitchFamily="-109" charset="-128"/>
              </a:rPr>
              <a:t>Add a new vertex, draw a vertex for it to connect from the array</a:t>
            </a:r>
          </a:p>
        </p:txBody>
      </p:sp>
      <p:sp>
        <p:nvSpPr>
          <p:cNvPr id="5" name="Slide Number Placeholder 4"/>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6</a:t>
            </a:fld>
            <a:endParaRPr lang="en-US"/>
          </a:p>
        </p:txBody>
      </p:sp>
      <p:grpSp>
        <p:nvGrpSpPr>
          <p:cNvPr id="44" name="Group 4"/>
          <p:cNvGrpSpPr>
            <a:grpSpLocks/>
          </p:cNvGrpSpPr>
          <p:nvPr/>
        </p:nvGrpSpPr>
        <p:grpSpPr bwMode="auto">
          <a:xfrm>
            <a:off x="10068236" y="1610691"/>
            <a:ext cx="1606550" cy="1120775"/>
            <a:chOff x="2544" y="1253"/>
            <a:chExt cx="1012" cy="706"/>
          </a:xfrm>
        </p:grpSpPr>
        <p:sp>
          <p:nvSpPr>
            <p:cNvPr id="45" name="AutoShape 5"/>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46" name="Oval 6"/>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7" name="Oval 7"/>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8" name="Oval 8"/>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49" name="Text Box 9"/>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50" name="Text Box 10"/>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51" name="Text Box 11"/>
          <p:cNvSpPr txBox="1">
            <a:spLocks noChangeArrowheads="1"/>
          </p:cNvSpPr>
          <p:nvPr/>
        </p:nvSpPr>
        <p:spPr bwMode="auto">
          <a:xfrm>
            <a:off x="10373036" y="1382091"/>
            <a:ext cx="311150" cy="366713"/>
          </a:xfrm>
          <a:prstGeom prst="rect">
            <a:avLst/>
          </a:prstGeom>
          <a:noFill/>
          <a:ln w="38100">
            <a:noFill/>
            <a:miter lim="800000"/>
            <a:headEnd/>
            <a:tailEnd/>
          </a:ln>
        </p:spPr>
        <p:txBody>
          <a:bodyPr wrap="none">
            <a:spAutoFit/>
          </a:bodyPr>
          <a:lstStyle/>
          <a:p>
            <a:r>
              <a:rPr lang="en-US"/>
              <a:t>3</a:t>
            </a:r>
          </a:p>
        </p:txBody>
      </p:sp>
      <p:sp>
        <p:nvSpPr>
          <p:cNvPr id="52" name="Text Box 12"/>
          <p:cNvSpPr txBox="1">
            <a:spLocks noChangeArrowheads="1"/>
          </p:cNvSpPr>
          <p:nvPr/>
        </p:nvSpPr>
        <p:spPr bwMode="auto">
          <a:xfrm>
            <a:off x="7934636" y="1740866"/>
            <a:ext cx="1282700" cy="385763"/>
          </a:xfrm>
          <a:prstGeom prst="rect">
            <a:avLst/>
          </a:prstGeom>
          <a:noFill/>
          <a:ln w="19050">
            <a:solidFill>
              <a:schemeClr val="tx1"/>
            </a:solidFill>
            <a:miter lim="800000"/>
            <a:headEnd/>
            <a:tailEnd/>
          </a:ln>
        </p:spPr>
        <p:txBody>
          <a:bodyPr wrap="none">
            <a:spAutoFit/>
          </a:bodyPr>
          <a:lstStyle/>
          <a:p>
            <a:r>
              <a:rPr lang="en-US"/>
              <a:t>1 1 2 2 3 3</a:t>
            </a:r>
          </a:p>
        </p:txBody>
      </p:sp>
      <p:grpSp>
        <p:nvGrpSpPr>
          <p:cNvPr id="53" name="Group 13"/>
          <p:cNvGrpSpPr>
            <a:grpSpLocks/>
          </p:cNvGrpSpPr>
          <p:nvPr/>
        </p:nvGrpSpPr>
        <p:grpSpPr bwMode="auto">
          <a:xfrm>
            <a:off x="10068236" y="2960066"/>
            <a:ext cx="1606550" cy="1120775"/>
            <a:chOff x="2544" y="1253"/>
            <a:chExt cx="1012" cy="706"/>
          </a:xfrm>
        </p:grpSpPr>
        <p:sp>
          <p:nvSpPr>
            <p:cNvPr id="54" name="AutoShape 14"/>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55" name="Oval 15"/>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6" name="Oval 16"/>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7" name="Oval 17"/>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58" name="Text Box 18"/>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59" name="Text Box 19"/>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60" name="Text Box 20"/>
          <p:cNvSpPr txBox="1">
            <a:spLocks noChangeArrowheads="1"/>
          </p:cNvSpPr>
          <p:nvPr/>
        </p:nvSpPr>
        <p:spPr bwMode="auto">
          <a:xfrm>
            <a:off x="10373036" y="2731466"/>
            <a:ext cx="311150" cy="366713"/>
          </a:xfrm>
          <a:prstGeom prst="rect">
            <a:avLst/>
          </a:prstGeom>
          <a:noFill/>
          <a:ln w="38100">
            <a:noFill/>
            <a:miter lim="800000"/>
            <a:headEnd/>
            <a:tailEnd/>
          </a:ln>
        </p:spPr>
        <p:txBody>
          <a:bodyPr wrap="none">
            <a:spAutoFit/>
          </a:bodyPr>
          <a:lstStyle/>
          <a:p>
            <a:r>
              <a:rPr lang="en-US"/>
              <a:t>3</a:t>
            </a:r>
          </a:p>
        </p:txBody>
      </p:sp>
      <p:sp>
        <p:nvSpPr>
          <p:cNvPr id="61" name="Text Box 21"/>
          <p:cNvSpPr txBox="1">
            <a:spLocks noChangeArrowheads="1"/>
          </p:cNvSpPr>
          <p:nvPr/>
        </p:nvSpPr>
        <p:spPr bwMode="auto">
          <a:xfrm>
            <a:off x="7782236" y="3036266"/>
            <a:ext cx="2044700" cy="385763"/>
          </a:xfrm>
          <a:prstGeom prst="rect">
            <a:avLst/>
          </a:prstGeom>
          <a:noFill/>
          <a:ln w="19050">
            <a:solidFill>
              <a:schemeClr val="tx1"/>
            </a:solidFill>
            <a:miter lim="800000"/>
            <a:headEnd/>
            <a:tailEnd/>
          </a:ln>
        </p:spPr>
        <p:txBody>
          <a:bodyPr wrap="none">
            <a:spAutoFit/>
          </a:bodyPr>
          <a:lstStyle/>
          <a:p>
            <a:r>
              <a:rPr lang="en-US"/>
              <a:t>1 1 2 2 </a:t>
            </a:r>
            <a:r>
              <a:rPr lang="en-US">
                <a:solidFill>
                  <a:srgbClr val="990099"/>
                </a:solidFill>
              </a:rPr>
              <a:t>2</a:t>
            </a:r>
            <a:r>
              <a:rPr lang="en-US"/>
              <a:t> 3 3 </a:t>
            </a:r>
            <a:r>
              <a:rPr lang="en-US">
                <a:solidFill>
                  <a:srgbClr val="990099"/>
                </a:solidFill>
              </a:rPr>
              <a:t>3</a:t>
            </a:r>
            <a:r>
              <a:rPr lang="en-US"/>
              <a:t> </a:t>
            </a:r>
            <a:r>
              <a:rPr lang="en-US">
                <a:solidFill>
                  <a:srgbClr val="990099"/>
                </a:solidFill>
              </a:rPr>
              <a:t>4 4</a:t>
            </a:r>
          </a:p>
        </p:txBody>
      </p:sp>
      <p:sp>
        <p:nvSpPr>
          <p:cNvPr id="62" name="Oval 22"/>
          <p:cNvSpPr>
            <a:spLocks noChangeArrowheads="1"/>
          </p:cNvSpPr>
          <p:nvPr/>
        </p:nvSpPr>
        <p:spPr bwMode="auto">
          <a:xfrm>
            <a:off x="11516036" y="3112466"/>
            <a:ext cx="228600" cy="228600"/>
          </a:xfrm>
          <a:prstGeom prst="ellipse">
            <a:avLst/>
          </a:prstGeom>
          <a:noFill/>
          <a:ln w="38100">
            <a:solidFill>
              <a:srgbClr val="990099"/>
            </a:solidFill>
            <a:round/>
            <a:headEnd/>
            <a:tailEnd/>
          </a:ln>
        </p:spPr>
        <p:txBody>
          <a:bodyPr wrap="none" anchor="ctr">
            <a:spAutoFit/>
          </a:bodyPr>
          <a:lstStyle/>
          <a:p>
            <a:endParaRPr lang="en-US"/>
          </a:p>
        </p:txBody>
      </p:sp>
      <p:cxnSp>
        <p:nvCxnSpPr>
          <p:cNvPr id="63" name="AutoShape 23"/>
          <p:cNvCxnSpPr>
            <a:cxnSpLocks noChangeShapeType="1"/>
            <a:stCxn id="56" idx="7"/>
            <a:endCxn id="62" idx="3"/>
          </p:cNvCxnSpPr>
          <p:nvPr/>
        </p:nvCxnSpPr>
        <p:spPr bwMode="auto">
          <a:xfrm flipV="1">
            <a:off x="11254099" y="3326779"/>
            <a:ext cx="295275" cy="249237"/>
          </a:xfrm>
          <a:prstGeom prst="straightConnector1">
            <a:avLst/>
          </a:prstGeom>
          <a:noFill/>
          <a:ln w="38100">
            <a:solidFill>
              <a:srgbClr val="990099"/>
            </a:solidFill>
            <a:round/>
            <a:headEnd/>
            <a:tailEnd/>
          </a:ln>
        </p:spPr>
      </p:cxnSp>
      <p:sp>
        <p:nvSpPr>
          <p:cNvPr id="64" name="Text Box 24"/>
          <p:cNvSpPr txBox="1">
            <a:spLocks noChangeArrowheads="1"/>
          </p:cNvSpPr>
          <p:nvPr/>
        </p:nvSpPr>
        <p:spPr bwMode="auto">
          <a:xfrm>
            <a:off x="11728761" y="2844179"/>
            <a:ext cx="311150" cy="366712"/>
          </a:xfrm>
          <a:prstGeom prst="rect">
            <a:avLst/>
          </a:prstGeom>
          <a:noFill/>
          <a:ln w="38100">
            <a:noFill/>
            <a:miter lim="800000"/>
            <a:headEnd/>
            <a:tailEnd/>
          </a:ln>
        </p:spPr>
        <p:txBody>
          <a:bodyPr wrap="none">
            <a:spAutoFit/>
          </a:bodyPr>
          <a:lstStyle/>
          <a:p>
            <a:r>
              <a:rPr lang="en-US"/>
              <a:t>4</a:t>
            </a:r>
          </a:p>
        </p:txBody>
      </p:sp>
      <p:grpSp>
        <p:nvGrpSpPr>
          <p:cNvPr id="65" name="Group 25"/>
          <p:cNvGrpSpPr>
            <a:grpSpLocks/>
          </p:cNvGrpSpPr>
          <p:nvPr/>
        </p:nvGrpSpPr>
        <p:grpSpPr bwMode="auto">
          <a:xfrm>
            <a:off x="10068236" y="5017466"/>
            <a:ext cx="1606550" cy="1120775"/>
            <a:chOff x="2544" y="1253"/>
            <a:chExt cx="1012" cy="706"/>
          </a:xfrm>
        </p:grpSpPr>
        <p:sp>
          <p:nvSpPr>
            <p:cNvPr id="66" name="AutoShape 26"/>
            <p:cNvSpPr>
              <a:spLocks noChangeArrowheads="1"/>
            </p:cNvSpPr>
            <p:nvPr/>
          </p:nvSpPr>
          <p:spPr bwMode="auto">
            <a:xfrm>
              <a:off x="2832" y="1344"/>
              <a:ext cx="384" cy="336"/>
            </a:xfrm>
            <a:prstGeom prst="triangle">
              <a:avLst>
                <a:gd name="adj" fmla="val 50000"/>
              </a:avLst>
            </a:prstGeom>
            <a:noFill/>
            <a:ln w="38100">
              <a:solidFill>
                <a:schemeClr val="accent1"/>
              </a:solidFill>
              <a:miter lim="800000"/>
              <a:headEnd/>
              <a:tailEnd/>
            </a:ln>
          </p:spPr>
          <p:txBody>
            <a:bodyPr wrap="none" anchor="ctr">
              <a:spAutoFit/>
            </a:bodyPr>
            <a:lstStyle/>
            <a:p>
              <a:endParaRPr lang="en-US"/>
            </a:p>
          </p:txBody>
        </p:sp>
        <p:sp>
          <p:nvSpPr>
            <p:cNvPr id="67" name="Oval 27"/>
            <p:cNvSpPr>
              <a:spLocks noChangeArrowheads="1"/>
            </p:cNvSpPr>
            <p:nvPr/>
          </p:nvSpPr>
          <p:spPr bwMode="auto">
            <a:xfrm>
              <a:off x="2736"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68" name="Oval 28"/>
            <p:cNvSpPr>
              <a:spLocks noChangeArrowheads="1"/>
            </p:cNvSpPr>
            <p:nvPr/>
          </p:nvSpPr>
          <p:spPr bwMode="auto">
            <a:xfrm>
              <a:off x="3168" y="1632"/>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69" name="Oval 29"/>
            <p:cNvSpPr>
              <a:spLocks noChangeArrowheads="1"/>
            </p:cNvSpPr>
            <p:nvPr/>
          </p:nvSpPr>
          <p:spPr bwMode="auto">
            <a:xfrm>
              <a:off x="2958" y="1253"/>
              <a:ext cx="144" cy="144"/>
            </a:xfrm>
            <a:prstGeom prst="ellipse">
              <a:avLst/>
            </a:prstGeom>
            <a:solidFill>
              <a:schemeClr val="bg1"/>
            </a:solidFill>
            <a:ln w="38100">
              <a:solidFill>
                <a:schemeClr val="accent1"/>
              </a:solidFill>
              <a:round/>
              <a:headEnd/>
              <a:tailEnd/>
            </a:ln>
          </p:spPr>
          <p:txBody>
            <a:bodyPr wrap="none" anchor="ctr">
              <a:spAutoFit/>
            </a:bodyPr>
            <a:lstStyle/>
            <a:p>
              <a:endParaRPr lang="en-US"/>
            </a:p>
          </p:txBody>
        </p:sp>
        <p:sp>
          <p:nvSpPr>
            <p:cNvPr id="70" name="Text Box 30"/>
            <p:cNvSpPr txBox="1">
              <a:spLocks noChangeArrowheads="1"/>
            </p:cNvSpPr>
            <p:nvPr/>
          </p:nvSpPr>
          <p:spPr bwMode="auto">
            <a:xfrm>
              <a:off x="2544" y="1728"/>
              <a:ext cx="196" cy="231"/>
            </a:xfrm>
            <a:prstGeom prst="rect">
              <a:avLst/>
            </a:prstGeom>
            <a:noFill/>
            <a:ln w="38100">
              <a:noFill/>
              <a:miter lim="800000"/>
              <a:headEnd/>
              <a:tailEnd/>
            </a:ln>
          </p:spPr>
          <p:txBody>
            <a:bodyPr wrap="none">
              <a:spAutoFit/>
            </a:bodyPr>
            <a:lstStyle/>
            <a:p>
              <a:r>
                <a:rPr lang="en-US"/>
                <a:t>1</a:t>
              </a:r>
            </a:p>
          </p:txBody>
        </p:sp>
        <p:sp>
          <p:nvSpPr>
            <p:cNvPr id="71" name="Text Box 31"/>
            <p:cNvSpPr txBox="1">
              <a:spLocks noChangeArrowheads="1"/>
            </p:cNvSpPr>
            <p:nvPr/>
          </p:nvSpPr>
          <p:spPr bwMode="auto">
            <a:xfrm>
              <a:off x="3360" y="1728"/>
              <a:ext cx="196" cy="231"/>
            </a:xfrm>
            <a:prstGeom prst="rect">
              <a:avLst/>
            </a:prstGeom>
            <a:noFill/>
            <a:ln w="38100">
              <a:noFill/>
              <a:miter lim="800000"/>
              <a:headEnd/>
              <a:tailEnd/>
            </a:ln>
          </p:spPr>
          <p:txBody>
            <a:bodyPr wrap="none">
              <a:spAutoFit/>
            </a:bodyPr>
            <a:lstStyle/>
            <a:p>
              <a:r>
                <a:rPr lang="en-US"/>
                <a:t>2</a:t>
              </a:r>
            </a:p>
          </p:txBody>
        </p:sp>
      </p:grpSp>
      <p:sp>
        <p:nvSpPr>
          <p:cNvPr id="72" name="Text Box 32"/>
          <p:cNvSpPr txBox="1">
            <a:spLocks noChangeArrowheads="1"/>
          </p:cNvSpPr>
          <p:nvPr/>
        </p:nvSpPr>
        <p:spPr bwMode="auto">
          <a:xfrm>
            <a:off x="10373036" y="4788866"/>
            <a:ext cx="311150" cy="366713"/>
          </a:xfrm>
          <a:prstGeom prst="rect">
            <a:avLst/>
          </a:prstGeom>
          <a:noFill/>
          <a:ln w="38100">
            <a:noFill/>
            <a:miter lim="800000"/>
            <a:headEnd/>
            <a:tailEnd/>
          </a:ln>
        </p:spPr>
        <p:txBody>
          <a:bodyPr wrap="none">
            <a:spAutoFit/>
          </a:bodyPr>
          <a:lstStyle/>
          <a:p>
            <a:r>
              <a:rPr lang="en-US"/>
              <a:t>3</a:t>
            </a:r>
          </a:p>
        </p:txBody>
      </p:sp>
      <p:sp>
        <p:nvSpPr>
          <p:cNvPr id="73" name="Oval 33"/>
          <p:cNvSpPr>
            <a:spLocks noChangeArrowheads="1"/>
          </p:cNvSpPr>
          <p:nvPr/>
        </p:nvSpPr>
        <p:spPr bwMode="auto">
          <a:xfrm>
            <a:off x="11516036" y="5169866"/>
            <a:ext cx="228600" cy="228600"/>
          </a:xfrm>
          <a:prstGeom prst="ellipse">
            <a:avLst/>
          </a:prstGeom>
          <a:noFill/>
          <a:ln w="38100">
            <a:solidFill>
              <a:schemeClr val="accent1"/>
            </a:solidFill>
            <a:round/>
            <a:headEnd/>
            <a:tailEnd/>
          </a:ln>
        </p:spPr>
        <p:txBody>
          <a:bodyPr wrap="none" anchor="ctr">
            <a:spAutoFit/>
          </a:bodyPr>
          <a:lstStyle/>
          <a:p>
            <a:endParaRPr lang="en-US"/>
          </a:p>
        </p:txBody>
      </p:sp>
      <p:cxnSp>
        <p:nvCxnSpPr>
          <p:cNvPr id="74" name="AutoShape 34"/>
          <p:cNvCxnSpPr>
            <a:cxnSpLocks noChangeShapeType="1"/>
            <a:stCxn id="68" idx="7"/>
            <a:endCxn id="73" idx="3"/>
          </p:cNvCxnSpPr>
          <p:nvPr/>
        </p:nvCxnSpPr>
        <p:spPr bwMode="auto">
          <a:xfrm flipV="1">
            <a:off x="11254099" y="5384179"/>
            <a:ext cx="295275" cy="249237"/>
          </a:xfrm>
          <a:prstGeom prst="straightConnector1">
            <a:avLst/>
          </a:prstGeom>
          <a:noFill/>
          <a:ln w="38100">
            <a:solidFill>
              <a:schemeClr val="accent1"/>
            </a:solidFill>
            <a:round/>
            <a:headEnd/>
            <a:tailEnd/>
          </a:ln>
        </p:spPr>
      </p:cxnSp>
      <p:sp>
        <p:nvSpPr>
          <p:cNvPr id="75" name="Text Box 35"/>
          <p:cNvSpPr txBox="1">
            <a:spLocks noChangeArrowheads="1"/>
          </p:cNvSpPr>
          <p:nvPr/>
        </p:nvSpPr>
        <p:spPr bwMode="auto">
          <a:xfrm>
            <a:off x="11728761" y="4901579"/>
            <a:ext cx="311150" cy="366712"/>
          </a:xfrm>
          <a:prstGeom prst="rect">
            <a:avLst/>
          </a:prstGeom>
          <a:noFill/>
          <a:ln w="38100">
            <a:noFill/>
            <a:miter lim="800000"/>
            <a:headEnd/>
            <a:tailEnd/>
          </a:ln>
        </p:spPr>
        <p:txBody>
          <a:bodyPr wrap="none">
            <a:spAutoFit/>
          </a:bodyPr>
          <a:lstStyle/>
          <a:p>
            <a:r>
              <a:rPr lang="en-US"/>
              <a:t>4</a:t>
            </a:r>
          </a:p>
        </p:txBody>
      </p:sp>
      <p:cxnSp>
        <p:nvCxnSpPr>
          <p:cNvPr id="76" name="AutoShape 36"/>
          <p:cNvCxnSpPr>
            <a:cxnSpLocks noChangeShapeType="1"/>
            <a:stCxn id="57" idx="6"/>
            <a:endCxn id="62" idx="1"/>
          </p:cNvCxnSpPr>
          <p:nvPr/>
        </p:nvCxnSpPr>
        <p:spPr bwMode="auto">
          <a:xfrm>
            <a:off x="10973111" y="3074366"/>
            <a:ext cx="576263" cy="52388"/>
          </a:xfrm>
          <a:prstGeom prst="straightConnector1">
            <a:avLst/>
          </a:prstGeom>
          <a:noFill/>
          <a:ln w="38100">
            <a:solidFill>
              <a:srgbClr val="990099"/>
            </a:solidFill>
            <a:round/>
            <a:headEnd/>
            <a:tailEnd/>
          </a:ln>
        </p:spPr>
      </p:cxnSp>
      <p:cxnSp>
        <p:nvCxnSpPr>
          <p:cNvPr id="77" name="AutoShape 37"/>
          <p:cNvCxnSpPr>
            <a:cxnSpLocks noChangeShapeType="1"/>
            <a:stCxn id="69" idx="6"/>
            <a:endCxn id="73" idx="1"/>
          </p:cNvCxnSpPr>
          <p:nvPr/>
        </p:nvCxnSpPr>
        <p:spPr bwMode="auto">
          <a:xfrm>
            <a:off x="10973111" y="5131766"/>
            <a:ext cx="576263" cy="52388"/>
          </a:xfrm>
          <a:prstGeom prst="straightConnector1">
            <a:avLst/>
          </a:prstGeom>
          <a:noFill/>
          <a:ln w="38100">
            <a:solidFill>
              <a:schemeClr val="accent1"/>
            </a:solidFill>
            <a:round/>
            <a:headEnd/>
            <a:tailEnd/>
          </a:ln>
        </p:spPr>
      </p:cxnSp>
      <p:sp>
        <p:nvSpPr>
          <p:cNvPr id="78" name="Text Box 38"/>
          <p:cNvSpPr txBox="1">
            <a:spLocks noChangeArrowheads="1"/>
          </p:cNvSpPr>
          <p:nvPr/>
        </p:nvSpPr>
        <p:spPr bwMode="auto">
          <a:xfrm>
            <a:off x="7096436" y="4788866"/>
            <a:ext cx="2806700" cy="385763"/>
          </a:xfrm>
          <a:prstGeom prst="rect">
            <a:avLst/>
          </a:prstGeom>
          <a:noFill/>
          <a:ln w="19050">
            <a:solidFill>
              <a:schemeClr val="tx1"/>
            </a:solidFill>
            <a:miter lim="800000"/>
            <a:headEnd/>
            <a:tailEnd/>
          </a:ln>
        </p:spPr>
        <p:txBody>
          <a:bodyPr wrap="none">
            <a:spAutoFit/>
          </a:bodyPr>
          <a:lstStyle/>
          <a:p>
            <a:r>
              <a:rPr lang="en-US"/>
              <a:t>1 1 2 2 2 3 3 3 </a:t>
            </a:r>
            <a:r>
              <a:rPr lang="en-US">
                <a:solidFill>
                  <a:srgbClr val="990099"/>
                </a:solidFill>
              </a:rPr>
              <a:t>3</a:t>
            </a:r>
            <a:r>
              <a:rPr lang="en-US"/>
              <a:t> 4 4</a:t>
            </a:r>
            <a:r>
              <a:rPr lang="en-US">
                <a:solidFill>
                  <a:srgbClr val="990099"/>
                </a:solidFill>
              </a:rPr>
              <a:t> 4 5 5</a:t>
            </a:r>
          </a:p>
        </p:txBody>
      </p:sp>
      <p:sp>
        <p:nvSpPr>
          <p:cNvPr id="79" name="Oval 39"/>
          <p:cNvSpPr>
            <a:spLocks noChangeArrowheads="1"/>
          </p:cNvSpPr>
          <p:nvPr/>
        </p:nvSpPr>
        <p:spPr bwMode="auto">
          <a:xfrm>
            <a:off x="11211236" y="4484066"/>
            <a:ext cx="228600" cy="228600"/>
          </a:xfrm>
          <a:prstGeom prst="ellipse">
            <a:avLst/>
          </a:prstGeom>
          <a:noFill/>
          <a:ln w="38100">
            <a:solidFill>
              <a:srgbClr val="990099"/>
            </a:solidFill>
            <a:round/>
            <a:headEnd/>
            <a:tailEnd/>
          </a:ln>
        </p:spPr>
        <p:txBody>
          <a:bodyPr wrap="none" anchor="ctr">
            <a:spAutoFit/>
          </a:bodyPr>
          <a:lstStyle/>
          <a:p>
            <a:endParaRPr lang="en-US"/>
          </a:p>
        </p:txBody>
      </p:sp>
      <p:cxnSp>
        <p:nvCxnSpPr>
          <p:cNvPr id="80" name="AutoShape 40"/>
          <p:cNvCxnSpPr>
            <a:cxnSpLocks noChangeShapeType="1"/>
            <a:stCxn id="69" idx="7"/>
            <a:endCxn id="79" idx="3"/>
          </p:cNvCxnSpPr>
          <p:nvPr/>
        </p:nvCxnSpPr>
        <p:spPr bwMode="auto">
          <a:xfrm flipV="1">
            <a:off x="10920724" y="4698379"/>
            <a:ext cx="323850" cy="333375"/>
          </a:xfrm>
          <a:prstGeom prst="straightConnector1">
            <a:avLst/>
          </a:prstGeom>
          <a:noFill/>
          <a:ln w="38100">
            <a:solidFill>
              <a:srgbClr val="990099"/>
            </a:solidFill>
            <a:round/>
            <a:headEnd/>
            <a:tailEnd/>
          </a:ln>
        </p:spPr>
      </p:cxnSp>
      <p:cxnSp>
        <p:nvCxnSpPr>
          <p:cNvPr id="81" name="AutoShape 41"/>
          <p:cNvCxnSpPr>
            <a:cxnSpLocks noChangeShapeType="1"/>
            <a:stCxn id="73" idx="0"/>
            <a:endCxn id="79" idx="5"/>
          </p:cNvCxnSpPr>
          <p:nvPr/>
        </p:nvCxnSpPr>
        <p:spPr bwMode="auto">
          <a:xfrm flipH="1" flipV="1">
            <a:off x="11406499" y="4698379"/>
            <a:ext cx="223837" cy="452437"/>
          </a:xfrm>
          <a:prstGeom prst="straightConnector1">
            <a:avLst/>
          </a:prstGeom>
          <a:noFill/>
          <a:ln w="38100">
            <a:solidFill>
              <a:srgbClr val="990099"/>
            </a:solidFill>
            <a:round/>
            <a:headEnd/>
            <a:tailEnd/>
          </a:ln>
        </p:spPr>
      </p:cxnSp>
      <p:sp>
        <p:nvSpPr>
          <p:cNvPr id="82" name="Rectangle 42"/>
          <p:cNvSpPr>
            <a:spLocks noChangeArrowheads="1"/>
          </p:cNvSpPr>
          <p:nvPr/>
        </p:nvSpPr>
        <p:spPr bwMode="auto">
          <a:xfrm>
            <a:off x="11516036" y="4255466"/>
            <a:ext cx="311150" cy="366713"/>
          </a:xfrm>
          <a:prstGeom prst="rect">
            <a:avLst/>
          </a:prstGeom>
          <a:noFill/>
          <a:ln w="9525">
            <a:noFill/>
            <a:miter lim="800000"/>
            <a:headEnd/>
            <a:tailEnd/>
          </a:ln>
        </p:spPr>
        <p:txBody>
          <a:bodyPr wrap="none">
            <a:spAutoFit/>
          </a:bodyPr>
          <a:lstStyle/>
          <a:p>
            <a:pPr marL="342900" indent="-342900">
              <a:buClr>
                <a:schemeClr val="bg2"/>
              </a:buClr>
              <a:buSzPct val="90000"/>
            </a:pPr>
            <a:r>
              <a:rPr lang="en-US">
                <a:solidFill>
                  <a:srgbClr val="990099"/>
                </a:solidFill>
              </a:rPr>
              <a:t>5</a:t>
            </a:r>
          </a:p>
        </p:txBody>
      </p:sp>
      <p:sp>
        <p:nvSpPr>
          <p:cNvPr id="2" name="TextBox 1"/>
          <p:cNvSpPr txBox="1"/>
          <p:nvPr/>
        </p:nvSpPr>
        <p:spPr>
          <a:xfrm>
            <a:off x="781554" y="3907552"/>
            <a:ext cx="7384173" cy="634020"/>
          </a:xfrm>
          <a:prstGeom prst="rect">
            <a:avLst/>
          </a:prstGeom>
          <a:solidFill>
            <a:srgbClr val="FFFCCC"/>
          </a:solid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What are the probabilities of selecting 1,2,3, and 4?</a:t>
            </a:r>
          </a:p>
        </p:txBody>
      </p:sp>
    </p:spTree>
    <p:extLst>
      <p:ext uri="{BB962C8B-B14F-4D97-AF65-F5344CB8AC3E}">
        <p14:creationId xmlns:p14="http://schemas.microsoft.com/office/powerpoint/2010/main" val="3107223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9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4" grpId="0"/>
      <p:bldP spid="72" grpId="0"/>
      <p:bldP spid="73" grpId="0" animBg="1"/>
      <p:bldP spid="75" grpId="0"/>
      <p:bldP spid="78" grpId="0" animBg="1"/>
      <p:bldP spid="79" grpId="0" animBg="1"/>
      <p:bldP spid="82" grpId="0"/>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ea typeface="ＭＳ Ｐゴシック" pitchFamily="-109" charset="-128"/>
              </a:rPr>
              <a:t>Properties of the BA graph</a:t>
            </a:r>
          </a:p>
        </p:txBody>
      </p:sp>
      <p:sp>
        <p:nvSpPr>
          <p:cNvPr id="70659"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The distribution is scale free with exponent </a:t>
            </a:r>
            <a:r>
              <a:rPr lang="en-US" sz="2900" dirty="0">
                <a:latin typeface="Symbol" pitchFamily="-109" charset="2"/>
                <a:ea typeface="ＭＳ Ｐゴシック" pitchFamily="-109" charset="-128"/>
              </a:rPr>
              <a:t>a</a:t>
            </a:r>
            <a:r>
              <a:rPr lang="en-US" sz="2900" dirty="0">
                <a:ea typeface="ＭＳ Ｐゴシック" pitchFamily="-109" charset="-128"/>
              </a:rPr>
              <a:t> = 3	(P(k) = 2 m</a:t>
            </a:r>
            <a:r>
              <a:rPr lang="en-US" sz="2900" baseline="30000" dirty="0">
                <a:ea typeface="ＭＳ Ｐゴシック" pitchFamily="-109" charset="-128"/>
              </a:rPr>
              <a:t>2</a:t>
            </a:r>
            <a:r>
              <a:rPr lang="en-US" sz="2900" dirty="0">
                <a:ea typeface="ＭＳ Ｐゴシック" pitchFamily="-109" charset="-128"/>
              </a:rPr>
              <a:t>/k</a:t>
            </a:r>
            <a:r>
              <a:rPr lang="en-US" sz="2900" baseline="30000" dirty="0">
                <a:ea typeface="ＭＳ Ｐゴシック" pitchFamily="-109" charset="-128"/>
              </a:rPr>
              <a:t>3)</a:t>
            </a:r>
          </a:p>
          <a:p>
            <a:pPr eaLnBrk="1" hangingPunct="1"/>
            <a:r>
              <a:rPr lang="en-US" sz="2900" dirty="0">
                <a:ea typeface="ＭＳ Ｐゴシック" pitchFamily="-109" charset="-128"/>
              </a:rPr>
              <a:t>The graph is connected</a:t>
            </a:r>
          </a:p>
          <a:p>
            <a:pPr lvl="1" eaLnBrk="1" hangingPunct="1"/>
            <a:r>
              <a:rPr lang="en-US" dirty="0">
                <a:ea typeface="ＭＳ Ｐゴシック" pitchFamily="-109" charset="-128"/>
              </a:rPr>
              <a:t>Every vertex is born with a link (m= 1) or several links (m &gt; 1)</a:t>
            </a:r>
          </a:p>
          <a:p>
            <a:pPr lvl="1" eaLnBrk="1" hangingPunct="1"/>
            <a:r>
              <a:rPr lang="en-US" dirty="0">
                <a:ea typeface="ＭＳ Ｐゴシック" pitchFamily="-109" charset="-128"/>
              </a:rPr>
              <a:t>It connects to older vertices, which are part of the giant component</a:t>
            </a:r>
          </a:p>
          <a:p>
            <a:pPr eaLnBrk="1" hangingPunct="1"/>
            <a:r>
              <a:rPr lang="en-US" sz="2900" dirty="0">
                <a:ea typeface="ＭＳ Ｐゴシック" pitchFamily="-109" charset="-128"/>
              </a:rPr>
              <a:t>The older are richer</a:t>
            </a:r>
          </a:p>
          <a:p>
            <a:pPr lvl="1" eaLnBrk="1" hangingPunct="1"/>
            <a:r>
              <a:rPr lang="en-US" dirty="0">
                <a:ea typeface="ＭＳ Ｐゴシック" pitchFamily="-109" charset="-128"/>
              </a:rPr>
              <a:t>Nodes accumulate links as time goes on</a:t>
            </a:r>
          </a:p>
          <a:p>
            <a:pPr lvl="1" eaLnBrk="1" hangingPunct="1"/>
            <a:r>
              <a:rPr lang="en-US" dirty="0">
                <a:ea typeface="ＭＳ Ｐゴシック" pitchFamily="-109" charset="-128"/>
              </a:rPr>
              <a:t>preferential attachment will prefer wealthier nodes, who tend to be older and had a head start</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7</a:t>
            </a:fld>
            <a:endParaRPr lang="en-US"/>
          </a:p>
        </p:txBody>
      </p:sp>
    </p:spTree>
    <p:extLst>
      <p:ext uri="{BB962C8B-B14F-4D97-AF65-F5344CB8AC3E}">
        <p14:creationId xmlns:p14="http://schemas.microsoft.com/office/powerpoint/2010/main" val="13243733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7540-7546-4540-BB52-07A6E170E499}"/>
              </a:ext>
            </a:extLst>
          </p:cNvPr>
          <p:cNvSpPr>
            <a:spLocks noGrp="1"/>
          </p:cNvSpPr>
          <p:nvPr>
            <p:ph type="title"/>
          </p:nvPr>
        </p:nvSpPr>
        <p:spPr/>
        <p:txBody>
          <a:bodyPr/>
          <a:lstStyle/>
          <a:p>
            <a:r>
              <a:rPr lang="en-US" dirty="0"/>
              <a:t>Breakout rooms</a:t>
            </a:r>
          </a:p>
        </p:txBody>
      </p:sp>
      <p:sp>
        <p:nvSpPr>
          <p:cNvPr id="3" name="Content Placeholder 2">
            <a:extLst>
              <a:ext uri="{FF2B5EF4-FFF2-40B4-BE49-F238E27FC236}">
                <a16:creationId xmlns:a16="http://schemas.microsoft.com/office/drawing/2014/main" id="{A8881467-30AA-FF4D-9A32-642B48E2F05B}"/>
              </a:ext>
            </a:extLst>
          </p:cNvPr>
          <p:cNvSpPr>
            <a:spLocks noGrp="1"/>
          </p:cNvSpPr>
          <p:nvPr>
            <p:ph sz="quarter" idx="10"/>
          </p:nvPr>
        </p:nvSpPr>
        <p:spPr>
          <a:xfrm>
            <a:off x="274638" y="1297568"/>
            <a:ext cx="11887200" cy="2646878"/>
          </a:xfrm>
        </p:spPr>
        <p:txBody>
          <a:bodyPr/>
          <a:lstStyle/>
          <a:p>
            <a:r>
              <a:rPr lang="en-US" dirty="0"/>
              <a:t>What aspects of this model do you think reflect real-world behavior? </a:t>
            </a:r>
          </a:p>
          <a:p>
            <a:r>
              <a:rPr lang="en-US" dirty="0"/>
              <a:t>And which properties?</a:t>
            </a:r>
          </a:p>
          <a:p>
            <a:r>
              <a:rPr lang="en-US" dirty="0"/>
              <a:t>What aspects/properties are not?</a:t>
            </a:r>
          </a:p>
        </p:txBody>
      </p:sp>
    </p:spTree>
    <p:extLst>
      <p:ext uri="{BB962C8B-B14F-4D97-AF65-F5344CB8AC3E}">
        <p14:creationId xmlns:p14="http://schemas.microsoft.com/office/powerpoint/2010/main" val="35632103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1373" y="1889736"/>
            <a:ext cx="5084704" cy="4535108"/>
            <a:chOff x="240" y="1021"/>
            <a:chExt cx="2355" cy="2801"/>
          </a:xfrm>
        </p:grpSpPr>
        <p:grpSp>
          <p:nvGrpSpPr>
            <p:cNvPr id="3" name="Group 3"/>
            <p:cNvGrpSpPr>
              <a:grpSpLocks/>
            </p:cNvGrpSpPr>
            <p:nvPr/>
          </p:nvGrpSpPr>
          <p:grpSpPr bwMode="auto">
            <a:xfrm>
              <a:off x="240" y="1021"/>
              <a:ext cx="2355" cy="2801"/>
              <a:chOff x="912" y="1021"/>
              <a:chExt cx="2355" cy="2801"/>
            </a:xfrm>
          </p:grpSpPr>
          <p:pic>
            <p:nvPicPr>
              <p:cNvPr id="71694" name="Picture 4"/>
              <p:cNvPicPr>
                <a:picLocks noChangeAspect="1" noChangeArrowheads="1"/>
              </p:cNvPicPr>
              <p:nvPr/>
            </p:nvPicPr>
            <p:blipFill>
              <a:blip r:embed="rId3"/>
              <a:srcRect l="66251" r="1875"/>
              <a:stretch>
                <a:fillRect/>
              </a:stretch>
            </p:blipFill>
            <p:spPr bwMode="auto">
              <a:xfrm>
                <a:off x="912" y="1021"/>
                <a:ext cx="2160" cy="2801"/>
              </a:xfrm>
              <a:prstGeom prst="rect">
                <a:avLst/>
              </a:prstGeom>
              <a:noFill/>
              <a:ln w="9525">
                <a:noFill/>
                <a:miter lim="800000"/>
                <a:headEnd/>
                <a:tailEnd/>
              </a:ln>
            </p:spPr>
          </p:pic>
          <p:sp>
            <p:nvSpPr>
              <p:cNvPr id="71695" name="Rectangle 5"/>
              <p:cNvSpPr>
                <a:spLocks noChangeArrowheads="1"/>
              </p:cNvSpPr>
              <p:nvPr/>
            </p:nvSpPr>
            <p:spPr bwMode="auto">
              <a:xfrm>
                <a:off x="2928" y="1248"/>
                <a:ext cx="339" cy="338"/>
              </a:xfrm>
              <a:prstGeom prst="rect">
                <a:avLst/>
              </a:prstGeom>
              <a:solidFill>
                <a:schemeClr val="bg1"/>
              </a:solidFill>
              <a:ln w="9525">
                <a:noFill/>
                <a:miter lim="800000"/>
                <a:headEnd/>
                <a:tailEnd/>
              </a:ln>
            </p:spPr>
            <p:txBody>
              <a:bodyPr wrap="none" anchor="ctr"/>
              <a:lstStyle/>
              <a:p>
                <a:endParaRPr lang="en-US"/>
              </a:p>
            </p:txBody>
          </p:sp>
        </p:grpSp>
        <p:sp>
          <p:nvSpPr>
            <p:cNvPr id="71690" name="Text Box 6"/>
            <p:cNvSpPr txBox="1">
              <a:spLocks noChangeArrowheads="1"/>
            </p:cNvSpPr>
            <p:nvPr/>
          </p:nvSpPr>
          <p:spPr bwMode="auto">
            <a:xfrm>
              <a:off x="768" y="1392"/>
              <a:ext cx="1212" cy="228"/>
            </a:xfrm>
            <a:prstGeom prst="rect">
              <a:avLst/>
            </a:prstGeom>
            <a:solidFill>
              <a:schemeClr val="bg1"/>
            </a:solidFill>
            <a:ln w="9525">
              <a:noFill/>
              <a:miter lim="800000"/>
              <a:headEnd/>
              <a:tailEnd/>
            </a:ln>
          </p:spPr>
          <p:txBody>
            <a:bodyPr wrap="none">
              <a:spAutoFit/>
            </a:bodyPr>
            <a:lstStyle/>
            <a:p>
              <a:pPr marL="416349" indent="-416349">
                <a:buClr>
                  <a:schemeClr val="bg2"/>
                </a:buClr>
                <a:buSzPct val="90000"/>
              </a:pPr>
              <a:r>
                <a:rPr lang="en-US" dirty="0"/>
                <a:t>vertex introduced at t=5</a:t>
              </a:r>
            </a:p>
          </p:txBody>
        </p:sp>
        <p:sp>
          <p:nvSpPr>
            <p:cNvPr id="71693" name="Text Box 9"/>
            <p:cNvSpPr txBox="1">
              <a:spLocks noChangeArrowheads="1"/>
            </p:cNvSpPr>
            <p:nvPr/>
          </p:nvSpPr>
          <p:spPr bwMode="auto">
            <a:xfrm>
              <a:off x="1308" y="3004"/>
              <a:ext cx="1271" cy="228"/>
            </a:xfrm>
            <a:prstGeom prst="rect">
              <a:avLst/>
            </a:prstGeom>
            <a:solidFill>
              <a:schemeClr val="bg1"/>
            </a:solidFill>
            <a:ln w="9525">
              <a:noFill/>
              <a:miter lim="800000"/>
              <a:headEnd/>
              <a:tailEnd/>
            </a:ln>
          </p:spPr>
          <p:txBody>
            <a:bodyPr wrap="none">
              <a:spAutoFit/>
            </a:bodyPr>
            <a:lstStyle/>
            <a:p>
              <a:pPr marL="416349" indent="-416349">
                <a:buClr>
                  <a:schemeClr val="bg2"/>
                </a:buClr>
                <a:buSzPct val="90000"/>
              </a:pPr>
              <a:r>
                <a:rPr lang="en-US" dirty="0"/>
                <a:t>vertex introduced at t=95</a:t>
              </a:r>
            </a:p>
          </p:txBody>
        </p:sp>
      </p:grpSp>
      <p:sp>
        <p:nvSpPr>
          <p:cNvPr id="71683" name="Rectangle 10"/>
          <p:cNvSpPr>
            <a:spLocks noGrp="1" noChangeArrowheads="1"/>
          </p:cNvSpPr>
          <p:nvPr>
            <p:ph type="title"/>
          </p:nvPr>
        </p:nvSpPr>
        <p:spPr>
          <a:xfrm>
            <a:off x="217450" y="233151"/>
            <a:ext cx="12072483" cy="1165754"/>
          </a:xfrm>
        </p:spPr>
        <p:txBody>
          <a:bodyPr/>
          <a:lstStyle/>
          <a:p>
            <a:pPr eaLnBrk="1" hangingPunct="1"/>
            <a:r>
              <a:rPr lang="en-US" sz="4600" dirty="0">
                <a:ea typeface="ＭＳ Ｐゴシック" pitchFamily="-109" charset="-128"/>
              </a:rPr>
              <a:t>Time Evolution of the Degree of two Vertices in the BA Model</a:t>
            </a:r>
          </a:p>
        </p:txBody>
      </p:sp>
      <p:sp>
        <p:nvSpPr>
          <p:cNvPr id="71684" name="Rectangle 11"/>
          <p:cNvSpPr>
            <a:spLocks noGrp="1" noChangeArrowheads="1"/>
          </p:cNvSpPr>
          <p:nvPr>
            <p:ph type="body" idx="4294967295"/>
          </p:nvPr>
        </p:nvSpPr>
        <p:spPr>
          <a:xfrm>
            <a:off x="4982406" y="2880312"/>
            <a:ext cx="6916751" cy="1088037"/>
          </a:xfrm>
          <a:prstGeom prst="rect">
            <a:avLst/>
          </a:prstGeom>
        </p:spPr>
        <p:txBody>
          <a:bodyPr lIns="111026" tIns="55513" rIns="111026" bIns="55513"/>
          <a:lstStyle/>
          <a:p>
            <a:pPr eaLnBrk="1" hangingPunct="1">
              <a:lnSpc>
                <a:spcPct val="80000"/>
              </a:lnSpc>
            </a:pPr>
            <a:r>
              <a:rPr lang="en-US" sz="2900" dirty="0">
                <a:ea typeface="ＭＳ Ｐゴシック" pitchFamily="-109" charset="-128"/>
              </a:rPr>
              <a:t>Younger vertex does not stand a chance: </a:t>
            </a:r>
          </a:p>
          <a:p>
            <a:pPr lvl="1">
              <a:lnSpc>
                <a:spcPct val="80000"/>
              </a:lnSpc>
            </a:pPr>
            <a:r>
              <a:rPr lang="en-US" dirty="0">
                <a:ea typeface="ＭＳ Ｐゴシック" pitchFamily="-109" charset="-128"/>
              </a:rPr>
              <a:t>At t=95 older vertex has ~ 20 edges, and younger vertex is starting out with 5</a:t>
            </a:r>
          </a:p>
          <a:p>
            <a:pPr lvl="1">
              <a:lnSpc>
                <a:spcPct val="80000"/>
              </a:lnSpc>
            </a:pPr>
            <a:r>
              <a:rPr lang="en-US" dirty="0">
                <a:ea typeface="ＭＳ Ｐゴシック" pitchFamily="-109" charset="-128"/>
              </a:rPr>
              <a:t>At t ~ 10,000 older vertex has 200 edges and younger vertex has 50 </a:t>
            </a:r>
          </a:p>
        </p:txBody>
      </p:sp>
      <p:sp>
        <p:nvSpPr>
          <p:cNvPr id="71688" name="Rectangle 14"/>
          <p:cNvSpPr>
            <a:spLocks noChangeArrowheads="1"/>
          </p:cNvSpPr>
          <p:nvPr/>
        </p:nvSpPr>
        <p:spPr bwMode="auto">
          <a:xfrm>
            <a:off x="1722756" y="6632044"/>
            <a:ext cx="9223719" cy="342943"/>
          </a:xfrm>
          <a:prstGeom prst="rect">
            <a:avLst/>
          </a:prstGeom>
          <a:noFill/>
          <a:ln w="9525">
            <a:noFill/>
            <a:miter lim="800000"/>
            <a:headEnd/>
            <a:tailEnd/>
          </a:ln>
        </p:spPr>
        <p:txBody>
          <a:bodyPr lIns="111026" tIns="55513" rIns="111026" bIns="55513">
            <a:spAutoFit/>
          </a:bodyPr>
          <a:lstStyle/>
          <a:p>
            <a:r>
              <a:rPr lang="en-US" sz="1500" b="1" dirty="0"/>
              <a:t>Source: Barabasi and Albert, 'Emergence of scaling in random networks’, Science 1999.</a:t>
            </a:r>
          </a:p>
        </p:txBody>
      </p:sp>
      <p:sp>
        <p:nvSpPr>
          <p:cNvPr id="5" name="Slide Number Placeholder 4"/>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9</a:t>
            </a:fld>
            <a:endParaRPr lang="en-US"/>
          </a:p>
        </p:txBody>
      </p:sp>
      <p:cxnSp>
        <p:nvCxnSpPr>
          <p:cNvPr id="7" name="Straight Arrow Connector 6"/>
          <p:cNvCxnSpPr/>
          <p:nvPr/>
        </p:nvCxnSpPr>
        <p:spPr>
          <a:xfrm>
            <a:off x="2188351" y="3086976"/>
            <a:ext cx="508010" cy="586133"/>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262987" y="4591385"/>
            <a:ext cx="449394" cy="488444"/>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842120"/>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TFTemplate16X9.potx</Template>
  <TotalTime>84429</TotalTime>
  <Words>2129</Words>
  <Application>Microsoft Macintosh PowerPoint</Application>
  <PresentationFormat>Custom</PresentationFormat>
  <Paragraphs>168</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ＭＳ Ｐゴシック</vt:lpstr>
      <vt:lpstr>Arial</vt:lpstr>
      <vt:lpstr>Consolas</vt:lpstr>
      <vt:lpstr>Segoe UI</vt:lpstr>
      <vt:lpstr>Segoe UI Light</vt:lpstr>
      <vt:lpstr>Symbol</vt:lpstr>
      <vt:lpstr>Wingdings</vt:lpstr>
      <vt:lpstr>TFTemplate16X9</vt:lpstr>
      <vt:lpstr>3-30367_MSR Dark Blue Template 16x9</vt:lpstr>
      <vt:lpstr>SI 608  Week 5 – Scale Free Networks </vt:lpstr>
      <vt:lpstr>Preferential Attachment in Networks</vt:lpstr>
      <vt:lpstr>Barabasi-Albert Model</vt:lpstr>
      <vt:lpstr>Basic BA-model</vt:lpstr>
      <vt:lpstr>Basic BA-model</vt:lpstr>
      <vt:lpstr>Generating BA Graphs – Cont’d</vt:lpstr>
      <vt:lpstr>Properties of the BA graph</vt:lpstr>
      <vt:lpstr>Breakout rooms</vt:lpstr>
      <vt:lpstr>Time Evolution of the Degree of two Vertices in the BA Model</vt:lpstr>
      <vt:lpstr>Many Real World Networks are Power Law</vt:lpstr>
      <vt:lpstr>Not Every Network is Power Law Distributed</vt:lpstr>
      <vt:lpstr>You Should Know</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2338</cp:revision>
  <cp:lastPrinted>2015-02-02T18:17:35Z</cp:lastPrinted>
  <dcterms:created xsi:type="dcterms:W3CDTF">2012-05-22T07:38:31Z</dcterms:created>
  <dcterms:modified xsi:type="dcterms:W3CDTF">2020-10-06T16:53:30Z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